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7" r:id="rId2"/>
    <p:sldId id="537" r:id="rId3"/>
    <p:sldId id="618" r:id="rId4"/>
    <p:sldId id="589" r:id="rId5"/>
    <p:sldId id="619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20" r:id="rId20"/>
    <p:sldId id="621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B299-94C6-402B-8FE2-93C183F604B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D9393-084C-4EF1-83FE-74A0E822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D9393-084C-4EF1-83FE-74A0E8223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17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69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4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58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5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9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6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9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1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2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0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5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0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6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9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65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0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5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6C1C-1C57-4BC9-8044-90782977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62C16-3457-4835-B6C3-E9DF8E1A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C6C2-4A92-4017-8CB4-FB439C09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8CB8-C536-4C37-993E-54658816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F0D6-0417-4774-BEDE-5AA4EAB3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5B7B-D569-46FD-8CE7-B3FD520F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A8AD-BE72-4BC5-9CAD-EEAD1EAAA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A28A-9F17-4DD7-8647-1F7D67A2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09BF-75BA-4F5F-9FCD-5B8CDAD1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4A9F-2EF1-47F7-B25F-D52EE2FD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393CF-1047-4893-8336-DF2FAB85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987BA-16BC-4191-A5F4-3FE98D88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04E0C-13CD-4888-B77A-C265ACBD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343B-3D01-4E4A-BAC6-E751415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703A-392D-4CD3-8C46-3EC74300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90DF-468D-41C9-808B-9D1FD4A1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9F48-DA52-4013-A7A0-22C4EE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0685-EDC8-4206-B58F-B9F62550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6BA9-FF36-4B92-9BB1-69C55DA5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D302-3822-43F4-949D-7A95BE61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59F-AC60-40D3-84BD-F46FA9A8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C4D2-61E8-41C4-BBDB-6DCA6FA6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6BCC-BC8E-4F95-ABB4-297BF4CA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72A1-C34B-4213-A5B4-784A2F6B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9C29-F3CD-401C-9E58-4FB079FB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ACC-B8C8-4BFA-BD87-9B105D1D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BC15-DFBB-4391-9EF4-6E907C03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2BB0-F60B-45FF-9442-B330F1450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4DE71-7A92-4DE5-B724-EE9A199A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DA795-D2E9-4230-B876-2F42302F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5D73-2C7C-4CCB-9377-E33779A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8DD1-9146-4335-83C5-DAFA3282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A5DC-2DCD-4753-A692-5D6FE4D9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A021-4175-4650-A947-606D0C4A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CB59E-B238-4FD4-9101-20A1A24D5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E4D45-8084-490A-8BF4-3ED022CE9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403F3-B438-42FD-BF82-65206A60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6336E-6315-4A93-A36C-F5F1D1A5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E3777-1E28-419A-927C-DD7AFFF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86D-A1E1-4093-8C98-9B4B8C0C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EBA7D-1E38-488B-A1F9-8FC51B6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C79A7-253C-483B-901F-B574202D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D04C-6D84-4C26-A105-1E6F983C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BC4E3-B9B2-46E0-99FE-A67D5BDB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E755B-0BC4-449A-B17D-13F32657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10F6-C3CA-4C94-9187-2EED1AAC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659D-A8D4-4E2C-8A41-4C9E627F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C50-C34F-48DF-97AF-727F1B442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D87D2-6132-4905-870A-DB548FC6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486C2-4A6E-4A7C-B47D-5B0D17D1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703F3-E84F-4F25-952C-9FE609B9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B2F10-D387-4A81-B182-4D841E3C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305-DC94-4F1C-8031-D005CB2D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B03E2-E3DC-4642-BCB2-5F87EABB8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4E1C-6DEA-4A77-8657-95941AD93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24A4-EDC6-402B-AABF-1B2DFE2A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BCFE-FAA7-4738-81E0-5A2BB59A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6C71-801E-4FDA-AD31-C744E3FB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5C415-68B8-43D8-B9B6-8893F34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7C31-42DB-4F8B-ACCA-A46CB59D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AB29-A147-4E21-A378-281209C0D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F2C3-E71D-4F8D-9558-45572174E30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AED5-C02A-4828-845C-48C20A0BA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4A88-816C-47F7-845A-EC64698EA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8E1B-3563-4A32-A4ED-335F453D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Iterators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C++ courses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2E43EE-694B-4248-B191-4D4E3687CF91}"/>
              </a:ext>
            </a:extLst>
          </p:cNvPr>
          <p:cNvCxnSpPr/>
          <p:nvPr/>
        </p:nvCxnSpPr>
        <p:spPr>
          <a:xfrm>
            <a:off x="3655996" y="5515046"/>
            <a:ext cx="4880008" cy="0"/>
          </a:xfrm>
          <a:prstGeom prst="line">
            <a:avLst/>
          </a:prstGeom>
          <a:ln w="889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12B66A-D169-45EA-A74E-05B08DD083BD}"/>
              </a:ext>
            </a:extLst>
          </p:cNvPr>
          <p:cNvSpPr txBox="1">
            <a:spLocks/>
          </p:cNvSpPr>
          <p:nvPr/>
        </p:nvSpPr>
        <p:spPr>
          <a:xfrm>
            <a:off x="6084804" y="1996936"/>
            <a:ext cx="4368800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endParaRPr lang="ru-RU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1805003" y="2011722"/>
            <a:ext cx="4368800" cy="4496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endParaRPr lang="ru-RU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3D555-F4E0-4402-B865-34885288EEEB}"/>
              </a:ext>
            </a:extLst>
          </p:cNvPr>
          <p:cNvSpPr txBox="1"/>
          <p:nvPr/>
        </p:nvSpPr>
        <p:spPr>
          <a:xfrm>
            <a:off x="4799324" y="906579"/>
            <a:ext cx="1285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1C5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Iterator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32C825-4986-4C9F-81B7-C6E30EFF9394}"/>
              </a:ext>
            </a:extLst>
          </p:cNvPr>
          <p:cNvCxnSpPr>
            <a:cxnSpLocks/>
          </p:cNvCxnSpPr>
          <p:nvPr/>
        </p:nvCxnSpPr>
        <p:spPr>
          <a:xfrm flipV="1">
            <a:off x="3278659" y="1369139"/>
            <a:ext cx="1260390" cy="58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C2987B-2D6D-4AF0-9D8F-1BDACEB8D7FF}"/>
              </a:ext>
            </a:extLst>
          </p:cNvPr>
          <p:cNvCxnSpPr>
            <a:cxnSpLocks/>
          </p:cNvCxnSpPr>
          <p:nvPr/>
        </p:nvCxnSpPr>
        <p:spPr>
          <a:xfrm flipH="1" flipV="1">
            <a:off x="6173804" y="1423037"/>
            <a:ext cx="1124920" cy="5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57EF3A-0ED9-4375-8519-BB7A8A5E4393}"/>
              </a:ext>
            </a:extLst>
          </p:cNvPr>
          <p:cNvCxnSpPr>
            <a:cxnSpLocks/>
          </p:cNvCxnSpPr>
          <p:nvPr/>
        </p:nvCxnSpPr>
        <p:spPr>
          <a:xfrm flipV="1">
            <a:off x="2765263" y="2487828"/>
            <a:ext cx="0" cy="6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D2B6D-C033-467F-9382-F28467590A32}"/>
              </a:ext>
            </a:extLst>
          </p:cNvPr>
          <p:cNvCxnSpPr>
            <a:cxnSpLocks/>
          </p:cNvCxnSpPr>
          <p:nvPr/>
        </p:nvCxnSpPr>
        <p:spPr>
          <a:xfrm flipV="1">
            <a:off x="2765263" y="3716024"/>
            <a:ext cx="0" cy="6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6E7AFD-B777-4CCE-A747-E892528C5245}"/>
              </a:ext>
            </a:extLst>
          </p:cNvPr>
          <p:cNvCxnSpPr>
            <a:cxnSpLocks/>
          </p:cNvCxnSpPr>
          <p:nvPr/>
        </p:nvCxnSpPr>
        <p:spPr>
          <a:xfrm flipV="1">
            <a:off x="2766731" y="4889915"/>
            <a:ext cx="0" cy="6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1FAB2-70A1-4938-BC00-0A9118EBDED7}"/>
              </a:ext>
            </a:extLst>
          </p:cNvPr>
          <p:cNvCxnSpPr/>
          <p:nvPr/>
        </p:nvCxnSpPr>
        <p:spPr>
          <a:xfrm flipV="1">
            <a:off x="4374292" y="2603157"/>
            <a:ext cx="1710512" cy="757881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8"/>
            <a:ext cx="9572931" cy="34786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Iterator should define the following operations: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++it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.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constructor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Copy assignment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Destructor</a:t>
            </a:r>
            <a:endParaRPr lang="ru-RU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8"/>
            <a:ext cx="10290176" cy="53489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Iterator with the following operations defined: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==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!=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-&gt;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it++</a:t>
            </a: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After </a:t>
            </a:r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incrementation all copies are invalidated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Can only be used in single-pass algorithms</a:t>
            </a: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- std::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istream_iterator</a:t>
            </a:r>
            <a:endParaRPr lang="en-US" sz="28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09"/>
            <a:ext cx="8925984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InputIterator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with the defined default constructor.</a:t>
            </a:r>
          </a:p>
          <a:p>
            <a:pPr lvl="1" indent="0">
              <a:buNone/>
            </a:pPr>
            <a:r>
              <a:rPr lang="en-US" sz="2533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ForwardIterators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can be used in multi-pass algorithms.</a:t>
            </a: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2D478FF-8DB7-4EA0-99A4-EA1FF15F1CF5}"/>
              </a:ext>
            </a:extLst>
          </p:cNvPr>
          <p:cNvSpPr txBox="1">
            <a:spLocks/>
          </p:cNvSpPr>
          <p:nvPr/>
        </p:nvSpPr>
        <p:spPr>
          <a:xfrm>
            <a:off x="11826243" y="6742660"/>
            <a:ext cx="384893" cy="2478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1067"/>
              <a:pPr/>
              <a:t>13</a:t>
            </a:fld>
            <a:endParaRPr lang="en-US" sz="10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5B661-2028-4BEF-A52D-F458FA3F40AE}"/>
              </a:ext>
            </a:extLst>
          </p:cNvPr>
          <p:cNvSpPr/>
          <p:nvPr/>
        </p:nvSpPr>
        <p:spPr>
          <a:xfrm>
            <a:off x="6286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C0F0A-18A8-4D71-B127-2674F0B2BB08}"/>
              </a:ext>
            </a:extLst>
          </p:cNvPr>
          <p:cNvSpPr/>
          <p:nvPr/>
        </p:nvSpPr>
        <p:spPr>
          <a:xfrm>
            <a:off x="27368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686BD-D7A4-4AFD-80C2-E9C5D7AEB02B}"/>
              </a:ext>
            </a:extLst>
          </p:cNvPr>
          <p:cNvCxnSpPr>
            <a:cxnSpLocks/>
          </p:cNvCxnSpPr>
          <p:nvPr/>
        </p:nvCxnSpPr>
        <p:spPr>
          <a:xfrm>
            <a:off x="1529391" y="4185709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43BF7-CFCF-4B1F-B8BA-53584F030340}"/>
              </a:ext>
            </a:extLst>
          </p:cNvPr>
          <p:cNvSpPr/>
          <p:nvPr/>
        </p:nvSpPr>
        <p:spPr>
          <a:xfrm>
            <a:off x="48450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E8C03-075C-48E5-B9D7-A6664C665A6F}"/>
              </a:ext>
            </a:extLst>
          </p:cNvPr>
          <p:cNvCxnSpPr>
            <a:cxnSpLocks/>
          </p:cNvCxnSpPr>
          <p:nvPr/>
        </p:nvCxnSpPr>
        <p:spPr>
          <a:xfrm>
            <a:off x="3637591" y="4177243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90140-662A-43BB-BC35-C001988890A6}"/>
              </a:ext>
            </a:extLst>
          </p:cNvPr>
          <p:cNvSpPr/>
          <p:nvPr/>
        </p:nvSpPr>
        <p:spPr>
          <a:xfrm>
            <a:off x="6953251" y="4021168"/>
            <a:ext cx="916460" cy="6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6E830-7542-4A3A-AA39-B85770A8B23A}"/>
              </a:ext>
            </a:extLst>
          </p:cNvPr>
          <p:cNvCxnSpPr>
            <a:cxnSpLocks/>
          </p:cNvCxnSpPr>
          <p:nvPr/>
        </p:nvCxnSpPr>
        <p:spPr>
          <a:xfrm>
            <a:off x="5745791" y="4177243"/>
            <a:ext cx="124338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B6F97-00EC-44E5-AFB4-6AD2945F51F3}"/>
              </a:ext>
            </a:extLst>
          </p:cNvPr>
          <p:cNvCxnSpPr>
            <a:cxnSpLocks/>
          </p:cNvCxnSpPr>
          <p:nvPr/>
        </p:nvCxnSpPr>
        <p:spPr>
          <a:xfrm>
            <a:off x="7857351" y="4177243"/>
            <a:ext cx="9775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B6CCB-FEF2-4BA0-AE13-C7B0D0DC184A}"/>
              </a:ext>
            </a:extLst>
          </p:cNvPr>
          <p:cNvSpPr txBox="1">
            <a:spLocks/>
          </p:cNvSpPr>
          <p:nvPr/>
        </p:nvSpPr>
        <p:spPr>
          <a:xfrm>
            <a:off x="539749" y="3247920"/>
            <a:ext cx="9040283" cy="3198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533" i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::iterator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Bidirectional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09"/>
            <a:ext cx="10223501" cy="2364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with the following operations defined: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--it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it--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3F18A-EF5F-4622-B0CC-BC990376E747}"/>
              </a:ext>
            </a:extLst>
          </p:cNvPr>
          <p:cNvSpPr/>
          <p:nvPr/>
        </p:nvSpPr>
        <p:spPr>
          <a:xfrm>
            <a:off x="15356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1BD11-6201-4E44-B11B-5C2B8D4DDB4B}"/>
              </a:ext>
            </a:extLst>
          </p:cNvPr>
          <p:cNvSpPr/>
          <p:nvPr/>
        </p:nvSpPr>
        <p:spPr>
          <a:xfrm>
            <a:off x="36438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54E38-FEB5-474F-86B4-8F65D318ED21}"/>
              </a:ext>
            </a:extLst>
          </p:cNvPr>
          <p:cNvCxnSpPr/>
          <p:nvPr/>
        </p:nvCxnSpPr>
        <p:spPr>
          <a:xfrm>
            <a:off x="24405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AD030-C438-417F-89D5-A46AC722C232}"/>
              </a:ext>
            </a:extLst>
          </p:cNvPr>
          <p:cNvCxnSpPr/>
          <p:nvPr/>
        </p:nvCxnSpPr>
        <p:spPr>
          <a:xfrm flipH="1">
            <a:off x="24405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60FFA-05BF-416D-B60E-E3F64BED75B5}"/>
              </a:ext>
            </a:extLst>
          </p:cNvPr>
          <p:cNvCxnSpPr/>
          <p:nvPr/>
        </p:nvCxnSpPr>
        <p:spPr>
          <a:xfrm flipH="1">
            <a:off x="645585" y="5466292"/>
            <a:ext cx="8900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48873-F4F7-430B-9E37-5140AEAE8CAD}"/>
              </a:ext>
            </a:extLst>
          </p:cNvPr>
          <p:cNvSpPr/>
          <p:nvPr/>
        </p:nvSpPr>
        <p:spPr>
          <a:xfrm>
            <a:off x="57520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3D2FE0-A938-4469-8F70-EE265E5F3134}"/>
              </a:ext>
            </a:extLst>
          </p:cNvPr>
          <p:cNvCxnSpPr/>
          <p:nvPr/>
        </p:nvCxnSpPr>
        <p:spPr>
          <a:xfrm>
            <a:off x="45487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CB7EA-C404-4E4A-9A9E-6D3CD3E94877}"/>
              </a:ext>
            </a:extLst>
          </p:cNvPr>
          <p:cNvCxnSpPr/>
          <p:nvPr/>
        </p:nvCxnSpPr>
        <p:spPr>
          <a:xfrm flipH="1">
            <a:off x="45487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13CD-80CB-41B6-9D32-6A1F4A5815CD}"/>
              </a:ext>
            </a:extLst>
          </p:cNvPr>
          <p:cNvSpPr/>
          <p:nvPr/>
        </p:nvSpPr>
        <p:spPr>
          <a:xfrm>
            <a:off x="7860245" y="4723959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1F025F-BA32-4A12-AD1B-ECB72D7A2965}"/>
              </a:ext>
            </a:extLst>
          </p:cNvPr>
          <p:cNvCxnSpPr/>
          <p:nvPr/>
        </p:nvCxnSpPr>
        <p:spPr>
          <a:xfrm>
            <a:off x="6656917" y="4915959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61B93-D12A-4866-9F69-69A54AFB5234}"/>
              </a:ext>
            </a:extLst>
          </p:cNvPr>
          <p:cNvCxnSpPr/>
          <p:nvPr/>
        </p:nvCxnSpPr>
        <p:spPr>
          <a:xfrm flipH="1">
            <a:off x="6656918" y="5466292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25C37-2C22-4995-AC66-ABF71263C7A5}"/>
              </a:ext>
            </a:extLst>
          </p:cNvPr>
          <p:cNvCxnSpPr/>
          <p:nvPr/>
        </p:nvCxnSpPr>
        <p:spPr>
          <a:xfrm>
            <a:off x="8765117" y="4915959"/>
            <a:ext cx="965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4C2FB4-9FB2-4FC3-B618-2456F36C292E}"/>
              </a:ext>
            </a:extLst>
          </p:cNvPr>
          <p:cNvSpPr txBox="1">
            <a:spLocks/>
          </p:cNvSpPr>
          <p:nvPr/>
        </p:nvSpPr>
        <p:spPr>
          <a:xfrm>
            <a:off x="531283" y="3501534"/>
            <a:ext cx="8925984" cy="1802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8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std::list::iterator</a:t>
            </a: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0594976" cy="50820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BidirectionalIterator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with the following operations defined: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+= n, it -= n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+ n, n + it, it – n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– it2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it[n]</a:t>
            </a:r>
          </a:p>
          <a:p>
            <a:pPr marL="1219170" lvl="2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Comparison operators:</a:t>
            </a:r>
          </a:p>
          <a:p>
            <a:pPr marL="1750440" lvl="3" indent="-457189">
              <a:buFont typeface="Arial" panose="020B0604020202020204" pitchFamily="34" charset="0"/>
              <a:buChar char="•"/>
            </a:pPr>
            <a:r>
              <a:rPr lang="en-US" sz="2267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it1 &lt; it2, it1 &gt; it2, it1 &lt;= it2, it1 &gt;= it</a:t>
            </a:r>
            <a:endParaRPr lang="en-US" sz="29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where n is a </a:t>
            </a:r>
            <a:r>
              <a:rPr lang="en-US" sz="24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signed 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integer</a:t>
            </a: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Raw pointer is </a:t>
            </a:r>
            <a:r>
              <a:rPr lang="en-US" sz="24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RandomAccessIterator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.</a:t>
            </a: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Random Access Iterator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0594976" cy="73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Example – </a:t>
            </a:r>
            <a:r>
              <a:rPr lang="en-US" sz="2800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std::vector::iterator</a:t>
            </a:r>
            <a:endParaRPr lang="en-US" sz="2267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1219170" lvl="2" indent="-457189">
              <a:buFont typeface="Arial" panose="020B0604020202020204" pitchFamily="34" charset="0"/>
              <a:buChar char="•"/>
            </a:pP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C54B4-FEC8-4A3B-A8B7-C0E3AD132799}"/>
              </a:ext>
            </a:extLst>
          </p:cNvPr>
          <p:cNvSpPr/>
          <p:nvPr/>
        </p:nvSpPr>
        <p:spPr>
          <a:xfrm>
            <a:off x="539750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8D0D4-F438-41F6-9CB7-4A881B11CFA6}"/>
              </a:ext>
            </a:extLst>
          </p:cNvPr>
          <p:cNvSpPr/>
          <p:nvPr/>
        </p:nvSpPr>
        <p:spPr>
          <a:xfrm>
            <a:off x="964346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80F48-EFC6-4B9B-847F-08EF88FFA613}"/>
              </a:ext>
            </a:extLst>
          </p:cNvPr>
          <p:cNvSpPr/>
          <p:nvPr/>
        </p:nvSpPr>
        <p:spPr>
          <a:xfrm>
            <a:off x="1390846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6D57B-7B6B-4F31-988A-7F8823584648}"/>
              </a:ext>
            </a:extLst>
          </p:cNvPr>
          <p:cNvSpPr/>
          <p:nvPr/>
        </p:nvSpPr>
        <p:spPr>
          <a:xfrm>
            <a:off x="1814781" y="25019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8F5A-8CC1-4537-B53B-5773206E0A89}"/>
              </a:ext>
            </a:extLst>
          </p:cNvPr>
          <p:cNvSpPr/>
          <p:nvPr/>
        </p:nvSpPr>
        <p:spPr>
          <a:xfrm>
            <a:off x="2238054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2B692-F121-44F8-8EEB-8573D5C381F7}"/>
              </a:ext>
            </a:extLst>
          </p:cNvPr>
          <p:cNvSpPr/>
          <p:nvPr/>
        </p:nvSpPr>
        <p:spPr>
          <a:xfrm>
            <a:off x="2662650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82ED-8136-4BF0-BF0D-4D3712EB0D21}"/>
              </a:ext>
            </a:extLst>
          </p:cNvPr>
          <p:cNvSpPr/>
          <p:nvPr/>
        </p:nvSpPr>
        <p:spPr>
          <a:xfrm>
            <a:off x="3089150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DACA2-7D85-425E-A63B-597C8461A2F8}"/>
              </a:ext>
            </a:extLst>
          </p:cNvPr>
          <p:cNvSpPr/>
          <p:nvPr/>
        </p:nvSpPr>
        <p:spPr>
          <a:xfrm>
            <a:off x="3513085" y="25019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71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 Iterator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8" y="1274309"/>
            <a:ext cx="10614283" cy="4711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The type </a:t>
            </a:r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</a:t>
            </a:r>
            <a:r>
              <a:rPr lang="en-US" sz="2800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OutputIterator</a:t>
            </a:r>
            <a:r>
              <a:rPr lang="en-US" sz="28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if: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Iter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is an Iterator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Operation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 = obj 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is valid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endParaRPr lang="en-US" sz="2533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300559" lvl="1" indent="0">
              <a:buNone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Notes:</a:t>
            </a:r>
          </a:p>
          <a:p>
            <a:pPr marL="757759" lvl="1" indent="-457200"/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*it = obj 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might invalidate the iterator object and all its copies</a:t>
            </a:r>
          </a:p>
          <a:p>
            <a:pPr marL="757759" lvl="1" indent="-457200"/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++it </a:t>
            </a: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might invalidate all copies of the iterator object</a:t>
            </a:r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1309351" cy="1802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);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1187431" cy="49123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)</a:t>
            </a: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528369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607484" y="3820998"/>
            <a:ext cx="10972800" cy="7290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914377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sz="3733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795633" y="4673575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 and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11187431" cy="49123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copy(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first,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InputIt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last,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OutputIt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) {</a:t>
            </a:r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r>
              <a:rPr lang="en-US" sz="2400" dirty="0">
                <a:solidFill>
                  <a:srgbClr val="000000"/>
                </a:solidFill>
                <a:latin typeface="Consolas, 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(first != last)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    *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*first;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    ++first;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    ++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return 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d_first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9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Range-based for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8925984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667" dirty="0">
                <a:solidFill>
                  <a:srgbClr val="000000"/>
                </a:solidFill>
                <a:latin typeface="Consolas, "/>
              </a:rPr>
            </a:br>
            <a:r>
              <a:rPr lang="en-US" sz="26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item : v ) {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    std::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&lt;&lt; item &lt;&lt; “ “;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}</a:t>
            </a: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Output:</a:t>
            </a:r>
          </a:p>
          <a:p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1 2 3</a:t>
            </a: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Range-based for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90BB1-B957-4F80-85BB-F0DFDA6F5313}"/>
              </a:ext>
            </a:extLst>
          </p:cNvPr>
          <p:cNvSpPr txBox="1">
            <a:spLocks/>
          </p:cNvSpPr>
          <p:nvPr/>
        </p:nvSpPr>
        <p:spPr>
          <a:xfrm>
            <a:off x="539752" y="1218180"/>
            <a:ext cx="11468185" cy="44216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&gt; v = {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867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value</a:t>
            </a: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value,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 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reference,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int&amp; 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r>
              <a:rPr lang="en-US" sz="18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( </a:t>
            </a:r>
            <a:r>
              <a:rPr lang="en-US" sz="1867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&amp;&amp; </a:t>
            </a:r>
            <a:r>
              <a:rPr lang="en-US" sz="18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0000"/>
                </a:solidFill>
                <a:latin typeface="Consolas, "/>
              </a:rPr>
              <a:t> : v ) 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// Access by forwarding reference, the type of </a:t>
            </a:r>
            <a:r>
              <a:rPr lang="en-US" sz="1867" dirty="0" err="1">
                <a:solidFill>
                  <a:srgbClr val="008000"/>
                </a:solidFill>
                <a:latin typeface="Consolas, "/>
              </a:rPr>
              <a:t>i</a:t>
            </a:r>
            <a:r>
              <a:rPr lang="en-US" sz="1867" dirty="0">
                <a:solidFill>
                  <a:srgbClr val="008000"/>
                </a:solidFill>
                <a:latin typeface="Consolas, "/>
              </a:rPr>
              <a:t> is int&amp;</a:t>
            </a:r>
            <a:endParaRPr lang="en-US" sz="1867" dirty="0">
              <a:solidFill>
                <a:srgbClr val="000000"/>
              </a:solidFill>
              <a:latin typeface="Consolas, "/>
            </a:endParaRPr>
          </a:p>
          <a:p>
            <a:endParaRPr lang="en-US" sz="1867" i="1" dirty="0">
              <a:solidFill>
                <a:srgbClr val="000000"/>
              </a:solidFill>
              <a:latin typeface="Consolas, 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lvl="1" indent="0">
              <a:buNone/>
            </a:pPr>
            <a:endParaRPr lang="ru-RU" sz="2533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49" y="1274310"/>
            <a:ext cx="8925984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~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*()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++();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Input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    T*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-&gt;()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++(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133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133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==(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133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!=(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133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133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133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my_input_iterator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Bidirectional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my_forward_iterator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--();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-=(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    T&amp;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[](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Random access Iterator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36F0B-0F74-4505-9583-36E799397348}"/>
              </a:ext>
            </a:extLst>
          </p:cNvPr>
          <p:cNvSpPr txBox="1">
            <a:spLocks/>
          </p:cNvSpPr>
          <p:nvPr/>
        </p:nvSpPr>
        <p:spPr>
          <a:xfrm>
            <a:off x="539750" y="1274310"/>
            <a:ext cx="11823701" cy="38691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 :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my_bidirectional_iterator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{ … 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it);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+(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it,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n);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-(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               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lhs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               const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my_random_access_iterator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&amp;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, "/>
              </a:rPr>
              <a:t>// Also, operators &gt;, &lt;=, &gt;=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528369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in</a:t>
            </a:r>
            <a:r>
              <a:rPr lang="ru-RU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190E4C-CDFA-43BB-9435-A845F314BD96}"/>
              </a:ext>
            </a:extLst>
          </p:cNvPr>
          <p:cNvSpPr txBox="1">
            <a:spLocks/>
          </p:cNvSpPr>
          <p:nvPr/>
        </p:nvSpPr>
        <p:spPr>
          <a:xfrm>
            <a:off x="607484" y="3820998"/>
            <a:ext cx="10972800" cy="7290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defTabSz="914377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  <a:p>
            <a:r>
              <a:rPr lang="en-US" sz="3733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3C78AD-8818-48D1-90B3-4AC833319885}"/>
              </a:ext>
            </a:extLst>
          </p:cNvPr>
          <p:cNvSpPr txBox="1">
            <a:spLocks/>
          </p:cNvSpPr>
          <p:nvPr/>
        </p:nvSpPr>
        <p:spPr>
          <a:xfrm>
            <a:off x="795633" y="4673575"/>
            <a:ext cx="5298252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19200"/>
            <a:ext cx="10490200" cy="4564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an object which is used to traverse the sequence, read/write values.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Characteristics:</a:t>
            </a:r>
            <a:endParaRPr lang="ru-RU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 type with operator *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Allowed operations are container-dependent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Can be obtained by </a:t>
            </a:r>
            <a:r>
              <a:rPr lang="en-US" sz="28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container.begin</a:t>
            </a: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</a:t>
            </a:r>
            <a:r>
              <a:rPr lang="en-US" sz="2800" dirty="0" err="1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container.end</a:t>
            </a:r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(), etc.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2854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745067" y="4652510"/>
            <a:ext cx="8966200" cy="2747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 Calibri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2854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&gt;::iterator it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vec.begin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++it;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6A1059-1A8A-4BE1-B2F5-1997AA921D00}"/>
              </a:ext>
            </a:extLst>
          </p:cNvPr>
          <p:cNvSpPr txBox="1">
            <a:spLocks/>
          </p:cNvSpPr>
          <p:nvPr/>
        </p:nvSpPr>
        <p:spPr>
          <a:xfrm>
            <a:off x="539751" y="4128664"/>
            <a:ext cx="10972800" cy="6628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A0541-ABE8-408F-B07C-480AC52A5CBB}"/>
              </a:ext>
            </a:extLst>
          </p:cNvPr>
          <p:cNvSpPr txBox="1">
            <a:spLocks/>
          </p:cNvSpPr>
          <p:nvPr/>
        </p:nvSpPr>
        <p:spPr>
          <a:xfrm>
            <a:off x="745067" y="4652510"/>
            <a:ext cx="8966200" cy="2747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1</a:t>
            </a:r>
          </a:p>
          <a:p>
            <a:r>
              <a:rPr lang="en-US" sz="2800" dirty="0">
                <a:latin typeface=" Calibri"/>
                <a:ea typeface="Intel Clear Light" panose="020B0404020203020204" pitchFamily="34" charset="0"/>
                <a:cs typeface="Intel Clear Light" panose="020B04040202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12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Begin and end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5F4D7-D52F-41CD-BF1D-8A2C38BF620A}"/>
              </a:ext>
            </a:extLst>
          </p:cNvPr>
          <p:cNvSpPr/>
          <p:nvPr/>
        </p:nvSpPr>
        <p:spPr>
          <a:xfrm>
            <a:off x="539751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3CAF8-DE4A-4963-8AE5-62E45CB2241C}"/>
              </a:ext>
            </a:extLst>
          </p:cNvPr>
          <p:cNvSpPr/>
          <p:nvPr/>
        </p:nvSpPr>
        <p:spPr>
          <a:xfrm>
            <a:off x="964347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FAC52-C6DC-4AC7-8B1A-CA445E99B9AE}"/>
              </a:ext>
            </a:extLst>
          </p:cNvPr>
          <p:cNvSpPr/>
          <p:nvPr/>
        </p:nvSpPr>
        <p:spPr>
          <a:xfrm>
            <a:off x="1390847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F08C2-8572-4E9F-AC5B-5E7D206D7A07}"/>
              </a:ext>
            </a:extLst>
          </p:cNvPr>
          <p:cNvSpPr/>
          <p:nvPr/>
        </p:nvSpPr>
        <p:spPr>
          <a:xfrm>
            <a:off x="1814782" y="1981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2DF98-4637-47D6-9402-36E62D3D4C25}"/>
              </a:ext>
            </a:extLst>
          </p:cNvPr>
          <p:cNvSpPr/>
          <p:nvPr/>
        </p:nvSpPr>
        <p:spPr>
          <a:xfrm>
            <a:off x="2238055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1E869-5891-48E6-B399-12254BB1B7CD}"/>
              </a:ext>
            </a:extLst>
          </p:cNvPr>
          <p:cNvSpPr/>
          <p:nvPr/>
        </p:nvSpPr>
        <p:spPr>
          <a:xfrm>
            <a:off x="2662651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F83DB-4C9F-4F77-902F-677C895E83A0}"/>
              </a:ext>
            </a:extLst>
          </p:cNvPr>
          <p:cNvSpPr/>
          <p:nvPr/>
        </p:nvSpPr>
        <p:spPr>
          <a:xfrm>
            <a:off x="3089151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9083E-D965-4DC3-8EA9-0A02606E9C08}"/>
              </a:ext>
            </a:extLst>
          </p:cNvPr>
          <p:cNvSpPr/>
          <p:nvPr/>
        </p:nvSpPr>
        <p:spPr>
          <a:xfrm>
            <a:off x="3513086" y="1981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EE4EEA-CB4F-45F1-988A-10583AA220A4}"/>
              </a:ext>
            </a:extLst>
          </p:cNvPr>
          <p:cNvCxnSpPr>
            <a:endCxn id="9" idx="2"/>
          </p:cNvCxnSpPr>
          <p:nvPr/>
        </p:nvCxnSpPr>
        <p:spPr>
          <a:xfrm flipV="1">
            <a:off x="745067" y="2403238"/>
            <a:ext cx="6652" cy="5770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5390EB-5B4F-42B3-B808-3A188579A52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872520" y="2403237"/>
            <a:ext cx="2099" cy="57703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770407A-53A7-4E7E-A2D5-FFD0DEF561EC}"/>
              </a:ext>
            </a:extLst>
          </p:cNvPr>
          <p:cNvSpPr txBox="1">
            <a:spLocks/>
          </p:cNvSpPr>
          <p:nvPr/>
        </p:nvSpPr>
        <p:spPr>
          <a:xfrm>
            <a:off x="363833" y="3136199"/>
            <a:ext cx="931568" cy="3471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begin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62E363-FF90-4E4D-A743-0F0458413CD2}"/>
              </a:ext>
            </a:extLst>
          </p:cNvPr>
          <p:cNvSpPr txBox="1">
            <a:spLocks/>
          </p:cNvSpPr>
          <p:nvPr/>
        </p:nvSpPr>
        <p:spPr>
          <a:xfrm>
            <a:off x="2581517" y="3136199"/>
            <a:ext cx="931568" cy="3471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</a:t>
            </a:r>
          </a:p>
          <a:p>
            <a:endParaRPr lang="en-US" sz="28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089F04-90D5-49D4-B634-FAB20FDDDA8D}"/>
              </a:ext>
            </a:extLst>
          </p:cNvPr>
          <p:cNvSpPr txBox="1">
            <a:spLocks/>
          </p:cNvSpPr>
          <p:nvPr/>
        </p:nvSpPr>
        <p:spPr>
          <a:xfrm>
            <a:off x="4799202" y="1981202"/>
            <a:ext cx="7028965" cy="2563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Container can be considered as a half-open interval [begin, end)</a:t>
            </a: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begin() is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</a:p>
          <a:p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end() is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valid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but </a:t>
            </a:r>
            <a:r>
              <a:rPr lang="en-US" sz="2400" b="1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not</a:t>
            </a:r>
            <a:r>
              <a:rPr lang="en-US" sz="2400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dereferenceable</a:t>
            </a:r>
            <a:endParaRPr lang="ru-RU" sz="2400" dirty="0">
              <a:solidFill>
                <a:srgbClr val="FF0000"/>
              </a:solidFill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8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04902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 is not dereferenceable if: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an </a:t>
            </a:r>
            <a:r>
              <a:rPr lang="en-US" sz="2533" i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end() iterator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is default constructed</a:t>
            </a:r>
          </a:p>
          <a:p>
            <a:pPr marL="757748" lvl="1" indent="-457189">
              <a:buFont typeface="Arial" panose="020B0604020202020204" pitchFamily="34" charset="0"/>
              <a:buChar char="•"/>
            </a:pPr>
            <a:r>
              <a:rPr lang="en-US" sz="2533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 was </a:t>
            </a:r>
            <a:r>
              <a:rPr lang="en-US" sz="2533" dirty="0">
                <a:solidFill>
                  <a:srgbClr val="FF0000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invalidated</a:t>
            </a: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Dereferenceable and not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119384"/>
            <a:ext cx="8966200" cy="4738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{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end_it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it =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vec.end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Points to 5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Prints 5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vec.pop_back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Removes 5 from the container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&lt;&lt; *it &lt;&lt; 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It was invalidated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, "/>
              </a:rPr>
              <a:t>decltype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(it)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default_it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Not dereferenceable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400" b="1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39751" y="411797"/>
            <a:ext cx="10972800" cy="662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Non dereferenceable iterators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1372</Words>
  <Application>Microsoft Office PowerPoint</Application>
  <PresentationFormat>Widescreen</PresentationFormat>
  <Paragraphs>265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 Calibri</vt:lpstr>
      <vt:lpstr>Arial</vt:lpstr>
      <vt:lpstr>Calibri</vt:lpstr>
      <vt:lpstr>Calibri Light</vt:lpstr>
      <vt:lpstr>Consolas, </vt:lpstr>
      <vt:lpstr>Intel Clear Light</vt:lpstr>
      <vt:lpstr>Intel Clear Pro Bold</vt:lpstr>
      <vt:lpstr>Wingdings</vt:lpstr>
      <vt:lpstr>Office Theme</vt:lpstr>
      <vt:lpstr>Iterators overview</vt:lpstr>
      <vt:lpstr>Containers in STL</vt:lpstr>
      <vt:lpstr>Containers in STL</vt:lpstr>
      <vt:lpstr>Iterators</vt:lpstr>
      <vt:lpstr>Example</vt:lpstr>
      <vt:lpstr>Example</vt:lpstr>
      <vt:lpstr>Begin and end iterators</vt:lpstr>
      <vt:lpstr>Dereferenceable and not dereferenceable iterators</vt:lpstr>
      <vt:lpstr>Non dereferenceable iterators</vt:lpstr>
      <vt:lpstr>Iterator types</vt:lpstr>
      <vt:lpstr>Iterator </vt:lpstr>
      <vt:lpstr>Input Iterator</vt:lpstr>
      <vt:lpstr>Forward Iterator</vt:lpstr>
      <vt:lpstr> Bidirectional Iterator</vt:lpstr>
      <vt:lpstr> Random Access Iterator</vt:lpstr>
      <vt:lpstr> Random Access Iterator Example</vt:lpstr>
      <vt:lpstr>Output Iterator</vt:lpstr>
      <vt:lpstr>Iterators and algorithms</vt:lpstr>
      <vt:lpstr>Iterators and algorithms</vt:lpstr>
      <vt:lpstr>Iterators and algorithms</vt:lpstr>
      <vt:lpstr>Range-based for loop</vt:lpstr>
      <vt:lpstr>Range-based for loop</vt:lpstr>
      <vt:lpstr>Iterator operations</vt:lpstr>
      <vt:lpstr>Input Iterator operations</vt:lpstr>
      <vt:lpstr>Forward Iterator operations</vt:lpstr>
      <vt:lpstr>Bidirectional Iterator operations</vt:lpstr>
      <vt:lpstr>Random access Iterator operations</vt:lpstr>
      <vt:lpstr>Random access Iterator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overview</dc:title>
  <dc:creator>Kochin, Ivan</dc:creator>
  <cp:lastModifiedBy>Kochin, Ivan</cp:lastModifiedBy>
  <cp:revision>35</cp:revision>
  <dcterms:created xsi:type="dcterms:W3CDTF">2020-11-10T11:27:09Z</dcterms:created>
  <dcterms:modified xsi:type="dcterms:W3CDTF">2021-04-21T18:15:23Z</dcterms:modified>
</cp:coreProperties>
</file>