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29"/>
  </p:notesMasterIdLst>
  <p:handoutMasterIdLst>
    <p:handoutMasterId r:id="rId30"/>
  </p:handoutMasterIdLst>
  <p:sldIdLst>
    <p:sldId id="297" r:id="rId2"/>
    <p:sldId id="298" r:id="rId3"/>
    <p:sldId id="315" r:id="rId4"/>
    <p:sldId id="314" r:id="rId5"/>
    <p:sldId id="301" r:id="rId6"/>
    <p:sldId id="567" r:id="rId7"/>
    <p:sldId id="571" r:id="rId8"/>
    <p:sldId id="588" r:id="rId9"/>
    <p:sldId id="573" r:id="rId10"/>
    <p:sldId id="574" r:id="rId11"/>
    <p:sldId id="575" r:id="rId12"/>
    <p:sldId id="590" r:id="rId13"/>
    <p:sldId id="591" r:id="rId14"/>
    <p:sldId id="568" r:id="rId15"/>
    <p:sldId id="592" r:id="rId16"/>
    <p:sldId id="593" r:id="rId17"/>
    <p:sldId id="594" r:id="rId18"/>
    <p:sldId id="586" r:id="rId19"/>
    <p:sldId id="578" r:id="rId20"/>
    <p:sldId id="579" r:id="rId21"/>
    <p:sldId id="580" r:id="rId22"/>
    <p:sldId id="587" r:id="rId23"/>
    <p:sldId id="581" r:id="rId24"/>
    <p:sldId id="582" r:id="rId25"/>
    <p:sldId id="584" r:id="rId26"/>
    <p:sldId id="583" r:id="rId27"/>
    <p:sldId id="585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34" autoAdjust="0"/>
  </p:normalViewPr>
  <p:slideViewPr>
    <p:cSldViewPr snapToGrid="0">
      <p:cViewPr varScale="1">
        <p:scale>
          <a:sx n="162" d="100"/>
          <a:sy n="162" d="100"/>
        </p:scale>
        <p:origin x="294" y="144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8/5/2020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4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6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08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88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9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20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6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2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1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674" r:id="rId13"/>
    <p:sldLayoutId id="2147483684" r:id="rId14"/>
    <p:sldLayoutId id="2147483652" r:id="rId15"/>
    <p:sldLayoutId id="2147483660" r:id="rId16"/>
    <p:sldLayoutId id="2147483668" r:id="rId17"/>
    <p:sldLayoutId id="2147483669" r:id="rId18"/>
    <p:sldLayoutId id="2147483670" r:id="rId19"/>
    <p:sldLayoutId id="2147483672" r:id="rId20"/>
    <p:sldLayoutId id="2147483677" r:id="rId21"/>
    <p:sldLayoutId id="2147483665" r:id="rId22"/>
    <p:sldLayoutId id="2147483654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Containers and introduction into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908845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227292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547167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1865118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182573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501020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2820895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138846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5613" y="1559088"/>
            <a:ext cx="67421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std::array&lt;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, "/>
              </a:rPr>
              <a:t>// Size is always 42</a:t>
            </a:r>
            <a:endParaRPr lang="en-US" sz="2000" dirty="0">
              <a:solidFill>
                <a:srgbClr val="000000"/>
              </a:solidFill>
              <a:latin typeface="Consolas, 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, "/>
              </a:rPr>
            </a:br>
            <a:r>
              <a:rPr lang="en-US" sz="20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 (std::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&lt;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arr.size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(); ++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286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Static array – std::array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08D02-D3EC-416D-BA35-7A9FE5DF05C4}"/>
              </a:ext>
            </a:extLst>
          </p:cNvPr>
          <p:cNvSpPr/>
          <p:nvPr/>
        </p:nvSpPr>
        <p:spPr>
          <a:xfrm>
            <a:off x="6352236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B6931-CC42-4ACA-BF21-5D8125B619B0}"/>
              </a:ext>
            </a:extLst>
          </p:cNvPr>
          <p:cNvSpPr/>
          <p:nvPr/>
        </p:nvSpPr>
        <p:spPr>
          <a:xfrm>
            <a:off x="6670683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C10C74-CF28-4969-99A3-9F87D8AD1C28}"/>
              </a:ext>
            </a:extLst>
          </p:cNvPr>
          <p:cNvSpPr/>
          <p:nvPr/>
        </p:nvSpPr>
        <p:spPr>
          <a:xfrm>
            <a:off x="6990558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4D85-6669-4A0C-8E93-6850202FF413}"/>
              </a:ext>
            </a:extLst>
          </p:cNvPr>
          <p:cNvSpPr/>
          <p:nvPr/>
        </p:nvSpPr>
        <p:spPr>
          <a:xfrm>
            <a:off x="7308509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49C442-DCF7-43AD-8F22-CBCD4B94CF8E}"/>
              </a:ext>
            </a:extLst>
          </p:cNvPr>
          <p:cNvSpPr/>
          <p:nvPr/>
        </p:nvSpPr>
        <p:spPr>
          <a:xfrm>
            <a:off x="7625964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BE874-D804-42A8-A195-23CF5D592442}"/>
              </a:ext>
            </a:extLst>
          </p:cNvPr>
          <p:cNvSpPr/>
          <p:nvPr/>
        </p:nvSpPr>
        <p:spPr>
          <a:xfrm>
            <a:off x="7944411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31F43-0308-47D1-8D4C-F7972D128C52}"/>
              </a:ext>
            </a:extLst>
          </p:cNvPr>
          <p:cNvSpPr/>
          <p:nvPr/>
        </p:nvSpPr>
        <p:spPr>
          <a:xfrm>
            <a:off x="8264286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D5163-5462-4696-8978-4B8B00016C2D}"/>
              </a:ext>
            </a:extLst>
          </p:cNvPr>
          <p:cNvSpPr/>
          <p:nvPr/>
        </p:nvSpPr>
        <p:spPr>
          <a:xfrm>
            <a:off x="8582237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2901" y="1090516"/>
            <a:ext cx="71882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Doubly-ended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Provides API for growth in the beginning and in the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Can be accessed by index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Std::deque</a:t>
            </a:r>
          </a:p>
        </p:txBody>
      </p:sp>
    </p:spTree>
    <p:extLst>
      <p:ext uri="{BB962C8B-B14F-4D97-AF65-F5344CB8AC3E}">
        <p14:creationId xmlns:p14="http://schemas.microsoft.com/office/powerpoint/2010/main" val="12983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9088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24899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1587500" y="144780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D4A970-A5B5-4854-A537-1C43BDB5AEAD}"/>
              </a:ext>
            </a:extLst>
          </p:cNvPr>
          <p:cNvCxnSpPr/>
          <p:nvPr/>
        </p:nvCxnSpPr>
        <p:spPr>
          <a:xfrm flipH="1">
            <a:off x="1587500" y="186055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D61927-8D8B-4C33-8463-14386D80E4BD}"/>
              </a:ext>
            </a:extLst>
          </p:cNvPr>
          <p:cNvCxnSpPr/>
          <p:nvPr/>
        </p:nvCxnSpPr>
        <p:spPr>
          <a:xfrm flipH="1">
            <a:off x="241300" y="1860550"/>
            <a:ext cx="66754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40711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3168650" y="144780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1D1EA-A666-4C65-B9B8-846A938CBBFA}"/>
              </a:ext>
            </a:extLst>
          </p:cNvPr>
          <p:cNvCxnSpPr/>
          <p:nvPr/>
        </p:nvCxnSpPr>
        <p:spPr>
          <a:xfrm flipH="1">
            <a:off x="3168650" y="186055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56522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4749800" y="144780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668AD-2465-4B13-BECB-507B4CD624B8}"/>
              </a:ext>
            </a:extLst>
          </p:cNvPr>
          <p:cNvCxnSpPr/>
          <p:nvPr/>
        </p:nvCxnSpPr>
        <p:spPr>
          <a:xfrm flipH="1">
            <a:off x="4749800" y="186055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6330950" y="1447800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			vector		deque		list		</a:t>
            </a:r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     O(1)/O(N)	 O(1)		O(1)		O(1)/O(N)</a:t>
            </a:r>
          </a:p>
          <a:p>
            <a:r>
              <a:rPr lang="en-US" sz="21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push_front</a:t>
            </a:r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	  O(N)		 O(1)		O(1)		O(1)</a:t>
            </a:r>
          </a:p>
          <a:p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Insert Mid           	  O(N)		 O(N)	       O(1)/O(N)    O(1)/O(N)</a:t>
            </a:r>
            <a:endParaRPr lang="ru-RU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Erase Mid                    O(N)            O(N)            O(1)/O(N)    O(1)/O(N)</a:t>
            </a: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Sequences - complexity</a:t>
            </a:r>
          </a:p>
        </p:txBody>
      </p:sp>
    </p:spTree>
    <p:extLst>
      <p:ext uri="{BB962C8B-B14F-4D97-AF65-F5344CB8AC3E}">
        <p14:creationId xmlns:p14="http://schemas.microsoft.com/office/powerpoint/2010/main" val="5077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std::map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std::multimap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std::set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std::multiset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28650" y="155857"/>
            <a:ext cx="7886700" cy="994172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11862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71812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127322" y="943032"/>
            <a:ext cx="9016678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map;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map.insert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key is 1, value is 1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map.insert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Failed - key 1 is duplicated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Intel Clear Pro Bold" panose="020B0804020202060201" pitchFamily="34" charset="-52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2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71812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map;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Unique keys, associated with values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std::multimap&lt;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mmap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Allows duplicated keys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set;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 Unique elements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std::multiset&lt;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mset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Duplicated elements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96181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nn-NO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6C0BA-6B3F-47E4-95C0-6E79024A8C31}"/>
              </a:ext>
            </a:extLst>
          </p:cNvPr>
          <p:cNvSpPr/>
          <p:nvPr/>
        </p:nvSpPr>
        <p:spPr>
          <a:xfrm>
            <a:off x="4950116" y="1046927"/>
            <a:ext cx="633865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9A4D6-7D1B-4D68-8A8A-BC3789DCBA02}"/>
              </a:ext>
            </a:extLst>
          </p:cNvPr>
          <p:cNvSpPr/>
          <p:nvPr/>
        </p:nvSpPr>
        <p:spPr>
          <a:xfrm>
            <a:off x="5584475" y="1046927"/>
            <a:ext cx="783425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6F52A-D68F-4470-9D3E-506DB28EED07}"/>
              </a:ext>
            </a:extLst>
          </p:cNvPr>
          <p:cNvSpPr/>
          <p:nvPr/>
        </p:nvSpPr>
        <p:spPr>
          <a:xfrm>
            <a:off x="6367900" y="1046927"/>
            <a:ext cx="745978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64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unordered_map</a:t>
            </a:r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unordered_multimap</a:t>
            </a:r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unordered_set</a:t>
            </a:r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unordered_multiset</a:t>
            </a:r>
            <a:endParaRPr lang="en-US" sz="21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89139" y="155857"/>
            <a:ext cx="7886700" cy="994172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Unordered 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5389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96181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unordered_set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containers- average complexity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</a:br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					Ordered					Unordered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Lookup						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    	     </a:t>
            </a:r>
            <a:r>
              <a:rPr lang="ru-RU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Insertion						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Erase						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O(1)	     </a:t>
            </a:r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</p:spTree>
    <p:extLst>
      <p:ext uri="{BB962C8B-B14F-4D97-AF65-F5344CB8AC3E}">
        <p14:creationId xmlns:p14="http://schemas.microsoft.com/office/powerpoint/2010/main" val="38029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std::stack;</a:t>
            </a:r>
          </a:p>
          <a:p>
            <a:r>
              <a:rPr lang="en-US" sz="20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std::queue;</a:t>
            </a:r>
          </a:p>
          <a:p>
            <a:r>
              <a:rPr lang="en-US" sz="20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000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priority_queue</a:t>
            </a:r>
            <a:r>
              <a:rPr lang="en-US" sz="2000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;</a:t>
            </a:r>
            <a:r>
              <a:rPr lang="en-US" sz="2000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  <a:r>
              <a:rPr lang="en-US" b="1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	     </a:t>
            </a:r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5600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C6F0B8A-1DA2-4D09-965A-56B9F0A800C5}"/>
              </a:ext>
            </a:extLst>
          </p:cNvPr>
          <p:cNvSpPr txBox="1">
            <a:spLocks/>
          </p:cNvSpPr>
          <p:nvPr/>
        </p:nvSpPr>
        <p:spPr>
          <a:xfrm>
            <a:off x="355600" y="2323176"/>
            <a:ext cx="8229600" cy="634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Contracts</a:t>
            </a:r>
          </a:p>
          <a:p>
            <a:endParaRPr lang="en-US" dirty="0">
              <a:latin typeface="Intel Clear Pro Bold" panose="020B0804020202060201" pitchFamily="34" charset="-52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162F0-33D2-4A21-8AFB-6A66B555A4B2}"/>
              </a:ext>
            </a:extLst>
          </p:cNvPr>
          <p:cNvSpPr txBox="1">
            <a:spLocks/>
          </p:cNvSpPr>
          <p:nvPr/>
        </p:nvSpPr>
        <p:spPr>
          <a:xfrm>
            <a:off x="558800" y="2879835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should provide: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- back()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       - </a:t>
            </a:r>
            <a:r>
              <a:rPr lang="en-US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  <a:p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	- </a:t>
            </a:r>
            <a:r>
              <a:rPr lang="en-US" i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pop_back</a:t>
            </a:r>
            <a:r>
              <a:rPr lang="en-US" i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132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Intel Clear Pro Bold" panose="020B0804020202060201" pitchFamily="34" charset="-52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9" name="Picture 2" descr="Image result for ÐºÐ¾Ð½ÑÐµÐ¹Ð½ÐµÑ">
            <a:extLst>
              <a:ext uri="{FF2B5EF4-FFF2-40B4-BE49-F238E27FC236}">
                <a16:creationId xmlns:a16="http://schemas.microsoft.com/office/drawing/2014/main" id="{83E458F4-18DB-468C-9D1A-3C07A882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293845"/>
            <a:ext cx="2000921" cy="16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ÐºÐ¾Ð½ÑÐµÐ¹Ð½ÐµÑ">
            <a:extLst>
              <a:ext uri="{FF2B5EF4-FFF2-40B4-BE49-F238E27FC236}">
                <a16:creationId xmlns:a16="http://schemas.microsoft.com/office/drawing/2014/main" id="{9C784D6D-6939-4FE7-813C-B919F96B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43" y="1293845"/>
            <a:ext cx="1912464" cy="1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D4CF04A3-69D2-4ABD-8FA1-850CFBB2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70" y="1177528"/>
            <a:ext cx="2145098" cy="21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Intel Clear Pro Bold" panose="020B0804020202060201" pitchFamily="34" charset="-52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5" name="Picture 2" descr="Image result for ÐºÐ¾Ð½ÑÐµÐ¹Ð½ÐµÑ">
            <a:extLst>
              <a:ext uri="{FF2B5EF4-FFF2-40B4-BE49-F238E27FC236}">
                <a16:creationId xmlns:a16="http://schemas.microsoft.com/office/drawing/2014/main" id="{AF311F41-DC57-4F49-BD8D-A2F153D8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17" y="1245081"/>
            <a:ext cx="1912464" cy="1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E70BB08-CFE2-40DE-92F0-EC917D12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44" y="1128764"/>
            <a:ext cx="2145098" cy="21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ÐºÐ¾Ð½ÑÐµÐ¹Ð½ÐµÑ">
            <a:extLst>
              <a:ext uri="{FF2B5EF4-FFF2-40B4-BE49-F238E27FC236}">
                <a16:creationId xmlns:a16="http://schemas.microsoft.com/office/drawing/2014/main" id="{B68A2194-5518-463A-A271-D15D5148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7" y="1245081"/>
            <a:ext cx="2000921" cy="16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Ð´Ð²ÑÑÐ²ÑÐ·Ð½ÑÐ¹ ÑÐ¿Ð¸ÑÐ¾Ðº">
            <a:extLst>
              <a:ext uri="{FF2B5EF4-FFF2-40B4-BE49-F238E27FC236}">
                <a16:creationId xmlns:a16="http://schemas.microsoft.com/office/drawing/2014/main" id="{6290BB56-5287-4940-AB5A-B0C84AD3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47" y="3354666"/>
            <a:ext cx="38100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 in STL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1740770"/>
          </a:xfrm>
        </p:spPr>
        <p:txBody>
          <a:bodyPr/>
          <a:lstStyle/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</a:p>
          <a:p>
            <a:pPr marL="0" indent="0">
              <a:buNone/>
            </a:pPr>
            <a:endParaRPr lang="ru-RU" sz="20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CE7E6D-88B4-4408-A86B-A298717253DA}"/>
              </a:ext>
            </a:extLst>
          </p:cNvPr>
          <p:cNvSpPr txBox="1">
            <a:spLocks/>
          </p:cNvSpPr>
          <p:nvPr/>
        </p:nvSpPr>
        <p:spPr>
          <a:xfrm>
            <a:off x="170268" y="2164255"/>
            <a:ext cx="8229600" cy="5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 baseline="0">
                <a:solidFill>
                  <a:schemeClr val="tx2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1486D-C02A-4957-B7B9-518E615F1A0B}"/>
              </a:ext>
            </a:extLst>
          </p:cNvPr>
          <p:cNvSpPr txBox="1">
            <a:spLocks/>
          </p:cNvSpPr>
          <p:nvPr/>
        </p:nvSpPr>
        <p:spPr>
          <a:xfrm>
            <a:off x="306455" y="2802936"/>
            <a:ext cx="8228012" cy="174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71C5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std::vector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std::array - since C++11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std::deque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- since C++11</a:t>
            </a:r>
          </a:p>
          <a:p>
            <a:r>
              <a:rPr lang="en-US" sz="2100" b="1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std::list</a:t>
            </a:r>
          </a:p>
          <a:p>
            <a:endParaRPr lang="en-US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28650" y="102393"/>
            <a:ext cx="7886700" cy="994172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Sequences in STL</a:t>
            </a:r>
          </a:p>
        </p:txBody>
      </p:sp>
    </p:spTree>
    <p:extLst>
      <p:ext uri="{BB962C8B-B14F-4D97-AF65-F5344CB8AC3E}">
        <p14:creationId xmlns:p14="http://schemas.microsoft.com/office/powerpoint/2010/main" val="26982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76053" y="1064326"/>
            <a:ext cx="8342313" cy="13810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v(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Initial size is 42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v.push_back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New size is 43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v.resize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142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New size is 142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622301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940748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1260623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1578574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1896029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2214476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2534351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2852302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8342313" cy="13810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2503890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2822337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3142212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3460163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3777618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4096065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4413024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4733891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B0371-DC58-4BD5-BE49-5B6DEC20BCA0}"/>
              </a:ext>
            </a:extLst>
          </p:cNvPr>
          <p:cNvCxnSpPr/>
          <p:nvPr/>
        </p:nvCxnSpPr>
        <p:spPr>
          <a:xfrm>
            <a:off x="2503890" y="2470150"/>
            <a:ext cx="159167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839CB-D182-4ECA-BD3F-DEF165E8FBAF}"/>
              </a:ext>
            </a:extLst>
          </p:cNvPr>
          <p:cNvCxnSpPr/>
          <p:nvPr/>
        </p:nvCxnSpPr>
        <p:spPr>
          <a:xfrm>
            <a:off x="2503890" y="1397000"/>
            <a:ext cx="2547952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EE5E-F0F1-49BA-B0A5-FC57226D327D}"/>
              </a:ext>
            </a:extLst>
          </p:cNvPr>
          <p:cNvSpPr txBox="1"/>
          <p:nvPr/>
        </p:nvSpPr>
        <p:spPr>
          <a:xfrm>
            <a:off x="3140288" y="2571750"/>
            <a:ext cx="40139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8D44E-637F-4F7E-9663-135FEF29ACF9}"/>
              </a:ext>
            </a:extLst>
          </p:cNvPr>
          <p:cNvSpPr txBox="1"/>
          <p:nvPr/>
        </p:nvSpPr>
        <p:spPr>
          <a:xfrm>
            <a:off x="3210923" y="986135"/>
            <a:ext cx="1133389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10425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Intel Clear Pro Bold" panose="020B0804020202060201" pitchFamily="34" charset="-52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847</Words>
  <Application>Microsoft Office PowerPoint</Application>
  <PresentationFormat>On-screen Show (16:9)</PresentationFormat>
  <Paragraphs>202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Consolas, </vt:lpstr>
      <vt:lpstr>Intel Clear</vt:lpstr>
      <vt:lpstr>Intel Clear Light</vt:lpstr>
      <vt:lpstr>Intel Clear Pro</vt:lpstr>
      <vt:lpstr>Intel Clear Pro Bold</vt:lpstr>
      <vt:lpstr>Wingdings</vt:lpstr>
      <vt:lpstr>Office Theme</vt:lpstr>
      <vt:lpstr>Containers and introduction into initialization</vt:lpstr>
      <vt:lpstr>Containers</vt:lpstr>
      <vt:lpstr>Containers</vt:lpstr>
      <vt:lpstr>Containers</vt:lpstr>
      <vt:lpstr>Containers in STL</vt:lpstr>
      <vt:lpstr>Sequences in STL</vt:lpstr>
      <vt:lpstr>Dynamic array – std::vector</vt:lpstr>
      <vt:lpstr>Dynamic array – std::vector</vt:lpstr>
      <vt:lpstr>Dynamic array – std::vector</vt:lpstr>
      <vt:lpstr>Dynamic array – std::vector</vt:lpstr>
      <vt:lpstr>Dynamic array – std::vector</vt:lpstr>
      <vt:lpstr>Dynamic array – std::vector</vt:lpstr>
      <vt:lpstr>Dynamic array – std::vector</vt:lpstr>
      <vt:lpstr>Static array – std::array</vt:lpstr>
      <vt:lpstr>Std::deque</vt:lpstr>
      <vt:lpstr>Std::list</vt:lpstr>
      <vt:lpstr>Sequences - complexity</vt:lpstr>
      <vt:lpstr>Associative containers in STL</vt:lpstr>
      <vt:lpstr>Associative containers</vt:lpstr>
      <vt:lpstr>Associative containers</vt:lpstr>
      <vt:lpstr>Associative containers</vt:lpstr>
      <vt:lpstr>Unordered Associative containers in STL</vt:lpstr>
      <vt:lpstr>Associative containers</vt:lpstr>
      <vt:lpstr>Associative containers- average complexity</vt:lpstr>
      <vt:lpstr>Container adaptors</vt:lpstr>
      <vt:lpstr>Container adaptors</vt:lpstr>
      <vt:lpstr>Container adaptors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2020-08-05T06:33:05Z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caf3b2fd-65ca-4590-9122-5e2d2bef747f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2020-08-05 06:33:05Z</vt:lpwstr>
  </property>
  <property fmtid="{D5CDD505-2E9C-101B-9397-08002B2CF9AE}" pid="5" name="CTPClassification">
    <vt:lpwstr>CTP_IC</vt:lpwstr>
  </property>
</Properties>
</file>