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704" r:id="rId1"/>
  </p:sldMasterIdLst>
  <p:notesMasterIdLst>
    <p:notesMasterId r:id="rId29"/>
  </p:notesMasterIdLst>
  <p:handoutMasterIdLst>
    <p:handoutMasterId r:id="rId30"/>
  </p:handoutMasterIdLst>
  <p:sldIdLst>
    <p:sldId id="297" r:id="rId2"/>
    <p:sldId id="537" r:id="rId3"/>
    <p:sldId id="618" r:id="rId4"/>
    <p:sldId id="589" r:id="rId5"/>
    <p:sldId id="567" r:id="rId6"/>
    <p:sldId id="595" r:id="rId7"/>
    <p:sldId id="596" r:id="rId8"/>
    <p:sldId id="597" r:id="rId9"/>
    <p:sldId id="598" r:id="rId10"/>
    <p:sldId id="599" r:id="rId11"/>
    <p:sldId id="600" r:id="rId12"/>
    <p:sldId id="601" r:id="rId13"/>
    <p:sldId id="602" r:id="rId14"/>
    <p:sldId id="604" r:id="rId15"/>
    <p:sldId id="605" r:id="rId16"/>
    <p:sldId id="606" r:id="rId17"/>
    <p:sldId id="607" r:id="rId18"/>
    <p:sldId id="608" r:id="rId19"/>
    <p:sldId id="609" r:id="rId20"/>
    <p:sldId id="610" r:id="rId21"/>
    <p:sldId id="611" r:id="rId22"/>
    <p:sldId id="612" r:id="rId23"/>
    <p:sldId id="613" r:id="rId24"/>
    <p:sldId id="614" r:id="rId25"/>
    <p:sldId id="615" r:id="rId26"/>
    <p:sldId id="616" r:id="rId27"/>
    <p:sldId id="617" r:id="rId2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6" orient="horz" pos="1620" userDrawn="1">
          <p15:clr>
            <a:srgbClr val="A4A3A4"/>
          </p15:clr>
        </p15:guide>
        <p15:guide id="7" pos="5470">
          <p15:clr>
            <a:srgbClr val="A4A3A4"/>
          </p15:clr>
        </p15:guide>
        <p15:guide id="8" pos="28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1C5"/>
    <a:srgbClr val="F83308"/>
    <a:srgbClr val="FD9208"/>
    <a:srgbClr val="009FDF"/>
    <a:srgbClr val="F3D54E"/>
    <a:srgbClr val="F0CE3E"/>
    <a:srgbClr val="003C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59" autoAdjust="0"/>
    <p:restoredTop sz="92136" autoAdjust="0"/>
  </p:normalViewPr>
  <p:slideViewPr>
    <p:cSldViewPr snapToGrid="0">
      <p:cViewPr varScale="1">
        <p:scale>
          <a:sx n="153" d="100"/>
          <a:sy n="153" d="100"/>
        </p:scale>
        <p:origin x="564" y="138"/>
      </p:cViewPr>
      <p:guideLst>
        <p:guide orient="horz" pos="1620"/>
        <p:guide pos="5470"/>
        <p:guide pos="28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6" d="100"/>
        <a:sy n="86" d="100"/>
      </p:scale>
      <p:origin x="0" y="0"/>
    </p:cViewPr>
  </p:sorterViewPr>
  <p:notesViewPr>
    <p:cSldViewPr snapToGrid="0" showGuides="1">
      <p:cViewPr varScale="1">
        <p:scale>
          <a:sx n="63" d="100"/>
          <a:sy n="63" d="100"/>
        </p:scale>
        <p:origin x="2285" y="53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Intel Clear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CFD7B2-88A6-E34E-8EF8-CB0C7BA47ADD}" type="datetimeFigureOut">
              <a:rPr lang="en-US" smtClean="0">
                <a:latin typeface="Intel Clear"/>
              </a:rPr>
              <a:pPr/>
              <a:t>9/22/2020</a:t>
            </a:fld>
            <a:endParaRPr lang="en-US" dirty="0">
              <a:latin typeface="Intel Clear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Intel Clear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CFA4E-18EB-6D49-8DE2-7A74038C2C1C}" type="slidenum">
              <a:rPr lang="en-US" smtClean="0">
                <a:latin typeface="Intel Clear"/>
              </a:rPr>
              <a:pPr/>
              <a:t>‹#›</a:t>
            </a:fld>
            <a:endParaRPr lang="en-US" dirty="0">
              <a:latin typeface="Intel Clear"/>
            </a:endParaRPr>
          </a:p>
        </p:txBody>
      </p:sp>
    </p:spTree>
    <p:extLst>
      <p:ext uri="{BB962C8B-B14F-4D97-AF65-F5344CB8AC3E}">
        <p14:creationId xmlns:p14="http://schemas.microsoft.com/office/powerpoint/2010/main" val="9129941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Intel Clear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Intel Clear"/>
              </a:defRPr>
            </a:lvl1pPr>
          </a:lstStyle>
          <a:p>
            <a:fld id="{ED7FC5FE-6F0D-D34A-8EE6-C95B4F5F4DC8}" type="datetimeFigureOut">
              <a:rPr lang="en-US" smtClean="0"/>
              <a:pPr/>
              <a:t>9/22/2020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Intel Clear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Intel Clear"/>
              </a:defRPr>
            </a:lvl1pPr>
          </a:lstStyle>
          <a:p>
            <a:fld id="{D61C8689-8455-3546-ADF9-3B7273760F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4292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Intel Clear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Intel Clear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Intel Clear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Intel Clear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Intel Clear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2096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0489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4638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2589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8438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54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4252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2983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4448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9991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072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8051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1704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7956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6000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0161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0896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7651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923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3421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2697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6578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0631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6141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4279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769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E8C66-7FE4-45A0-9740-33DB5972E7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F52DB4-E588-40E5-BE20-F65B69B861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B3DA9-6794-4867-8639-E11A2FA3A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4FEB2-D051-4563-8E98-1037712DB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D2963-70DF-4C96-99BD-18D68383E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492875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A85B5-C319-4909-8C2F-98BF0BCCC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ECE081-22A7-4F9D-9173-98FCD2316A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9C8928-324F-46C9-BFF6-E4DB1812E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9/22/2020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779CF-26B7-4018-980C-8F54EC2D2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FCFE2-9A18-41C7-B4FD-EA4C13FDB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60646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F468B7-5CE0-4EFB-B546-7B147FB745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1C95E0-D2F6-41FA-B52F-92311100F5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4B7A7D-3251-4848-BAAE-6AEB515D7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C97074-E7DD-40AE-8B37-59240FC4C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030F2-9EDA-4E0F-B329-81D4EEDFE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42913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4"/>
            <a:ext cx="4006851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830763" y="943430"/>
            <a:ext cx="3181123" cy="16709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1800">
                <a:latin typeface="Intel Clear"/>
              </a:defRPr>
            </a:lvl1pPr>
          </a:lstStyle>
          <a:p>
            <a:endParaRPr lang="en-US" sz="1100" dirty="0">
              <a:latin typeface="Arial"/>
            </a:endParaRPr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830763" y="2843897"/>
            <a:ext cx="3181123" cy="16709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1800">
                <a:latin typeface="Intel Clear"/>
              </a:defRPr>
            </a:lvl1pPr>
          </a:lstStyle>
          <a:p>
            <a:endParaRPr lang="en-US" sz="1100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8914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4"/>
            <a:ext cx="4006851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678363" y="1203324"/>
            <a:ext cx="4005264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</p:spTree>
    <p:extLst>
      <p:ext uri="{BB962C8B-B14F-4D97-AF65-F5344CB8AC3E}">
        <p14:creationId xmlns:p14="http://schemas.microsoft.com/office/powerpoint/2010/main" val="406206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961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0696D-DF7A-4101-8D89-0F4E9B027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33B26-CFFE-47E0-8733-BE1BCF5B5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4CFCE-4DCB-4764-B178-F93993322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B48597-0DAC-441A-B25C-8D79145E1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51611-4F28-4805-9DFE-B1266DC94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64143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C6FAE-8454-4167-8A68-1ABF812D1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1DF956-0C77-4A09-8FE9-1D7127ABCC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45E30-E84A-4035-BD94-942AFB76D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EB023-DAA6-4DB8-9C84-41F2685C6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36C51F-D40B-4809-B58D-95CE90906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857223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00E43-4C0F-4E5B-B11E-99DBF1A96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4FAF8-40FB-4C88-AF20-5DFD61D881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24D156-1988-4CE9-838B-F4621E77EE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927856-F781-44F2-85A6-5DA7E5AA3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9/22/2020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B94857-D4B2-486E-8EEF-A273A9EAC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5FEF05-911B-4D77-9606-6DE6B031C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23295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2CE35-E09B-4C5B-ACD8-C36DDB704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1D44E8-720B-4E72-9D0C-545C6E042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E7CF56-CFAA-4C2B-BD47-2D28B33403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767446-6C0C-4F29-A306-28FD6B99AA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4543CC-8221-44F5-9EFC-43954005A0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D9852E-0D00-4332-BF64-AC3EA7DE0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44EBF7-8D0B-4156-99AD-48D155154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B0246C-D09F-4378-ABB6-FAD340A68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701284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EB523-45FB-462E-A717-CB90C1F6D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5FF8D8-B511-4374-8727-1C92A577F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9/22/2020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86C5B8-A954-4987-B609-7811CAAB6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FE6D3C-AA77-4820-9178-E71C7E214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144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3D15C8-BED4-4A23-B060-CD2F8F87B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9/22/2020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D6EA27-E35F-4815-A09F-4226EF81E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F15176-4740-4F10-A31E-D3A394F0A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947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6749F-FABC-49C4-AFD6-4C3294205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F35E0-ED43-4FB0-B886-5B54B4362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3B94AA-1723-4255-BB8F-5BF01810B3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D1D54F-141F-417A-9D1B-2A3E241C1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9/22/2020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EF9EAA-D776-48BA-B483-03DBE6B01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B63F64-28F2-4B88-AA03-7FD7926DA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79974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C8CE6-D6F0-41A3-9202-0F9567E5A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8A8C5E-23E4-41AB-A922-C9ECAE04E6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61DA86-4C69-4855-8832-93A9A7A072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BA9AA6-4A67-4BA0-A85C-BE6B38531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9/22/2020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96FFED-D5BF-4EAE-BC46-B9B4925E0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6B8A58-BBA1-47D2-87E6-EB4569C3E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989000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C94853-BC60-4944-88F7-07366723C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EADEF8-B54E-4F46-A8E5-A8580B163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BBCBF0-D94F-4FCA-8FB7-6247A5B9F3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9/22/2020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0A657E-BBE7-46F8-810C-2D88347D4D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12235-04AF-44C3-9E70-6A013794DD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10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684" r:id="rId12"/>
    <p:sldLayoutId id="2147483652" r:id="rId13"/>
    <p:sldLayoutId id="2147483655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493"/>
            <a:ext cx="9144000" cy="514599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300" y="241299"/>
            <a:ext cx="8680116" cy="466090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1"/>
            <a:ext cx="6858000" cy="2130028"/>
          </a:xfrm>
        </p:spPr>
        <p:txBody>
          <a:bodyPr>
            <a:normAutofit/>
          </a:bodyPr>
          <a:lstStyle/>
          <a:p>
            <a:r>
              <a:rPr lang="en-US" sz="4400" dirty="0"/>
              <a:t>Iterators overview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192327"/>
            <a:ext cx="6858000" cy="120061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C++ courses</a:t>
            </a:r>
          </a:p>
        </p:txBody>
      </p:sp>
      <p:cxnSp>
        <p:nvCxnSpPr>
          <p:cNvPr id="61" name="Straight Connector 26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43300" y="3082062"/>
            <a:ext cx="20574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0960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404813" y="308848"/>
            <a:ext cx="8229600" cy="49714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Iterator types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C12B66A-D169-45EA-A74E-05B08DD083BD}"/>
              </a:ext>
            </a:extLst>
          </p:cNvPr>
          <p:cNvSpPr txBox="1">
            <a:spLocks/>
          </p:cNvSpPr>
          <p:nvPr/>
        </p:nvSpPr>
        <p:spPr>
          <a:xfrm>
            <a:off x="4415426" y="1508791"/>
            <a:ext cx="3276600" cy="192271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 err="1">
                <a:ea typeface="Intel Clear Light" panose="020B0404020203020204" pitchFamily="34" charset="0"/>
                <a:cs typeface="Intel Clear Light" panose="020B0404020203020204" pitchFamily="34" charset="0"/>
              </a:rPr>
              <a:t>OutputIterator</a:t>
            </a:r>
            <a:endParaRPr lang="ru-RU" sz="2100" dirty="0"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endParaRPr lang="en-US" sz="2100" b="1" dirty="0"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endParaRPr lang="en-US" dirty="0"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9F36F0B-0F74-4505-9583-36E799397348}"/>
              </a:ext>
            </a:extLst>
          </p:cNvPr>
          <p:cNvSpPr txBox="1">
            <a:spLocks/>
          </p:cNvSpPr>
          <p:nvPr/>
        </p:nvSpPr>
        <p:spPr>
          <a:xfrm>
            <a:off x="711201" y="1508791"/>
            <a:ext cx="3276600" cy="192271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 err="1">
                <a:ea typeface="Intel Clear Light" panose="020B0404020203020204" pitchFamily="34" charset="0"/>
                <a:cs typeface="Intel Clear Light" panose="020B0404020203020204" pitchFamily="34" charset="0"/>
              </a:rPr>
              <a:t>InputIterator</a:t>
            </a:r>
            <a:endParaRPr lang="en-US" sz="2100" dirty="0"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 err="1">
                <a:ea typeface="Intel Clear Light" panose="020B0404020203020204" pitchFamily="34" charset="0"/>
                <a:cs typeface="Intel Clear Light" panose="020B0404020203020204" pitchFamily="34" charset="0"/>
              </a:rPr>
              <a:t>ForwardIterator</a:t>
            </a:r>
            <a:endParaRPr lang="en-US" sz="2100" dirty="0"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 err="1">
                <a:ea typeface="Intel Clear Light" panose="020B0404020203020204" pitchFamily="34" charset="0"/>
                <a:cs typeface="Intel Clear Light" panose="020B0404020203020204" pitchFamily="34" charset="0"/>
              </a:rPr>
              <a:t>BidirectionalIterator</a:t>
            </a:r>
            <a:endParaRPr lang="en-US" sz="2100" dirty="0"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 err="1">
                <a:ea typeface="Intel Clear Light" panose="020B0404020203020204" pitchFamily="34" charset="0"/>
                <a:cs typeface="Intel Clear Light" panose="020B0404020203020204" pitchFamily="34" charset="0"/>
              </a:rPr>
              <a:t>RandomAccessIterator</a:t>
            </a:r>
            <a:endParaRPr lang="ru-RU" sz="2100" dirty="0"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endParaRPr lang="en-US" sz="2100" b="1" dirty="0"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endParaRPr lang="en-US" dirty="0"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63D555-F4E0-4402-B865-34885288EEEB}"/>
              </a:ext>
            </a:extLst>
          </p:cNvPr>
          <p:cNvSpPr txBox="1"/>
          <p:nvPr/>
        </p:nvSpPr>
        <p:spPr>
          <a:xfrm>
            <a:off x="3599493" y="679934"/>
            <a:ext cx="101271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solidFill>
                  <a:srgbClr val="0071C5"/>
                </a:solidFill>
                <a:ea typeface="Intel Clear Light" panose="020B0404020203020204" pitchFamily="34" charset="0"/>
                <a:cs typeface="Intel Clear Light" panose="020B0404020203020204" pitchFamily="34" charset="0"/>
              </a:rPr>
              <a:t>Iterator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532C825-4986-4C9F-81B7-C6E30EFF9394}"/>
              </a:ext>
            </a:extLst>
          </p:cNvPr>
          <p:cNvCxnSpPr/>
          <p:nvPr/>
        </p:nvCxnSpPr>
        <p:spPr>
          <a:xfrm flipH="1">
            <a:off x="2824619" y="1171184"/>
            <a:ext cx="588723" cy="337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7C2987B-2D6D-4AF0-9D8F-1BDACEB8D7FF}"/>
              </a:ext>
            </a:extLst>
          </p:cNvPr>
          <p:cNvCxnSpPr>
            <a:cxnSpLocks/>
          </p:cNvCxnSpPr>
          <p:nvPr/>
        </p:nvCxnSpPr>
        <p:spPr>
          <a:xfrm>
            <a:off x="4882891" y="1171184"/>
            <a:ext cx="546619" cy="337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8638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404813" y="308848"/>
            <a:ext cx="8229600" cy="49714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Iterator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9F36F0B-0F74-4505-9583-36E799397348}"/>
              </a:ext>
            </a:extLst>
          </p:cNvPr>
          <p:cNvSpPr txBox="1">
            <a:spLocks/>
          </p:cNvSpPr>
          <p:nvPr/>
        </p:nvSpPr>
        <p:spPr>
          <a:xfrm>
            <a:off x="404812" y="955731"/>
            <a:ext cx="7179698" cy="2609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dirty="0">
                <a:ea typeface="Intel Clear Light" panose="020B0404020203020204" pitchFamily="34" charset="0"/>
                <a:cs typeface="Intel Clear Light" panose="020B0404020203020204" pitchFamily="34" charset="0"/>
              </a:rPr>
              <a:t>The type Iterator should define the following operations:</a:t>
            </a:r>
          </a:p>
          <a:p>
            <a:pPr marL="568325" lvl="1" indent="-342900">
              <a:buFont typeface="Arial" panose="020B0604020202020204" pitchFamily="34" charset="0"/>
              <a:buChar char="•"/>
            </a:pPr>
            <a:r>
              <a:rPr lang="en-US" sz="1900" i="1" dirty="0">
                <a:ea typeface="Intel Clear Light" panose="020B0404020203020204" pitchFamily="34" charset="0"/>
                <a:cs typeface="Intel Clear Light" panose="020B0404020203020204" pitchFamily="34" charset="0"/>
              </a:rPr>
              <a:t>*it</a:t>
            </a:r>
            <a:r>
              <a:rPr lang="en-US" sz="1900" dirty="0">
                <a:ea typeface="Intel Clear Light" panose="020B0404020203020204" pitchFamily="34" charset="0"/>
                <a:cs typeface="Intel Clear Light" panose="020B0404020203020204" pitchFamily="34" charset="0"/>
              </a:rPr>
              <a:t> and </a:t>
            </a:r>
            <a:r>
              <a:rPr lang="en-US" sz="1900" i="1" dirty="0">
                <a:ea typeface="Intel Clear Light" panose="020B0404020203020204" pitchFamily="34" charset="0"/>
                <a:cs typeface="Intel Clear Light" panose="020B0404020203020204" pitchFamily="34" charset="0"/>
              </a:rPr>
              <a:t>++it</a:t>
            </a:r>
            <a:r>
              <a:rPr lang="en-US" sz="1900" dirty="0">
                <a:ea typeface="Intel Clear Light" panose="020B0404020203020204" pitchFamily="34" charset="0"/>
                <a:cs typeface="Intel Clear Light" panose="020B0404020203020204" pitchFamily="34" charset="0"/>
              </a:rPr>
              <a:t>.</a:t>
            </a:r>
          </a:p>
          <a:p>
            <a:pPr marL="568325" lvl="1" indent="-342900">
              <a:buFont typeface="Arial" panose="020B0604020202020204" pitchFamily="34" charset="0"/>
              <a:buChar char="•"/>
            </a:pPr>
            <a:r>
              <a:rPr lang="en-US" sz="1900" dirty="0">
                <a:ea typeface="Intel Clear Light" panose="020B0404020203020204" pitchFamily="34" charset="0"/>
                <a:cs typeface="Intel Clear Light" panose="020B0404020203020204" pitchFamily="34" charset="0"/>
              </a:rPr>
              <a:t>Copy constructor</a:t>
            </a:r>
          </a:p>
          <a:p>
            <a:pPr marL="568325" lvl="1" indent="-342900">
              <a:buFont typeface="Arial" panose="020B0604020202020204" pitchFamily="34" charset="0"/>
              <a:buChar char="•"/>
            </a:pPr>
            <a:r>
              <a:rPr lang="en-US" sz="1900" dirty="0">
                <a:ea typeface="Intel Clear Light" panose="020B0404020203020204" pitchFamily="34" charset="0"/>
                <a:cs typeface="Intel Clear Light" panose="020B0404020203020204" pitchFamily="34" charset="0"/>
              </a:rPr>
              <a:t>Copy assignment</a:t>
            </a:r>
          </a:p>
          <a:p>
            <a:pPr marL="568325" lvl="1" indent="-342900">
              <a:buFont typeface="Arial" panose="020B0604020202020204" pitchFamily="34" charset="0"/>
              <a:buChar char="•"/>
            </a:pPr>
            <a:r>
              <a:rPr lang="en-US" sz="1900" dirty="0">
                <a:ea typeface="Intel Clear Light" panose="020B0404020203020204" pitchFamily="34" charset="0"/>
                <a:cs typeface="Intel Clear Light" panose="020B0404020203020204" pitchFamily="34" charset="0"/>
              </a:rPr>
              <a:t>Destructor</a:t>
            </a:r>
            <a:endParaRPr lang="ru-RU" sz="1900" dirty="0"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endParaRPr lang="en-US" sz="2100" b="1" dirty="0"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endParaRPr lang="en-US" dirty="0"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40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404813" y="308848"/>
            <a:ext cx="8229600" cy="49714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Input Iterator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9F36F0B-0F74-4505-9583-36E799397348}"/>
              </a:ext>
            </a:extLst>
          </p:cNvPr>
          <p:cNvSpPr txBox="1">
            <a:spLocks/>
          </p:cNvSpPr>
          <p:nvPr/>
        </p:nvSpPr>
        <p:spPr>
          <a:xfrm>
            <a:off x="404812" y="955732"/>
            <a:ext cx="7717632" cy="353371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dirty="0">
                <a:ea typeface="Intel Clear Light" panose="020B0404020203020204" pitchFamily="34" charset="0"/>
                <a:cs typeface="Intel Clear Light" panose="020B0404020203020204" pitchFamily="34" charset="0"/>
              </a:rPr>
              <a:t>The type </a:t>
            </a:r>
            <a:r>
              <a:rPr lang="en-US" sz="2100" dirty="0" err="1">
                <a:ea typeface="Intel Clear Light" panose="020B0404020203020204" pitchFamily="34" charset="0"/>
                <a:cs typeface="Intel Clear Light" panose="020B0404020203020204" pitchFamily="34" charset="0"/>
              </a:rPr>
              <a:t>InputIterator</a:t>
            </a:r>
            <a:r>
              <a:rPr lang="en-US" sz="2100" dirty="0">
                <a:ea typeface="Intel Clear Light" panose="020B0404020203020204" pitchFamily="34" charset="0"/>
                <a:cs typeface="Intel Clear Light" panose="020B0404020203020204" pitchFamily="34" charset="0"/>
              </a:rPr>
              <a:t> should be an Iterator and define the following operations:</a:t>
            </a:r>
          </a:p>
          <a:p>
            <a:pPr marL="568325" lvl="1" indent="-342900">
              <a:buFont typeface="Arial" panose="020B0604020202020204" pitchFamily="34" charset="0"/>
              <a:buChar char="•"/>
            </a:pPr>
            <a:r>
              <a:rPr lang="en-US" sz="1900" dirty="0">
                <a:ea typeface="Intel Clear Light" panose="020B0404020203020204" pitchFamily="34" charset="0"/>
                <a:cs typeface="Intel Clear Light" panose="020B0404020203020204" pitchFamily="34" charset="0"/>
              </a:rPr>
              <a:t>== and !=</a:t>
            </a:r>
          </a:p>
          <a:p>
            <a:pPr marL="568325" lvl="1" indent="-342900">
              <a:buFont typeface="Arial" panose="020B0604020202020204" pitchFamily="34" charset="0"/>
              <a:buChar char="•"/>
            </a:pPr>
            <a:r>
              <a:rPr lang="en-US" sz="1900" dirty="0">
                <a:ea typeface="Intel Clear Light" panose="020B0404020203020204" pitchFamily="34" charset="0"/>
                <a:cs typeface="Intel Clear Light" panose="020B0404020203020204" pitchFamily="34" charset="0"/>
              </a:rPr>
              <a:t>-&gt;</a:t>
            </a:r>
          </a:p>
          <a:p>
            <a:pPr marL="568325" lvl="1" indent="-342900">
              <a:buFont typeface="Arial" panose="020B0604020202020204" pitchFamily="34" charset="0"/>
              <a:buChar char="•"/>
            </a:pPr>
            <a:r>
              <a:rPr lang="en-US" sz="1900" dirty="0">
                <a:ea typeface="Intel Clear Light" panose="020B0404020203020204" pitchFamily="34" charset="0"/>
                <a:cs typeface="Intel Clear Light" panose="020B0404020203020204" pitchFamily="34" charset="0"/>
              </a:rPr>
              <a:t>it++</a:t>
            </a:r>
          </a:p>
          <a:p>
            <a:pPr lvl="1" indent="0">
              <a:buNone/>
            </a:pPr>
            <a:endParaRPr lang="ru-RU" sz="1900" i="1" dirty="0"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r>
              <a:rPr lang="en-US" sz="2100" b="1" dirty="0" err="1">
                <a:ea typeface="Intel Clear Light" panose="020B0404020203020204" pitchFamily="34" charset="0"/>
                <a:cs typeface="Intel Clear Light" panose="020B0404020203020204" pitchFamily="34" charset="0"/>
              </a:rPr>
              <a:t>InputIterator</a:t>
            </a:r>
            <a:r>
              <a:rPr lang="en-US" sz="2100" b="1" dirty="0">
                <a:ea typeface="Intel Clear Light" panose="020B0404020203020204" pitchFamily="34" charset="0"/>
                <a:cs typeface="Intel Clear Light" panose="020B0404020203020204" pitchFamily="34" charset="0"/>
              </a:rPr>
              <a:t> can only be incremented once</a:t>
            </a:r>
          </a:p>
          <a:p>
            <a:r>
              <a:rPr lang="en-US" sz="2100" b="1" dirty="0">
                <a:ea typeface="Intel Clear Light" panose="020B0404020203020204" pitchFamily="34" charset="0"/>
                <a:cs typeface="Intel Clear Light" panose="020B0404020203020204" pitchFamily="34" charset="0"/>
              </a:rPr>
              <a:t>Can only be used in single-pass algorithms</a:t>
            </a:r>
          </a:p>
          <a:p>
            <a:endParaRPr lang="en-US" dirty="0"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3237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404813" y="308848"/>
            <a:ext cx="8229600" cy="49714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Forward Iterator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9F36F0B-0F74-4505-9583-36E799397348}"/>
              </a:ext>
            </a:extLst>
          </p:cNvPr>
          <p:cNvSpPr txBox="1">
            <a:spLocks/>
          </p:cNvSpPr>
          <p:nvPr/>
        </p:nvSpPr>
        <p:spPr>
          <a:xfrm>
            <a:off x="404812" y="955732"/>
            <a:ext cx="6694488" cy="353371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dirty="0">
                <a:ea typeface="Intel Clear Light" panose="020B0404020203020204" pitchFamily="34" charset="0"/>
                <a:cs typeface="Intel Clear Light" panose="020B0404020203020204" pitchFamily="34" charset="0"/>
              </a:rPr>
              <a:t>The type </a:t>
            </a:r>
            <a:r>
              <a:rPr lang="en-US" sz="2100" dirty="0" err="1">
                <a:ea typeface="Intel Clear Light" panose="020B0404020203020204" pitchFamily="34" charset="0"/>
                <a:cs typeface="Intel Clear Light" panose="020B0404020203020204" pitchFamily="34" charset="0"/>
              </a:rPr>
              <a:t>ForwardIterator</a:t>
            </a:r>
            <a:r>
              <a:rPr lang="en-US" sz="2100" dirty="0">
                <a:ea typeface="Intel Clear Light" panose="020B0404020203020204" pitchFamily="34" charset="0"/>
                <a:cs typeface="Intel Clear Light" panose="020B0404020203020204" pitchFamily="34" charset="0"/>
              </a:rPr>
              <a:t> should be an </a:t>
            </a:r>
            <a:r>
              <a:rPr lang="en-US" sz="2100" dirty="0" err="1">
                <a:ea typeface="Intel Clear Light" panose="020B0404020203020204" pitchFamily="34" charset="0"/>
                <a:cs typeface="Intel Clear Light" panose="020B0404020203020204" pitchFamily="34" charset="0"/>
              </a:rPr>
              <a:t>InputIterator</a:t>
            </a:r>
            <a:r>
              <a:rPr lang="en-US" sz="2100" dirty="0">
                <a:ea typeface="Intel Clear Light" panose="020B0404020203020204" pitchFamily="34" charset="0"/>
                <a:cs typeface="Intel Clear Light" panose="020B0404020203020204" pitchFamily="34" charset="0"/>
              </a:rPr>
              <a:t> and define the default constructor.</a:t>
            </a:r>
          </a:p>
          <a:p>
            <a:pPr lvl="1" indent="0">
              <a:buNone/>
            </a:pPr>
            <a:r>
              <a:rPr lang="en-US" sz="1900" dirty="0" err="1">
                <a:ea typeface="Intel Clear Light" panose="020B0404020203020204" pitchFamily="34" charset="0"/>
                <a:cs typeface="Intel Clear Light" panose="020B0404020203020204" pitchFamily="34" charset="0"/>
              </a:rPr>
              <a:t>ForwardIterators</a:t>
            </a:r>
            <a:r>
              <a:rPr lang="en-US" sz="1900" dirty="0">
                <a:ea typeface="Intel Clear Light" panose="020B0404020203020204" pitchFamily="34" charset="0"/>
                <a:cs typeface="Intel Clear Light" panose="020B0404020203020204" pitchFamily="34" charset="0"/>
              </a:rPr>
              <a:t> can be used in multi-pass algorithms.</a:t>
            </a:r>
          </a:p>
          <a:p>
            <a:pPr lvl="1" indent="0">
              <a:buNone/>
            </a:pPr>
            <a:endParaRPr lang="ru-RU" sz="1900" i="1" dirty="0"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endParaRPr lang="en-US" dirty="0"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02D478FF-8DB7-4EA0-99A4-EA1FF15F1CF5}"/>
              </a:ext>
            </a:extLst>
          </p:cNvPr>
          <p:cNvSpPr txBox="1">
            <a:spLocks/>
          </p:cNvSpPr>
          <p:nvPr/>
        </p:nvSpPr>
        <p:spPr>
          <a:xfrm>
            <a:off x="8869682" y="5056994"/>
            <a:ext cx="288670" cy="18588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Intel Cle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E2556C5-CE8C-6547-B838-EA80C61A4AF7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05B661-2028-4BEF-A52D-F458FA3F40AE}"/>
              </a:ext>
            </a:extLst>
          </p:cNvPr>
          <p:cNvSpPr/>
          <p:nvPr/>
        </p:nvSpPr>
        <p:spPr>
          <a:xfrm>
            <a:off x="471488" y="3015876"/>
            <a:ext cx="687345" cy="5115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1C0F0A-18A8-4D71-B127-2674F0B2BB08}"/>
              </a:ext>
            </a:extLst>
          </p:cNvPr>
          <p:cNvSpPr/>
          <p:nvPr/>
        </p:nvSpPr>
        <p:spPr>
          <a:xfrm>
            <a:off x="2052638" y="3015876"/>
            <a:ext cx="687345" cy="5115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A0686BD-D7A4-4AFD-80C2-E9C5D7AEB02B}"/>
              </a:ext>
            </a:extLst>
          </p:cNvPr>
          <p:cNvCxnSpPr>
            <a:cxnSpLocks/>
          </p:cNvCxnSpPr>
          <p:nvPr/>
        </p:nvCxnSpPr>
        <p:spPr>
          <a:xfrm>
            <a:off x="1147043" y="3139282"/>
            <a:ext cx="93254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A4143BF7-CFCF-4B1F-B8BA-53584F030340}"/>
              </a:ext>
            </a:extLst>
          </p:cNvPr>
          <p:cNvSpPr/>
          <p:nvPr/>
        </p:nvSpPr>
        <p:spPr>
          <a:xfrm>
            <a:off x="3633788" y="3015876"/>
            <a:ext cx="687345" cy="5115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94E8C03-075C-48E5-B9D7-A6664C665A6F}"/>
              </a:ext>
            </a:extLst>
          </p:cNvPr>
          <p:cNvCxnSpPr>
            <a:cxnSpLocks/>
          </p:cNvCxnSpPr>
          <p:nvPr/>
        </p:nvCxnSpPr>
        <p:spPr>
          <a:xfrm>
            <a:off x="2728193" y="3132932"/>
            <a:ext cx="93254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5E90140-662A-43BB-BC35-C001988890A6}"/>
              </a:ext>
            </a:extLst>
          </p:cNvPr>
          <p:cNvSpPr/>
          <p:nvPr/>
        </p:nvSpPr>
        <p:spPr>
          <a:xfrm>
            <a:off x="5214938" y="3015876"/>
            <a:ext cx="687345" cy="5115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10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456E830-7542-4A3A-AA39-B85770A8B23A}"/>
              </a:ext>
            </a:extLst>
          </p:cNvPr>
          <p:cNvCxnSpPr>
            <a:cxnSpLocks/>
          </p:cNvCxnSpPr>
          <p:nvPr/>
        </p:nvCxnSpPr>
        <p:spPr>
          <a:xfrm>
            <a:off x="4309343" y="3132932"/>
            <a:ext cx="93254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0EB6F97-00EC-44E5-AFB4-6AD2945F51F3}"/>
              </a:ext>
            </a:extLst>
          </p:cNvPr>
          <p:cNvCxnSpPr>
            <a:cxnSpLocks/>
          </p:cNvCxnSpPr>
          <p:nvPr/>
        </p:nvCxnSpPr>
        <p:spPr>
          <a:xfrm>
            <a:off x="5893013" y="3132932"/>
            <a:ext cx="73317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CFB6CCB-FEF2-4BA0-AE13-C7B0D0DC184A}"/>
              </a:ext>
            </a:extLst>
          </p:cNvPr>
          <p:cNvSpPr txBox="1">
            <a:spLocks/>
          </p:cNvSpPr>
          <p:nvPr/>
        </p:nvSpPr>
        <p:spPr>
          <a:xfrm>
            <a:off x="404812" y="2435940"/>
            <a:ext cx="6780212" cy="239871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00" dirty="0">
                <a:ea typeface="Intel Clear Light" panose="020B0404020203020204" pitchFamily="34" charset="0"/>
                <a:cs typeface="Intel Clear Light" panose="020B0404020203020204" pitchFamily="34" charset="0"/>
              </a:rPr>
              <a:t>Example – </a:t>
            </a:r>
            <a:r>
              <a:rPr lang="en-US" sz="1900" i="1" dirty="0">
                <a:ea typeface="Intel Clear Light" panose="020B0404020203020204" pitchFamily="34" charset="0"/>
                <a:cs typeface="Intel Clear Light" panose="020B0404020203020204" pitchFamily="34" charset="0"/>
              </a:rPr>
              <a:t>std::</a:t>
            </a:r>
            <a:r>
              <a:rPr lang="en-US" sz="1900" i="1" dirty="0" err="1">
                <a:ea typeface="Intel Clear Light" panose="020B0404020203020204" pitchFamily="34" charset="0"/>
                <a:cs typeface="Intel Clear Light" panose="020B0404020203020204" pitchFamily="34" charset="0"/>
              </a:rPr>
              <a:t>forward_list</a:t>
            </a:r>
            <a:r>
              <a:rPr lang="en-US" sz="1900" i="1" dirty="0">
                <a:ea typeface="Intel Clear Light" panose="020B0404020203020204" pitchFamily="34" charset="0"/>
                <a:cs typeface="Intel Clear Light" panose="020B0404020203020204" pitchFamily="34" charset="0"/>
              </a:rPr>
              <a:t>::iterator</a:t>
            </a:r>
            <a:endParaRPr lang="en-US" sz="1900" dirty="0"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pPr lvl="1" indent="0">
              <a:buNone/>
            </a:pPr>
            <a:endParaRPr lang="ru-RU" sz="1900" i="1" dirty="0"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endParaRPr lang="en-US" dirty="0"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249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404813" y="308848"/>
            <a:ext cx="8229600" cy="49714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 Bidirectional Iterator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9F36F0B-0F74-4505-9583-36E799397348}"/>
              </a:ext>
            </a:extLst>
          </p:cNvPr>
          <p:cNvSpPr txBox="1">
            <a:spLocks/>
          </p:cNvSpPr>
          <p:nvPr/>
        </p:nvSpPr>
        <p:spPr>
          <a:xfrm>
            <a:off x="404812" y="955732"/>
            <a:ext cx="7667626" cy="17731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dirty="0">
                <a:ea typeface="Intel Clear Light" panose="020B0404020203020204" pitchFamily="34" charset="0"/>
                <a:cs typeface="Intel Clear Light" panose="020B0404020203020204" pitchFamily="34" charset="0"/>
              </a:rPr>
              <a:t>The type </a:t>
            </a:r>
            <a:r>
              <a:rPr lang="en-US" sz="2100" dirty="0" err="1">
                <a:ea typeface="Intel Clear Light" panose="020B0404020203020204" pitchFamily="34" charset="0"/>
                <a:cs typeface="Intel Clear Light" panose="020B0404020203020204" pitchFamily="34" charset="0"/>
              </a:rPr>
              <a:t>BidirectionalIterator</a:t>
            </a:r>
            <a:r>
              <a:rPr lang="en-US" sz="2100" dirty="0">
                <a:ea typeface="Intel Clear Light" panose="020B0404020203020204" pitchFamily="34" charset="0"/>
                <a:cs typeface="Intel Clear Light" panose="020B0404020203020204" pitchFamily="34" charset="0"/>
              </a:rPr>
              <a:t> should be a </a:t>
            </a:r>
            <a:r>
              <a:rPr lang="en-US" sz="2100" dirty="0" err="1">
                <a:ea typeface="Intel Clear Light" panose="020B0404020203020204" pitchFamily="34" charset="0"/>
                <a:cs typeface="Intel Clear Light" panose="020B0404020203020204" pitchFamily="34" charset="0"/>
              </a:rPr>
              <a:t>ForwardIterator</a:t>
            </a:r>
            <a:r>
              <a:rPr lang="en-US" sz="2100" dirty="0">
                <a:ea typeface="Intel Clear Light" panose="020B0404020203020204" pitchFamily="34" charset="0"/>
                <a:cs typeface="Intel Clear Light" panose="020B0404020203020204" pitchFamily="34" charset="0"/>
              </a:rPr>
              <a:t> and define the following operations:</a:t>
            </a:r>
          </a:p>
          <a:p>
            <a:pPr marL="568325" lvl="1" indent="-342900">
              <a:buFont typeface="Arial" panose="020B0604020202020204" pitchFamily="34" charset="0"/>
              <a:buChar char="•"/>
            </a:pPr>
            <a:r>
              <a:rPr lang="en-US" sz="1900" i="1" dirty="0">
                <a:ea typeface="Intel Clear Light" panose="020B0404020203020204" pitchFamily="34" charset="0"/>
                <a:cs typeface="Intel Clear Light" panose="020B0404020203020204" pitchFamily="34" charset="0"/>
              </a:rPr>
              <a:t>--it</a:t>
            </a:r>
          </a:p>
          <a:p>
            <a:pPr marL="568325" lvl="1" indent="-342900">
              <a:buFont typeface="Arial" panose="020B0604020202020204" pitchFamily="34" charset="0"/>
              <a:buChar char="•"/>
            </a:pPr>
            <a:r>
              <a:rPr lang="en-US" sz="1900" i="1" dirty="0">
                <a:ea typeface="Intel Clear Light" panose="020B0404020203020204" pitchFamily="34" charset="0"/>
                <a:cs typeface="Intel Clear Light" panose="020B0404020203020204" pitchFamily="34" charset="0"/>
              </a:rPr>
              <a:t>It--</a:t>
            </a:r>
            <a:endParaRPr lang="en-US" sz="1900" dirty="0"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pPr lvl="1" indent="0">
              <a:buNone/>
            </a:pPr>
            <a:endParaRPr lang="ru-RU" sz="1900" i="1" dirty="0"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endParaRPr lang="en-US" dirty="0"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23F18A-EF5F-4622-B0CC-BC990376E747}"/>
              </a:ext>
            </a:extLst>
          </p:cNvPr>
          <p:cNvSpPr/>
          <p:nvPr/>
        </p:nvSpPr>
        <p:spPr>
          <a:xfrm>
            <a:off x="1151733" y="3542969"/>
            <a:ext cx="678655" cy="7535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51BD11-6201-4E44-B11B-5C2B8D4DDB4B}"/>
              </a:ext>
            </a:extLst>
          </p:cNvPr>
          <p:cNvSpPr/>
          <p:nvPr/>
        </p:nvSpPr>
        <p:spPr>
          <a:xfrm>
            <a:off x="2732883" y="3542969"/>
            <a:ext cx="678655" cy="7535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C554E38-FEB5-474F-86B4-8F65D318ED21}"/>
              </a:ext>
            </a:extLst>
          </p:cNvPr>
          <p:cNvCxnSpPr/>
          <p:nvPr/>
        </p:nvCxnSpPr>
        <p:spPr>
          <a:xfrm>
            <a:off x="1830388" y="3686969"/>
            <a:ext cx="92075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FBAD030-C438-417F-89D5-A46AC722C232}"/>
              </a:ext>
            </a:extLst>
          </p:cNvPr>
          <p:cNvCxnSpPr/>
          <p:nvPr/>
        </p:nvCxnSpPr>
        <p:spPr>
          <a:xfrm flipH="1">
            <a:off x="1830388" y="4099719"/>
            <a:ext cx="902495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1D60FFA-05BF-416D-B60E-E3F64BED75B5}"/>
              </a:ext>
            </a:extLst>
          </p:cNvPr>
          <p:cNvCxnSpPr/>
          <p:nvPr/>
        </p:nvCxnSpPr>
        <p:spPr>
          <a:xfrm flipH="1">
            <a:off x="484188" y="4099719"/>
            <a:ext cx="667545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5A48873-F4F7-430B-9E37-5140AEAE8CAD}"/>
              </a:ext>
            </a:extLst>
          </p:cNvPr>
          <p:cNvSpPr/>
          <p:nvPr/>
        </p:nvSpPr>
        <p:spPr>
          <a:xfrm>
            <a:off x="4314033" y="3542969"/>
            <a:ext cx="678655" cy="7535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33D2FE0-A938-4469-8F70-EE265E5F3134}"/>
              </a:ext>
            </a:extLst>
          </p:cNvPr>
          <p:cNvCxnSpPr/>
          <p:nvPr/>
        </p:nvCxnSpPr>
        <p:spPr>
          <a:xfrm>
            <a:off x="3411538" y="3686969"/>
            <a:ext cx="92075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B9CB7EA-C404-4E4A-9A9E-6D3CD3E94877}"/>
              </a:ext>
            </a:extLst>
          </p:cNvPr>
          <p:cNvCxnSpPr/>
          <p:nvPr/>
        </p:nvCxnSpPr>
        <p:spPr>
          <a:xfrm flipH="1">
            <a:off x="3411538" y="4099719"/>
            <a:ext cx="902495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7F0213CD-80CB-41B6-9D32-6A1F4A5815CD}"/>
              </a:ext>
            </a:extLst>
          </p:cNvPr>
          <p:cNvSpPr/>
          <p:nvPr/>
        </p:nvSpPr>
        <p:spPr>
          <a:xfrm>
            <a:off x="5895183" y="3542969"/>
            <a:ext cx="678655" cy="7535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10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D1F025F-BA32-4A12-AD1B-ECB72D7A2965}"/>
              </a:ext>
            </a:extLst>
          </p:cNvPr>
          <p:cNvCxnSpPr/>
          <p:nvPr/>
        </p:nvCxnSpPr>
        <p:spPr>
          <a:xfrm>
            <a:off x="4992688" y="3686969"/>
            <a:ext cx="92075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4C61B93-D12A-4866-9F69-69A54AFB5234}"/>
              </a:ext>
            </a:extLst>
          </p:cNvPr>
          <p:cNvCxnSpPr/>
          <p:nvPr/>
        </p:nvCxnSpPr>
        <p:spPr>
          <a:xfrm flipH="1">
            <a:off x="4992688" y="4099719"/>
            <a:ext cx="902495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A625C37-2C22-4995-AC66-ABF71263C7A5}"/>
              </a:ext>
            </a:extLst>
          </p:cNvPr>
          <p:cNvCxnSpPr/>
          <p:nvPr/>
        </p:nvCxnSpPr>
        <p:spPr>
          <a:xfrm>
            <a:off x="6573838" y="3686969"/>
            <a:ext cx="72390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3D4C2FB4-9FB2-4FC3-B618-2456F36C292E}"/>
              </a:ext>
            </a:extLst>
          </p:cNvPr>
          <p:cNvSpPr txBox="1">
            <a:spLocks/>
          </p:cNvSpPr>
          <p:nvPr/>
        </p:nvSpPr>
        <p:spPr>
          <a:xfrm>
            <a:off x="398462" y="2626150"/>
            <a:ext cx="6694488" cy="13516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dirty="0">
                <a:ea typeface="Intel Clear Light" panose="020B0404020203020204" pitchFamily="34" charset="0"/>
                <a:cs typeface="Intel Clear Light" panose="020B0404020203020204" pitchFamily="34" charset="0"/>
              </a:rPr>
              <a:t>Example – </a:t>
            </a:r>
            <a:r>
              <a:rPr lang="en-US" sz="2100" i="1" dirty="0">
                <a:ea typeface="Intel Clear Light" panose="020B0404020203020204" pitchFamily="34" charset="0"/>
                <a:cs typeface="Intel Clear Light" panose="020B0404020203020204" pitchFamily="34" charset="0"/>
              </a:rPr>
              <a:t>std::list::iterator</a:t>
            </a:r>
            <a:endParaRPr lang="en-US" sz="1900" dirty="0"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pPr lvl="1" indent="0">
              <a:buNone/>
            </a:pPr>
            <a:endParaRPr lang="ru-RU" sz="1900" i="1" dirty="0"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endParaRPr lang="en-US" dirty="0"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686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404813" y="308848"/>
            <a:ext cx="8229600" cy="49714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 Random Access Iterator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9F36F0B-0F74-4505-9583-36E799397348}"/>
              </a:ext>
            </a:extLst>
          </p:cNvPr>
          <p:cNvSpPr txBox="1">
            <a:spLocks/>
          </p:cNvSpPr>
          <p:nvPr/>
        </p:nvSpPr>
        <p:spPr>
          <a:xfrm>
            <a:off x="404812" y="955732"/>
            <a:ext cx="7946232" cy="334480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dirty="0">
                <a:ea typeface="Intel Clear Light" panose="020B0404020203020204" pitchFamily="34" charset="0"/>
                <a:cs typeface="Intel Clear Light" panose="020B0404020203020204" pitchFamily="34" charset="0"/>
              </a:rPr>
              <a:t>The type </a:t>
            </a:r>
            <a:r>
              <a:rPr lang="en-US" sz="2100" dirty="0" err="1">
                <a:ea typeface="Intel Clear Light" panose="020B0404020203020204" pitchFamily="34" charset="0"/>
                <a:cs typeface="Intel Clear Light" panose="020B0404020203020204" pitchFamily="34" charset="0"/>
              </a:rPr>
              <a:t>RandomAccessIterator</a:t>
            </a:r>
            <a:r>
              <a:rPr lang="en-US" sz="2100" dirty="0">
                <a:ea typeface="Intel Clear Light" panose="020B0404020203020204" pitchFamily="34" charset="0"/>
                <a:cs typeface="Intel Clear Light" panose="020B0404020203020204" pitchFamily="34" charset="0"/>
              </a:rPr>
              <a:t> should be a </a:t>
            </a:r>
            <a:r>
              <a:rPr lang="en-US" sz="2100" dirty="0" err="1">
                <a:ea typeface="Intel Clear Light" panose="020B0404020203020204" pitchFamily="34" charset="0"/>
                <a:cs typeface="Intel Clear Light" panose="020B0404020203020204" pitchFamily="34" charset="0"/>
              </a:rPr>
              <a:t>BidirectionalIterator</a:t>
            </a:r>
            <a:r>
              <a:rPr lang="en-US" sz="2100" dirty="0">
                <a:ea typeface="Intel Clear Light" panose="020B0404020203020204" pitchFamily="34" charset="0"/>
                <a:cs typeface="Intel Clear Light" panose="020B0404020203020204" pitchFamily="34" charset="0"/>
              </a:rPr>
              <a:t> and define the following operations (n is </a:t>
            </a:r>
            <a:r>
              <a:rPr lang="en-US" sz="2100" b="1" dirty="0">
                <a:ea typeface="Intel Clear Light" panose="020B0404020203020204" pitchFamily="34" charset="0"/>
                <a:cs typeface="Intel Clear Light" panose="020B0404020203020204" pitchFamily="34" charset="0"/>
              </a:rPr>
              <a:t>signed </a:t>
            </a:r>
            <a:r>
              <a:rPr lang="en-US" sz="2100" dirty="0">
                <a:ea typeface="Intel Clear Light" panose="020B0404020203020204" pitchFamily="34" charset="0"/>
                <a:cs typeface="Intel Clear Light" panose="020B0404020203020204" pitchFamily="34" charset="0"/>
              </a:rPr>
              <a:t>integer):</a:t>
            </a:r>
          </a:p>
          <a:p>
            <a:pPr marL="914400" lvl="2" indent="-342900">
              <a:buFont typeface="Arial" panose="020B0604020202020204" pitchFamily="34" charset="0"/>
              <a:buChar char="•"/>
            </a:pPr>
            <a:r>
              <a:rPr lang="en-US" sz="1900" i="1" dirty="0">
                <a:ea typeface="Intel Clear Light" panose="020B0404020203020204" pitchFamily="34" charset="0"/>
                <a:cs typeface="Intel Clear Light" panose="020B0404020203020204" pitchFamily="34" charset="0"/>
              </a:rPr>
              <a:t>it += n, it -= n</a:t>
            </a:r>
          </a:p>
          <a:p>
            <a:pPr marL="914400" lvl="2" indent="-342900">
              <a:buFont typeface="Arial" panose="020B0604020202020204" pitchFamily="34" charset="0"/>
              <a:buChar char="•"/>
            </a:pPr>
            <a:r>
              <a:rPr lang="en-US" sz="1900" i="1" dirty="0">
                <a:ea typeface="Intel Clear Light" panose="020B0404020203020204" pitchFamily="34" charset="0"/>
                <a:cs typeface="Intel Clear Light" panose="020B0404020203020204" pitchFamily="34" charset="0"/>
              </a:rPr>
              <a:t>it + n, n + it, it – n</a:t>
            </a:r>
          </a:p>
          <a:p>
            <a:pPr marL="914400" lvl="2" indent="-342900">
              <a:buFont typeface="Arial" panose="020B0604020202020204" pitchFamily="34" charset="0"/>
              <a:buChar char="•"/>
            </a:pPr>
            <a:r>
              <a:rPr lang="en-US" sz="1900" i="1" dirty="0">
                <a:ea typeface="Intel Clear Light" panose="020B0404020203020204" pitchFamily="34" charset="0"/>
                <a:cs typeface="Intel Clear Light" panose="020B0404020203020204" pitchFamily="34" charset="0"/>
              </a:rPr>
              <a:t>it1 – it2</a:t>
            </a:r>
          </a:p>
          <a:p>
            <a:pPr marL="914400" lvl="2" indent="-342900">
              <a:buFont typeface="Arial" panose="020B0604020202020204" pitchFamily="34" charset="0"/>
              <a:buChar char="•"/>
            </a:pPr>
            <a:r>
              <a:rPr lang="en-US" sz="1900" i="1" dirty="0">
                <a:ea typeface="Intel Clear Light" panose="020B0404020203020204" pitchFamily="34" charset="0"/>
                <a:cs typeface="Intel Clear Light" panose="020B0404020203020204" pitchFamily="34" charset="0"/>
              </a:rPr>
              <a:t>It[n]</a:t>
            </a:r>
          </a:p>
          <a:p>
            <a:pPr marL="914400" lvl="2" indent="-342900">
              <a:buFont typeface="Arial" panose="020B0604020202020204" pitchFamily="34" charset="0"/>
              <a:buChar char="•"/>
            </a:pPr>
            <a:r>
              <a:rPr lang="en-US" sz="1900" dirty="0">
                <a:ea typeface="Intel Clear Light" panose="020B0404020203020204" pitchFamily="34" charset="0"/>
                <a:cs typeface="Intel Clear Light" panose="020B0404020203020204" pitchFamily="34" charset="0"/>
              </a:rPr>
              <a:t>Comparison operators:</a:t>
            </a:r>
          </a:p>
          <a:p>
            <a:pPr marL="1312863" lvl="3" indent="-342900">
              <a:buFont typeface="Arial" panose="020B0604020202020204" pitchFamily="34" charset="0"/>
              <a:buChar char="•"/>
            </a:pPr>
            <a:r>
              <a:rPr lang="en-US" sz="1700" i="1" dirty="0">
                <a:ea typeface="Intel Clear Light" panose="020B0404020203020204" pitchFamily="34" charset="0"/>
                <a:cs typeface="Intel Clear Light" panose="020B0404020203020204" pitchFamily="34" charset="0"/>
              </a:rPr>
              <a:t>it1 &lt; it2, it1 &gt; it2, it1 &lt;= it2, it1 &gt;= it2</a:t>
            </a:r>
          </a:p>
          <a:p>
            <a:pPr marL="914400" lvl="2" indent="-342900">
              <a:buFont typeface="Arial" panose="020B0604020202020204" pitchFamily="34" charset="0"/>
              <a:buChar char="•"/>
            </a:pPr>
            <a:endParaRPr lang="en-US" sz="1900" i="1" dirty="0"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pPr marL="914400" lvl="2" indent="-342900">
              <a:buFont typeface="Arial" panose="020B0604020202020204" pitchFamily="34" charset="0"/>
              <a:buChar char="•"/>
            </a:pPr>
            <a:endParaRPr lang="en-US" sz="1900" dirty="0"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pPr lvl="1" indent="0">
              <a:buNone/>
            </a:pPr>
            <a:endParaRPr lang="ru-RU" sz="1900" i="1" dirty="0"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endParaRPr lang="en-US" dirty="0"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02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404813" y="308848"/>
            <a:ext cx="8229600" cy="49714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 Random Access Iterator Example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9F36F0B-0F74-4505-9583-36E799397348}"/>
              </a:ext>
            </a:extLst>
          </p:cNvPr>
          <p:cNvSpPr txBox="1">
            <a:spLocks/>
          </p:cNvSpPr>
          <p:nvPr/>
        </p:nvSpPr>
        <p:spPr>
          <a:xfrm>
            <a:off x="404812" y="955732"/>
            <a:ext cx="7946232" cy="5515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dirty="0">
                <a:ea typeface="Intel Clear Light" panose="020B0404020203020204" pitchFamily="34" charset="0"/>
                <a:cs typeface="Intel Clear Light" panose="020B0404020203020204" pitchFamily="34" charset="0"/>
              </a:rPr>
              <a:t>Example – </a:t>
            </a:r>
            <a:r>
              <a:rPr lang="en-US" sz="2100" i="1" dirty="0">
                <a:ea typeface="Intel Clear Light" panose="020B0404020203020204" pitchFamily="34" charset="0"/>
                <a:cs typeface="Intel Clear Light" panose="020B0404020203020204" pitchFamily="34" charset="0"/>
              </a:rPr>
              <a:t>std::vector::iterator</a:t>
            </a:r>
            <a:endParaRPr lang="en-US" sz="1700" i="1" dirty="0"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pPr marL="914400" lvl="2" indent="-342900">
              <a:buFont typeface="Arial" panose="020B0604020202020204" pitchFamily="34" charset="0"/>
              <a:buChar char="•"/>
            </a:pPr>
            <a:endParaRPr lang="en-US" sz="1900" i="1" dirty="0"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pPr marL="914400" lvl="2" indent="-342900">
              <a:buFont typeface="Arial" panose="020B0604020202020204" pitchFamily="34" charset="0"/>
              <a:buChar char="•"/>
            </a:pPr>
            <a:endParaRPr lang="en-US" sz="1900" dirty="0"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pPr lvl="1" indent="0">
              <a:buNone/>
            </a:pPr>
            <a:endParaRPr lang="ru-RU" sz="1900" i="1" dirty="0"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endParaRPr lang="en-US" dirty="0"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8C54B4-FEC8-4A3B-A8B7-C0E3AD132799}"/>
              </a:ext>
            </a:extLst>
          </p:cNvPr>
          <p:cNvSpPr/>
          <p:nvPr/>
        </p:nvSpPr>
        <p:spPr>
          <a:xfrm>
            <a:off x="404812" y="1876427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28D0D4-F438-41F6-9CB7-4A881B11CFA6}"/>
              </a:ext>
            </a:extLst>
          </p:cNvPr>
          <p:cNvSpPr/>
          <p:nvPr/>
        </p:nvSpPr>
        <p:spPr>
          <a:xfrm>
            <a:off x="723259" y="1876427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780F48-EFC6-4B9B-847F-08EF88FFA613}"/>
              </a:ext>
            </a:extLst>
          </p:cNvPr>
          <p:cNvSpPr/>
          <p:nvPr/>
        </p:nvSpPr>
        <p:spPr>
          <a:xfrm>
            <a:off x="1043134" y="1876427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36D57B-7B6B-4F31-988A-7F8823584648}"/>
              </a:ext>
            </a:extLst>
          </p:cNvPr>
          <p:cNvSpPr/>
          <p:nvPr/>
        </p:nvSpPr>
        <p:spPr>
          <a:xfrm>
            <a:off x="1361085" y="1876427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0A8F5A-8CC1-4537-B53B-5773206E0A89}"/>
              </a:ext>
            </a:extLst>
          </p:cNvPr>
          <p:cNvSpPr/>
          <p:nvPr/>
        </p:nvSpPr>
        <p:spPr>
          <a:xfrm>
            <a:off x="1678540" y="1876426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42B692-F121-44F8-8EEB-8573D5C381F7}"/>
              </a:ext>
            </a:extLst>
          </p:cNvPr>
          <p:cNvSpPr/>
          <p:nvPr/>
        </p:nvSpPr>
        <p:spPr>
          <a:xfrm>
            <a:off x="1996987" y="1876426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CF82ED-8136-4BF0-BF0D-4D3712EB0D21}"/>
              </a:ext>
            </a:extLst>
          </p:cNvPr>
          <p:cNvSpPr/>
          <p:nvPr/>
        </p:nvSpPr>
        <p:spPr>
          <a:xfrm>
            <a:off x="2316862" y="1876426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8DACA2-7D85-425E-A63B-597C8461A2F8}"/>
              </a:ext>
            </a:extLst>
          </p:cNvPr>
          <p:cNvSpPr/>
          <p:nvPr/>
        </p:nvSpPr>
        <p:spPr>
          <a:xfrm>
            <a:off x="2634813" y="1876426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197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404813" y="308848"/>
            <a:ext cx="8229600" cy="49714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Output Iterator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9F36F0B-0F74-4505-9583-36E799397348}"/>
              </a:ext>
            </a:extLst>
          </p:cNvPr>
          <p:cNvSpPr txBox="1">
            <a:spLocks/>
          </p:cNvSpPr>
          <p:nvPr/>
        </p:nvSpPr>
        <p:spPr>
          <a:xfrm>
            <a:off x="404812" y="955732"/>
            <a:ext cx="6694488" cy="353371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dirty="0">
                <a:ea typeface="Intel Clear Light" panose="020B0404020203020204" pitchFamily="34" charset="0"/>
                <a:cs typeface="Intel Clear Light" panose="020B0404020203020204" pitchFamily="34" charset="0"/>
              </a:rPr>
              <a:t>The type </a:t>
            </a:r>
            <a:r>
              <a:rPr lang="en-US" sz="2100" b="1" dirty="0" err="1">
                <a:ea typeface="Intel Clear Light" panose="020B0404020203020204" pitchFamily="34" charset="0"/>
                <a:cs typeface="Intel Clear Light" panose="020B0404020203020204" pitchFamily="34" charset="0"/>
              </a:rPr>
              <a:t>Iter</a:t>
            </a:r>
            <a:r>
              <a:rPr lang="en-US" sz="2100" dirty="0">
                <a:ea typeface="Intel Clear Light" panose="020B0404020203020204" pitchFamily="34" charset="0"/>
                <a:cs typeface="Intel Clear Light" panose="020B0404020203020204" pitchFamily="34" charset="0"/>
              </a:rPr>
              <a:t> is </a:t>
            </a:r>
            <a:r>
              <a:rPr lang="en-US" sz="2100" dirty="0" err="1">
                <a:ea typeface="Intel Clear Light" panose="020B0404020203020204" pitchFamily="34" charset="0"/>
                <a:cs typeface="Intel Clear Light" panose="020B0404020203020204" pitchFamily="34" charset="0"/>
              </a:rPr>
              <a:t>OutputIterator</a:t>
            </a:r>
            <a:r>
              <a:rPr lang="en-US" sz="2100" dirty="0">
                <a:ea typeface="Intel Clear Light" panose="020B0404020203020204" pitchFamily="34" charset="0"/>
                <a:cs typeface="Intel Clear Light" panose="020B0404020203020204" pitchFamily="34" charset="0"/>
              </a:rPr>
              <a:t> if:</a:t>
            </a:r>
          </a:p>
          <a:p>
            <a:pPr marL="568325" lvl="1" indent="-342900">
              <a:buFont typeface="Arial" panose="020B0604020202020204" pitchFamily="34" charset="0"/>
              <a:buChar char="•"/>
            </a:pPr>
            <a:r>
              <a:rPr lang="en-US" sz="1900" dirty="0" err="1">
                <a:ea typeface="Intel Clear Light" panose="020B0404020203020204" pitchFamily="34" charset="0"/>
                <a:cs typeface="Intel Clear Light" panose="020B0404020203020204" pitchFamily="34" charset="0"/>
              </a:rPr>
              <a:t>Iter</a:t>
            </a:r>
            <a:r>
              <a:rPr lang="en-US" sz="1900" dirty="0">
                <a:ea typeface="Intel Clear Light" panose="020B0404020203020204" pitchFamily="34" charset="0"/>
                <a:cs typeface="Intel Clear Light" panose="020B0404020203020204" pitchFamily="34" charset="0"/>
              </a:rPr>
              <a:t> is Iterator</a:t>
            </a:r>
          </a:p>
          <a:p>
            <a:pPr marL="568325" lvl="1" indent="-342900">
              <a:buFont typeface="Arial" panose="020B0604020202020204" pitchFamily="34" charset="0"/>
              <a:buChar char="•"/>
            </a:pPr>
            <a:r>
              <a:rPr lang="en-US" sz="1900" dirty="0">
                <a:ea typeface="Intel Clear Light" panose="020B0404020203020204" pitchFamily="34" charset="0"/>
                <a:cs typeface="Intel Clear Light" panose="020B0404020203020204" pitchFamily="34" charset="0"/>
              </a:rPr>
              <a:t>Operation </a:t>
            </a:r>
            <a:r>
              <a:rPr lang="en-US" sz="1900" i="1" dirty="0">
                <a:ea typeface="Intel Clear Light" panose="020B0404020203020204" pitchFamily="34" charset="0"/>
                <a:cs typeface="Intel Clear Light" panose="020B0404020203020204" pitchFamily="34" charset="0"/>
              </a:rPr>
              <a:t>*it = obj </a:t>
            </a:r>
            <a:r>
              <a:rPr lang="en-US" sz="1900" dirty="0">
                <a:ea typeface="Intel Clear Light" panose="020B0404020203020204" pitchFamily="34" charset="0"/>
                <a:cs typeface="Intel Clear Light" panose="020B0404020203020204" pitchFamily="34" charset="0"/>
              </a:rPr>
              <a:t>is valid</a:t>
            </a:r>
          </a:p>
          <a:p>
            <a:pPr lvl="1" indent="0">
              <a:buNone/>
            </a:pPr>
            <a:endParaRPr lang="en-US" sz="1900" dirty="0"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pPr lvl="1" indent="0">
              <a:buNone/>
            </a:pPr>
            <a:endParaRPr lang="ru-RU" sz="1900" i="1" dirty="0"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endParaRPr lang="en-US" dirty="0"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8121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404813" y="308848"/>
            <a:ext cx="8229600" cy="49714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Iterators and algorithms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9F36F0B-0F74-4505-9583-36E799397348}"/>
              </a:ext>
            </a:extLst>
          </p:cNvPr>
          <p:cNvSpPr txBox="1">
            <a:spLocks/>
          </p:cNvSpPr>
          <p:nvPr/>
        </p:nvSpPr>
        <p:spPr>
          <a:xfrm>
            <a:off x="404811" y="955732"/>
            <a:ext cx="8482013" cy="13516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00FF"/>
                </a:solidFill>
                <a:latin typeface="Consolas, "/>
              </a:rPr>
              <a:t>template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 &lt;</a:t>
            </a:r>
            <a:r>
              <a:rPr lang="en-US" dirty="0" err="1">
                <a:solidFill>
                  <a:srgbClr val="0000FF"/>
                </a:solidFill>
                <a:latin typeface="Consolas, "/>
              </a:rPr>
              <a:t>typename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, "/>
              </a:rPr>
              <a:t>InputIt,</a:t>
            </a:r>
            <a:r>
              <a:rPr lang="en-US" dirty="0" err="1">
                <a:solidFill>
                  <a:srgbClr val="0000FF"/>
                </a:solidFill>
                <a:latin typeface="Consolas, "/>
              </a:rPr>
              <a:t>typename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, "/>
              </a:rPr>
              <a:t>OutputIt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&gt;</a:t>
            </a:r>
          </a:p>
          <a:p>
            <a:r>
              <a:rPr lang="en-US" dirty="0" err="1">
                <a:solidFill>
                  <a:srgbClr val="000000"/>
                </a:solidFill>
                <a:latin typeface="Consolas, "/>
              </a:rPr>
              <a:t>OutputIt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 copy( </a:t>
            </a:r>
            <a:r>
              <a:rPr lang="en-US" dirty="0" err="1">
                <a:solidFill>
                  <a:srgbClr val="000000"/>
                </a:solidFill>
                <a:latin typeface="Consolas, "/>
              </a:rPr>
              <a:t>InputIt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 first, </a:t>
            </a:r>
            <a:r>
              <a:rPr lang="en-US" dirty="0" err="1">
                <a:solidFill>
                  <a:srgbClr val="000000"/>
                </a:solidFill>
                <a:latin typeface="Consolas, "/>
              </a:rPr>
              <a:t>InputIt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 last, </a:t>
            </a:r>
            <a:r>
              <a:rPr lang="en-US" dirty="0" err="1">
                <a:solidFill>
                  <a:srgbClr val="000000"/>
                </a:solidFill>
                <a:latin typeface="Consolas, "/>
              </a:rPr>
              <a:t>OutputIt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, "/>
              </a:rPr>
              <a:t>d_first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 );</a:t>
            </a:r>
          </a:p>
          <a:p>
            <a:pPr lvl="1" indent="0">
              <a:buNone/>
            </a:pPr>
            <a:endParaRPr lang="ru-RU" sz="1900" i="1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endParaRPr lang="en-US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738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404813" y="308848"/>
            <a:ext cx="8229600" cy="49714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Iterators and algorithms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9F36F0B-0F74-4505-9583-36E799397348}"/>
              </a:ext>
            </a:extLst>
          </p:cNvPr>
          <p:cNvSpPr txBox="1">
            <a:spLocks/>
          </p:cNvSpPr>
          <p:nvPr/>
        </p:nvSpPr>
        <p:spPr>
          <a:xfrm>
            <a:off x="404811" y="955732"/>
            <a:ext cx="8390573" cy="331623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00FF"/>
                </a:solidFill>
                <a:latin typeface="Consolas, "/>
              </a:rPr>
              <a:t>template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 &lt;</a:t>
            </a:r>
            <a:r>
              <a:rPr lang="en-US" dirty="0" err="1">
                <a:solidFill>
                  <a:srgbClr val="0000FF"/>
                </a:solidFill>
                <a:latin typeface="Consolas, "/>
              </a:rPr>
              <a:t>typename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, "/>
              </a:rPr>
              <a:t>InputIt,</a:t>
            </a:r>
            <a:r>
              <a:rPr lang="en-US" dirty="0" err="1">
                <a:solidFill>
                  <a:srgbClr val="0000FF"/>
                </a:solidFill>
                <a:latin typeface="Consolas, "/>
              </a:rPr>
              <a:t>typename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, "/>
              </a:rPr>
              <a:t>OutputIt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&gt;</a:t>
            </a:r>
          </a:p>
          <a:p>
            <a:r>
              <a:rPr lang="en-US" dirty="0" err="1">
                <a:solidFill>
                  <a:srgbClr val="000000"/>
                </a:solidFill>
                <a:latin typeface="Consolas, "/>
              </a:rPr>
              <a:t>OutputIt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 copy( </a:t>
            </a:r>
            <a:r>
              <a:rPr lang="en-US" dirty="0" err="1">
                <a:solidFill>
                  <a:srgbClr val="000000"/>
                </a:solidFill>
                <a:latin typeface="Consolas, "/>
              </a:rPr>
              <a:t>InputIt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 first, </a:t>
            </a:r>
            <a:r>
              <a:rPr lang="en-US" dirty="0" err="1">
                <a:solidFill>
                  <a:srgbClr val="000000"/>
                </a:solidFill>
                <a:latin typeface="Consolas, "/>
              </a:rPr>
              <a:t>InputIt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 last, </a:t>
            </a:r>
            <a:r>
              <a:rPr lang="en-US" dirty="0" err="1">
                <a:solidFill>
                  <a:srgbClr val="000000"/>
                </a:solidFill>
                <a:latin typeface="Consolas, "/>
              </a:rPr>
              <a:t>OutputIt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, "/>
              </a:rPr>
              <a:t>d_first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 );</a:t>
            </a:r>
          </a:p>
          <a:p>
            <a:br>
              <a:rPr lang="en-US" dirty="0">
                <a:solidFill>
                  <a:srgbClr val="000000"/>
                </a:solidFill>
                <a:latin typeface="Consolas, "/>
              </a:rPr>
            </a:br>
            <a:r>
              <a:rPr lang="en-US" dirty="0">
                <a:solidFill>
                  <a:srgbClr val="0000FF"/>
                </a:solidFill>
                <a:latin typeface="Consolas, 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(first != last) {</a:t>
            </a:r>
          </a:p>
          <a:p>
            <a:r>
              <a:rPr lang="en-US" dirty="0">
                <a:solidFill>
                  <a:srgbClr val="000000"/>
                </a:solidFill>
                <a:latin typeface="Consolas, "/>
              </a:rPr>
              <a:t>    *</a:t>
            </a:r>
            <a:r>
              <a:rPr lang="en-US" dirty="0" err="1">
                <a:solidFill>
                  <a:srgbClr val="000000"/>
                </a:solidFill>
                <a:latin typeface="Consolas, "/>
              </a:rPr>
              <a:t>d_first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 = *first;</a:t>
            </a:r>
          </a:p>
          <a:p>
            <a:r>
              <a:rPr lang="en-US" dirty="0">
                <a:solidFill>
                  <a:srgbClr val="000000"/>
                </a:solidFill>
                <a:latin typeface="Consolas, "/>
              </a:rPr>
              <a:t>    ++first;</a:t>
            </a:r>
          </a:p>
          <a:p>
            <a:r>
              <a:rPr lang="en-US" dirty="0">
                <a:solidFill>
                  <a:srgbClr val="000000"/>
                </a:solidFill>
                <a:latin typeface="Consolas, "/>
              </a:rPr>
              <a:t>}</a:t>
            </a:r>
          </a:p>
          <a:p>
            <a:pPr lvl="1" indent="0">
              <a:buNone/>
            </a:pPr>
            <a:endParaRPr lang="ru-RU" sz="1900" i="1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endParaRPr lang="en-US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6727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558800" y="943032"/>
            <a:ext cx="3973689" cy="192271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 Calibri"/>
                <a:ea typeface="Intel Clear Light" panose="020B0404020203020204" pitchFamily="34" charset="0"/>
                <a:cs typeface="Intel Clear Light" panose="020B0404020203020204" pitchFamily="34" charset="0"/>
              </a:rPr>
              <a:t>Sequences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 Calibri"/>
                <a:ea typeface="Intel Clear Light" panose="020B0404020203020204" pitchFamily="34" charset="0"/>
                <a:cs typeface="Intel Clear Light" panose="020B0404020203020204" pitchFamily="34" charset="0"/>
              </a:rPr>
              <a:t>Associative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 Calibri"/>
                <a:ea typeface="Intel Clear Light" panose="020B0404020203020204" pitchFamily="34" charset="0"/>
                <a:cs typeface="Intel Clear Light" panose="020B0404020203020204" pitchFamily="34" charset="0"/>
              </a:rPr>
              <a:t>Unordered associative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 Calibri"/>
                <a:ea typeface="Intel Clear Light" panose="020B0404020203020204" pitchFamily="34" charset="0"/>
                <a:cs typeface="Intel Clear Light" panose="020B0404020203020204" pitchFamily="34" charset="0"/>
              </a:rPr>
              <a:t>Container adaptors</a:t>
            </a:r>
            <a:endParaRPr lang="ru-RU" sz="2100" dirty="0">
              <a:latin typeface=" Calibri"/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endParaRPr lang="en-US" sz="2100" b="1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endParaRPr lang="en-US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455613" y="396277"/>
            <a:ext cx="8229600" cy="868680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Containers</a:t>
            </a:r>
            <a:r>
              <a:rPr lang="ru-RU" dirty="0">
                <a:latin typeface="Calibri" panose="020F0502020204030204" pitchFamily="34" charset="0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 </a:t>
            </a:r>
            <a:r>
              <a:rPr lang="en-US" dirty="0">
                <a:latin typeface="Calibri" panose="020F0502020204030204" pitchFamily="34" charset="0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in</a:t>
            </a:r>
            <a:r>
              <a:rPr lang="ru-RU" dirty="0">
                <a:latin typeface="Calibri" panose="020F0502020204030204" pitchFamily="34" charset="0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 </a:t>
            </a:r>
            <a:r>
              <a:rPr lang="en-US" dirty="0">
                <a:latin typeface="Calibri" panose="020F0502020204030204" pitchFamily="34" charset="0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STL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B1190E4C-CDFA-43BB-9435-A845F314BD96}"/>
              </a:ext>
            </a:extLst>
          </p:cNvPr>
          <p:cNvSpPr txBox="1">
            <a:spLocks/>
          </p:cNvSpPr>
          <p:nvPr/>
        </p:nvSpPr>
        <p:spPr>
          <a:xfrm>
            <a:off x="455613" y="2865748"/>
            <a:ext cx="8229600" cy="54675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i="0" kern="1200" spc="0" baseline="0">
                <a:solidFill>
                  <a:schemeClr val="tx2"/>
                </a:solidFill>
                <a:latin typeface="Intel Clear"/>
                <a:ea typeface="Intel Clear"/>
                <a:cs typeface="Intel Clear"/>
              </a:defRPr>
            </a:lvl1pPr>
          </a:lstStyle>
          <a:p>
            <a:pPr defTabSz="685800">
              <a:lnSpc>
                <a:spcPct val="90000"/>
              </a:lnSpc>
            </a:pPr>
            <a:r>
              <a:rPr lang="en-US" sz="3300" dirty="0">
                <a:solidFill>
                  <a:schemeClr val="tx1"/>
                </a:solidFill>
                <a:latin typeface="Calibri" panose="020F0502020204030204" pitchFamily="34" charset="0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Auxiliary API</a:t>
            </a:r>
          </a:p>
          <a:p>
            <a:r>
              <a:rPr lang="en-US" dirty="0">
                <a:latin typeface="Intel Clear Pro Bold" panose="020B0804020202060201" pitchFamily="34" charset="-52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 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03C78AD-8818-48D1-90B3-4AC833319885}"/>
              </a:ext>
            </a:extLst>
          </p:cNvPr>
          <p:cNvSpPr txBox="1">
            <a:spLocks/>
          </p:cNvSpPr>
          <p:nvPr/>
        </p:nvSpPr>
        <p:spPr>
          <a:xfrm>
            <a:off x="596724" y="3505181"/>
            <a:ext cx="3973689" cy="192271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 Calibri"/>
                <a:ea typeface="Intel Clear Light" panose="020B0404020203020204" pitchFamily="34" charset="0"/>
                <a:cs typeface="Intel Clear Light" panose="020B0404020203020204" pitchFamily="34" charset="0"/>
              </a:rPr>
              <a:t>Iterators</a:t>
            </a:r>
          </a:p>
          <a:p>
            <a:endParaRPr lang="en-US" sz="2100" b="1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endParaRPr lang="en-US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8758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404813" y="308848"/>
            <a:ext cx="8229600" cy="49714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Range based for construction for containers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6290BB1-B957-4F80-85BB-F0DFDA6F5313}"/>
              </a:ext>
            </a:extLst>
          </p:cNvPr>
          <p:cNvSpPr txBox="1">
            <a:spLocks/>
          </p:cNvSpPr>
          <p:nvPr/>
        </p:nvSpPr>
        <p:spPr>
          <a:xfrm>
            <a:off x="404812" y="955732"/>
            <a:ext cx="6694488" cy="3316231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000000"/>
                </a:solidFill>
                <a:latin typeface="Consolas, "/>
              </a:rPr>
              <a:t>std::vector&lt;</a:t>
            </a:r>
            <a:r>
              <a:rPr lang="en-US" sz="2000" dirty="0">
                <a:solidFill>
                  <a:srgbClr val="0000FF"/>
                </a:solidFill>
                <a:latin typeface="Consolas, 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, "/>
              </a:rPr>
              <a:t>&gt; v = {</a:t>
            </a:r>
            <a:r>
              <a:rPr lang="en-US" sz="2000" dirty="0">
                <a:solidFill>
                  <a:srgbClr val="098658"/>
                </a:solidFill>
                <a:latin typeface="Consolas, 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Consolas, "/>
              </a:rPr>
              <a:t>, </a:t>
            </a:r>
            <a:r>
              <a:rPr lang="en-US" sz="2000" dirty="0">
                <a:solidFill>
                  <a:srgbClr val="098658"/>
                </a:solidFill>
                <a:latin typeface="Consolas, "/>
              </a:rPr>
              <a:t>2</a:t>
            </a:r>
            <a:r>
              <a:rPr lang="en-US" sz="2000" dirty="0">
                <a:solidFill>
                  <a:srgbClr val="000000"/>
                </a:solidFill>
                <a:latin typeface="Consolas, "/>
              </a:rPr>
              <a:t>, </a:t>
            </a:r>
            <a:r>
              <a:rPr lang="en-US" sz="2000" dirty="0">
                <a:solidFill>
                  <a:srgbClr val="098658"/>
                </a:solidFill>
                <a:latin typeface="Consolas, "/>
              </a:rPr>
              <a:t>3</a:t>
            </a:r>
            <a:r>
              <a:rPr lang="en-US" sz="2000" dirty="0">
                <a:solidFill>
                  <a:srgbClr val="000000"/>
                </a:solidFill>
                <a:latin typeface="Consolas, "/>
              </a:rPr>
              <a:t>};</a:t>
            </a:r>
          </a:p>
          <a:p>
            <a:br>
              <a:rPr lang="en-US" sz="2000" dirty="0">
                <a:solidFill>
                  <a:srgbClr val="000000"/>
                </a:solidFill>
                <a:latin typeface="Consolas, "/>
              </a:rPr>
            </a:br>
            <a:r>
              <a:rPr lang="en-US" sz="2000" dirty="0">
                <a:solidFill>
                  <a:srgbClr val="0000FF"/>
                </a:solidFill>
                <a:latin typeface="Consolas, "/>
              </a:rPr>
              <a:t>for</a:t>
            </a:r>
            <a:r>
              <a:rPr lang="en-US" sz="2000" dirty="0">
                <a:solidFill>
                  <a:srgbClr val="000000"/>
                </a:solidFill>
                <a:latin typeface="Consolas, "/>
              </a:rPr>
              <a:t> ( </a:t>
            </a:r>
            <a:r>
              <a:rPr lang="en-US" sz="2000" dirty="0">
                <a:solidFill>
                  <a:srgbClr val="0000FF"/>
                </a:solidFill>
                <a:latin typeface="Consolas, "/>
              </a:rPr>
              <a:t>auto</a:t>
            </a:r>
            <a:r>
              <a:rPr lang="en-US" sz="2000" dirty="0">
                <a:solidFill>
                  <a:srgbClr val="000000"/>
                </a:solidFill>
                <a:latin typeface="Consolas, "/>
              </a:rPr>
              <a:t> item : v) 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, "/>
              </a:rPr>
              <a:t>    std::</a:t>
            </a:r>
            <a:r>
              <a:rPr lang="en-US" sz="2000" dirty="0" err="1">
                <a:solidFill>
                  <a:srgbClr val="000000"/>
                </a:solidFill>
                <a:latin typeface="Consolas, "/>
              </a:rPr>
              <a:t>cout</a:t>
            </a:r>
            <a:r>
              <a:rPr lang="en-US" sz="2000" dirty="0">
                <a:solidFill>
                  <a:srgbClr val="000000"/>
                </a:solidFill>
                <a:latin typeface="Consolas, "/>
              </a:rPr>
              <a:t> &lt;&lt; item &lt;&lt; “ “;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, "/>
              </a:rPr>
              <a:t>}</a:t>
            </a:r>
          </a:p>
          <a:p>
            <a:endParaRPr lang="en-US" sz="1900" i="1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r>
              <a:rPr lang="en-US" sz="1900" i="1" dirty="0">
                <a:ea typeface="Intel Clear Light" panose="020B0404020203020204" pitchFamily="34" charset="0"/>
                <a:cs typeface="Intel Clear Light" panose="020B0404020203020204" pitchFamily="34" charset="0"/>
              </a:rPr>
              <a:t>Output:</a:t>
            </a:r>
          </a:p>
          <a:p>
            <a:r>
              <a:rPr lang="en-US" sz="1900" i="1" dirty="0">
                <a:ea typeface="Intel Clear Light" panose="020B0404020203020204" pitchFamily="34" charset="0"/>
                <a:cs typeface="Intel Clear Light" panose="020B0404020203020204" pitchFamily="34" charset="0"/>
              </a:rPr>
              <a:t>1 2 3</a:t>
            </a:r>
          </a:p>
          <a:p>
            <a:pPr lvl="1" indent="0">
              <a:buNone/>
            </a:pPr>
            <a:endParaRPr lang="ru-RU" sz="1900" i="1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endParaRPr lang="en-US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115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404813" y="308848"/>
            <a:ext cx="8229600" cy="49714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Range based for construction for containers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6290BB1-B957-4F80-85BB-F0DFDA6F5313}"/>
              </a:ext>
            </a:extLst>
          </p:cNvPr>
          <p:cNvSpPr txBox="1">
            <a:spLocks/>
          </p:cNvSpPr>
          <p:nvPr/>
        </p:nvSpPr>
        <p:spPr>
          <a:xfrm>
            <a:off x="404813" y="913634"/>
            <a:ext cx="8601139" cy="331623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rgbClr val="000000"/>
                </a:solidFill>
                <a:latin typeface="Consolas, "/>
              </a:rPr>
              <a:t>std::vector&lt;</a:t>
            </a:r>
            <a:r>
              <a:rPr lang="en-US" sz="1400" dirty="0">
                <a:solidFill>
                  <a:srgbClr val="0000FF"/>
                </a:solidFill>
                <a:latin typeface="Consolas, 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, "/>
              </a:rPr>
              <a:t>&gt; v = {</a:t>
            </a:r>
            <a:r>
              <a:rPr lang="en-US" sz="1400" dirty="0">
                <a:solidFill>
                  <a:srgbClr val="098658"/>
                </a:solidFill>
                <a:latin typeface="Consolas, 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nsolas, "/>
              </a:rPr>
              <a:t>, </a:t>
            </a:r>
            <a:r>
              <a:rPr lang="en-US" sz="1400" dirty="0">
                <a:solidFill>
                  <a:srgbClr val="098658"/>
                </a:solidFill>
                <a:latin typeface="Consolas, 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Consolas, "/>
              </a:rPr>
              <a:t>, </a:t>
            </a:r>
            <a:r>
              <a:rPr lang="en-US" sz="1400" dirty="0">
                <a:solidFill>
                  <a:srgbClr val="098658"/>
                </a:solidFill>
                <a:latin typeface="Consolas, "/>
              </a:rPr>
              <a:t>3</a:t>
            </a:r>
            <a:r>
              <a:rPr lang="en-US" sz="1400" dirty="0">
                <a:solidFill>
                  <a:srgbClr val="000000"/>
                </a:solidFill>
                <a:latin typeface="Consolas, "/>
              </a:rPr>
              <a:t>};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, 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, "/>
              </a:rPr>
              <a:t> ( </a:t>
            </a:r>
            <a:r>
              <a:rPr lang="en-US" sz="1400" dirty="0">
                <a:solidFill>
                  <a:srgbClr val="0000FF"/>
                </a:solidFill>
                <a:latin typeface="Consolas, 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, 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, "/>
              </a:rPr>
              <a:t> : v ) </a:t>
            </a:r>
            <a:r>
              <a:rPr lang="en-US" sz="1400" dirty="0">
                <a:solidFill>
                  <a:srgbClr val="008000"/>
                </a:solidFill>
                <a:latin typeface="Consolas, "/>
              </a:rPr>
              <a:t>// Access by value, the type of </a:t>
            </a:r>
            <a:r>
              <a:rPr lang="en-US" sz="1400" dirty="0" err="1">
                <a:solidFill>
                  <a:srgbClr val="008000"/>
                </a:solidFill>
                <a:latin typeface="Consolas, "/>
              </a:rPr>
              <a:t>i</a:t>
            </a:r>
            <a:r>
              <a:rPr lang="en-US" sz="1400" dirty="0">
                <a:solidFill>
                  <a:srgbClr val="008000"/>
                </a:solidFill>
                <a:latin typeface="Consolas, "/>
              </a:rPr>
              <a:t> is int</a:t>
            </a:r>
            <a:endParaRPr lang="en-US" sz="1400" dirty="0">
              <a:solidFill>
                <a:srgbClr val="000000"/>
              </a:solidFill>
              <a:latin typeface="Consolas, 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, 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, "/>
              </a:rPr>
              <a:t> ( </a:t>
            </a:r>
            <a:r>
              <a:rPr lang="en-US" sz="1400" dirty="0">
                <a:solidFill>
                  <a:srgbClr val="0000FF"/>
                </a:solidFill>
                <a:latin typeface="Consolas, 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Consolas, "/>
              </a:rPr>
              <a:t>&amp; </a:t>
            </a:r>
            <a:r>
              <a:rPr lang="en-US" sz="1400" dirty="0" err="1">
                <a:solidFill>
                  <a:srgbClr val="000000"/>
                </a:solidFill>
                <a:latin typeface="Consolas, 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, "/>
              </a:rPr>
              <a:t> : v ) </a:t>
            </a:r>
            <a:r>
              <a:rPr lang="en-US" sz="1400" dirty="0">
                <a:solidFill>
                  <a:srgbClr val="008000"/>
                </a:solidFill>
                <a:latin typeface="Consolas, "/>
              </a:rPr>
              <a:t>// Access by reference, the type of </a:t>
            </a:r>
            <a:r>
              <a:rPr lang="en-US" sz="1400" dirty="0" err="1">
                <a:solidFill>
                  <a:srgbClr val="008000"/>
                </a:solidFill>
                <a:latin typeface="Consolas, "/>
              </a:rPr>
              <a:t>i</a:t>
            </a:r>
            <a:r>
              <a:rPr lang="en-US" sz="1400" dirty="0">
                <a:solidFill>
                  <a:srgbClr val="008000"/>
                </a:solidFill>
                <a:latin typeface="Consolas, "/>
              </a:rPr>
              <a:t> is int&amp; </a:t>
            </a:r>
            <a:endParaRPr lang="en-US" sz="1400" dirty="0">
              <a:solidFill>
                <a:srgbClr val="000000"/>
              </a:solidFill>
              <a:latin typeface="Consolas, 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, 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, "/>
              </a:rPr>
              <a:t> ( </a:t>
            </a:r>
            <a:r>
              <a:rPr lang="en-US" sz="1400" dirty="0">
                <a:solidFill>
                  <a:srgbClr val="0000FF"/>
                </a:solidFill>
                <a:latin typeface="Consolas, 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Consolas, "/>
              </a:rPr>
              <a:t>&amp;&amp; </a:t>
            </a:r>
            <a:r>
              <a:rPr lang="en-US" sz="1400" dirty="0" err="1">
                <a:solidFill>
                  <a:srgbClr val="000000"/>
                </a:solidFill>
                <a:latin typeface="Consolas, 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, "/>
              </a:rPr>
              <a:t> : v ) </a:t>
            </a:r>
            <a:r>
              <a:rPr lang="en-US" sz="1400" dirty="0">
                <a:solidFill>
                  <a:srgbClr val="008000"/>
                </a:solidFill>
                <a:latin typeface="Consolas, "/>
              </a:rPr>
              <a:t>// Access by forwarding reference, the type of </a:t>
            </a:r>
            <a:r>
              <a:rPr lang="en-US" sz="1400" dirty="0" err="1">
                <a:solidFill>
                  <a:srgbClr val="008000"/>
                </a:solidFill>
                <a:latin typeface="Consolas, "/>
              </a:rPr>
              <a:t>i</a:t>
            </a:r>
            <a:r>
              <a:rPr lang="en-US" sz="1400" dirty="0">
                <a:solidFill>
                  <a:srgbClr val="008000"/>
                </a:solidFill>
                <a:latin typeface="Consolas, "/>
              </a:rPr>
              <a:t> is int&amp;</a:t>
            </a:r>
            <a:endParaRPr lang="en-US" sz="1400" dirty="0">
              <a:solidFill>
                <a:srgbClr val="000000"/>
              </a:solidFill>
              <a:latin typeface="Consolas, "/>
            </a:endParaRPr>
          </a:p>
          <a:p>
            <a:endParaRPr lang="en-US" sz="1900" i="1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endParaRPr lang="en-US" sz="1900" i="1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pPr lvl="1" indent="0">
              <a:buNone/>
            </a:pPr>
            <a:endParaRPr lang="ru-RU" sz="1900" i="1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endParaRPr lang="en-US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3753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404813" y="308848"/>
            <a:ext cx="8229600" cy="49714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Iterator operations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9F36F0B-0F74-4505-9583-36E799397348}"/>
              </a:ext>
            </a:extLst>
          </p:cNvPr>
          <p:cNvSpPr txBox="1">
            <a:spLocks/>
          </p:cNvSpPr>
          <p:nvPr/>
        </p:nvSpPr>
        <p:spPr>
          <a:xfrm>
            <a:off x="404812" y="955732"/>
            <a:ext cx="6694488" cy="2901893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00FF"/>
                </a:solidFill>
                <a:latin typeface="Consolas, 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, "/>
              </a:rPr>
              <a:t>my_iterator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 {</a:t>
            </a:r>
          </a:p>
          <a:p>
            <a:r>
              <a:rPr lang="en-US" dirty="0">
                <a:solidFill>
                  <a:srgbClr val="000000"/>
                </a:solidFill>
                <a:latin typeface="Consolas, 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, "/>
              </a:rPr>
              <a:t>my_iterator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, 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, "/>
              </a:rPr>
              <a:t>my_iterator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&amp;);</a:t>
            </a:r>
          </a:p>
          <a:p>
            <a:r>
              <a:rPr lang="en-US" dirty="0">
                <a:solidFill>
                  <a:srgbClr val="000000"/>
                </a:solidFill>
                <a:latin typeface="Consolas, 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, "/>
              </a:rPr>
              <a:t>my_iterator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&amp; </a:t>
            </a:r>
            <a:r>
              <a:rPr lang="en-US" dirty="0">
                <a:solidFill>
                  <a:srgbClr val="0000FF"/>
                </a:solidFill>
                <a:latin typeface="Consolas, "/>
              </a:rPr>
              <a:t>operator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=(</a:t>
            </a:r>
            <a:r>
              <a:rPr lang="en-US" dirty="0">
                <a:solidFill>
                  <a:srgbClr val="0000FF"/>
                </a:solidFill>
                <a:latin typeface="Consolas, 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, "/>
              </a:rPr>
              <a:t>my_iterator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&amp;);</a:t>
            </a:r>
          </a:p>
          <a:p>
            <a:r>
              <a:rPr lang="en-US" dirty="0">
                <a:solidFill>
                  <a:srgbClr val="000000"/>
                </a:solidFill>
                <a:latin typeface="Consolas, "/>
              </a:rPr>
              <a:t>    ~</a:t>
            </a:r>
            <a:r>
              <a:rPr lang="en-US" dirty="0" err="1">
                <a:solidFill>
                  <a:srgbClr val="000000"/>
                </a:solidFill>
                <a:latin typeface="Consolas, "/>
              </a:rPr>
              <a:t>my_iterator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, "/>
              </a:rPr>
              <a:t>    T&amp; </a:t>
            </a:r>
            <a:r>
              <a:rPr lang="en-US" dirty="0">
                <a:solidFill>
                  <a:srgbClr val="0000FF"/>
                </a:solidFill>
                <a:latin typeface="Consolas, "/>
              </a:rPr>
              <a:t>operator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*() </a:t>
            </a:r>
            <a:r>
              <a:rPr lang="en-US" dirty="0">
                <a:solidFill>
                  <a:srgbClr val="0000FF"/>
                </a:solidFill>
                <a:latin typeface="Consolas, 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, 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, "/>
              </a:rPr>
              <a:t>my_iterator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&amp; </a:t>
            </a:r>
            <a:r>
              <a:rPr lang="en-US" dirty="0">
                <a:solidFill>
                  <a:srgbClr val="0000FF"/>
                </a:solidFill>
                <a:latin typeface="Consolas, "/>
              </a:rPr>
              <a:t>operator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++();</a:t>
            </a:r>
          </a:p>
          <a:p>
            <a:r>
              <a:rPr lang="en-US" dirty="0">
                <a:solidFill>
                  <a:srgbClr val="000000"/>
                </a:solidFill>
                <a:latin typeface="Consolas, "/>
              </a:rPr>
              <a:t>};</a:t>
            </a:r>
          </a:p>
          <a:p>
            <a:endParaRPr lang="en-US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544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404813" y="308848"/>
            <a:ext cx="8229600" cy="49714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Input Iterator operations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9F36F0B-0F74-4505-9583-36E799397348}"/>
              </a:ext>
            </a:extLst>
          </p:cNvPr>
          <p:cNvSpPr txBox="1">
            <a:spLocks/>
          </p:cNvSpPr>
          <p:nvPr/>
        </p:nvSpPr>
        <p:spPr>
          <a:xfrm>
            <a:off x="404812" y="955732"/>
            <a:ext cx="8867776" cy="290189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rgbClr val="0000FF"/>
                </a:solidFill>
                <a:latin typeface="Consolas, 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, "/>
              </a:rPr>
              <a:t>my_input_iterator</a:t>
            </a:r>
            <a:r>
              <a:rPr lang="en-US" sz="1600" dirty="0">
                <a:solidFill>
                  <a:srgbClr val="000000"/>
                </a:solidFill>
                <a:latin typeface="Consolas, "/>
              </a:rPr>
              <a:t> : </a:t>
            </a:r>
            <a:r>
              <a:rPr lang="en-US" sz="1600" dirty="0">
                <a:solidFill>
                  <a:srgbClr val="0000FF"/>
                </a:solidFill>
                <a:latin typeface="Consolas, 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, "/>
              </a:rPr>
              <a:t>my_iterator</a:t>
            </a:r>
            <a:r>
              <a:rPr lang="en-US" sz="1600" dirty="0">
                <a:solidFill>
                  <a:srgbClr val="000000"/>
                </a:solidFill>
                <a:latin typeface="Consolas, "/>
              </a:rPr>
              <a:t> 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, "/>
              </a:rPr>
              <a:t>    T* </a:t>
            </a:r>
            <a:r>
              <a:rPr lang="en-US" sz="1600" dirty="0">
                <a:solidFill>
                  <a:srgbClr val="0000FF"/>
                </a:solidFill>
                <a:latin typeface="Consolas, "/>
              </a:rPr>
              <a:t>operator</a:t>
            </a:r>
            <a:r>
              <a:rPr lang="en-US" sz="1600" dirty="0">
                <a:solidFill>
                  <a:srgbClr val="000000"/>
                </a:solidFill>
                <a:latin typeface="Consolas, "/>
              </a:rPr>
              <a:t>-&gt;() </a:t>
            </a:r>
            <a:r>
              <a:rPr lang="en-US" sz="1600" dirty="0">
                <a:solidFill>
                  <a:srgbClr val="0000FF"/>
                </a:solidFill>
                <a:latin typeface="Consolas, 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, 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, 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nsolas, "/>
              </a:rPr>
              <a:t>my_input_iterator</a:t>
            </a:r>
            <a:r>
              <a:rPr lang="en-US" sz="1600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onsolas, "/>
              </a:rPr>
              <a:t>operator</a:t>
            </a:r>
            <a:r>
              <a:rPr lang="en-US" sz="1600" dirty="0">
                <a:solidFill>
                  <a:srgbClr val="000000"/>
                </a:solidFill>
                <a:latin typeface="Consolas, "/>
              </a:rPr>
              <a:t>++(</a:t>
            </a:r>
            <a:r>
              <a:rPr lang="en-US" sz="1600" dirty="0">
                <a:solidFill>
                  <a:srgbClr val="0000FF"/>
                </a:solidFill>
                <a:latin typeface="Consolas, 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, 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, "/>
              </a:rPr>
              <a:t>};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, "/>
              </a:rPr>
              <a:t>bool</a:t>
            </a:r>
            <a:r>
              <a:rPr lang="en-US" sz="1600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onsolas, "/>
              </a:rPr>
              <a:t>operator</a:t>
            </a:r>
            <a:r>
              <a:rPr lang="en-US" sz="1600" dirty="0">
                <a:solidFill>
                  <a:srgbClr val="000000"/>
                </a:solidFill>
                <a:latin typeface="Consolas, "/>
              </a:rPr>
              <a:t>==(</a:t>
            </a:r>
            <a:r>
              <a:rPr lang="en-US" sz="1600" dirty="0">
                <a:solidFill>
                  <a:srgbClr val="0000FF"/>
                </a:solidFill>
                <a:latin typeface="Consolas, 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, "/>
              </a:rPr>
              <a:t>my_input_iterator</a:t>
            </a:r>
            <a:r>
              <a:rPr lang="en-US" sz="1600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, "/>
              </a:rPr>
              <a:t>lhs</a:t>
            </a:r>
            <a:r>
              <a:rPr lang="en-US" sz="1600" dirty="0">
                <a:solidFill>
                  <a:srgbClr val="000000"/>
                </a:solidFill>
                <a:latin typeface="Consolas, "/>
              </a:rPr>
              <a:t>, </a:t>
            </a:r>
            <a:r>
              <a:rPr lang="en-US" sz="1600" dirty="0">
                <a:solidFill>
                  <a:srgbClr val="0000FF"/>
                </a:solidFill>
                <a:latin typeface="Consolas, 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, "/>
              </a:rPr>
              <a:t>my_input_iterator</a:t>
            </a:r>
            <a:r>
              <a:rPr lang="en-US" sz="1600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, "/>
              </a:rPr>
              <a:t>rhs</a:t>
            </a:r>
            <a:r>
              <a:rPr lang="en-US" sz="1600" dirty="0">
                <a:solidFill>
                  <a:srgbClr val="000000"/>
                </a:solidFill>
                <a:latin typeface="Consolas, "/>
              </a:rPr>
              <a:t>);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, "/>
              </a:rPr>
              <a:t>bool</a:t>
            </a:r>
            <a:r>
              <a:rPr lang="en-US" sz="1600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onsolas, "/>
              </a:rPr>
              <a:t>operator</a:t>
            </a:r>
            <a:r>
              <a:rPr lang="en-US" sz="1600" dirty="0">
                <a:solidFill>
                  <a:srgbClr val="000000"/>
                </a:solidFill>
                <a:latin typeface="Consolas, "/>
              </a:rPr>
              <a:t>!=(</a:t>
            </a:r>
            <a:r>
              <a:rPr lang="en-US" sz="1600" dirty="0">
                <a:solidFill>
                  <a:srgbClr val="0000FF"/>
                </a:solidFill>
                <a:latin typeface="Consolas, 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, "/>
              </a:rPr>
              <a:t>my_input_iterator</a:t>
            </a:r>
            <a:r>
              <a:rPr lang="en-US" sz="1600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, "/>
              </a:rPr>
              <a:t>lhs</a:t>
            </a:r>
            <a:r>
              <a:rPr lang="en-US" sz="1600" dirty="0">
                <a:solidFill>
                  <a:srgbClr val="000000"/>
                </a:solidFill>
                <a:latin typeface="Consolas, "/>
              </a:rPr>
              <a:t>, </a:t>
            </a:r>
            <a:r>
              <a:rPr lang="en-US" sz="1600" dirty="0">
                <a:solidFill>
                  <a:srgbClr val="0000FF"/>
                </a:solidFill>
                <a:latin typeface="Consolas, 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, "/>
              </a:rPr>
              <a:t>my_input_iterator</a:t>
            </a:r>
            <a:r>
              <a:rPr lang="en-US" sz="1600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, "/>
              </a:rPr>
              <a:t>rhs</a:t>
            </a:r>
            <a:r>
              <a:rPr lang="en-US" sz="1600" dirty="0">
                <a:solidFill>
                  <a:srgbClr val="000000"/>
                </a:solidFill>
                <a:latin typeface="Consolas, "/>
              </a:rPr>
              <a:t>);</a:t>
            </a:r>
          </a:p>
          <a:p>
            <a:endParaRPr lang="en-US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5028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404813" y="308848"/>
            <a:ext cx="8229600" cy="49714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Forward Iterator operations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9F36F0B-0F74-4505-9583-36E799397348}"/>
              </a:ext>
            </a:extLst>
          </p:cNvPr>
          <p:cNvSpPr txBox="1">
            <a:spLocks/>
          </p:cNvSpPr>
          <p:nvPr/>
        </p:nvSpPr>
        <p:spPr>
          <a:xfrm>
            <a:off x="404812" y="955732"/>
            <a:ext cx="8867776" cy="290189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00FF"/>
                </a:solidFill>
                <a:latin typeface="Consolas, 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, "/>
              </a:rPr>
              <a:t>my_forward_iterator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 : </a:t>
            </a:r>
            <a:r>
              <a:rPr lang="en-US" dirty="0">
                <a:solidFill>
                  <a:srgbClr val="0000FF"/>
                </a:solidFill>
                <a:latin typeface="Consolas, 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, "/>
              </a:rPr>
              <a:t>my_input_iterator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 {</a:t>
            </a:r>
          </a:p>
          <a:p>
            <a:r>
              <a:rPr lang="en-US" dirty="0">
                <a:solidFill>
                  <a:srgbClr val="000000"/>
                </a:solidFill>
                <a:latin typeface="Consolas, 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, "/>
              </a:rPr>
              <a:t>my_forward_iterator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, "/>
              </a:rPr>
              <a:t>};</a:t>
            </a:r>
          </a:p>
          <a:p>
            <a:endParaRPr lang="en-US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698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404813" y="308848"/>
            <a:ext cx="8229600" cy="49714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Bidirectional Iterator operations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9F36F0B-0F74-4505-9583-36E799397348}"/>
              </a:ext>
            </a:extLst>
          </p:cNvPr>
          <p:cNvSpPr txBox="1">
            <a:spLocks/>
          </p:cNvSpPr>
          <p:nvPr/>
        </p:nvSpPr>
        <p:spPr>
          <a:xfrm>
            <a:off x="404812" y="955732"/>
            <a:ext cx="8867776" cy="290189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00FF"/>
                </a:solidFill>
                <a:latin typeface="Consolas, 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, "/>
              </a:rPr>
              <a:t>my_bidirectional_iterator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 : </a:t>
            </a:r>
            <a:r>
              <a:rPr lang="en-US" dirty="0">
                <a:solidFill>
                  <a:srgbClr val="0000FF"/>
                </a:solidFill>
                <a:latin typeface="Consolas, 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, "/>
              </a:rPr>
              <a:t>my_forward_iterator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 {</a:t>
            </a:r>
          </a:p>
          <a:p>
            <a:r>
              <a:rPr lang="en-US" dirty="0">
                <a:solidFill>
                  <a:srgbClr val="000000"/>
                </a:solidFill>
                <a:latin typeface="Consolas, 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, "/>
              </a:rPr>
              <a:t>my_bidirectional_iterator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&amp; </a:t>
            </a:r>
            <a:r>
              <a:rPr lang="en-US" dirty="0">
                <a:solidFill>
                  <a:srgbClr val="0000FF"/>
                </a:solidFill>
                <a:latin typeface="Consolas, "/>
              </a:rPr>
              <a:t>operator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--();</a:t>
            </a:r>
          </a:p>
          <a:p>
            <a:r>
              <a:rPr lang="en-US" dirty="0">
                <a:solidFill>
                  <a:srgbClr val="000000"/>
                </a:solidFill>
                <a:latin typeface="Consolas, 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, "/>
              </a:rPr>
              <a:t>my_bidirectional_iterator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, "/>
              </a:rPr>
              <a:t>operator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--(</a:t>
            </a:r>
            <a:r>
              <a:rPr lang="en-US" dirty="0">
                <a:solidFill>
                  <a:srgbClr val="0000FF"/>
                </a:solidFill>
                <a:latin typeface="Consolas, 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, "/>
              </a:rPr>
              <a:t>};</a:t>
            </a:r>
          </a:p>
          <a:p>
            <a:endParaRPr lang="en-US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8689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404813" y="308848"/>
            <a:ext cx="8229600" cy="49714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Random access Iterator operations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9F36F0B-0F74-4505-9583-36E799397348}"/>
              </a:ext>
            </a:extLst>
          </p:cNvPr>
          <p:cNvSpPr txBox="1">
            <a:spLocks/>
          </p:cNvSpPr>
          <p:nvPr/>
        </p:nvSpPr>
        <p:spPr>
          <a:xfrm>
            <a:off x="404812" y="955732"/>
            <a:ext cx="8867776" cy="2901893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00FF"/>
                </a:solidFill>
                <a:latin typeface="Consolas, 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, "/>
              </a:rPr>
              <a:t>my_racc_iterator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 : </a:t>
            </a:r>
            <a:r>
              <a:rPr lang="en-US" dirty="0">
                <a:solidFill>
                  <a:srgbClr val="0000FF"/>
                </a:solidFill>
                <a:latin typeface="Consolas, 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, "/>
              </a:rPr>
              <a:t>my_bidirectional_iterator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 {</a:t>
            </a:r>
          </a:p>
          <a:p>
            <a:r>
              <a:rPr lang="en-US" dirty="0">
                <a:solidFill>
                  <a:srgbClr val="000000"/>
                </a:solidFill>
                <a:latin typeface="Consolas, 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, "/>
              </a:rPr>
              <a:t>my_racc_iterator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, "/>
              </a:rPr>
              <a:t>operator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-(</a:t>
            </a:r>
            <a:r>
              <a:rPr lang="en-US" dirty="0">
                <a:solidFill>
                  <a:srgbClr val="0000FF"/>
                </a:solidFill>
                <a:latin typeface="Consolas, 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 n) </a:t>
            </a:r>
            <a:r>
              <a:rPr lang="en-US" dirty="0">
                <a:solidFill>
                  <a:srgbClr val="0000FF"/>
                </a:solidFill>
                <a:latin typeface="Consolas, 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, 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, "/>
              </a:rPr>
              <a:t>my_racc_iterator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&amp; </a:t>
            </a:r>
            <a:r>
              <a:rPr lang="en-US" dirty="0">
                <a:solidFill>
                  <a:srgbClr val="0000FF"/>
                </a:solidFill>
                <a:latin typeface="Consolas, "/>
              </a:rPr>
              <a:t>operator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+=(</a:t>
            </a:r>
            <a:r>
              <a:rPr lang="en-US" dirty="0">
                <a:solidFill>
                  <a:srgbClr val="0000FF"/>
                </a:solidFill>
                <a:latin typeface="Consolas, 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 n);</a:t>
            </a:r>
          </a:p>
          <a:p>
            <a:r>
              <a:rPr lang="en-US" dirty="0">
                <a:solidFill>
                  <a:srgbClr val="000000"/>
                </a:solidFill>
                <a:latin typeface="Consolas, 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, "/>
              </a:rPr>
              <a:t>my_racc_iterator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&amp; </a:t>
            </a:r>
            <a:r>
              <a:rPr lang="en-US" dirty="0">
                <a:solidFill>
                  <a:srgbClr val="0000FF"/>
                </a:solidFill>
                <a:latin typeface="Consolas, "/>
              </a:rPr>
              <a:t>operator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-=(</a:t>
            </a:r>
            <a:r>
              <a:rPr lang="en-US" dirty="0">
                <a:solidFill>
                  <a:srgbClr val="0000FF"/>
                </a:solidFill>
                <a:latin typeface="Consolas, 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 n);</a:t>
            </a:r>
          </a:p>
          <a:p>
            <a:r>
              <a:rPr lang="en-US" dirty="0">
                <a:solidFill>
                  <a:srgbClr val="000000"/>
                </a:solidFill>
                <a:latin typeface="Consolas, "/>
              </a:rPr>
              <a:t>    T&amp; </a:t>
            </a:r>
            <a:r>
              <a:rPr lang="en-US" dirty="0">
                <a:solidFill>
                  <a:srgbClr val="0000FF"/>
                </a:solidFill>
                <a:latin typeface="Consolas, "/>
              </a:rPr>
              <a:t>operator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[](</a:t>
            </a:r>
            <a:r>
              <a:rPr lang="en-US" dirty="0">
                <a:solidFill>
                  <a:srgbClr val="0000FF"/>
                </a:solidFill>
                <a:latin typeface="Consolas, 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 n);</a:t>
            </a:r>
          </a:p>
          <a:p>
            <a:r>
              <a:rPr lang="en-US" dirty="0">
                <a:solidFill>
                  <a:srgbClr val="000000"/>
                </a:solidFill>
                <a:latin typeface="Consolas, "/>
              </a:rPr>
              <a:t>};</a:t>
            </a:r>
          </a:p>
          <a:p>
            <a:br>
              <a:rPr lang="en-US" dirty="0">
                <a:solidFill>
                  <a:srgbClr val="000000"/>
                </a:solidFill>
                <a:latin typeface="Consolas, "/>
              </a:rPr>
            </a:br>
            <a:endParaRPr lang="en-US" dirty="0">
              <a:solidFill>
                <a:srgbClr val="000000"/>
              </a:solidFill>
              <a:latin typeface="Consolas, "/>
            </a:endParaRPr>
          </a:p>
          <a:p>
            <a:endParaRPr lang="en-US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067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404813" y="308848"/>
            <a:ext cx="8229600" cy="49714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Random access Iterator operations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9F36F0B-0F74-4505-9583-36E799397348}"/>
              </a:ext>
            </a:extLst>
          </p:cNvPr>
          <p:cNvSpPr txBox="1">
            <a:spLocks/>
          </p:cNvSpPr>
          <p:nvPr/>
        </p:nvSpPr>
        <p:spPr>
          <a:xfrm>
            <a:off x="404812" y="955732"/>
            <a:ext cx="8867776" cy="2901893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00FF"/>
                </a:solidFill>
                <a:latin typeface="Consolas, 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, "/>
              </a:rPr>
              <a:t>my_racc_iterator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 : </a:t>
            </a:r>
            <a:r>
              <a:rPr lang="en-US" dirty="0">
                <a:solidFill>
                  <a:srgbClr val="0000FF"/>
                </a:solidFill>
                <a:latin typeface="Consolas, 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, "/>
              </a:rPr>
              <a:t>my_bidirectional_iterator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 { … };</a:t>
            </a:r>
          </a:p>
          <a:p>
            <a:br>
              <a:rPr lang="en-US" dirty="0">
                <a:solidFill>
                  <a:srgbClr val="000000"/>
                </a:solidFill>
                <a:latin typeface="Consolas, "/>
              </a:rPr>
            </a:br>
            <a:r>
              <a:rPr lang="en-US" dirty="0" err="1">
                <a:solidFill>
                  <a:srgbClr val="000000"/>
                </a:solidFill>
                <a:latin typeface="Consolas, "/>
              </a:rPr>
              <a:t>my_racc_iterator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, "/>
              </a:rPr>
              <a:t>operator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+(</a:t>
            </a:r>
            <a:r>
              <a:rPr lang="en-US" dirty="0">
                <a:solidFill>
                  <a:srgbClr val="0000FF"/>
                </a:solidFill>
                <a:latin typeface="Consolas, 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 n, </a:t>
            </a:r>
            <a:r>
              <a:rPr lang="en-US" dirty="0">
                <a:solidFill>
                  <a:srgbClr val="0000FF"/>
                </a:solidFill>
                <a:latin typeface="Consolas, 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, "/>
              </a:rPr>
              <a:t>my_racc_iterator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&amp; it);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, "/>
              </a:rPr>
              <a:t>my_racc_iterator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, "/>
              </a:rPr>
              <a:t>operator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+(</a:t>
            </a:r>
            <a:r>
              <a:rPr lang="en-US" dirty="0">
                <a:solidFill>
                  <a:srgbClr val="0000FF"/>
                </a:solidFill>
                <a:latin typeface="Consolas, 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, "/>
              </a:rPr>
              <a:t>my_racc_iterator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&amp; it, </a:t>
            </a:r>
            <a:r>
              <a:rPr lang="en-US" dirty="0">
                <a:solidFill>
                  <a:srgbClr val="0000FF"/>
                </a:solidFill>
                <a:latin typeface="Consolas, 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 n);</a:t>
            </a:r>
          </a:p>
          <a:p>
            <a:r>
              <a:rPr lang="en-US" dirty="0">
                <a:solidFill>
                  <a:srgbClr val="0000FF"/>
                </a:solidFill>
                <a:latin typeface="Consolas, 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, "/>
              </a:rPr>
              <a:t>operator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-(</a:t>
            </a:r>
            <a:r>
              <a:rPr lang="en-US" dirty="0">
                <a:solidFill>
                  <a:srgbClr val="0000FF"/>
                </a:solidFill>
                <a:latin typeface="Consolas, 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, "/>
              </a:rPr>
              <a:t>my_racc_iterator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&amp; </a:t>
            </a:r>
            <a:r>
              <a:rPr lang="en-US" dirty="0" err="1">
                <a:solidFill>
                  <a:srgbClr val="000000"/>
                </a:solidFill>
                <a:latin typeface="Consolas, "/>
              </a:rPr>
              <a:t>lhs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, </a:t>
            </a:r>
            <a:r>
              <a:rPr lang="en-US" dirty="0">
                <a:solidFill>
                  <a:srgbClr val="0000FF"/>
                </a:solidFill>
                <a:latin typeface="Consolas, 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, "/>
              </a:rPr>
              <a:t>my_racc_iterator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&amp; </a:t>
            </a:r>
            <a:r>
              <a:rPr lang="en-US" dirty="0" err="1">
                <a:solidFill>
                  <a:srgbClr val="000000"/>
                </a:solidFill>
                <a:latin typeface="Consolas, "/>
              </a:rPr>
              <a:t>rhs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Consolas, 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, "/>
              </a:rPr>
              <a:t>operator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&lt;(</a:t>
            </a:r>
            <a:r>
              <a:rPr lang="en-US" dirty="0">
                <a:solidFill>
                  <a:srgbClr val="0000FF"/>
                </a:solidFill>
                <a:latin typeface="Consolas, 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, "/>
              </a:rPr>
              <a:t>my_racc_iterator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&amp; </a:t>
            </a:r>
            <a:r>
              <a:rPr lang="en-US" dirty="0" err="1">
                <a:solidFill>
                  <a:srgbClr val="000000"/>
                </a:solidFill>
                <a:latin typeface="Consolas, "/>
              </a:rPr>
              <a:t>lhs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, </a:t>
            </a:r>
            <a:r>
              <a:rPr lang="en-US" dirty="0">
                <a:solidFill>
                  <a:srgbClr val="0000FF"/>
                </a:solidFill>
                <a:latin typeface="Consolas, 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, "/>
              </a:rPr>
              <a:t>my_racc_iterator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&amp; </a:t>
            </a:r>
            <a:r>
              <a:rPr lang="en-US" dirty="0" err="1">
                <a:solidFill>
                  <a:srgbClr val="000000"/>
                </a:solidFill>
                <a:latin typeface="Consolas, "/>
              </a:rPr>
              <a:t>rhs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);</a:t>
            </a:r>
          </a:p>
          <a:p>
            <a:r>
              <a:rPr lang="en-US" dirty="0">
                <a:solidFill>
                  <a:srgbClr val="008000"/>
                </a:solidFill>
                <a:latin typeface="Consolas, "/>
              </a:rPr>
              <a:t>// Also operators &gt;, &lt;=, &gt;=</a:t>
            </a:r>
            <a:endParaRPr lang="en-US" dirty="0">
              <a:solidFill>
                <a:srgbClr val="000000"/>
              </a:solidFill>
              <a:latin typeface="Consolas, "/>
            </a:endParaRPr>
          </a:p>
          <a:p>
            <a:br>
              <a:rPr lang="en-US" dirty="0">
                <a:solidFill>
                  <a:srgbClr val="000000"/>
                </a:solidFill>
                <a:latin typeface="Consolas, "/>
              </a:rPr>
            </a:br>
            <a:endParaRPr lang="en-US" dirty="0">
              <a:solidFill>
                <a:srgbClr val="000000"/>
              </a:solidFill>
              <a:latin typeface="Consolas, "/>
            </a:endParaRPr>
          </a:p>
          <a:p>
            <a:endParaRPr lang="en-US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020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558800" y="943032"/>
            <a:ext cx="3973689" cy="192271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 Calibri"/>
                <a:ea typeface="Intel Clear Light" panose="020B0404020203020204" pitchFamily="34" charset="0"/>
                <a:cs typeface="Intel Clear Light" panose="020B0404020203020204" pitchFamily="34" charset="0"/>
              </a:rPr>
              <a:t>Sequences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 Calibri"/>
                <a:ea typeface="Intel Clear Light" panose="020B0404020203020204" pitchFamily="34" charset="0"/>
                <a:cs typeface="Intel Clear Light" panose="020B0404020203020204" pitchFamily="34" charset="0"/>
              </a:rPr>
              <a:t>Associative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 Calibri"/>
                <a:ea typeface="Intel Clear Light" panose="020B0404020203020204" pitchFamily="34" charset="0"/>
                <a:cs typeface="Intel Clear Light" panose="020B0404020203020204" pitchFamily="34" charset="0"/>
              </a:rPr>
              <a:t>Unordered associative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 Calibri"/>
                <a:ea typeface="Intel Clear Light" panose="020B0404020203020204" pitchFamily="34" charset="0"/>
                <a:cs typeface="Intel Clear Light" panose="020B0404020203020204" pitchFamily="34" charset="0"/>
              </a:rPr>
              <a:t>Container adaptors</a:t>
            </a:r>
            <a:endParaRPr lang="ru-RU" sz="2100" dirty="0">
              <a:latin typeface=" Calibri"/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endParaRPr lang="en-US" sz="2100" b="1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endParaRPr lang="en-US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455613" y="396277"/>
            <a:ext cx="8229600" cy="868680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Containers</a:t>
            </a:r>
            <a:r>
              <a:rPr lang="ru-RU" dirty="0">
                <a:latin typeface="Calibri" panose="020F0502020204030204" pitchFamily="34" charset="0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 </a:t>
            </a:r>
            <a:r>
              <a:rPr lang="en-US" dirty="0">
                <a:latin typeface="Calibri" panose="020F0502020204030204" pitchFamily="34" charset="0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in</a:t>
            </a:r>
            <a:r>
              <a:rPr lang="ru-RU" dirty="0">
                <a:latin typeface="Calibri" panose="020F0502020204030204" pitchFamily="34" charset="0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 </a:t>
            </a:r>
            <a:r>
              <a:rPr lang="en-US" dirty="0">
                <a:latin typeface="Calibri" panose="020F0502020204030204" pitchFamily="34" charset="0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STL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B1190E4C-CDFA-43BB-9435-A845F314BD96}"/>
              </a:ext>
            </a:extLst>
          </p:cNvPr>
          <p:cNvSpPr txBox="1">
            <a:spLocks/>
          </p:cNvSpPr>
          <p:nvPr/>
        </p:nvSpPr>
        <p:spPr>
          <a:xfrm>
            <a:off x="455613" y="2865748"/>
            <a:ext cx="8229600" cy="54675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i="0" kern="1200" spc="0" baseline="0">
                <a:solidFill>
                  <a:schemeClr val="tx2"/>
                </a:solidFill>
                <a:latin typeface="Intel Clear"/>
                <a:ea typeface="Intel Clear"/>
                <a:cs typeface="Intel Clear"/>
              </a:defRPr>
            </a:lvl1pPr>
          </a:lstStyle>
          <a:p>
            <a:pPr defTabSz="685800">
              <a:lnSpc>
                <a:spcPct val="90000"/>
              </a:lnSpc>
            </a:pPr>
            <a:r>
              <a:rPr lang="en-US" sz="3300" dirty="0">
                <a:solidFill>
                  <a:schemeClr val="tx1"/>
                </a:solidFill>
                <a:latin typeface="Calibri" panose="020F0502020204030204" pitchFamily="34" charset="0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Auxiliary API</a:t>
            </a:r>
          </a:p>
          <a:p>
            <a:r>
              <a:rPr lang="en-US" dirty="0">
                <a:latin typeface="Intel Clear Pro Bold" panose="020B0804020202060201" pitchFamily="34" charset="-52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 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03C78AD-8818-48D1-90B3-4AC833319885}"/>
              </a:ext>
            </a:extLst>
          </p:cNvPr>
          <p:cNvSpPr txBox="1">
            <a:spLocks/>
          </p:cNvSpPr>
          <p:nvPr/>
        </p:nvSpPr>
        <p:spPr>
          <a:xfrm>
            <a:off x="596724" y="3505181"/>
            <a:ext cx="3973689" cy="192271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 Calibri"/>
                <a:ea typeface="Intel Clear Light" panose="020B0404020203020204" pitchFamily="34" charset="0"/>
                <a:cs typeface="Intel Clear Light" panose="020B0404020203020204" pitchFamily="34" charset="0"/>
              </a:rPr>
              <a:t>Iterators</a:t>
            </a:r>
          </a:p>
          <a:p>
            <a:endParaRPr lang="en-US" sz="2100" b="1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endParaRPr lang="en-US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7266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558800" y="914400"/>
            <a:ext cx="7867650" cy="342310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dirty="0">
                <a:latin typeface=" Calibri"/>
                <a:ea typeface="Intel Clear Light" panose="020B0404020203020204" pitchFamily="34" charset="0"/>
                <a:cs typeface="Intel Clear Light" panose="020B0404020203020204" pitchFamily="34" charset="0"/>
              </a:rPr>
              <a:t>Iterator is an object which is used to traverse the sequence, read and/or write values.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>
              <a:latin typeface=" Calibri"/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 Calibri"/>
                <a:ea typeface="Intel Clear Light" panose="020B0404020203020204" pitchFamily="34" charset="0"/>
                <a:cs typeface="Intel Clear Light" panose="020B0404020203020204" pitchFamily="34" charset="0"/>
              </a:rPr>
              <a:t>Characteristics:</a:t>
            </a:r>
            <a:endParaRPr lang="ru-RU" sz="2100" dirty="0">
              <a:latin typeface=" Calibri"/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 Calibri"/>
                <a:ea typeface="Intel Clear Light" panose="020B0404020203020204" pitchFamily="34" charset="0"/>
                <a:cs typeface="Intel Clear Light" panose="020B0404020203020204" pitchFamily="34" charset="0"/>
              </a:rPr>
              <a:t>A type with operator *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 Calibri"/>
                <a:ea typeface="Intel Clear Light" panose="020B0404020203020204" pitchFamily="34" charset="0"/>
                <a:cs typeface="Intel Clear Light" panose="020B0404020203020204" pitchFamily="34" charset="0"/>
              </a:rPr>
              <a:t>Directions are container-dependent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 Calibri"/>
                <a:ea typeface="Intel Clear Light" panose="020B0404020203020204" pitchFamily="34" charset="0"/>
                <a:cs typeface="Intel Clear Light" panose="020B0404020203020204" pitchFamily="34" charset="0"/>
              </a:rPr>
              <a:t>Can be obtained by </a:t>
            </a:r>
            <a:r>
              <a:rPr lang="en-US" sz="2100" dirty="0" err="1">
                <a:latin typeface=" Calibri"/>
                <a:ea typeface="Intel Clear Light" panose="020B0404020203020204" pitchFamily="34" charset="0"/>
                <a:cs typeface="Intel Clear Light" panose="020B0404020203020204" pitchFamily="34" charset="0"/>
              </a:rPr>
              <a:t>container.begin</a:t>
            </a:r>
            <a:r>
              <a:rPr lang="en-US" sz="2100" dirty="0">
                <a:latin typeface=" Calibri"/>
                <a:ea typeface="Intel Clear Light" panose="020B0404020203020204" pitchFamily="34" charset="0"/>
                <a:cs typeface="Intel Clear Light" panose="020B0404020203020204" pitchFamily="34" charset="0"/>
              </a:rPr>
              <a:t>(), </a:t>
            </a:r>
            <a:r>
              <a:rPr lang="en-US" sz="2100" dirty="0" err="1">
                <a:latin typeface=" Calibri"/>
                <a:ea typeface="Intel Clear Light" panose="020B0404020203020204" pitchFamily="34" charset="0"/>
                <a:cs typeface="Intel Clear Light" panose="020B0404020203020204" pitchFamily="34" charset="0"/>
              </a:rPr>
              <a:t>container.end</a:t>
            </a:r>
            <a:r>
              <a:rPr lang="en-US" sz="2100" dirty="0">
                <a:latin typeface=" Calibri"/>
                <a:ea typeface="Intel Clear Light" panose="020B0404020203020204" pitchFamily="34" charset="0"/>
                <a:cs typeface="Intel Clear Light" panose="020B0404020203020204" pitchFamily="34" charset="0"/>
              </a:rPr>
              <a:t>(), etc.</a:t>
            </a:r>
          </a:p>
          <a:p>
            <a:endParaRPr lang="en-US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868680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Iterators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805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558800" y="943032"/>
            <a:ext cx="6724650" cy="3394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0000"/>
                </a:solidFill>
                <a:latin typeface="Consolas, "/>
              </a:rPr>
              <a:t>std::vector&lt;</a:t>
            </a:r>
            <a:r>
              <a:rPr lang="en-US" dirty="0">
                <a:solidFill>
                  <a:srgbClr val="0000FF"/>
                </a:solidFill>
                <a:latin typeface="Consolas, 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&gt; </a:t>
            </a:r>
            <a:r>
              <a:rPr lang="en-US" dirty="0" err="1">
                <a:solidFill>
                  <a:srgbClr val="000000"/>
                </a:solidFill>
                <a:latin typeface="Consolas, "/>
              </a:rPr>
              <a:t>vec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 = {</a:t>
            </a:r>
            <a:r>
              <a:rPr lang="en-US" dirty="0">
                <a:solidFill>
                  <a:srgbClr val="098658"/>
                </a:solidFill>
                <a:latin typeface="Consolas, 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, </a:t>
            </a:r>
            <a:r>
              <a:rPr lang="en-US" dirty="0">
                <a:solidFill>
                  <a:srgbClr val="098658"/>
                </a:solidFill>
                <a:latin typeface="Consolas, "/>
              </a:rPr>
              <a:t>2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, </a:t>
            </a:r>
            <a:r>
              <a:rPr lang="en-US" dirty="0">
                <a:solidFill>
                  <a:srgbClr val="098658"/>
                </a:solidFill>
                <a:latin typeface="Consolas, "/>
              </a:rPr>
              <a:t>3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, </a:t>
            </a:r>
            <a:r>
              <a:rPr lang="en-US" dirty="0">
                <a:solidFill>
                  <a:srgbClr val="098658"/>
                </a:solidFill>
                <a:latin typeface="Consolas, "/>
              </a:rPr>
              <a:t>4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, </a:t>
            </a:r>
            <a:r>
              <a:rPr lang="en-US" dirty="0">
                <a:solidFill>
                  <a:srgbClr val="098658"/>
                </a:solidFill>
                <a:latin typeface="Consolas, "/>
              </a:rPr>
              <a:t>5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};</a:t>
            </a:r>
          </a:p>
          <a:p>
            <a:r>
              <a:rPr lang="en-US" dirty="0">
                <a:solidFill>
                  <a:srgbClr val="000000"/>
                </a:solidFill>
                <a:latin typeface="Consolas, "/>
              </a:rPr>
              <a:t>std::vector&lt;</a:t>
            </a:r>
            <a:r>
              <a:rPr lang="en-US" dirty="0">
                <a:solidFill>
                  <a:srgbClr val="0000FF"/>
                </a:solidFill>
                <a:latin typeface="Consolas, 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&gt;::iterator it = </a:t>
            </a:r>
            <a:r>
              <a:rPr lang="en-US" dirty="0" err="1">
                <a:solidFill>
                  <a:srgbClr val="000000"/>
                </a:solidFill>
                <a:latin typeface="Consolas, "/>
              </a:rPr>
              <a:t>vec.begin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, "/>
              </a:rPr>
              <a:t>std::</a:t>
            </a:r>
            <a:r>
              <a:rPr lang="en-US" dirty="0" err="1">
                <a:solidFill>
                  <a:srgbClr val="000000"/>
                </a:solidFill>
                <a:latin typeface="Consolas, 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 &lt;&lt; *it &lt;&lt; std::</a:t>
            </a:r>
            <a:r>
              <a:rPr lang="en-US" dirty="0" err="1">
                <a:solidFill>
                  <a:srgbClr val="000000"/>
                </a:solidFill>
                <a:latin typeface="Consolas, 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, "/>
              </a:rPr>
              <a:t>++it;</a:t>
            </a:r>
          </a:p>
          <a:p>
            <a:r>
              <a:rPr lang="en-US" dirty="0">
                <a:solidFill>
                  <a:srgbClr val="000000"/>
                </a:solidFill>
                <a:latin typeface="Consolas, "/>
              </a:rPr>
              <a:t>std::</a:t>
            </a:r>
            <a:r>
              <a:rPr lang="en-US" dirty="0" err="1">
                <a:solidFill>
                  <a:srgbClr val="000000"/>
                </a:solidFill>
                <a:latin typeface="Consolas, 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 &lt;&lt; *it &lt;&lt; std::</a:t>
            </a:r>
            <a:r>
              <a:rPr lang="en-US" dirty="0" err="1">
                <a:solidFill>
                  <a:srgbClr val="000000"/>
                </a:solidFill>
                <a:latin typeface="Consolas, 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;</a:t>
            </a:r>
          </a:p>
          <a:p>
            <a:endParaRPr lang="en-US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404813" y="308848"/>
            <a:ext cx="8229600" cy="497148"/>
          </a:xfrm>
        </p:spPr>
        <p:txBody>
          <a:bodyPr>
            <a:noAutofit/>
          </a:bodyPr>
          <a:lstStyle/>
          <a:p>
            <a:r>
              <a:rPr lang="en-US" dirty="0">
                <a:latin typeface="Calibri" panose="020F0502020204030204" pitchFamily="34" charset="0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Example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250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558800" y="839538"/>
            <a:ext cx="6724650" cy="206051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0000"/>
                </a:solidFill>
                <a:latin typeface="Consolas, "/>
              </a:rPr>
              <a:t>std::vector&lt;</a:t>
            </a:r>
            <a:r>
              <a:rPr lang="en-US" dirty="0">
                <a:solidFill>
                  <a:srgbClr val="0000FF"/>
                </a:solidFill>
                <a:latin typeface="Consolas, 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&gt; </a:t>
            </a:r>
            <a:r>
              <a:rPr lang="en-US" dirty="0" err="1">
                <a:solidFill>
                  <a:srgbClr val="000000"/>
                </a:solidFill>
                <a:latin typeface="Consolas, "/>
              </a:rPr>
              <a:t>vec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 = {</a:t>
            </a:r>
            <a:r>
              <a:rPr lang="en-US" dirty="0">
                <a:solidFill>
                  <a:srgbClr val="098658"/>
                </a:solidFill>
                <a:latin typeface="Consolas, 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, </a:t>
            </a:r>
            <a:r>
              <a:rPr lang="en-US" dirty="0">
                <a:solidFill>
                  <a:srgbClr val="098658"/>
                </a:solidFill>
                <a:latin typeface="Consolas, "/>
              </a:rPr>
              <a:t>2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, </a:t>
            </a:r>
            <a:r>
              <a:rPr lang="en-US" dirty="0">
                <a:solidFill>
                  <a:srgbClr val="098658"/>
                </a:solidFill>
                <a:latin typeface="Consolas, "/>
              </a:rPr>
              <a:t>3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, </a:t>
            </a:r>
            <a:r>
              <a:rPr lang="en-US" dirty="0">
                <a:solidFill>
                  <a:srgbClr val="098658"/>
                </a:solidFill>
                <a:latin typeface="Consolas, "/>
              </a:rPr>
              <a:t>4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, </a:t>
            </a:r>
            <a:r>
              <a:rPr lang="en-US" dirty="0">
                <a:solidFill>
                  <a:srgbClr val="098658"/>
                </a:solidFill>
                <a:latin typeface="Consolas, "/>
              </a:rPr>
              <a:t>5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};</a:t>
            </a:r>
          </a:p>
          <a:p>
            <a:r>
              <a:rPr lang="en-US" dirty="0">
                <a:solidFill>
                  <a:srgbClr val="000000"/>
                </a:solidFill>
                <a:latin typeface="Consolas, "/>
              </a:rPr>
              <a:t>std::vector&lt;</a:t>
            </a:r>
            <a:r>
              <a:rPr lang="en-US" dirty="0">
                <a:solidFill>
                  <a:srgbClr val="0000FF"/>
                </a:solidFill>
                <a:latin typeface="Consolas, 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&gt;::iterator it = </a:t>
            </a:r>
            <a:r>
              <a:rPr lang="en-US" dirty="0" err="1">
                <a:solidFill>
                  <a:srgbClr val="000000"/>
                </a:solidFill>
                <a:latin typeface="Consolas, "/>
              </a:rPr>
              <a:t>vec.begin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, "/>
              </a:rPr>
              <a:t>std::</a:t>
            </a:r>
            <a:r>
              <a:rPr lang="en-US" dirty="0" err="1">
                <a:solidFill>
                  <a:srgbClr val="000000"/>
                </a:solidFill>
                <a:latin typeface="Consolas, 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 &lt;&lt; *it &lt;&lt; std::</a:t>
            </a:r>
            <a:r>
              <a:rPr lang="en-US" dirty="0" err="1">
                <a:solidFill>
                  <a:srgbClr val="000000"/>
                </a:solidFill>
                <a:latin typeface="Consolas, 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, "/>
              </a:rPr>
              <a:t>++it;</a:t>
            </a:r>
          </a:p>
          <a:p>
            <a:r>
              <a:rPr lang="en-US" dirty="0">
                <a:solidFill>
                  <a:srgbClr val="000000"/>
                </a:solidFill>
                <a:latin typeface="Consolas, "/>
              </a:rPr>
              <a:t>std::</a:t>
            </a:r>
            <a:r>
              <a:rPr lang="en-US" dirty="0" err="1">
                <a:solidFill>
                  <a:srgbClr val="000000"/>
                </a:solidFill>
                <a:latin typeface="Consolas, 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 &lt;&lt; *it &lt;&lt; std::</a:t>
            </a:r>
            <a:r>
              <a:rPr lang="en-US" dirty="0" err="1">
                <a:solidFill>
                  <a:srgbClr val="000000"/>
                </a:solidFill>
                <a:latin typeface="Consolas, 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;</a:t>
            </a:r>
          </a:p>
          <a:p>
            <a:endParaRPr lang="en-US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404813" y="308848"/>
            <a:ext cx="8229600" cy="497148"/>
          </a:xfrm>
        </p:spPr>
        <p:txBody>
          <a:bodyPr>
            <a:noAutofit/>
          </a:bodyPr>
          <a:lstStyle/>
          <a:p>
            <a:r>
              <a:rPr lang="en-US" dirty="0">
                <a:latin typeface="Calibri" panose="020F0502020204030204" pitchFamily="34" charset="0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Example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2D6A1059-1A8A-4BE1-B2F5-1997AA921D00}"/>
              </a:ext>
            </a:extLst>
          </p:cNvPr>
          <p:cNvSpPr txBox="1">
            <a:spLocks/>
          </p:cNvSpPr>
          <p:nvPr/>
        </p:nvSpPr>
        <p:spPr>
          <a:xfrm>
            <a:off x="404813" y="3096498"/>
            <a:ext cx="8229600" cy="49714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i="0" kern="1200" spc="0" baseline="0">
                <a:solidFill>
                  <a:schemeClr val="tx2"/>
                </a:solidFill>
                <a:latin typeface="Intel Clear"/>
                <a:ea typeface="Intel Clear"/>
                <a:cs typeface="Intel Clear"/>
              </a:defRPr>
            </a:lvl1pPr>
          </a:lstStyle>
          <a:p>
            <a:r>
              <a:rPr lang="en-US" sz="3300" dirty="0">
                <a:solidFill>
                  <a:schemeClr val="tx1"/>
                </a:solidFill>
                <a:latin typeface="Calibri" panose="020F0502020204030204" pitchFamily="34" charset="0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Output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D8A0541-ABE8-408F-B07C-480AC52A5CBB}"/>
              </a:ext>
            </a:extLst>
          </p:cNvPr>
          <p:cNvSpPr txBox="1">
            <a:spLocks/>
          </p:cNvSpPr>
          <p:nvPr/>
        </p:nvSpPr>
        <p:spPr>
          <a:xfrm>
            <a:off x="558800" y="3489382"/>
            <a:ext cx="6724650" cy="206051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dirty="0">
                <a:latin typeface=" Calibri"/>
                <a:ea typeface="Intel Clear Light" panose="020B0404020203020204" pitchFamily="34" charset="0"/>
                <a:cs typeface="Intel Clear Light" panose="020B0404020203020204" pitchFamily="34" charset="0"/>
              </a:rPr>
              <a:t>1</a:t>
            </a:r>
          </a:p>
          <a:p>
            <a:r>
              <a:rPr lang="en-US" sz="2100" dirty="0">
                <a:latin typeface=" Calibri"/>
                <a:ea typeface="Intel Clear Light" panose="020B0404020203020204" pitchFamily="34" charset="0"/>
                <a:cs typeface="Intel Clear Light" panose="020B040402020302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001298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404813" y="308848"/>
            <a:ext cx="8229600" cy="49714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libri" panose="020F0502020204030204" pitchFamily="34" charset="0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Begin and end iterators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3B5F4D7-D52F-41CD-BF1D-8A2C38BF620A}"/>
              </a:ext>
            </a:extLst>
          </p:cNvPr>
          <p:cNvSpPr/>
          <p:nvPr/>
        </p:nvSpPr>
        <p:spPr>
          <a:xfrm>
            <a:off x="404813" y="1485902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503CAF8-DE4A-4963-8AE5-62E45CB2241C}"/>
              </a:ext>
            </a:extLst>
          </p:cNvPr>
          <p:cNvSpPr/>
          <p:nvPr/>
        </p:nvSpPr>
        <p:spPr>
          <a:xfrm>
            <a:off x="723260" y="1485902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37FAC52-C6DC-4AC7-8B1A-CA445E99B9AE}"/>
              </a:ext>
            </a:extLst>
          </p:cNvPr>
          <p:cNvSpPr/>
          <p:nvPr/>
        </p:nvSpPr>
        <p:spPr>
          <a:xfrm>
            <a:off x="1043135" y="1485902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D3F08C2-8572-4E9F-AC5B-5E7D206D7A07}"/>
              </a:ext>
            </a:extLst>
          </p:cNvPr>
          <p:cNvSpPr/>
          <p:nvPr/>
        </p:nvSpPr>
        <p:spPr>
          <a:xfrm>
            <a:off x="1361086" y="1485902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8F2DF98-4637-47D6-9402-36E62D3D4C25}"/>
              </a:ext>
            </a:extLst>
          </p:cNvPr>
          <p:cNvSpPr/>
          <p:nvPr/>
        </p:nvSpPr>
        <p:spPr>
          <a:xfrm>
            <a:off x="1678541" y="1485901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61E869-5891-48E6-B399-12254BB1B7CD}"/>
              </a:ext>
            </a:extLst>
          </p:cNvPr>
          <p:cNvSpPr/>
          <p:nvPr/>
        </p:nvSpPr>
        <p:spPr>
          <a:xfrm>
            <a:off x="1996988" y="1485901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96F83DB-4C9F-4F77-902F-677C895E83A0}"/>
              </a:ext>
            </a:extLst>
          </p:cNvPr>
          <p:cNvSpPr/>
          <p:nvPr/>
        </p:nvSpPr>
        <p:spPr>
          <a:xfrm>
            <a:off x="2316863" y="1485901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89083E-D965-4DC3-8EA9-0A02606E9C08}"/>
              </a:ext>
            </a:extLst>
          </p:cNvPr>
          <p:cNvSpPr/>
          <p:nvPr/>
        </p:nvSpPr>
        <p:spPr>
          <a:xfrm>
            <a:off x="2634814" y="1485901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EE4EEA-CB4F-45F1-988A-10583AA220A4}"/>
              </a:ext>
            </a:extLst>
          </p:cNvPr>
          <p:cNvCxnSpPr>
            <a:endCxn id="9" idx="2"/>
          </p:cNvCxnSpPr>
          <p:nvPr/>
        </p:nvCxnSpPr>
        <p:spPr>
          <a:xfrm flipV="1">
            <a:off x="558800" y="1802428"/>
            <a:ext cx="4989" cy="432772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85390EB-5B4F-42B3-B808-3A188579A529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2154390" y="1802427"/>
            <a:ext cx="1574" cy="43277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7770407A-53A7-4E7E-A2D5-FFD0DEF561EC}"/>
              </a:ext>
            </a:extLst>
          </p:cNvPr>
          <p:cNvSpPr txBox="1">
            <a:spLocks/>
          </p:cNvSpPr>
          <p:nvPr/>
        </p:nvSpPr>
        <p:spPr>
          <a:xfrm>
            <a:off x="272875" y="2352149"/>
            <a:ext cx="698676" cy="260369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ea typeface="Intel Clear Light" panose="020B0404020203020204" pitchFamily="34" charset="0"/>
                <a:cs typeface="Intel Clear Light" panose="020B0404020203020204" pitchFamily="34" charset="0"/>
              </a:rPr>
              <a:t>begin</a:t>
            </a:r>
          </a:p>
          <a:p>
            <a:endParaRPr lang="en-US" sz="2100" b="1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endParaRPr lang="en-US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2362E363-FF90-4E4D-A743-0F0458413CD2}"/>
              </a:ext>
            </a:extLst>
          </p:cNvPr>
          <p:cNvSpPr txBox="1">
            <a:spLocks/>
          </p:cNvSpPr>
          <p:nvPr/>
        </p:nvSpPr>
        <p:spPr>
          <a:xfrm>
            <a:off x="1936138" y="2352149"/>
            <a:ext cx="698676" cy="260369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ea typeface="Intel Clear Light" panose="020B0404020203020204" pitchFamily="34" charset="0"/>
                <a:cs typeface="Intel Clear Light" panose="020B0404020203020204" pitchFamily="34" charset="0"/>
              </a:rPr>
              <a:t>end</a:t>
            </a:r>
          </a:p>
          <a:p>
            <a:endParaRPr lang="en-US" sz="2100" b="1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endParaRPr lang="en-US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31089F04-90D5-49D4-B634-FAB20FDDDA8D}"/>
              </a:ext>
            </a:extLst>
          </p:cNvPr>
          <p:cNvSpPr txBox="1">
            <a:spLocks/>
          </p:cNvSpPr>
          <p:nvPr/>
        </p:nvSpPr>
        <p:spPr>
          <a:xfrm>
            <a:off x="3599401" y="1485901"/>
            <a:ext cx="5271724" cy="192271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a typeface="Intel Clear Light" panose="020B0404020203020204" pitchFamily="34" charset="0"/>
                <a:cs typeface="Intel Clear Light" panose="020B0404020203020204" pitchFamily="34" charset="0"/>
              </a:rPr>
              <a:t>Container can be considered as a half-open interval [begin, end)</a:t>
            </a:r>
          </a:p>
          <a:p>
            <a:r>
              <a:rPr lang="en-US" dirty="0">
                <a:ea typeface="Intel Clear Light" panose="020B0404020203020204" pitchFamily="34" charset="0"/>
                <a:cs typeface="Intel Clear Light" panose="020B0404020203020204" pitchFamily="34" charset="0"/>
              </a:rPr>
              <a:t>Iterator begin() is </a:t>
            </a:r>
            <a:r>
              <a:rPr lang="en-US" dirty="0">
                <a:solidFill>
                  <a:srgbClr val="FF0000"/>
                </a:solidFill>
                <a:ea typeface="Intel Clear Light" panose="020B0404020203020204" pitchFamily="34" charset="0"/>
                <a:cs typeface="Intel Clear Light" panose="020B0404020203020204" pitchFamily="34" charset="0"/>
              </a:rPr>
              <a:t>valid</a:t>
            </a:r>
            <a:r>
              <a:rPr lang="en-US" dirty="0">
                <a:ea typeface="Intel Clear Light" panose="020B0404020203020204" pitchFamily="34" charset="0"/>
                <a:cs typeface="Intel Clear Light" panose="020B0404020203020204" pitchFamily="34" charset="0"/>
              </a:rPr>
              <a:t> and </a:t>
            </a:r>
            <a:r>
              <a:rPr lang="en-US" dirty="0">
                <a:solidFill>
                  <a:srgbClr val="FF0000"/>
                </a:solidFill>
                <a:ea typeface="Intel Clear Light" panose="020B0404020203020204" pitchFamily="34" charset="0"/>
                <a:cs typeface="Intel Clear Light" panose="020B0404020203020204" pitchFamily="34" charset="0"/>
              </a:rPr>
              <a:t>dereferenceable</a:t>
            </a:r>
          </a:p>
          <a:p>
            <a:r>
              <a:rPr lang="en-US" dirty="0">
                <a:ea typeface="Intel Clear Light" panose="020B0404020203020204" pitchFamily="34" charset="0"/>
                <a:cs typeface="Intel Clear Light" panose="020B0404020203020204" pitchFamily="34" charset="0"/>
              </a:rPr>
              <a:t>Iterator end() is </a:t>
            </a:r>
            <a:r>
              <a:rPr lang="en-US" dirty="0">
                <a:solidFill>
                  <a:srgbClr val="FF0000"/>
                </a:solidFill>
                <a:ea typeface="Intel Clear Light" panose="020B0404020203020204" pitchFamily="34" charset="0"/>
                <a:cs typeface="Intel Clear Light" panose="020B0404020203020204" pitchFamily="34" charset="0"/>
              </a:rPr>
              <a:t>valid</a:t>
            </a:r>
            <a:r>
              <a:rPr lang="en-US" dirty="0">
                <a:ea typeface="Intel Clear Light" panose="020B0404020203020204" pitchFamily="34" charset="0"/>
                <a:cs typeface="Intel Clear Light" panose="020B0404020203020204" pitchFamily="34" charset="0"/>
              </a:rPr>
              <a:t> but </a:t>
            </a:r>
            <a:r>
              <a:rPr lang="en-US" b="1" dirty="0">
                <a:solidFill>
                  <a:srgbClr val="FF0000"/>
                </a:solidFill>
                <a:ea typeface="Intel Clear Light" panose="020B0404020203020204" pitchFamily="34" charset="0"/>
                <a:cs typeface="Intel Clear Light" panose="020B0404020203020204" pitchFamily="34" charset="0"/>
              </a:rPr>
              <a:t>not</a:t>
            </a:r>
            <a:r>
              <a:rPr lang="en-US" dirty="0">
                <a:ea typeface="Intel Clear Light" panose="020B0404020203020204" pitchFamily="34" charset="0"/>
                <a:cs typeface="Intel Clear Light" panose="020B0404020203020204" pitchFamily="34" charset="0"/>
              </a:rPr>
              <a:t> </a:t>
            </a:r>
            <a:r>
              <a:rPr lang="en-US" dirty="0">
                <a:solidFill>
                  <a:srgbClr val="FF0000"/>
                </a:solidFill>
                <a:ea typeface="Intel Clear Light" panose="020B0404020203020204" pitchFamily="34" charset="0"/>
                <a:cs typeface="Intel Clear Light" panose="020B0404020203020204" pitchFamily="34" charset="0"/>
              </a:rPr>
              <a:t>dereferenceable</a:t>
            </a:r>
            <a:endParaRPr lang="ru-RU" dirty="0">
              <a:solidFill>
                <a:srgbClr val="FF0000"/>
              </a:solidFill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endParaRPr lang="en-US" sz="2100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endParaRPr lang="en-US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520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558800" y="943032"/>
            <a:ext cx="7867650" cy="3394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b="1" dirty="0">
                <a:ea typeface="Intel Clear Light" panose="020B0404020203020204" pitchFamily="34" charset="0"/>
                <a:cs typeface="Intel Clear Light" panose="020B0404020203020204" pitchFamily="34" charset="0"/>
              </a:rPr>
              <a:t>Iterator is not dereferenceable if:</a:t>
            </a:r>
          </a:p>
          <a:p>
            <a:pPr marL="568325" lvl="1" indent="-342900">
              <a:buFont typeface="Arial" panose="020B0604020202020204" pitchFamily="34" charset="0"/>
              <a:buChar char="•"/>
            </a:pPr>
            <a:r>
              <a:rPr lang="en-US" sz="1900" dirty="0">
                <a:ea typeface="Intel Clear Light" panose="020B0404020203020204" pitchFamily="34" charset="0"/>
                <a:cs typeface="Intel Clear Light" panose="020B0404020203020204" pitchFamily="34" charset="0"/>
              </a:rPr>
              <a:t>It is an </a:t>
            </a:r>
            <a:r>
              <a:rPr lang="en-US" sz="1900" i="1" dirty="0">
                <a:ea typeface="Intel Clear Light" panose="020B0404020203020204" pitchFamily="34" charset="0"/>
                <a:cs typeface="Intel Clear Light" panose="020B0404020203020204" pitchFamily="34" charset="0"/>
              </a:rPr>
              <a:t>end() iterator</a:t>
            </a:r>
          </a:p>
          <a:p>
            <a:pPr marL="568325" lvl="1" indent="-342900">
              <a:buFont typeface="Arial" panose="020B0604020202020204" pitchFamily="34" charset="0"/>
              <a:buChar char="•"/>
            </a:pPr>
            <a:r>
              <a:rPr lang="en-US" sz="1900" dirty="0">
                <a:ea typeface="Intel Clear Light" panose="020B0404020203020204" pitchFamily="34" charset="0"/>
                <a:cs typeface="Intel Clear Light" panose="020B0404020203020204" pitchFamily="34" charset="0"/>
              </a:rPr>
              <a:t>It is default constructed</a:t>
            </a:r>
          </a:p>
          <a:p>
            <a:pPr marL="568325" lvl="1" indent="-342900">
              <a:buFont typeface="Arial" panose="020B0604020202020204" pitchFamily="34" charset="0"/>
              <a:buChar char="•"/>
            </a:pPr>
            <a:r>
              <a:rPr lang="en-US" sz="1900" dirty="0">
                <a:ea typeface="Intel Clear Light" panose="020B0404020203020204" pitchFamily="34" charset="0"/>
                <a:cs typeface="Intel Clear Light" panose="020B0404020203020204" pitchFamily="34" charset="0"/>
              </a:rPr>
              <a:t>It was </a:t>
            </a:r>
            <a:r>
              <a:rPr lang="en-US" sz="1900" dirty="0">
                <a:solidFill>
                  <a:srgbClr val="FF0000"/>
                </a:solidFill>
                <a:ea typeface="Intel Clear Light" panose="020B0404020203020204" pitchFamily="34" charset="0"/>
                <a:cs typeface="Intel Clear Light" panose="020B0404020203020204" pitchFamily="34" charset="0"/>
              </a:rPr>
              <a:t>invalidated</a:t>
            </a:r>
          </a:p>
          <a:p>
            <a:endParaRPr lang="en-US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86868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Dereferenceable and not dereferenceable iterators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092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558800" y="839538"/>
            <a:ext cx="6724650" cy="355386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0000"/>
                </a:solidFill>
                <a:latin typeface="Consolas, "/>
              </a:rPr>
              <a:t>std::vector&lt;</a:t>
            </a:r>
            <a:r>
              <a:rPr lang="en-US" dirty="0">
                <a:solidFill>
                  <a:srgbClr val="0000FF"/>
                </a:solidFill>
                <a:latin typeface="Consolas, 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&gt; </a:t>
            </a:r>
            <a:r>
              <a:rPr lang="en-US" dirty="0" err="1">
                <a:solidFill>
                  <a:srgbClr val="000000"/>
                </a:solidFill>
                <a:latin typeface="Consolas, "/>
              </a:rPr>
              <a:t>vec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 = {</a:t>
            </a:r>
            <a:r>
              <a:rPr lang="en-US" dirty="0">
                <a:solidFill>
                  <a:srgbClr val="098658"/>
                </a:solidFill>
                <a:latin typeface="Consolas, 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, </a:t>
            </a:r>
            <a:r>
              <a:rPr lang="en-US" dirty="0">
                <a:solidFill>
                  <a:srgbClr val="098658"/>
                </a:solidFill>
                <a:latin typeface="Consolas, "/>
              </a:rPr>
              <a:t>2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, </a:t>
            </a:r>
            <a:r>
              <a:rPr lang="en-US" dirty="0">
                <a:solidFill>
                  <a:srgbClr val="098658"/>
                </a:solidFill>
                <a:latin typeface="Consolas, "/>
              </a:rPr>
              <a:t>3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, </a:t>
            </a:r>
            <a:r>
              <a:rPr lang="en-US" dirty="0">
                <a:solidFill>
                  <a:srgbClr val="098658"/>
                </a:solidFill>
                <a:latin typeface="Consolas, "/>
              </a:rPr>
              <a:t>4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, </a:t>
            </a:r>
            <a:r>
              <a:rPr lang="en-US" dirty="0">
                <a:solidFill>
                  <a:srgbClr val="098658"/>
                </a:solidFill>
                <a:latin typeface="Consolas, "/>
              </a:rPr>
              <a:t>5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};</a:t>
            </a:r>
          </a:p>
          <a:p>
            <a:r>
              <a:rPr lang="en-US" dirty="0">
                <a:solidFill>
                  <a:srgbClr val="0000FF"/>
                </a:solidFill>
                <a:latin typeface="Consolas, 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, "/>
              </a:rPr>
              <a:t>end_it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 = </a:t>
            </a:r>
            <a:r>
              <a:rPr lang="en-US" dirty="0" err="1">
                <a:solidFill>
                  <a:srgbClr val="000000"/>
                </a:solidFill>
                <a:latin typeface="Consolas, "/>
              </a:rPr>
              <a:t>vec.end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(); </a:t>
            </a:r>
            <a:r>
              <a:rPr lang="en-US" dirty="0">
                <a:solidFill>
                  <a:srgbClr val="008000"/>
                </a:solidFill>
                <a:latin typeface="Consolas, "/>
              </a:rPr>
              <a:t>// Not dereferenceable</a:t>
            </a:r>
            <a:endParaRPr lang="en-US" dirty="0">
              <a:solidFill>
                <a:srgbClr val="000000"/>
              </a:solidFill>
              <a:latin typeface="Consolas, "/>
            </a:endParaRPr>
          </a:p>
          <a:p>
            <a:r>
              <a:rPr lang="en-US" dirty="0">
                <a:solidFill>
                  <a:srgbClr val="0000FF"/>
                </a:solidFill>
                <a:latin typeface="Consolas, 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 it = std::</a:t>
            </a:r>
            <a:r>
              <a:rPr lang="en-US" dirty="0" err="1">
                <a:solidFill>
                  <a:srgbClr val="000000"/>
                </a:solidFill>
                <a:latin typeface="Consolas, "/>
              </a:rPr>
              <a:t>prev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, "/>
              </a:rPr>
              <a:t>vec.end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()); </a:t>
            </a:r>
            <a:r>
              <a:rPr lang="en-US" dirty="0">
                <a:solidFill>
                  <a:srgbClr val="008000"/>
                </a:solidFill>
                <a:latin typeface="Consolas, "/>
              </a:rPr>
              <a:t>// Points to 5</a:t>
            </a:r>
            <a:endParaRPr lang="en-US" dirty="0">
              <a:solidFill>
                <a:srgbClr val="000000"/>
              </a:solidFill>
              <a:latin typeface="Consolas, "/>
            </a:endParaRPr>
          </a:p>
          <a:p>
            <a:r>
              <a:rPr lang="en-US" dirty="0">
                <a:solidFill>
                  <a:srgbClr val="000000"/>
                </a:solidFill>
                <a:latin typeface="Consolas, "/>
              </a:rPr>
              <a:t>std::</a:t>
            </a:r>
            <a:r>
              <a:rPr lang="en-US" dirty="0" err="1">
                <a:solidFill>
                  <a:srgbClr val="000000"/>
                </a:solidFill>
                <a:latin typeface="Consolas, 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 &lt;&lt; *it &lt;&lt; std::</a:t>
            </a:r>
            <a:r>
              <a:rPr lang="en-US" dirty="0" err="1">
                <a:solidFill>
                  <a:srgbClr val="000000"/>
                </a:solidFill>
                <a:latin typeface="Consolas, 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; </a:t>
            </a:r>
            <a:r>
              <a:rPr lang="en-US" dirty="0">
                <a:solidFill>
                  <a:srgbClr val="008000"/>
                </a:solidFill>
                <a:latin typeface="Consolas, "/>
              </a:rPr>
              <a:t>// Shows 5</a:t>
            </a:r>
            <a:endParaRPr lang="en-US" dirty="0">
              <a:solidFill>
                <a:srgbClr val="000000"/>
              </a:solidFill>
              <a:latin typeface="Consolas, 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, "/>
              </a:rPr>
              <a:t>vec.pop_back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(); </a:t>
            </a:r>
            <a:r>
              <a:rPr lang="en-US" dirty="0">
                <a:solidFill>
                  <a:srgbClr val="008000"/>
                </a:solidFill>
                <a:latin typeface="Consolas, "/>
              </a:rPr>
              <a:t>// Remove 5 from the container</a:t>
            </a:r>
            <a:endParaRPr lang="en-US" dirty="0">
              <a:solidFill>
                <a:srgbClr val="000000"/>
              </a:solidFill>
              <a:latin typeface="Consolas, "/>
            </a:endParaRPr>
          </a:p>
          <a:p>
            <a:r>
              <a:rPr lang="en-US" dirty="0">
                <a:solidFill>
                  <a:srgbClr val="000000"/>
                </a:solidFill>
                <a:latin typeface="Consolas, "/>
              </a:rPr>
              <a:t>std::</a:t>
            </a:r>
            <a:r>
              <a:rPr lang="en-US" dirty="0" err="1">
                <a:solidFill>
                  <a:srgbClr val="000000"/>
                </a:solidFill>
                <a:latin typeface="Consolas, 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 &lt;&lt; *it &lt;&lt; std::</a:t>
            </a:r>
            <a:r>
              <a:rPr lang="en-US" dirty="0" err="1">
                <a:solidFill>
                  <a:srgbClr val="000000"/>
                </a:solidFill>
                <a:latin typeface="Consolas, 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; </a:t>
            </a:r>
            <a:r>
              <a:rPr lang="en-US" dirty="0">
                <a:solidFill>
                  <a:srgbClr val="008000"/>
                </a:solidFill>
                <a:latin typeface="Consolas, "/>
              </a:rPr>
              <a:t>// It was invalidated</a:t>
            </a:r>
            <a:endParaRPr lang="en-US" dirty="0">
              <a:solidFill>
                <a:srgbClr val="000000"/>
              </a:solidFill>
              <a:latin typeface="Consolas, 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, "/>
              </a:rPr>
              <a:t>decltype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(it) </a:t>
            </a:r>
            <a:r>
              <a:rPr lang="en-US" dirty="0" err="1">
                <a:solidFill>
                  <a:srgbClr val="000000"/>
                </a:solidFill>
                <a:latin typeface="Consolas, "/>
              </a:rPr>
              <a:t>default_it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; </a:t>
            </a:r>
            <a:r>
              <a:rPr lang="en-US" dirty="0">
                <a:solidFill>
                  <a:srgbClr val="008000"/>
                </a:solidFill>
                <a:latin typeface="Consolas, "/>
              </a:rPr>
              <a:t>// Not dereferenceable</a:t>
            </a:r>
            <a:endParaRPr lang="en-US" dirty="0">
              <a:solidFill>
                <a:srgbClr val="000000"/>
              </a:solidFill>
              <a:latin typeface="Consolas, "/>
            </a:endParaRPr>
          </a:p>
          <a:p>
            <a:endParaRPr lang="en-US" b="1" i="1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endParaRPr lang="en-US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404813" y="308848"/>
            <a:ext cx="8229600" cy="49714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Non dereferenceable iterators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243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1246</Words>
  <Application>Microsoft Office PowerPoint</Application>
  <PresentationFormat>On-screen Show (16:9)</PresentationFormat>
  <Paragraphs>244</Paragraphs>
  <Slides>27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 Calibri</vt:lpstr>
      <vt:lpstr>Arial</vt:lpstr>
      <vt:lpstr>Calibri</vt:lpstr>
      <vt:lpstr>Calibri Light</vt:lpstr>
      <vt:lpstr>Consolas, </vt:lpstr>
      <vt:lpstr>Intel Clear</vt:lpstr>
      <vt:lpstr>Intel Clear Light</vt:lpstr>
      <vt:lpstr>Intel Clear Pro Bold</vt:lpstr>
      <vt:lpstr>Wingdings</vt:lpstr>
      <vt:lpstr>Office Theme</vt:lpstr>
      <vt:lpstr>Iterators overview</vt:lpstr>
      <vt:lpstr>Containers in STL</vt:lpstr>
      <vt:lpstr>Containers in STL</vt:lpstr>
      <vt:lpstr>Iterators</vt:lpstr>
      <vt:lpstr>Example</vt:lpstr>
      <vt:lpstr>Example</vt:lpstr>
      <vt:lpstr>Begin and end iterators</vt:lpstr>
      <vt:lpstr>Dereferenceable and not dereferenceable iterators</vt:lpstr>
      <vt:lpstr>Non dereferenceable iterators</vt:lpstr>
      <vt:lpstr>Iterator types</vt:lpstr>
      <vt:lpstr>Iterator </vt:lpstr>
      <vt:lpstr>Input Iterator</vt:lpstr>
      <vt:lpstr>Forward Iterator</vt:lpstr>
      <vt:lpstr> Bidirectional Iterator</vt:lpstr>
      <vt:lpstr> Random Access Iterator</vt:lpstr>
      <vt:lpstr> Random Access Iterator Example</vt:lpstr>
      <vt:lpstr>Output Iterator</vt:lpstr>
      <vt:lpstr>Iterators and algorithms</vt:lpstr>
      <vt:lpstr>Iterators and algorithms</vt:lpstr>
      <vt:lpstr>Range based for construction for containers</vt:lpstr>
      <vt:lpstr>Range based for construction for containers</vt:lpstr>
      <vt:lpstr>Iterator operations</vt:lpstr>
      <vt:lpstr>Input Iterator operations</vt:lpstr>
      <vt:lpstr>Forward Iterator operations</vt:lpstr>
      <vt:lpstr>Bidirectional Iterator operations</vt:lpstr>
      <vt:lpstr>Random access Iterator operations</vt:lpstr>
      <vt:lpstr>Random access Iterator operations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>CTPClassification=CTP_IC</cp:keywords>
  <cp:lastModifiedBy/>
  <cp:revision>1</cp:revision>
  <dcterms:created xsi:type="dcterms:W3CDTF">2020-04-20T16:11:22Z</dcterms:created>
  <dcterms:modified xsi:type="dcterms:W3CDTF">2020-09-22T15:48:01Z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3521fc6d-1e16-493c-9a06-9f6d9b08c5ed</vt:lpwstr>
  </property>
  <property fmtid="{D5CDD505-2E9C-101B-9397-08002B2CF9AE}" pid="3" name="CTP_BU">
    <vt:lpwstr>ONE INTEL SOFTWARE &amp; ARCHITECTU</vt:lpwstr>
  </property>
  <property fmtid="{D5CDD505-2E9C-101B-9397-08002B2CF9AE}" pid="4" name="CTP_TimeStamp">
    <vt:lpwstr>2020-08-05 07:34:33Z</vt:lpwstr>
  </property>
  <property fmtid="{D5CDD505-2E9C-101B-9397-08002B2CF9AE}" pid="5" name="CTPClassification">
    <vt:lpwstr>CTP_IC</vt:lpwstr>
  </property>
  <property fmtid="{D5CDD505-2E9C-101B-9397-08002B2CF9AE}" pid="6" name="MSIP_Label_9aa06179-68b3-4e2b-b09b-a2424735516b_Enabled">
    <vt:lpwstr>True</vt:lpwstr>
  </property>
  <property fmtid="{D5CDD505-2E9C-101B-9397-08002B2CF9AE}" pid="7" name="MSIP_Label_9aa06179-68b3-4e2b-b09b-a2424735516b_SiteId">
    <vt:lpwstr>46c98d88-e344-4ed4-8496-4ed7712e255d</vt:lpwstr>
  </property>
  <property fmtid="{D5CDD505-2E9C-101B-9397-08002B2CF9AE}" pid="8" name="MSIP_Label_9aa06179-68b3-4e2b-b09b-a2424735516b_Owner">
    <vt:lpwstr>kochin.ivan@intel.com</vt:lpwstr>
  </property>
  <property fmtid="{D5CDD505-2E9C-101B-9397-08002B2CF9AE}" pid="9" name="MSIP_Label_9aa06179-68b3-4e2b-b09b-a2424735516b_SetDate">
    <vt:lpwstr>2020-09-22T12:41:57.2743111Z</vt:lpwstr>
  </property>
  <property fmtid="{D5CDD505-2E9C-101B-9397-08002B2CF9AE}" pid="10" name="MSIP_Label_9aa06179-68b3-4e2b-b09b-a2424735516b_Name">
    <vt:lpwstr>Intel Confidential</vt:lpwstr>
  </property>
  <property fmtid="{D5CDD505-2E9C-101B-9397-08002B2CF9AE}" pid="11" name="MSIP_Label_9aa06179-68b3-4e2b-b09b-a2424735516b_Application">
    <vt:lpwstr>Microsoft Azure Information Protection</vt:lpwstr>
  </property>
  <property fmtid="{D5CDD505-2E9C-101B-9397-08002B2CF9AE}" pid="12" name="MSIP_Label_9aa06179-68b3-4e2b-b09b-a2424735516b_ActionId">
    <vt:lpwstr>b27274c1-31a9-452a-a64a-d2811934ae84</vt:lpwstr>
  </property>
  <property fmtid="{D5CDD505-2E9C-101B-9397-08002B2CF9AE}" pid="13" name="MSIP_Label_9aa06179-68b3-4e2b-b09b-a2424735516b_Extended_MSFT_Method">
    <vt:lpwstr>Automatic</vt:lpwstr>
  </property>
  <property fmtid="{D5CDD505-2E9C-101B-9397-08002B2CF9AE}" pid="14" name="Sensitivity">
    <vt:lpwstr>Intel Confidential</vt:lpwstr>
  </property>
</Properties>
</file>