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04" r:id="rId1"/>
  </p:sldMasterIdLst>
  <p:notesMasterIdLst>
    <p:notesMasterId r:id="rId30"/>
  </p:notesMasterIdLst>
  <p:handoutMasterIdLst>
    <p:handoutMasterId r:id="rId31"/>
  </p:handoutMasterIdLst>
  <p:sldIdLst>
    <p:sldId id="297" r:id="rId2"/>
    <p:sldId id="298" r:id="rId3"/>
    <p:sldId id="315" r:id="rId4"/>
    <p:sldId id="314" r:id="rId5"/>
    <p:sldId id="301" r:id="rId6"/>
    <p:sldId id="567" r:id="rId7"/>
    <p:sldId id="571" r:id="rId8"/>
    <p:sldId id="588" r:id="rId9"/>
    <p:sldId id="573" r:id="rId10"/>
    <p:sldId id="574" r:id="rId11"/>
    <p:sldId id="575" r:id="rId12"/>
    <p:sldId id="590" r:id="rId13"/>
    <p:sldId id="591" r:id="rId14"/>
    <p:sldId id="568" r:id="rId15"/>
    <p:sldId id="592" r:id="rId16"/>
    <p:sldId id="593" r:id="rId17"/>
    <p:sldId id="595" r:id="rId18"/>
    <p:sldId id="594" r:id="rId19"/>
    <p:sldId id="586" r:id="rId20"/>
    <p:sldId id="578" r:id="rId21"/>
    <p:sldId id="579" r:id="rId22"/>
    <p:sldId id="580" r:id="rId23"/>
    <p:sldId id="587" r:id="rId24"/>
    <p:sldId id="581" r:id="rId25"/>
    <p:sldId id="582" r:id="rId26"/>
    <p:sldId id="584" r:id="rId27"/>
    <p:sldId id="583" r:id="rId28"/>
    <p:sldId id="585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94634" autoAdjust="0"/>
  </p:normalViewPr>
  <p:slideViewPr>
    <p:cSldViewPr snapToGrid="0">
      <p:cViewPr varScale="1">
        <p:scale>
          <a:sx n="162" d="100"/>
          <a:sy n="162" d="100"/>
        </p:scale>
        <p:origin x="294" y="144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8/6/2020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0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7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4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60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96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08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88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9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2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9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80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20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6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2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2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2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7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7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3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4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8C66-7FE4-45A0-9740-33DB5972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52DB4-E588-40E5-BE20-F65B69B86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3DA9-6794-4867-8639-E11A2FA3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FEB2-D051-4563-8E98-1037712D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2963-70DF-4C96-99BD-18D68383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28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85B5-C319-4909-8C2F-98BF0BCC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CE081-22A7-4F9D-9173-98FCD231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8928-324F-46C9-BFF6-E4DB1812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79CF-26B7-4018-980C-8F54EC2D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CFE2-9A18-41C7-B4FD-EA4C13FD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64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468B7-5CE0-4EFB-B546-7B147FB74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95E0-D2F6-41FA-B52F-92311100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B7A7D-3251-4848-BAAE-6AEB515D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7074-E7DD-40AE-8B37-59240FC4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30F2-9EDA-4E0F-B329-81D4EEDF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291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13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96D-DF7A-4101-8D89-0F4E9B02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3B26-CFFE-47E0-8733-BE1BCF5B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FCE-4DCB-4764-B178-F9399332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8597-0DAC-441A-B25C-8D79145E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1611-4F28-4805-9DFE-B1266DC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143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6FAE-8454-4167-8A68-1ABF812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F956-0C77-4A09-8FE9-1D7127AB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5E30-E84A-4035-BD94-942AFB76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B023-DAA6-4DB8-9C84-41F2685C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C51F-D40B-4809-B58D-95CE9090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572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E43-4C0F-4E5B-B11E-99DBF1A9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FAF8-40FB-4C88-AF20-5DFD61D88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4D156-1988-4CE9-838B-F4621E77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27856-F781-44F2-85A6-5DA7E5AA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94857-D4B2-486E-8EEF-A273A9EA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EF05-911B-4D77-9606-6DE6B031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29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E35-E09B-4C5B-ACD8-C36DDB70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44E8-720B-4E72-9D0C-545C6E04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CF56-CFAA-4C2B-BD47-2D28B334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67446-6C0C-4F29-A306-28FD6B99A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543CC-8221-44F5-9EFC-43954005A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9852E-0D00-4332-BF64-AC3EA7DE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EBF7-8D0B-4156-99AD-48D15515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0246C-D09F-4378-ABB6-FAD340A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012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B523-45FB-462E-A717-CB90C1F6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FF8D8-B511-4374-8727-1C92A577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6C5B8-A954-4987-B609-7811CAAB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E6D3C-AA77-4820-9178-E71C7E21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D15C8-BED4-4A23-B060-CD2F8F87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6EA27-E35F-4815-A09F-4226EF81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5176-4740-4F10-A31E-D3A394F0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749F-FABC-49C4-AFD6-4C329420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35E0-ED43-4FB0-B886-5B54B436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B94AA-1723-4255-BB8F-5BF0181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D54F-141F-417A-9D1B-2A3E241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F9EAA-D776-48BA-B483-03DBE6B0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63F64-28F2-4B88-AA03-7FD7926D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97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8CE6-D6F0-41A3-9202-0F9567E5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A8C5E-23E4-41AB-A922-C9ECAE04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1DA86-4C69-4855-8832-93A9A7A0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A9AA6-4A67-4BA0-A85C-BE6B3853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FFED-D5BF-4EAE-BC46-B9B4925E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8A58-BBA1-47D2-87E6-EB4569C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890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94853-BC60-4944-88F7-07366723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DEF8-B54E-4F46-A8E5-A8580B16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CBF0-D94F-4FCA-8FB7-6247A5B9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657E-BBE7-46F8-810C-2D88347D4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2235-04AF-44C3-9E70-6A013794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674" r:id="rId13"/>
    <p:sldLayoutId id="2147483684" r:id="rId14"/>
    <p:sldLayoutId id="2147483652" r:id="rId15"/>
    <p:sldLayoutId id="2147483660" r:id="rId16"/>
    <p:sldLayoutId id="2147483668" r:id="rId17"/>
    <p:sldLayoutId id="2147483669" r:id="rId18"/>
    <p:sldLayoutId id="2147483670" r:id="rId19"/>
    <p:sldLayoutId id="2147483672" r:id="rId20"/>
    <p:sldLayoutId id="2147483677" r:id="rId21"/>
    <p:sldLayoutId id="2147483665" r:id="rId22"/>
    <p:sldLayoutId id="2147483654" r:id="rId23"/>
    <p:sldLayoutId id="2147483655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30028"/>
          </a:xfrm>
        </p:spPr>
        <p:txBody>
          <a:bodyPr>
            <a:normAutofit/>
          </a:bodyPr>
          <a:lstStyle/>
          <a:p>
            <a:r>
              <a:rPr lang="en-US" sz="4400" dirty="0"/>
              <a:t>Containers and introduction into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C++ courses</a:t>
            </a:r>
          </a:p>
        </p:txBody>
      </p:sp>
      <p:cxnSp>
        <p:nvCxnSpPr>
          <p:cNvPr id="61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9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334295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1652742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1972617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2290568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4143180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334295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652742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1972617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2290568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608023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2926470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3246345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3564296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334295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1652742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1972617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2290568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4143180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334295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652742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1972617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2290568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608023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2926470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3246345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3564296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0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334295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1652742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1972617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2290568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334295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652742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1972617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2290568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608023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2926470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3246345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3564296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908845" y="13038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227292" y="13038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1547167" y="13038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1865118" y="13038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182573" y="130380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2501020" y="130380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2820895" y="130380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3138846" y="130380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5613" y="1559088"/>
            <a:ext cx="67421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, "/>
              </a:rPr>
              <a:t>std::array&lt;</a:t>
            </a:r>
            <a:r>
              <a:rPr lang="en-US" sz="20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42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, "/>
              </a:rPr>
              <a:t>// Size is always 42</a:t>
            </a:r>
            <a:endParaRPr lang="en-US" sz="2000" dirty="0">
              <a:solidFill>
                <a:srgbClr val="000000"/>
              </a:solidFill>
              <a:latin typeface="Consolas, 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[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] =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; 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, "/>
              </a:rPr>
            </a:br>
            <a:r>
              <a:rPr lang="en-US" sz="2000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 (std::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=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&lt;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arr.size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(); ++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] =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286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Static array – std::array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508D02-D3EC-416D-BA35-7A9FE5DF05C4}"/>
              </a:ext>
            </a:extLst>
          </p:cNvPr>
          <p:cNvSpPr/>
          <p:nvPr/>
        </p:nvSpPr>
        <p:spPr>
          <a:xfrm>
            <a:off x="6352236" y="101926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CB6931-CC42-4ACA-BF21-5D8125B619B0}"/>
              </a:ext>
            </a:extLst>
          </p:cNvPr>
          <p:cNvSpPr/>
          <p:nvPr/>
        </p:nvSpPr>
        <p:spPr>
          <a:xfrm>
            <a:off x="6670683" y="101926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C10C74-CF28-4969-99A3-9F87D8AD1C28}"/>
              </a:ext>
            </a:extLst>
          </p:cNvPr>
          <p:cNvSpPr/>
          <p:nvPr/>
        </p:nvSpPr>
        <p:spPr>
          <a:xfrm>
            <a:off x="6990558" y="101926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4D85-6669-4A0C-8E93-6850202FF413}"/>
              </a:ext>
            </a:extLst>
          </p:cNvPr>
          <p:cNvSpPr/>
          <p:nvPr/>
        </p:nvSpPr>
        <p:spPr>
          <a:xfrm>
            <a:off x="7308509" y="101926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49C442-DCF7-43AD-8F22-CBCD4B94CF8E}"/>
              </a:ext>
            </a:extLst>
          </p:cNvPr>
          <p:cNvSpPr/>
          <p:nvPr/>
        </p:nvSpPr>
        <p:spPr>
          <a:xfrm>
            <a:off x="7625964" y="1019265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CBE874-D804-42A8-A195-23CF5D592442}"/>
              </a:ext>
            </a:extLst>
          </p:cNvPr>
          <p:cNvSpPr/>
          <p:nvPr/>
        </p:nvSpPr>
        <p:spPr>
          <a:xfrm>
            <a:off x="7944411" y="1019265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31F43-0308-47D1-8D4C-F7972D128C52}"/>
              </a:ext>
            </a:extLst>
          </p:cNvPr>
          <p:cNvSpPr/>
          <p:nvPr/>
        </p:nvSpPr>
        <p:spPr>
          <a:xfrm>
            <a:off x="8264286" y="1019265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4D5163-5462-4696-8978-4B8B00016C2D}"/>
              </a:ext>
            </a:extLst>
          </p:cNvPr>
          <p:cNvSpPr/>
          <p:nvPr/>
        </p:nvSpPr>
        <p:spPr>
          <a:xfrm>
            <a:off x="8582237" y="1019265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5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2901" y="1090516"/>
            <a:ext cx="71882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Doubly-ended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Provides API for growth in the beginning and in the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Can be accessed by index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Std::deque</a:t>
            </a:r>
          </a:p>
        </p:txBody>
      </p:sp>
    </p:spTree>
    <p:extLst>
      <p:ext uri="{BB962C8B-B14F-4D97-AF65-F5344CB8AC3E}">
        <p14:creationId xmlns:p14="http://schemas.microsoft.com/office/powerpoint/2010/main" val="12983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Std::list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9D4A2-1899-472D-8EF0-5362D156CD64}"/>
              </a:ext>
            </a:extLst>
          </p:cNvPr>
          <p:cNvSpPr/>
          <p:nvPr/>
        </p:nvSpPr>
        <p:spPr>
          <a:xfrm>
            <a:off x="90884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589B8-7B65-40BF-AC7E-4279EC8B8025}"/>
              </a:ext>
            </a:extLst>
          </p:cNvPr>
          <p:cNvSpPr/>
          <p:nvPr/>
        </p:nvSpPr>
        <p:spPr>
          <a:xfrm>
            <a:off x="248999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08E739-D13A-47C3-9668-166D130E4118}"/>
              </a:ext>
            </a:extLst>
          </p:cNvPr>
          <p:cNvCxnSpPr/>
          <p:nvPr/>
        </p:nvCxnSpPr>
        <p:spPr>
          <a:xfrm>
            <a:off x="1587500" y="1447800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D4A970-A5B5-4854-A537-1C43BDB5AEAD}"/>
              </a:ext>
            </a:extLst>
          </p:cNvPr>
          <p:cNvCxnSpPr/>
          <p:nvPr/>
        </p:nvCxnSpPr>
        <p:spPr>
          <a:xfrm flipH="1">
            <a:off x="1587500" y="1860550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D61927-8D8B-4C33-8463-14386D80E4BD}"/>
              </a:ext>
            </a:extLst>
          </p:cNvPr>
          <p:cNvCxnSpPr/>
          <p:nvPr/>
        </p:nvCxnSpPr>
        <p:spPr>
          <a:xfrm flipH="1">
            <a:off x="241300" y="1860550"/>
            <a:ext cx="66754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71976-7218-4264-AD08-B1569C6DB425}"/>
              </a:ext>
            </a:extLst>
          </p:cNvPr>
          <p:cNvSpPr/>
          <p:nvPr/>
        </p:nvSpPr>
        <p:spPr>
          <a:xfrm>
            <a:off x="407114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7C871-D7F1-46CC-845B-31267DE68F20}"/>
              </a:ext>
            </a:extLst>
          </p:cNvPr>
          <p:cNvCxnSpPr/>
          <p:nvPr/>
        </p:nvCxnSpPr>
        <p:spPr>
          <a:xfrm>
            <a:off x="3168650" y="1447800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21D1EA-A666-4C65-B9B8-846A938CBBFA}"/>
              </a:ext>
            </a:extLst>
          </p:cNvPr>
          <p:cNvCxnSpPr/>
          <p:nvPr/>
        </p:nvCxnSpPr>
        <p:spPr>
          <a:xfrm flipH="1">
            <a:off x="3168650" y="1860550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FBA62-8699-482C-938E-224270DB4043}"/>
              </a:ext>
            </a:extLst>
          </p:cNvPr>
          <p:cNvSpPr/>
          <p:nvPr/>
        </p:nvSpPr>
        <p:spPr>
          <a:xfrm>
            <a:off x="565229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801BF-C3FF-4B22-A5C1-DF0B3C738F53}"/>
              </a:ext>
            </a:extLst>
          </p:cNvPr>
          <p:cNvCxnSpPr/>
          <p:nvPr/>
        </p:nvCxnSpPr>
        <p:spPr>
          <a:xfrm>
            <a:off x="4749800" y="1447800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2668AD-2465-4B13-BECB-507B4CD624B8}"/>
              </a:ext>
            </a:extLst>
          </p:cNvPr>
          <p:cNvCxnSpPr/>
          <p:nvPr/>
        </p:nvCxnSpPr>
        <p:spPr>
          <a:xfrm flipH="1">
            <a:off x="4749800" y="1860550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79CC50-D6C0-49C0-8F72-5C44CCC20891}"/>
              </a:ext>
            </a:extLst>
          </p:cNvPr>
          <p:cNvCxnSpPr/>
          <p:nvPr/>
        </p:nvCxnSpPr>
        <p:spPr>
          <a:xfrm>
            <a:off x="6330950" y="1447800"/>
            <a:ext cx="7239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2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Std::</a:t>
            </a:r>
            <a:r>
              <a:rPr lang="en-US" dirty="0" err="1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FORWARD_list</a:t>
            </a:r>
            <a:endParaRPr lang="en-US" dirty="0">
              <a:latin typeface="Intel Clear Pro Bold" panose="020B0804020202060201" pitchFamily="34" charset="-52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9D4A2-1899-472D-8EF0-5362D156CD64}"/>
              </a:ext>
            </a:extLst>
          </p:cNvPr>
          <p:cNvSpPr/>
          <p:nvPr/>
        </p:nvSpPr>
        <p:spPr>
          <a:xfrm>
            <a:off x="90884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589B8-7B65-40BF-AC7E-4279EC8B8025}"/>
              </a:ext>
            </a:extLst>
          </p:cNvPr>
          <p:cNvSpPr/>
          <p:nvPr/>
        </p:nvSpPr>
        <p:spPr>
          <a:xfrm>
            <a:off x="248999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08E739-D13A-47C3-9668-166D130E4118}"/>
              </a:ext>
            </a:extLst>
          </p:cNvPr>
          <p:cNvCxnSpPr/>
          <p:nvPr/>
        </p:nvCxnSpPr>
        <p:spPr>
          <a:xfrm>
            <a:off x="1587500" y="1680333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71976-7218-4264-AD08-B1569C6DB425}"/>
              </a:ext>
            </a:extLst>
          </p:cNvPr>
          <p:cNvSpPr/>
          <p:nvPr/>
        </p:nvSpPr>
        <p:spPr>
          <a:xfrm>
            <a:off x="407114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7C871-D7F1-46CC-845B-31267DE68F20}"/>
              </a:ext>
            </a:extLst>
          </p:cNvPr>
          <p:cNvCxnSpPr/>
          <p:nvPr/>
        </p:nvCxnSpPr>
        <p:spPr>
          <a:xfrm>
            <a:off x="3168650" y="1680333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FBA62-8699-482C-938E-224270DB4043}"/>
              </a:ext>
            </a:extLst>
          </p:cNvPr>
          <p:cNvSpPr/>
          <p:nvPr/>
        </p:nvSpPr>
        <p:spPr>
          <a:xfrm>
            <a:off x="565229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801BF-C3FF-4B22-A5C1-DF0B3C738F53}"/>
              </a:ext>
            </a:extLst>
          </p:cNvPr>
          <p:cNvCxnSpPr/>
          <p:nvPr/>
        </p:nvCxnSpPr>
        <p:spPr>
          <a:xfrm>
            <a:off x="4749800" y="1695573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79CC50-D6C0-49C0-8F72-5C44CCC20891}"/>
              </a:ext>
            </a:extLst>
          </p:cNvPr>
          <p:cNvCxnSpPr/>
          <p:nvPr/>
        </p:nvCxnSpPr>
        <p:spPr>
          <a:xfrm>
            <a:off x="6330950" y="1680333"/>
            <a:ext cx="7239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				vector		deque		list		</a:t>
            </a:r>
            <a:r>
              <a:rPr lang="en-US" sz="2100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push_back</a:t>
            </a:r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	     O(1)/O(N)	 O(1)		O(1)		O(1)/O(N)</a:t>
            </a:r>
          </a:p>
          <a:p>
            <a:r>
              <a:rPr lang="en-US" sz="2100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push_front</a:t>
            </a:r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		  O(N)		 O(1)		O(1)		O(1)</a:t>
            </a:r>
          </a:p>
          <a:p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Insert Mid           	  O(N)		 O(N)	       O(1)/O(N)    O(1)/O(N)</a:t>
            </a:r>
            <a:endParaRPr lang="ru-RU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Erase Mid                    O(N)            O(N)            O(1)/O(N)    O(1)/O(N)</a:t>
            </a:r>
          </a:p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Sequences - complexity</a:t>
            </a:r>
          </a:p>
        </p:txBody>
      </p:sp>
    </p:spTree>
    <p:extLst>
      <p:ext uri="{BB962C8B-B14F-4D97-AF65-F5344CB8AC3E}">
        <p14:creationId xmlns:p14="http://schemas.microsoft.com/office/powerpoint/2010/main" val="5077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std::map</a:t>
            </a: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std::multimap</a:t>
            </a: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std::set</a:t>
            </a: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std::multiset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28650" y="155857"/>
            <a:ext cx="7886700" cy="994172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 in STL</a:t>
            </a:r>
          </a:p>
        </p:txBody>
      </p:sp>
    </p:spTree>
    <p:extLst>
      <p:ext uri="{BB962C8B-B14F-4D97-AF65-F5344CB8AC3E}">
        <p14:creationId xmlns:p14="http://schemas.microsoft.com/office/powerpoint/2010/main" val="118622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endParaRPr lang="ru-RU" dirty="0">
              <a:solidFill>
                <a:schemeClr val="tx1"/>
              </a:solidFill>
              <a:latin typeface="Intel Clear Pro Bold" panose="020B0804020202060201" pitchFamily="34" charset="-52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262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71812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127322" y="943032"/>
            <a:ext cx="9016678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std::map&lt;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map;</a:t>
            </a: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map.insert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make_pair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));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key is 1, value is 1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map.insert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make_pair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));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Failed - key 1 is duplicated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71812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std::map&lt;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map;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Unique keys, associated with values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std::multimap&lt;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mmap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Allows duplicated keys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std::set&lt;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set;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 Unique elements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std::multiset&lt;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mset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Duplicated elements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3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96181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rgbClr val="000000"/>
                </a:solidFill>
                <a:latin typeface="Consolas, "/>
              </a:rPr>
              <a:t>std::set&lt;</a:t>
            </a:r>
            <a:r>
              <a:rPr lang="nn-NO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, "/>
              </a:rPr>
              <a:t>&gt; s;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2400" dirty="0">
                <a:solidFill>
                  <a:srgbClr val="098658"/>
                </a:solidFill>
                <a:latin typeface="Consolas, "/>
              </a:rPr>
              <a:t>100</a:t>
            </a:r>
            <a:r>
              <a:rPr lang="nn-NO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2400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nn-NO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nn-NO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6C0BA-6B3F-47E4-95C0-6E79024A8C31}"/>
              </a:ext>
            </a:extLst>
          </p:cNvPr>
          <p:cNvSpPr/>
          <p:nvPr/>
        </p:nvSpPr>
        <p:spPr>
          <a:xfrm>
            <a:off x="4950116" y="1046927"/>
            <a:ext cx="633865" cy="436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9A4D6-7D1B-4D68-8A8A-BC3789DCBA02}"/>
              </a:ext>
            </a:extLst>
          </p:cNvPr>
          <p:cNvSpPr/>
          <p:nvPr/>
        </p:nvSpPr>
        <p:spPr>
          <a:xfrm>
            <a:off x="5584475" y="1046927"/>
            <a:ext cx="783425" cy="436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6F52A-D68F-4470-9D3E-506DB28EED07}"/>
              </a:ext>
            </a:extLst>
          </p:cNvPr>
          <p:cNvSpPr/>
          <p:nvPr/>
        </p:nvSpPr>
        <p:spPr>
          <a:xfrm>
            <a:off x="6367900" y="1046927"/>
            <a:ext cx="745978" cy="436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664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unordered_map</a:t>
            </a:r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unordered_multimap</a:t>
            </a:r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unordered_set</a:t>
            </a:r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unordered_multiset</a:t>
            </a:r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89139" y="155857"/>
            <a:ext cx="7886700" cy="994172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Unordered Associative containers in STL</a:t>
            </a:r>
          </a:p>
        </p:txBody>
      </p:sp>
    </p:spTree>
    <p:extLst>
      <p:ext uri="{BB962C8B-B14F-4D97-AF65-F5344CB8AC3E}">
        <p14:creationId xmlns:p14="http://schemas.microsoft.com/office/powerpoint/2010/main" val="53891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96181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unordered_set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s;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containers- average complexity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</a:br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						Ordered					Unordered</a:t>
            </a:r>
          </a:p>
          <a:p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Lookup						</a:t>
            </a:r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    	     </a:t>
            </a:r>
            <a:r>
              <a:rPr lang="ru-RU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O(1)</a:t>
            </a:r>
          </a:p>
          <a:p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Insertion						</a:t>
            </a:r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	     </a:t>
            </a:r>
            <a:r>
              <a:rPr lang="ru-RU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O(1)</a:t>
            </a:r>
          </a:p>
          <a:p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Erase						</a:t>
            </a:r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	     </a:t>
            </a:r>
            <a:r>
              <a:rPr lang="ru-RU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O(1)	     </a:t>
            </a:r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 adaptors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T,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Container = std::deque&lt;T&gt;&gt;</a:t>
            </a: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stack;</a:t>
            </a:r>
          </a:p>
        </p:txBody>
      </p:sp>
    </p:spTree>
    <p:extLst>
      <p:ext uri="{BB962C8B-B14F-4D97-AF65-F5344CB8AC3E}">
        <p14:creationId xmlns:p14="http://schemas.microsoft.com/office/powerpoint/2010/main" val="380297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 adaptors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std::stack;</a:t>
            </a:r>
          </a:p>
          <a:p>
            <a:r>
              <a:rPr lang="en-US" sz="20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std::queue;</a:t>
            </a:r>
          </a:p>
          <a:p>
            <a:r>
              <a:rPr lang="en-US" sz="20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000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priority_queue</a:t>
            </a:r>
            <a:r>
              <a:rPr lang="en-US" sz="20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;</a:t>
            </a:r>
            <a:r>
              <a:rPr lang="en-US" sz="2000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</a:t>
            </a:r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	     </a:t>
            </a:r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55600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 adaptors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T,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Container = std::deque&lt;T&gt;&gt;</a:t>
            </a: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stack;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C6F0B8A-1DA2-4D09-965A-56B9F0A800C5}"/>
              </a:ext>
            </a:extLst>
          </p:cNvPr>
          <p:cNvSpPr txBox="1">
            <a:spLocks/>
          </p:cNvSpPr>
          <p:nvPr/>
        </p:nvSpPr>
        <p:spPr>
          <a:xfrm>
            <a:off x="355600" y="2323176"/>
            <a:ext cx="8229600" cy="634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Contracts</a:t>
            </a:r>
          </a:p>
          <a:p>
            <a:endParaRPr lang="en-US" dirty="0">
              <a:latin typeface="Intel Clear Pro Bold" panose="020B0804020202060201" pitchFamily="34" charset="-52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9162F0-33D2-4A21-8AFB-6A66B555A4B2}"/>
              </a:ext>
            </a:extLst>
          </p:cNvPr>
          <p:cNvSpPr txBox="1">
            <a:spLocks/>
          </p:cNvSpPr>
          <p:nvPr/>
        </p:nvSpPr>
        <p:spPr>
          <a:xfrm>
            <a:off x="558800" y="2879835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should provide:</a:t>
            </a:r>
          </a:p>
          <a:p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- back()</a:t>
            </a:r>
          </a:p>
          <a:p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       - </a:t>
            </a:r>
            <a:r>
              <a:rPr lang="en-US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push_back</a:t>
            </a:r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();</a:t>
            </a:r>
          </a:p>
          <a:p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- </a:t>
            </a:r>
            <a:r>
              <a:rPr lang="en-US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pop_back</a:t>
            </a:r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1325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endParaRPr lang="ru-RU" dirty="0">
              <a:solidFill>
                <a:schemeClr val="tx1"/>
              </a:solidFill>
              <a:latin typeface="Intel Clear Pro Bold" panose="020B0804020202060201" pitchFamily="34" charset="-52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pic>
        <p:nvPicPr>
          <p:cNvPr id="9" name="Picture 2" descr="Image result for ÐºÐ¾Ð½ÑÐµÐ¹Ð½ÐµÑ">
            <a:extLst>
              <a:ext uri="{FF2B5EF4-FFF2-40B4-BE49-F238E27FC236}">
                <a16:creationId xmlns:a16="http://schemas.microsoft.com/office/drawing/2014/main" id="{83E458F4-18DB-468C-9D1A-3C07A882A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293845"/>
            <a:ext cx="2000921" cy="161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ÐºÐ¾Ð½ÑÐµÐ¹Ð½ÐµÑ">
            <a:extLst>
              <a:ext uri="{FF2B5EF4-FFF2-40B4-BE49-F238E27FC236}">
                <a16:creationId xmlns:a16="http://schemas.microsoft.com/office/drawing/2014/main" id="{9C784D6D-6939-4FE7-813C-B919F96BA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043" y="1293845"/>
            <a:ext cx="1912464" cy="19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D4CF04A3-69D2-4ABD-8FA1-850CFBB2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270" y="1177528"/>
            <a:ext cx="2145098" cy="214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7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endParaRPr lang="ru-RU" dirty="0">
              <a:solidFill>
                <a:schemeClr val="tx1"/>
              </a:solidFill>
              <a:latin typeface="Intel Clear Pro Bold" panose="020B0804020202060201" pitchFamily="34" charset="-52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pic>
        <p:nvPicPr>
          <p:cNvPr id="5" name="Picture 2" descr="Image result for ÐºÐ¾Ð½ÑÐµÐ¹Ð½ÐµÑ">
            <a:extLst>
              <a:ext uri="{FF2B5EF4-FFF2-40B4-BE49-F238E27FC236}">
                <a16:creationId xmlns:a16="http://schemas.microsoft.com/office/drawing/2014/main" id="{AF311F41-DC57-4F49-BD8D-A2F153D8B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917" y="1245081"/>
            <a:ext cx="1912464" cy="19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BE70BB08-CFE2-40DE-92F0-EC917D12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44" y="1128764"/>
            <a:ext cx="2145098" cy="214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ÐºÐ¾Ð½ÑÐµÐ¹Ð½ÐµÑ">
            <a:extLst>
              <a:ext uri="{FF2B5EF4-FFF2-40B4-BE49-F238E27FC236}">
                <a16:creationId xmlns:a16="http://schemas.microsoft.com/office/drawing/2014/main" id="{B68A2194-5518-463A-A271-D15D5148D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7" y="1245081"/>
            <a:ext cx="2000921" cy="161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Ð´Ð²ÑÑÐ²ÑÐ·Ð½ÑÐ¹ ÑÐ¿Ð¸ÑÐ¾Ðº">
            <a:extLst>
              <a:ext uri="{FF2B5EF4-FFF2-40B4-BE49-F238E27FC236}">
                <a16:creationId xmlns:a16="http://schemas.microsoft.com/office/drawing/2014/main" id="{6290BB56-5287-4940-AB5A-B0C84AD3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247" y="3354666"/>
            <a:ext cx="38100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6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 in STL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1740770"/>
          </a:xfrm>
        </p:spPr>
        <p:txBody>
          <a:bodyPr/>
          <a:lstStyle/>
          <a:p>
            <a:pPr marL="342900" indent="-342900"/>
            <a:r>
              <a:rPr lang="en-US" sz="20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Sequences</a:t>
            </a:r>
          </a:p>
          <a:p>
            <a:pPr marL="342900" indent="-342900"/>
            <a:r>
              <a:rPr lang="en-US" sz="20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342900" indent="-342900"/>
            <a:r>
              <a:rPr lang="en-US" sz="20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</a:p>
          <a:p>
            <a:pPr marL="342900" indent="-342900"/>
            <a:r>
              <a:rPr lang="en-US" sz="20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</a:p>
          <a:p>
            <a:pPr marL="0" indent="0">
              <a:buNone/>
            </a:pPr>
            <a:endParaRPr lang="ru-RU" sz="20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CE7E6D-88B4-4408-A86B-A298717253DA}"/>
              </a:ext>
            </a:extLst>
          </p:cNvPr>
          <p:cNvSpPr txBox="1">
            <a:spLocks/>
          </p:cNvSpPr>
          <p:nvPr/>
        </p:nvSpPr>
        <p:spPr>
          <a:xfrm>
            <a:off x="170268" y="2164255"/>
            <a:ext cx="8229600" cy="5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 baseline="0">
                <a:solidFill>
                  <a:schemeClr val="tx2"/>
                </a:solidFill>
                <a:latin typeface="Intel Clear"/>
                <a:ea typeface="+mj-ea"/>
                <a:cs typeface="Intel Clear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E1486D-C02A-4957-B7B9-518E615F1A0B}"/>
              </a:ext>
            </a:extLst>
          </p:cNvPr>
          <p:cNvSpPr txBox="1">
            <a:spLocks/>
          </p:cNvSpPr>
          <p:nvPr/>
        </p:nvSpPr>
        <p:spPr>
          <a:xfrm>
            <a:off x="306455" y="2802936"/>
            <a:ext cx="8228012" cy="174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0071C5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std::vector</a:t>
            </a: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std::array - since C++11</a:t>
            </a: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std::deque</a:t>
            </a: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- since C++11</a:t>
            </a: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std::list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28650" y="102393"/>
            <a:ext cx="7886700" cy="994172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Sequences in STL</a:t>
            </a:r>
          </a:p>
        </p:txBody>
      </p:sp>
    </p:spTree>
    <p:extLst>
      <p:ext uri="{BB962C8B-B14F-4D97-AF65-F5344CB8AC3E}">
        <p14:creationId xmlns:p14="http://schemas.microsoft.com/office/powerpoint/2010/main" val="269825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76053" y="1064326"/>
            <a:ext cx="8342313" cy="138106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v(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42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Initial size is 42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v.push_back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New size is 43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v.resize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142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New size is 142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98E0C-A2A0-4BE1-A9CF-21414019F589}"/>
              </a:ext>
            </a:extLst>
          </p:cNvPr>
          <p:cNvSpPr/>
          <p:nvPr/>
        </p:nvSpPr>
        <p:spPr>
          <a:xfrm>
            <a:off x="622301" y="28194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84A29-4614-4353-A22E-954969C8A920}"/>
              </a:ext>
            </a:extLst>
          </p:cNvPr>
          <p:cNvSpPr/>
          <p:nvPr/>
        </p:nvSpPr>
        <p:spPr>
          <a:xfrm>
            <a:off x="940748" y="28194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BE566-160E-4204-A78D-C73A86D39EA7}"/>
              </a:ext>
            </a:extLst>
          </p:cNvPr>
          <p:cNvSpPr/>
          <p:nvPr/>
        </p:nvSpPr>
        <p:spPr>
          <a:xfrm>
            <a:off x="1260623" y="28194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50D64-9418-4021-A25F-1F4173CAF4D9}"/>
              </a:ext>
            </a:extLst>
          </p:cNvPr>
          <p:cNvSpPr/>
          <p:nvPr/>
        </p:nvSpPr>
        <p:spPr>
          <a:xfrm>
            <a:off x="1578574" y="28194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516F7-18A2-46DA-BEF9-7038CC7EDA3E}"/>
              </a:ext>
            </a:extLst>
          </p:cNvPr>
          <p:cNvSpPr/>
          <p:nvPr/>
        </p:nvSpPr>
        <p:spPr>
          <a:xfrm>
            <a:off x="1896029" y="28194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6AD32-E58C-4B5D-8CBD-EF3C130D6189}"/>
              </a:ext>
            </a:extLst>
          </p:cNvPr>
          <p:cNvSpPr/>
          <p:nvPr/>
        </p:nvSpPr>
        <p:spPr>
          <a:xfrm>
            <a:off x="2214476" y="28194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A1C15-C105-4AA5-A458-2C5187D1ABD0}"/>
              </a:ext>
            </a:extLst>
          </p:cNvPr>
          <p:cNvSpPr/>
          <p:nvPr/>
        </p:nvSpPr>
        <p:spPr>
          <a:xfrm>
            <a:off x="2534351" y="28194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839F6-FB7E-4741-A04F-3096F657E1CD}"/>
              </a:ext>
            </a:extLst>
          </p:cNvPr>
          <p:cNvSpPr/>
          <p:nvPr/>
        </p:nvSpPr>
        <p:spPr>
          <a:xfrm>
            <a:off x="2852302" y="28194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9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8342313" cy="13810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98E0C-A2A0-4BE1-A9CF-21414019F589}"/>
              </a:ext>
            </a:extLst>
          </p:cNvPr>
          <p:cNvSpPr/>
          <p:nvPr/>
        </p:nvSpPr>
        <p:spPr>
          <a:xfrm>
            <a:off x="2503890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84A29-4614-4353-A22E-954969C8A920}"/>
              </a:ext>
            </a:extLst>
          </p:cNvPr>
          <p:cNvSpPr/>
          <p:nvPr/>
        </p:nvSpPr>
        <p:spPr>
          <a:xfrm>
            <a:off x="2822337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BE566-160E-4204-A78D-C73A86D39EA7}"/>
              </a:ext>
            </a:extLst>
          </p:cNvPr>
          <p:cNvSpPr/>
          <p:nvPr/>
        </p:nvSpPr>
        <p:spPr>
          <a:xfrm>
            <a:off x="3142212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50D64-9418-4021-A25F-1F4173CAF4D9}"/>
              </a:ext>
            </a:extLst>
          </p:cNvPr>
          <p:cNvSpPr/>
          <p:nvPr/>
        </p:nvSpPr>
        <p:spPr>
          <a:xfrm>
            <a:off x="3460163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516F7-18A2-46DA-BEF9-7038CC7EDA3E}"/>
              </a:ext>
            </a:extLst>
          </p:cNvPr>
          <p:cNvSpPr/>
          <p:nvPr/>
        </p:nvSpPr>
        <p:spPr>
          <a:xfrm>
            <a:off x="3777618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6AD32-E58C-4B5D-8CBD-EF3C130D6189}"/>
              </a:ext>
            </a:extLst>
          </p:cNvPr>
          <p:cNvSpPr/>
          <p:nvPr/>
        </p:nvSpPr>
        <p:spPr>
          <a:xfrm>
            <a:off x="4096065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A1C15-C105-4AA5-A458-2C5187D1ABD0}"/>
              </a:ext>
            </a:extLst>
          </p:cNvPr>
          <p:cNvSpPr/>
          <p:nvPr/>
        </p:nvSpPr>
        <p:spPr>
          <a:xfrm>
            <a:off x="4413024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839F6-FB7E-4741-A04F-3096F657E1CD}"/>
              </a:ext>
            </a:extLst>
          </p:cNvPr>
          <p:cNvSpPr/>
          <p:nvPr/>
        </p:nvSpPr>
        <p:spPr>
          <a:xfrm>
            <a:off x="4733891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7B0371-DC58-4BD5-BE49-5B6DEC20BCA0}"/>
              </a:ext>
            </a:extLst>
          </p:cNvPr>
          <p:cNvCxnSpPr/>
          <p:nvPr/>
        </p:nvCxnSpPr>
        <p:spPr>
          <a:xfrm>
            <a:off x="2503890" y="2470150"/>
            <a:ext cx="1591679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F839CB-D182-4ECA-BD3F-DEF165E8FBAF}"/>
              </a:ext>
            </a:extLst>
          </p:cNvPr>
          <p:cNvCxnSpPr/>
          <p:nvPr/>
        </p:nvCxnSpPr>
        <p:spPr>
          <a:xfrm>
            <a:off x="2503890" y="1397000"/>
            <a:ext cx="2547952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77EE5E-F0F1-49BA-B0A5-FC57226D327D}"/>
              </a:ext>
            </a:extLst>
          </p:cNvPr>
          <p:cNvSpPr txBox="1"/>
          <p:nvPr/>
        </p:nvSpPr>
        <p:spPr>
          <a:xfrm>
            <a:off x="3140288" y="2571750"/>
            <a:ext cx="40139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003C71"/>
                </a:solidFill>
              </a:rPr>
              <a:t>Size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8D44E-637F-4F7E-9663-135FEF29ACF9}"/>
              </a:ext>
            </a:extLst>
          </p:cNvPr>
          <p:cNvSpPr txBox="1"/>
          <p:nvPr/>
        </p:nvSpPr>
        <p:spPr>
          <a:xfrm>
            <a:off x="3210923" y="986135"/>
            <a:ext cx="1133389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3C71"/>
                </a:solidFill>
              </a:rPr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10425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334295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1652742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1972617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2290568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4143180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7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858</Words>
  <Application>Microsoft Office PowerPoint</Application>
  <PresentationFormat>On-screen Show (16:9)</PresentationFormat>
  <Paragraphs>209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Consolas, </vt:lpstr>
      <vt:lpstr>Intel Clear</vt:lpstr>
      <vt:lpstr>Intel Clear Light</vt:lpstr>
      <vt:lpstr>Intel Clear Pro</vt:lpstr>
      <vt:lpstr>Intel Clear Pro Bold</vt:lpstr>
      <vt:lpstr>Wingdings</vt:lpstr>
      <vt:lpstr>Office Theme</vt:lpstr>
      <vt:lpstr>Containers and introduction into initialization</vt:lpstr>
      <vt:lpstr>Containers</vt:lpstr>
      <vt:lpstr>Containers</vt:lpstr>
      <vt:lpstr>Containers</vt:lpstr>
      <vt:lpstr>Containers in STL</vt:lpstr>
      <vt:lpstr>Sequences in STL</vt:lpstr>
      <vt:lpstr>Dynamic array – std::vector</vt:lpstr>
      <vt:lpstr>Dynamic array – std::vector</vt:lpstr>
      <vt:lpstr>Dynamic array – std::vector</vt:lpstr>
      <vt:lpstr>Dynamic array – std::vector</vt:lpstr>
      <vt:lpstr>Dynamic array – std::vector</vt:lpstr>
      <vt:lpstr>Dynamic array – std::vector</vt:lpstr>
      <vt:lpstr>Dynamic array – std::vector</vt:lpstr>
      <vt:lpstr>Static array – std::array</vt:lpstr>
      <vt:lpstr>Std::deque</vt:lpstr>
      <vt:lpstr>Std::list</vt:lpstr>
      <vt:lpstr>Std::FORWARD_list</vt:lpstr>
      <vt:lpstr>Sequences - complexity</vt:lpstr>
      <vt:lpstr>Associative containers in STL</vt:lpstr>
      <vt:lpstr>Associative containers</vt:lpstr>
      <vt:lpstr>Associative containers</vt:lpstr>
      <vt:lpstr>Associative containers</vt:lpstr>
      <vt:lpstr>Unordered Associative containers in STL</vt:lpstr>
      <vt:lpstr>Associative containers</vt:lpstr>
      <vt:lpstr>Associative containers- average complexity</vt:lpstr>
      <vt:lpstr>Container adaptors</vt:lpstr>
      <vt:lpstr>Container adaptors</vt:lpstr>
      <vt:lpstr>Container adaptors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</cp:keywords>
  <cp:lastModifiedBy/>
  <cp:revision>1</cp:revision>
  <dcterms:created xsi:type="dcterms:W3CDTF">2020-04-20T16:11:22Z</dcterms:created>
  <dcterms:modified xsi:type="dcterms:W3CDTF">2020-08-06T05:55:30Z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caf3b2fd-65ca-4590-9122-5e2d2bef747f</vt:lpwstr>
  </property>
  <property fmtid="{D5CDD505-2E9C-101B-9397-08002B2CF9AE}" pid="3" name="CTP_BU">
    <vt:lpwstr>ONE INTEL SOFTWARE &amp; ARCHITECTU</vt:lpwstr>
  </property>
  <property fmtid="{D5CDD505-2E9C-101B-9397-08002B2CF9AE}" pid="4" name="CTP_TimeStamp">
    <vt:lpwstr>2020-08-06 05:55:28Z</vt:lpwstr>
  </property>
  <property fmtid="{D5CDD505-2E9C-101B-9397-08002B2CF9AE}" pid="5" name="CTPClassification">
    <vt:lpwstr>CTP_IC</vt:lpwstr>
  </property>
</Properties>
</file>