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6364-3852-485A-9453-1FCB173967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D79-B1F9-4CE4-AF1D-B428214D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4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6364-3852-485A-9453-1FCB173967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D79-B1F9-4CE4-AF1D-B428214D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6364-3852-485A-9453-1FCB173967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D79-B1F9-4CE4-AF1D-B428214D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7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6364-3852-485A-9453-1FCB173967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D79-B1F9-4CE4-AF1D-B428214D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6364-3852-485A-9453-1FCB173967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D79-B1F9-4CE4-AF1D-B428214D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6364-3852-485A-9453-1FCB173967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D79-B1F9-4CE4-AF1D-B428214D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6364-3852-485A-9453-1FCB173967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D79-B1F9-4CE4-AF1D-B428214D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6364-3852-485A-9453-1FCB173967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D79-B1F9-4CE4-AF1D-B428214D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6364-3852-485A-9453-1FCB173967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D79-B1F9-4CE4-AF1D-B428214D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6364-3852-485A-9453-1FCB173967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D79-B1F9-4CE4-AF1D-B428214D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6364-3852-485A-9453-1FCB173967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D79-B1F9-4CE4-AF1D-B428214D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0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486364-3852-485A-9453-1FCB173967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6905D79-B1F9-4CE4-AF1D-B428214D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bk53409@fer.hr" TargetMode="External"/><Relationship Id="rId3" Type="http://schemas.openxmlformats.org/officeDocument/2006/relationships/hyperlink" Target="mailto:mp53588@fer.hr" TargetMode="External"/><Relationship Id="rId7" Type="http://schemas.openxmlformats.org/officeDocument/2006/relationships/hyperlink" Target="mailto:mk53416@fer.hr" TargetMode="External"/><Relationship Id="rId2" Type="http://schemas.openxmlformats.org/officeDocument/2006/relationships/hyperlink" Target="mailto:ik53426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g53332@fer.hr" TargetMode="External"/><Relationship Id="rId5" Type="http://schemas.openxmlformats.org/officeDocument/2006/relationships/hyperlink" Target="mailto:kd53000@fer.hr" TargetMode="External"/><Relationship Id="rId4" Type="http://schemas.openxmlformats.org/officeDocument/2006/relationships/hyperlink" Target="mailto:mc53264@fer.hr" TargetMode="Externa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idea/" TargetMode="External"/><Relationship Id="rId13" Type="http://schemas.openxmlformats.org/officeDocument/2006/relationships/hyperlink" Target="https://www.vogella.com/tutorials/JUnit/article.html" TargetMode="External"/><Relationship Id="rId3" Type="http://schemas.openxmlformats.org/officeDocument/2006/relationships/hyperlink" Target="https://www.microsoft.com/hr-hr/microsoft-teams/log-in" TargetMode="External"/><Relationship Id="rId7" Type="http://schemas.openxmlformats.org/officeDocument/2006/relationships/hyperlink" Target="https://render.com/" TargetMode="External"/><Relationship Id="rId12" Type="http://schemas.openxmlformats.org/officeDocument/2006/relationships/hyperlink" Target="https://www.selenium.dev/" TargetMode="External"/><Relationship Id="rId2" Type="http://schemas.openxmlformats.org/officeDocument/2006/relationships/hyperlink" Target="https://www.whats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tah.net/products/astah-professional/" TargetMode="External"/><Relationship Id="rId11" Type="http://schemas.openxmlformats.org/officeDocument/2006/relationships/hyperlink" Target="https://reactjs.org/" TargetMode="External"/><Relationship Id="rId5" Type="http://schemas.openxmlformats.org/officeDocument/2006/relationships/hyperlink" Target="https://www.overleaf.com/project" TargetMode="External"/><Relationship Id="rId10" Type="http://schemas.openxmlformats.org/officeDocument/2006/relationships/hyperlink" Target="https://code.visualstudio.com/" TargetMode="External"/><Relationship Id="rId4" Type="http://schemas.openxmlformats.org/officeDocument/2006/relationships/hyperlink" Target="https://about.gitlab.com/" TargetMode="External"/><Relationship Id="rId9" Type="http://schemas.openxmlformats.org/officeDocument/2006/relationships/hyperlink" Target="https://spring.io/projects/spring-boot" TargetMode="External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eural Networks Wallpapers - Wallpaper Cave">
            <a:extLst>
              <a:ext uri="{FF2B5EF4-FFF2-40B4-BE49-F238E27FC236}">
                <a16:creationId xmlns:a16="http://schemas.microsoft.com/office/drawing/2014/main" id="{8DC9E3BD-51FF-66F0-5F43-8D3E064A0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CBE52-61A8-2D06-768A-EF6589EAA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758952"/>
            <a:ext cx="9055227" cy="37947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>
                <a:ln w="15875">
                  <a:solidFill>
                    <a:srgbClr val="FFFFFF"/>
                  </a:solidFill>
                </a:ln>
                <a:noFill/>
              </a:rPr>
              <a:t>SINAPPSA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D0CEE-735C-3167-6FD0-372DC9FC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19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Sheeshmishi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E0CCE4A-407A-DD61-C247-05B682DD5C34}"/>
              </a:ext>
            </a:extLst>
          </p:cNvPr>
          <p:cNvSpPr txBox="1">
            <a:spLocks/>
          </p:cNvSpPr>
          <p:nvPr/>
        </p:nvSpPr>
        <p:spPr>
          <a:xfrm>
            <a:off x="7064477" y="6114591"/>
            <a:ext cx="4852219" cy="468517"/>
          </a:xfrm>
          <a:prstGeom prst="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Programsko inženjerstvo 2022./2023.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1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2D0A-A7CC-7F02-6019-5061F8E3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31"/>
            <a:ext cx="10065774" cy="1325563"/>
          </a:xfr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/>
          <a:lstStyle/>
          <a:p>
            <a:r>
              <a:rPr lang="hr-HR" b="1" dirty="0"/>
              <a:t>Popis članova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746F-6B9A-EE75-CCFB-FB8C2F58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66239" cy="3591949"/>
          </a:xfr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>
            <a:normAutofit/>
          </a:bodyPr>
          <a:lstStyle/>
          <a:p>
            <a:endParaRPr lang="hr-HR" dirty="0"/>
          </a:p>
          <a:p>
            <a:r>
              <a:rPr lang="hr-HR" dirty="0"/>
              <a:t>Ivan Krešo, </a:t>
            </a:r>
            <a:r>
              <a:rPr lang="hr-HR" dirty="0">
                <a:hlinkClick r:id="rId2"/>
              </a:rPr>
              <a:t>ik53426@fer.hr</a:t>
            </a:r>
            <a:endParaRPr lang="hr-HR" dirty="0"/>
          </a:p>
          <a:p>
            <a:r>
              <a:rPr lang="hr-HR" dirty="0"/>
              <a:t>Marko Prosenjak, </a:t>
            </a:r>
            <a:r>
              <a:rPr lang="hr-HR" dirty="0">
                <a:hlinkClick r:id="rId3"/>
              </a:rPr>
              <a:t>mp53588@fer.hr</a:t>
            </a:r>
            <a:endParaRPr lang="hr-HR" dirty="0"/>
          </a:p>
          <a:p>
            <a:r>
              <a:rPr lang="hr-HR" dirty="0"/>
              <a:t>Marin Čičak, </a:t>
            </a:r>
            <a:r>
              <a:rPr lang="hr-HR" dirty="0">
                <a:hlinkClick r:id="rId4"/>
              </a:rPr>
              <a:t>mc53264@fer.hr</a:t>
            </a:r>
            <a:endParaRPr lang="hr-HR" dirty="0"/>
          </a:p>
          <a:p>
            <a:r>
              <a:rPr lang="hr-HR" dirty="0"/>
              <a:t>Karlo Dimjašević, </a:t>
            </a:r>
            <a:r>
              <a:rPr lang="hr-HR" dirty="0">
                <a:hlinkClick r:id="rId5"/>
              </a:rPr>
              <a:t>kd53000@fer.hr</a:t>
            </a:r>
            <a:endParaRPr lang="hr-HR" dirty="0"/>
          </a:p>
          <a:p>
            <a:r>
              <a:rPr lang="hr-HR" dirty="0"/>
              <a:t>Lovro Gaćina, </a:t>
            </a:r>
            <a:r>
              <a:rPr lang="hr-HR" dirty="0">
                <a:hlinkClick r:id="rId6"/>
              </a:rPr>
              <a:t>lg53332@fer.hr</a:t>
            </a:r>
            <a:endParaRPr lang="hr-HR" dirty="0"/>
          </a:p>
          <a:p>
            <a:r>
              <a:rPr lang="hr-HR" dirty="0"/>
              <a:t>Matea Kranjčić, </a:t>
            </a:r>
            <a:r>
              <a:rPr lang="hr-HR" dirty="0">
                <a:hlinkClick r:id="rId7"/>
              </a:rPr>
              <a:t>mk53416@fer.hr</a:t>
            </a:r>
            <a:endParaRPr lang="hr-HR" dirty="0"/>
          </a:p>
          <a:p>
            <a:r>
              <a:rPr lang="hr-HR" dirty="0"/>
              <a:t>Barbara Kralj, </a:t>
            </a:r>
            <a:r>
              <a:rPr lang="hr-HR" dirty="0">
                <a:hlinkClick r:id="rId8"/>
              </a:rPr>
              <a:t>bk53409@fer.hr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2050" name="Picture 2" descr="Free Icon | 7 persons symbol">
            <a:extLst>
              <a:ext uri="{FF2B5EF4-FFF2-40B4-BE49-F238E27FC236}">
                <a16:creationId xmlns:a16="http://schemas.microsoft.com/office/drawing/2014/main" id="{6B6E2C4B-82E0-1F96-5E33-5F1A55F3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658" y="339232"/>
            <a:ext cx="1425677" cy="142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7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D2D0A-A7CC-7F02-6019-5061F8E3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70" y="950002"/>
            <a:ext cx="6451110" cy="1255469"/>
          </a:xfrm>
        </p:spPr>
        <p:txBody>
          <a:bodyPr>
            <a:normAutofit/>
          </a:bodyPr>
          <a:lstStyle/>
          <a:p>
            <a:r>
              <a:rPr lang="hr-HR" b="1" dirty="0"/>
              <a:t>SADRŽAJ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746F-6B9A-EE75-CCFB-FB8C2F58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71" y="2343170"/>
            <a:ext cx="6451109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FFFFFF"/>
                </a:solidFill>
              </a:rPr>
              <a:t>o</a:t>
            </a:r>
            <a:r>
              <a:rPr lang="en-HR" dirty="0">
                <a:solidFill>
                  <a:srgbClr val="FFFFFF"/>
                </a:solidFill>
              </a:rPr>
              <a:t>pis zadatka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FFFFFF"/>
                </a:solidFill>
              </a:rPr>
              <a:t>p</a:t>
            </a:r>
            <a:r>
              <a:rPr lang="en-HR" dirty="0">
                <a:solidFill>
                  <a:srgbClr val="FFFFFF"/>
                </a:solidFill>
              </a:rPr>
              <a:t>regled zahtjeva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FFFFFF"/>
                </a:solidFill>
              </a:rPr>
              <a:t>k</a:t>
            </a:r>
            <a:r>
              <a:rPr lang="en-HR" dirty="0">
                <a:solidFill>
                  <a:srgbClr val="FFFFFF"/>
                </a:solidFill>
              </a:rPr>
              <a:t>orišteni alati </a:t>
            </a:r>
            <a:r>
              <a:rPr lang="en-GB" dirty="0" err="1">
                <a:solidFill>
                  <a:srgbClr val="FFFFFF"/>
                </a:solidFill>
              </a:rPr>
              <a:t>i</a:t>
            </a:r>
            <a:r>
              <a:rPr lang="en-HR" dirty="0">
                <a:solidFill>
                  <a:srgbClr val="FFFFFF"/>
                </a:solidFill>
              </a:rPr>
              <a:t> tehnologije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FFFFFF"/>
                </a:solidFill>
              </a:rPr>
              <a:t>a</a:t>
            </a:r>
            <a:r>
              <a:rPr lang="en-HR" dirty="0">
                <a:solidFill>
                  <a:srgbClr val="FFFFFF"/>
                </a:solidFill>
              </a:rPr>
              <a:t>rhitektura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FFFFFF"/>
                </a:solidFill>
              </a:rPr>
              <a:t>o</a:t>
            </a:r>
            <a:r>
              <a:rPr lang="en-HR" dirty="0">
                <a:solidFill>
                  <a:srgbClr val="FFFFFF"/>
                </a:solidFill>
              </a:rPr>
              <a:t>rganizacija rada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FFFFFF"/>
                </a:solidFill>
              </a:rPr>
              <a:t>i</a:t>
            </a:r>
            <a:r>
              <a:rPr lang="en-HR" dirty="0">
                <a:solidFill>
                  <a:srgbClr val="FFFFFF"/>
                </a:solidFill>
              </a:rPr>
              <a:t>skust</a:t>
            </a:r>
            <a:r>
              <a:rPr lang="hr-HR" dirty="0">
                <a:solidFill>
                  <a:srgbClr val="FFFFFF"/>
                </a:solidFill>
              </a:rPr>
              <a:t>v</a:t>
            </a:r>
            <a:r>
              <a:rPr lang="en-HR" dirty="0">
                <a:solidFill>
                  <a:srgbClr val="FFFFFF"/>
                </a:solidFill>
              </a:rPr>
              <a:t>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DAE80-B01E-71D4-08A7-C4FA32E9A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 r="159" b="2"/>
          <a:stretch/>
        </p:blipFill>
        <p:spPr>
          <a:xfrm>
            <a:off x="7552944" y="1503792"/>
            <a:ext cx="3778286" cy="38409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13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2D0A-A7CC-7F02-6019-5061F8E3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hr-HR" b="1" dirty="0"/>
              <a:t>Opis zadatka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746F-6B9A-EE75-CCFB-FB8C2F58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hr-HR" dirty="0"/>
              <a:t>aplikacija namjenjena studentima FER-a</a:t>
            </a:r>
            <a:endParaRPr lang="en-HR" dirty="0"/>
          </a:p>
          <a:p>
            <a:r>
              <a:rPr lang="hr-HR" dirty="0"/>
              <a:t>traženje i nuđenje pomoći za određeni predmet</a:t>
            </a:r>
          </a:p>
          <a:p>
            <a:r>
              <a:rPr lang="hr-HR" dirty="0"/>
              <a:t>komunikacija među studentima u aplikaciji i mailom</a:t>
            </a:r>
          </a:p>
          <a:p>
            <a:r>
              <a:rPr lang="hr-HR" dirty="0"/>
              <a:t>Rejting lista studenata-pomagača – kompetitivni duh</a:t>
            </a:r>
          </a:p>
          <a:p>
            <a:r>
              <a:rPr lang="hr-HR" dirty="0"/>
              <a:t>Slična aplikacija</a:t>
            </a:r>
          </a:p>
          <a:p>
            <a:pPr lvl="1"/>
            <a:r>
              <a:rPr lang="hr-HR" dirty="0"/>
              <a:t>Studoši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588B01-4FE0-A929-483E-EF8BDCD3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746F-6B9A-EE75-CCFB-FB8C2F58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942"/>
            <a:ext cx="8866239" cy="3965575"/>
          </a:xfr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>
            <a:normAutofit/>
          </a:bodyPr>
          <a:lstStyle/>
          <a:p>
            <a:r>
              <a:rPr lang="hr-HR" dirty="0"/>
              <a:t>prijava i registracija studenta</a:t>
            </a:r>
          </a:p>
          <a:p>
            <a:r>
              <a:rPr lang="hr-HR" dirty="0"/>
              <a:t>objavljivanje oglasa i upita</a:t>
            </a:r>
          </a:p>
          <a:p>
            <a:r>
              <a:rPr lang="hr-HR" dirty="0"/>
              <a:t>ocjenjivanje studenta-pomagača</a:t>
            </a:r>
          </a:p>
          <a:p>
            <a:r>
              <a:rPr lang="hr-HR" dirty="0"/>
              <a:t>pregled i filtiranje oglasa</a:t>
            </a:r>
          </a:p>
          <a:p>
            <a:r>
              <a:rPr lang="hr-HR" dirty="0"/>
              <a:t>izmjena osobnih podataka na profilu</a:t>
            </a:r>
          </a:p>
          <a:p>
            <a:r>
              <a:rPr lang="hr-HR" dirty="0"/>
              <a:t>izmjena i brisanje vlastitih oglasa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E976E4-BB81-4B4A-4195-2344597E8C1D}"/>
              </a:ext>
            </a:extLst>
          </p:cNvPr>
          <p:cNvSpPr txBox="1">
            <a:spLocks/>
          </p:cNvSpPr>
          <p:nvPr/>
        </p:nvSpPr>
        <p:spPr>
          <a:xfrm>
            <a:off x="838200" y="471091"/>
            <a:ext cx="8866239" cy="1325563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b="1" dirty="0">
                <a:solidFill>
                  <a:schemeClr val="bg1"/>
                </a:solidFill>
              </a:rPr>
              <a:t>Glavni funkcionalni zahtjevi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A446D7-88F0-E64F-72C7-738762723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82" b="35230"/>
          <a:stretch/>
        </p:blipFill>
        <p:spPr>
          <a:xfrm>
            <a:off x="8018821" y="2355517"/>
            <a:ext cx="1478526" cy="1610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FD3ED-E8DF-2ACA-250E-FA759BF90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29" r="18955" b="30956"/>
          <a:stretch/>
        </p:blipFill>
        <p:spPr>
          <a:xfrm>
            <a:off x="7806813" y="4098900"/>
            <a:ext cx="1902542" cy="17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2D0A-A7CC-7F02-6019-5061F8E3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31"/>
            <a:ext cx="10065774" cy="1325563"/>
          </a:xfr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>
            <a:normAutofit/>
          </a:bodyPr>
          <a:lstStyle/>
          <a:p>
            <a:r>
              <a:rPr lang="hr-HR" b="1" dirty="0"/>
              <a:t>Nefunkcionalni i zahtjevi domene primjene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746F-6B9A-EE75-CCFB-FB8C2F58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66239" cy="3591949"/>
          </a:xfr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>
            <a:normAutofit/>
          </a:bodyPr>
          <a:lstStyle/>
          <a:p>
            <a:r>
              <a:rPr lang="hr-HR" dirty="0"/>
              <a:t>podržavanje hrvatske abecede</a:t>
            </a:r>
          </a:p>
          <a:p>
            <a:r>
              <a:rPr lang="hr-HR" dirty="0"/>
              <a:t>responzivni dizajn</a:t>
            </a:r>
          </a:p>
          <a:p>
            <a:r>
              <a:rPr lang="hr-HR" dirty="0"/>
              <a:t>sustav jednostavan i intuitivan za korištenje</a:t>
            </a:r>
          </a:p>
          <a:p>
            <a:r>
              <a:rPr lang="hr-HR" dirty="0"/>
              <a:t>osigurana privatnost lozinke prilikom spremanja u bazu</a:t>
            </a:r>
          </a:p>
          <a:p>
            <a:r>
              <a:rPr lang="hr-HR" dirty="0"/>
              <a:t>poštivanje objektno-orijentirane paradigme</a:t>
            </a:r>
          </a:p>
        </p:txBody>
      </p:sp>
      <p:pic>
        <p:nvPicPr>
          <p:cNvPr id="6146" name="Picture 2" descr="Responsive - Free computer icons">
            <a:extLst>
              <a:ext uri="{FF2B5EF4-FFF2-40B4-BE49-F238E27FC236}">
                <a16:creationId xmlns:a16="http://schemas.microsoft.com/office/drawing/2014/main" id="{05B3EB7B-7276-3C9E-8358-DEE9F7AE7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111" y="1307690"/>
            <a:ext cx="3419168" cy="341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2D0A-A7CC-7F02-6019-5061F8E3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31"/>
            <a:ext cx="10282084" cy="1325563"/>
          </a:xfr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/>
          <a:lstStyle/>
          <a:p>
            <a:r>
              <a:rPr lang="hr-HR" b="1" dirty="0"/>
              <a:t>Korišteni alati i 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746F-6B9A-EE75-CCFB-FB8C2F58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020" y="1753740"/>
            <a:ext cx="7106264" cy="4270375"/>
          </a:xfr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hr-HR" dirty="0"/>
              <a:t>komunikacija</a:t>
            </a:r>
          </a:p>
          <a:p>
            <a:pPr lvl="1">
              <a:buClr>
                <a:schemeClr val="bg1"/>
              </a:buClr>
            </a:pPr>
            <a:r>
              <a:rPr lang="hr-HR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WhatsApp</a:t>
            </a:r>
            <a:endParaRPr lang="hr-HR" dirty="0">
              <a:solidFill>
                <a:srgbClr val="002060"/>
              </a:solidFill>
            </a:endParaRPr>
          </a:p>
          <a:p>
            <a:pPr lvl="1">
              <a:buClr>
                <a:schemeClr val="bg1"/>
              </a:buClr>
            </a:pPr>
            <a:r>
              <a:rPr lang="hr-HR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Teams</a:t>
            </a:r>
            <a:endParaRPr lang="hr-HR" dirty="0">
              <a:solidFill>
                <a:srgbClr val="002060"/>
              </a:solidFill>
            </a:endParaRPr>
          </a:p>
          <a:p>
            <a:pPr>
              <a:buClr>
                <a:schemeClr val="bg1"/>
              </a:buClr>
            </a:pPr>
            <a:r>
              <a:rPr lang="hr-HR" dirty="0"/>
              <a:t>upravljanje kodom </a:t>
            </a:r>
          </a:p>
          <a:p>
            <a:pPr lvl="1">
              <a:buClr>
                <a:schemeClr val="bg1"/>
              </a:buClr>
            </a:pPr>
            <a:r>
              <a:rPr lang="hr-HR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Gitlab</a:t>
            </a:r>
            <a:endParaRPr lang="hr-HR" dirty="0">
              <a:solidFill>
                <a:srgbClr val="002060"/>
              </a:solidFill>
            </a:endParaRPr>
          </a:p>
          <a:p>
            <a:pPr>
              <a:buClr>
                <a:schemeClr val="bg1"/>
              </a:buClr>
            </a:pPr>
            <a:r>
              <a:rPr lang="hr-HR" dirty="0"/>
              <a:t>dokumentacija</a:t>
            </a:r>
          </a:p>
          <a:p>
            <a:pPr lvl="1">
              <a:buClr>
                <a:schemeClr val="bg1"/>
              </a:buClr>
            </a:pPr>
            <a:r>
              <a:rPr lang="hr-HR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Overleaf</a:t>
            </a:r>
            <a:endParaRPr lang="hr-HR" dirty="0">
              <a:solidFill>
                <a:srgbClr val="002060"/>
              </a:solidFill>
            </a:endParaRPr>
          </a:p>
          <a:p>
            <a:pPr>
              <a:buClr>
                <a:schemeClr val="bg1"/>
              </a:buClr>
            </a:pPr>
            <a:r>
              <a:rPr lang="hr-HR" dirty="0"/>
              <a:t>dijagrami</a:t>
            </a:r>
          </a:p>
          <a:p>
            <a:pPr lvl="1">
              <a:buClr>
                <a:schemeClr val="bg1"/>
              </a:buClr>
            </a:pPr>
            <a:r>
              <a:rPr lang="hr-HR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Astah Professional</a:t>
            </a:r>
            <a:endParaRPr lang="hr-HR" dirty="0">
              <a:solidFill>
                <a:srgbClr val="002060"/>
              </a:solidFill>
            </a:endParaRPr>
          </a:p>
          <a:p>
            <a:pPr>
              <a:buClr>
                <a:schemeClr val="bg1"/>
              </a:buClr>
            </a:pPr>
            <a:r>
              <a:rPr lang="hr-HR" dirty="0"/>
              <a:t>deploy</a:t>
            </a:r>
          </a:p>
          <a:p>
            <a:pPr lvl="1">
              <a:buClr>
                <a:schemeClr val="bg1"/>
              </a:buClr>
            </a:pPr>
            <a:r>
              <a:rPr lang="hr-HR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Render</a:t>
            </a:r>
            <a:r>
              <a:rPr lang="hr-HR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3C0B989-C41F-78AC-4353-9C11CF667C2E}"/>
              </a:ext>
            </a:extLst>
          </p:cNvPr>
          <p:cNvSpPr txBox="1">
            <a:spLocks/>
          </p:cNvSpPr>
          <p:nvPr/>
        </p:nvSpPr>
        <p:spPr>
          <a:xfrm>
            <a:off x="7744214" y="1927753"/>
            <a:ext cx="4447786" cy="4742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backend</a:t>
            </a:r>
            <a:endParaRPr lang="hr-H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chemeClr val="bg1"/>
              </a:buClr>
            </a:pPr>
            <a:r>
              <a:rPr lang="en-GB" sz="1800" dirty="0">
                <a:solidFill>
                  <a:srgbClr val="00206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IntelliJ IDEA </a:t>
            </a:r>
            <a:endParaRPr lang="hr-HR" sz="1800" dirty="0">
              <a:solidFill>
                <a:srgbClr val="00206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GB" sz="1800" dirty="0">
                <a:solidFill>
                  <a:srgbClr val="00206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Spring Boot</a:t>
            </a:r>
            <a:endParaRPr lang="en-GB" sz="1800" dirty="0">
              <a:solidFill>
                <a:srgbClr val="002060"/>
              </a:solidFill>
            </a:endParaRPr>
          </a:p>
          <a:p>
            <a:pPr>
              <a:buClr>
                <a:schemeClr val="bg1"/>
              </a:buClr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endParaRPr lang="hr-H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chemeClr val="bg1"/>
              </a:buClr>
            </a:pPr>
            <a:r>
              <a:rPr lang="en-GB" sz="1800" dirty="0">
                <a:solidFill>
                  <a:srgbClr val="00206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</a:t>
            </a:r>
            <a:endParaRPr lang="hr-HR" sz="1800" dirty="0">
              <a:solidFill>
                <a:srgbClr val="00206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GB" sz="1800" dirty="0">
                <a:solidFill>
                  <a:srgbClr val="00206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React</a:t>
            </a:r>
            <a:r>
              <a:rPr lang="hr-HR" sz="1800" dirty="0">
                <a:solidFill>
                  <a:srgbClr val="00206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hr-HR" sz="1800" dirty="0">
              <a:solidFill>
                <a:srgbClr val="002060"/>
              </a:solidFill>
            </a:endParaRPr>
          </a:p>
          <a:p>
            <a:pPr>
              <a:buClr>
                <a:schemeClr val="bg1"/>
              </a:buClr>
            </a:pPr>
            <a:r>
              <a:rPr lang="hr-H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ispitivanje</a:t>
            </a:r>
          </a:p>
          <a:p>
            <a:pPr lvl="1">
              <a:buClr>
                <a:schemeClr val="bg1"/>
              </a:buClr>
            </a:pPr>
            <a:r>
              <a:rPr lang="hr-HR" sz="1800" dirty="0">
                <a:solidFill>
                  <a:srgbClr val="00206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Selenium</a:t>
            </a:r>
            <a:endParaRPr lang="hr-HR" sz="1800" dirty="0">
              <a:solidFill>
                <a:srgbClr val="002060"/>
              </a:solidFill>
            </a:endParaRPr>
          </a:p>
          <a:p>
            <a:pPr lvl="1">
              <a:buClr>
                <a:schemeClr val="bg1"/>
              </a:buClr>
            </a:pPr>
            <a:r>
              <a:rPr lang="hr-HR" sz="1800" dirty="0">
                <a:solidFill>
                  <a:srgbClr val="00206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JUnit</a:t>
            </a:r>
            <a:endParaRPr lang="en-GB" sz="1800" dirty="0">
              <a:solidFill>
                <a:srgbClr val="002060"/>
              </a:solidFill>
            </a:endParaRPr>
          </a:p>
          <a:p>
            <a:endParaRPr lang="hr-HR" sz="1600" dirty="0"/>
          </a:p>
        </p:txBody>
      </p:sp>
      <p:pic>
        <p:nvPicPr>
          <p:cNvPr id="5122" name="Picture 2" descr="Project Development Icons - Free SVG &amp; PNG Project Development Images -  Noun Project">
            <a:extLst>
              <a:ext uri="{FF2B5EF4-FFF2-40B4-BE49-F238E27FC236}">
                <a16:creationId xmlns:a16="http://schemas.microsoft.com/office/drawing/2014/main" id="{9E10613F-B921-D3AC-C8AF-230C35101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4" y="2198739"/>
            <a:ext cx="2825545" cy="28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2D0A-A7CC-7F02-6019-5061F8E3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31"/>
            <a:ext cx="10065774" cy="1325563"/>
          </a:xfr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/>
          <a:lstStyle/>
          <a:p>
            <a:r>
              <a:rPr lang="hr-HR" b="1" dirty="0"/>
              <a:t>Arhitektura sustava</a:t>
            </a:r>
          </a:p>
        </p:txBody>
      </p:sp>
      <p:pic>
        <p:nvPicPr>
          <p:cNvPr id="7" name="Content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79F23FC-6A71-43F2-D77D-1EC2D60CD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05" y="1825625"/>
            <a:ext cx="5388769" cy="3592513"/>
          </a:xfrm>
          <a:solidFill>
            <a:schemeClr val="accent1">
              <a:lumMod val="60000"/>
              <a:lumOff val="40000"/>
              <a:alpha val="76000"/>
            </a:schemeClr>
          </a:solidFill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91F5F9-6D15-5CD9-27A4-4BF72282D7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79843" cy="3591949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klijent</a:t>
            </a:r>
          </a:p>
          <a:p>
            <a:r>
              <a:rPr lang="hr-H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</a:t>
            </a:r>
          </a:p>
          <a:p>
            <a:r>
              <a:rPr lang="hr-H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  <a:p>
            <a:r>
              <a:rPr lang="hr-H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  <a:p>
            <a:r>
              <a:rPr lang="hr-H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baza podataka</a:t>
            </a:r>
          </a:p>
        </p:txBody>
      </p:sp>
    </p:spTree>
    <p:extLst>
      <p:ext uri="{BB962C8B-B14F-4D97-AF65-F5344CB8AC3E}">
        <p14:creationId xmlns:p14="http://schemas.microsoft.com/office/powerpoint/2010/main" val="349872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2D0A-A7CC-7F02-6019-5061F8E3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3335" cy="1325563"/>
          </a:xfr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>
            <a:normAutofit/>
          </a:bodyPr>
          <a:lstStyle/>
          <a:p>
            <a:r>
              <a:rPr lang="hr-HR" b="1" dirty="0"/>
              <a:t>ORGANIZACIJA RADA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746F-6B9A-EE75-CCFB-FB8C2F58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335" cy="3877085"/>
          </a:xfr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 anchor="ctr"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dokumentacija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7 povremeno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developeri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6 stalnih (3 + 3)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1 povremeni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testeri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1 stalni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AE504E-A341-08B0-392C-E38B3E14E96E}"/>
              </a:ext>
            </a:extLst>
          </p:cNvPr>
          <p:cNvSpPr txBox="1">
            <a:spLocks/>
          </p:cNvSpPr>
          <p:nvPr/>
        </p:nvSpPr>
        <p:spPr>
          <a:xfrm>
            <a:off x="6420465" y="366455"/>
            <a:ext cx="4933335" cy="6073673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2891B7CE-9F48-0CD1-16EB-D2C50CC74230}"/>
              </a:ext>
            </a:extLst>
          </p:cNvPr>
          <p:cNvSpPr/>
          <p:nvPr/>
        </p:nvSpPr>
        <p:spPr>
          <a:xfrm>
            <a:off x="7229779" y="592393"/>
            <a:ext cx="3389055" cy="796413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ysClr val="windowText" lastClr="000000"/>
                </a:solidFill>
              </a:rPr>
              <a:t>Specifikacija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957F34C2-5596-7DC0-451F-497CE578989F}"/>
              </a:ext>
            </a:extLst>
          </p:cNvPr>
          <p:cNvSpPr/>
          <p:nvPr/>
        </p:nvSpPr>
        <p:spPr>
          <a:xfrm>
            <a:off x="7229779" y="2942303"/>
            <a:ext cx="3389055" cy="796413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ysClr val="windowText" lastClr="000000"/>
                </a:solidFill>
              </a:rPr>
              <a:t>Implementacija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C8A6E15E-6146-D742-75FC-B5CFB7295678}"/>
              </a:ext>
            </a:extLst>
          </p:cNvPr>
          <p:cNvSpPr/>
          <p:nvPr/>
        </p:nvSpPr>
        <p:spPr>
          <a:xfrm>
            <a:off x="7229778" y="4188541"/>
            <a:ext cx="3389057" cy="796413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ysClr val="windowText" lastClr="000000"/>
                </a:solidFill>
              </a:rPr>
              <a:t>Ispitivanje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Beveled 8">
            <a:extLst>
              <a:ext uri="{FF2B5EF4-FFF2-40B4-BE49-F238E27FC236}">
                <a16:creationId xmlns:a16="http://schemas.microsoft.com/office/drawing/2014/main" id="{1E61AC82-B8B2-848A-DBB1-9A5C024B0F8C}"/>
              </a:ext>
            </a:extLst>
          </p:cNvPr>
          <p:cNvSpPr/>
          <p:nvPr/>
        </p:nvSpPr>
        <p:spPr>
          <a:xfrm>
            <a:off x="7229778" y="5349977"/>
            <a:ext cx="3389059" cy="796413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ysClr val="windowText" lastClr="000000"/>
                </a:solidFill>
              </a:rPr>
              <a:t>Dokumentiranje, rev 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AC3FF515-64DA-CE19-CF25-2BB2F22A9D19}"/>
              </a:ext>
            </a:extLst>
          </p:cNvPr>
          <p:cNvSpPr/>
          <p:nvPr/>
        </p:nvSpPr>
        <p:spPr>
          <a:xfrm>
            <a:off x="7229779" y="1767348"/>
            <a:ext cx="3389058" cy="796413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ysClr val="windowText" lastClr="000000"/>
                </a:solidFill>
              </a:rPr>
              <a:t>Dokumentiranje, rev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9C0F7-2B77-C215-CCCC-D7DD22DF2F4C}"/>
              </a:ext>
            </a:extLst>
          </p:cNvPr>
          <p:cNvCxnSpPr>
            <a:cxnSpLocks/>
          </p:cNvCxnSpPr>
          <p:nvPr/>
        </p:nvCxnSpPr>
        <p:spPr>
          <a:xfrm>
            <a:off x="8887129" y="1414616"/>
            <a:ext cx="0" cy="352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800EF1-0E45-E793-ABD2-F268654DEBB0}"/>
              </a:ext>
            </a:extLst>
          </p:cNvPr>
          <p:cNvCxnSpPr>
            <a:cxnSpLocks/>
          </p:cNvCxnSpPr>
          <p:nvPr/>
        </p:nvCxnSpPr>
        <p:spPr>
          <a:xfrm>
            <a:off x="8887127" y="2576666"/>
            <a:ext cx="1" cy="352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45AC71-9BDD-337D-0A02-2FA6C7DCE1C1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>
            <a:off x="8924307" y="3738716"/>
            <a:ext cx="0" cy="449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F78DD7-F762-D0D1-D61E-137DC35AD1C0}"/>
              </a:ext>
            </a:extLst>
          </p:cNvPr>
          <p:cNvCxnSpPr>
            <a:cxnSpLocks/>
          </p:cNvCxnSpPr>
          <p:nvPr/>
        </p:nvCxnSpPr>
        <p:spPr>
          <a:xfrm>
            <a:off x="8960868" y="4998473"/>
            <a:ext cx="1" cy="352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6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2D0A-A7CC-7F02-6019-5061F8E3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31"/>
            <a:ext cx="10065774" cy="1325563"/>
          </a:xfr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/>
          <a:lstStyle/>
          <a:p>
            <a:r>
              <a:rPr lang="hr-HR" b="1" dirty="0"/>
              <a:t>Naučene lekcije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746F-6B9A-EE75-CCFB-FB8C2F58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07477" cy="3591949"/>
          </a:xfrm>
          <a:solidFill>
            <a:schemeClr val="accent1">
              <a:lumMod val="60000"/>
              <a:lumOff val="40000"/>
              <a:alpha val="76000"/>
            </a:schemeClr>
          </a:solidFill>
        </p:spPr>
        <p:txBody>
          <a:bodyPr>
            <a:normAutofit/>
          </a:bodyPr>
          <a:lstStyle/>
          <a:p>
            <a:r>
              <a:rPr lang="hr-HR" dirty="0"/>
              <a:t>važno kvalitetno izraditi opis zadatka</a:t>
            </a:r>
          </a:p>
          <a:p>
            <a:r>
              <a:rPr lang="hr-HR" dirty="0"/>
              <a:t>precizno odrediti zahtjeve</a:t>
            </a:r>
          </a:p>
          <a:p>
            <a:pPr lvl="1"/>
            <a:r>
              <a:rPr lang="hr-HR" dirty="0"/>
              <a:t>predviđanje problema</a:t>
            </a:r>
          </a:p>
          <a:p>
            <a:pPr lvl="1"/>
            <a:r>
              <a:rPr lang="hr-HR" dirty="0"/>
              <a:t>predlaganje rješenja problema</a:t>
            </a:r>
          </a:p>
          <a:p>
            <a:r>
              <a:rPr lang="hr-HR" dirty="0"/>
              <a:t>bolje korištenje alata i tehnologija</a:t>
            </a:r>
          </a:p>
          <a:p>
            <a:r>
              <a:rPr lang="hr-HR" dirty="0"/>
              <a:t>važna kvalitetna organizacija rada</a:t>
            </a:r>
          </a:p>
          <a:p>
            <a:r>
              <a:rPr lang="hr-HR" dirty="0"/>
              <a:t>bitna dobra komunikacija</a:t>
            </a:r>
          </a:p>
          <a:p>
            <a:endParaRPr lang="hr-HR" dirty="0"/>
          </a:p>
        </p:txBody>
      </p:sp>
      <p:pic>
        <p:nvPicPr>
          <p:cNvPr id="3074" name="Picture 2" descr="Lesson Icons - Free SVG &amp; PNG Lesson Images - Noun Project">
            <a:extLst>
              <a:ext uri="{FF2B5EF4-FFF2-40B4-BE49-F238E27FC236}">
                <a16:creationId xmlns:a16="http://schemas.microsoft.com/office/drawing/2014/main" id="{4ABF2C8A-59AE-89A3-1270-9319887A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502923"/>
            <a:ext cx="1852153" cy="185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7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115</TotalTime>
  <Words>265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SINAPPSA</vt:lpstr>
      <vt:lpstr>SADRŽAJ</vt:lpstr>
      <vt:lpstr>Opis zadatka</vt:lpstr>
      <vt:lpstr>PowerPoint Presentation</vt:lpstr>
      <vt:lpstr>Nefunkcionalni i zahtjevi domene primjene </vt:lpstr>
      <vt:lpstr>Korišteni alati i tehnologije</vt:lpstr>
      <vt:lpstr>Arhitektura sustava</vt:lpstr>
      <vt:lpstr>ORGANIZACIJA RADA</vt:lpstr>
      <vt:lpstr>Naučene lekcije</vt:lpstr>
      <vt:lpstr>Popis članova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SINAPPSA</dc:title>
  <dc:creator>Barbara Kralj</dc:creator>
  <cp:lastModifiedBy>Barbara Kralj</cp:lastModifiedBy>
  <cp:revision>6</cp:revision>
  <dcterms:created xsi:type="dcterms:W3CDTF">2023-01-16T19:11:19Z</dcterms:created>
  <dcterms:modified xsi:type="dcterms:W3CDTF">2023-01-16T21:09:45Z</dcterms:modified>
</cp:coreProperties>
</file>