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1996737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5120" cy="37389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Click to move the slide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640" cy="4487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Noto Sans Regular"/>
              </a:rPr>
              <a:t>Click to edit the notes format</a:t>
            </a:r>
            <a:endParaRPr b="0" lang="en-US" sz="2000" spc="-1" strike="noStrike">
              <a:latin typeface="Noto Sans Regular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360000" y="360000"/>
            <a:ext cx="2968200" cy="498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1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31440" y="360000"/>
            <a:ext cx="2968200" cy="498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1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360000" y="9833400"/>
            <a:ext cx="2968200" cy="498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1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31440" y="9833400"/>
            <a:ext cx="2968200" cy="498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229C9A5-125F-43B3-9AD7-8787FB60535F}" type="slidenum">
              <a:rPr b="0" lang="en-US" sz="1400" spc="-1" strike="noStrike">
                <a:solidFill>
                  <a:srgbClr val="dbf5f9"/>
                </a:solidFill>
                <a:latin typeface="Source Sans Pro"/>
              </a:rPr>
              <a:t>1</a:t>
            </a:fld>
            <a:endParaRPr b="0" lang="en-US" sz="14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5120" cy="373896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640" cy="4487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979" spc="-1" strike="noStrike">
                <a:latin typeface="Noto Sans Regular"/>
              </a:rPr>
              <a:t>Can start with standard Euler’s method of forward integration (or Rungee Kutta if you are fancy) to find the position of a particle in a future timestep, but unstable. Also more of a fragment shader issue, can’t write to different fragments</a:t>
            </a:r>
            <a:endParaRPr b="0" lang="en-US" sz="1979" spc="-1" strike="noStrike">
              <a:latin typeface="Noto Sans Regular"/>
            </a:endParaRPr>
          </a:p>
          <a:p>
            <a:endParaRPr b="0" lang="en-US" sz="1979" spc="-1" strike="noStrike">
              <a:latin typeface="Noto Sans Regular"/>
            </a:endParaRPr>
          </a:p>
          <a:p>
            <a:r>
              <a:rPr b="0" lang="en-US" sz="1979" spc="-1" strike="noStrike">
                <a:latin typeface="Noto Sans Regular"/>
              </a:rPr>
              <a:t>Opt more for an implicit method (where does our particle move at this time? Trace back velocity</a:t>
            </a:r>
            <a:endParaRPr b="0" lang="en-US" sz="1979" spc="-1" strike="noStrike">
              <a:latin typeface="Noto Sans Regular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566720" y="1117440"/>
            <a:ext cx="4425120" cy="373896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1044000" y="5096520"/>
            <a:ext cx="5471640" cy="4487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979" spc="-1" strike="noStrike">
                <a:latin typeface="Noto Sans Regular"/>
              </a:rPr>
              <a:t>(pressure with respect to normal of the boundary is zero, needed to have correct solution to Poisson pressure)</a:t>
            </a:r>
            <a:endParaRPr b="0" lang="en-US" sz="1979" spc="-1" strike="noStrike">
              <a:latin typeface="Noto Sans Regula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1073808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8680" y="4357080"/>
            <a:ext cx="1073808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8680" y="435708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1280" y="435708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29280" y="192060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0240" y="192060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8680" y="435708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29280" y="435708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0240" y="435708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8680" y="1920600"/>
            <a:ext cx="10738080" cy="466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1073808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8680" y="121320"/>
            <a:ext cx="10797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8680" y="435708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8680" y="1920600"/>
            <a:ext cx="10738080" cy="466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1280" y="435708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8680" y="4357080"/>
            <a:ext cx="1073808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1073808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8680" y="4357080"/>
            <a:ext cx="1073808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8680" y="435708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01280" y="435708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29280" y="192060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0240" y="192060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8680" y="435708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29280" y="435708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860240" y="435708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8680" y="1920600"/>
            <a:ext cx="10738080" cy="4664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1073808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1073808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8680" y="121320"/>
            <a:ext cx="10797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8680" y="435708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1280" y="435708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8680" y="4357080"/>
            <a:ext cx="1073808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1073808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8680" y="4357080"/>
            <a:ext cx="1073808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8680" y="435708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01280" y="435708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29280" y="192060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0240" y="192060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8680" y="435708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29280" y="435708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860240" y="4357080"/>
            <a:ext cx="345744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8680" y="121320"/>
            <a:ext cx="10797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8680" y="435708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1280" y="435708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1280" y="1920600"/>
            <a:ext cx="524016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8680" y="4357080"/>
            <a:ext cx="10738080" cy="222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2680" y="6888960"/>
            <a:ext cx="279504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5840" y="6888960"/>
            <a:ext cx="380232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4760" y="6888960"/>
            <a:ext cx="279504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C712820F-39F0-4330-B7B2-C1F8B7CDD74C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1</a:t>
            </a:fld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280" y="301320"/>
            <a:ext cx="10797120" cy="4455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600" y="5217840"/>
            <a:ext cx="1078848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8680" y="1920600"/>
            <a:ext cx="10738080" cy="466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8680" y="6888960"/>
            <a:ext cx="279504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1840" y="6888960"/>
            <a:ext cx="380232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0760" y="6888960"/>
            <a:ext cx="279504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DE7EBC05-700A-4E53-BFF8-2A30AC8F77D5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8680" y="301320"/>
            <a:ext cx="10797120" cy="126252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8680" y="1829160"/>
            <a:ext cx="10829160" cy="539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8680" y="6829560"/>
            <a:ext cx="279504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1840" y="6829560"/>
            <a:ext cx="380232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7200" y="6829560"/>
            <a:ext cx="225324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7DA7B026-7D02-439D-B36A-73DCA475E95D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5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hyperlink" Target="https://developer.nvidia.com/gpugems/gpugems3/part-v-physics-simulation/chapter-30-real-time-simulation-and-rendering-3d-fluids" TargetMode="External"/><Relationship Id="rId3" Type="http://schemas.openxmlformats.org/officeDocument/2006/relationships/hyperlink" Target="https://developer.nvidia.com/gpugems/gpugems/part-vi-beyond-triangles/chapter-38-fast-fluid-dynamics-simulation-gpu" TargetMode="External"/><Relationship Id="rId4" Type="http://schemas.openxmlformats.org/officeDocument/2006/relationships/hyperlink" Target="https://hal.inria.fr/inria-00443630/file/article-1.pdf" TargetMode="External"/><Relationship Id="rId5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paveldogreat.github.io/WebGL-Fluid-Simulation/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48280" y="301320"/>
            <a:ext cx="10797120" cy="445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7200" spc="-1" strike="noStrike">
                <a:solidFill>
                  <a:srgbClr val="04617b"/>
                </a:solidFill>
                <a:latin typeface="Source Sans Pro Light"/>
              </a:rPr>
              <a:t>GPU Fluid Simulation with Compute Shaders</a:t>
            </a:r>
            <a:endParaRPr b="0" lang="en-US" sz="72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52600" y="5217840"/>
            <a:ext cx="10788480" cy="1596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Ivan Krukov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Advanced Computer Graphics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Spring 2020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Compute Shaders: Storing Results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Don’t have “out” qualifier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Two ways to store results: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Image2D objects (texture units with imageStore)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SSBOs (access data like arrays)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Concurrency model in OpenGL means we have to be careful with reads/writes to the same object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48280" y="301320"/>
            <a:ext cx="10797120" cy="445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Navier Stokes Implementation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Navier Stokes Equations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Incompressible, homogeneous fluid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Grid-based (cell represents “block” of fluid)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Four Components (applied in listed order):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Advection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Pressure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Diffusion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External Force</a:t>
            </a:r>
            <a:endParaRPr b="0" lang="en-US" sz="2800" spc="-1" strike="noStrike">
              <a:latin typeface="Source Sans Pro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229400" y="6015240"/>
            <a:ext cx="9537840" cy="136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Navier Stokes: Advection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Fluid has some velocity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That velocity carries some quantity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Dye colors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Level Sets (“height” of the fluid)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Velocity itself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Solving: need to figure out divergence of velocity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1229400" y="5871240"/>
            <a:ext cx="9537840" cy="136620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743200" y="5760720"/>
            <a:ext cx="2926080" cy="164592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3931920" y="3017520"/>
            <a:ext cx="3840480" cy="1828800"/>
          </a:xfrm>
          <a:prstGeom prst="ellipse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Navier Stokes: Advection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Velocity moving particles → simply move things </a:t>
            </a:r>
            <a:r>
              <a:rPr b="0" lang="en-US" sz="3200" spc="-1" strike="noStrike">
                <a:latin typeface="Source Sans Pro"/>
              </a:rPr>
              <a:t>around like a particle system in time!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Step back using velocity, bilerp to approximate </a:t>
            </a:r>
            <a:r>
              <a:rPr b="0" lang="en-US" sz="3200" spc="-1" strike="noStrike">
                <a:latin typeface="Source Sans Pro"/>
              </a:rPr>
              <a:t>quantity at that point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Appeal of rectangular textures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7597800" y="3557160"/>
            <a:ext cx="4021200" cy="40212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799920" y="5419440"/>
            <a:ext cx="6058080" cy="6328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4"/>
          <a:stretch/>
        </p:blipFill>
        <p:spPr>
          <a:xfrm>
            <a:off x="731520" y="6585480"/>
            <a:ext cx="6126480" cy="55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"/>
                            </p:stCondLst>
                            <p:childTnLst>
                              <p:par>
                                <p:cTn id="19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Navier Stokes: Pressure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Force has a delayed propagation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Pressure build-up in the fluid causes acceleration (Newton’s Second Law)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Complex to compute: Gradient Operator 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1229400" y="5871240"/>
            <a:ext cx="9537840" cy="136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6" dur="indefinite" restart="never" nodeType="tmRoot">
          <p:childTnLst>
            <p:seq>
              <p:cTn id="197" dur="indefinite" nodeType="mainSeq">
                <p:childTnLst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Navier Stokes: Viscous Diffusion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Fluids have varying consistencies/thicknesses (water versus maple syrup)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Resistance to flow → diffusion of momentum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Need to solve Laplacian Operator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1229400" y="5871240"/>
            <a:ext cx="9537840" cy="136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0" dur="indefinite" restart="never" nodeType="tmRoot">
          <p:childTnLst>
            <p:seq>
              <p:cTn id="211" dur="indefinite" nodeType="mainSeq">
                <p:childTnLst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Mathematical Approximations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Helmholtz-Hodge Decomposition Theorem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Field w = divergence free field (u) + gradient of a scalar field (p)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Pressure 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 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rcRect l="0" t="0" r="3339" b="0"/>
          <a:stretch/>
        </p:blipFill>
        <p:spPr>
          <a:xfrm>
            <a:off x="1002600" y="4114800"/>
            <a:ext cx="2655000" cy="54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4" dur="indefinite" restart="never" nodeType="tmRoot">
          <p:childTnLst>
            <p:seq>
              <p:cTn id="2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Mathematical Approximations: Diffusion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Consider Diffusion term in explicit/discrete terms: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Just like advection, should use more stable form: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Laplacian Operator in this form can then be </a:t>
            </a:r>
            <a:r>
              <a:rPr b="0" lang="en-US" sz="3200" spc="-1" strike="noStrike">
                <a:latin typeface="Source Sans Pro"/>
              </a:rPr>
              <a:t>solved using jacobi iteration (slow, but easy to </a:t>
            </a:r>
            <a:r>
              <a:rPr b="0" lang="en-US" sz="3200" spc="-1" strike="noStrike">
                <a:latin typeface="Source Sans Pro"/>
              </a:rPr>
              <a:t>implement)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9443520" y="262080"/>
            <a:ext cx="2260800" cy="92664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rcRect l="0" t="0" r="1998" b="0"/>
          <a:stretch/>
        </p:blipFill>
        <p:spPr>
          <a:xfrm>
            <a:off x="2149920" y="2468880"/>
            <a:ext cx="7542360" cy="54864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4"/>
          <a:srcRect l="0" t="0" r="2331" b="0"/>
          <a:stretch/>
        </p:blipFill>
        <p:spPr>
          <a:xfrm>
            <a:off x="2795400" y="3729600"/>
            <a:ext cx="6256800" cy="64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6" dur="indefinite" restart="never" nodeType="tmRoot">
          <p:childTnLst>
            <p:seq>
              <p:cTn id="227" dur="indefinite" nodeType="mainSeq">
                <p:childTnLst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Jacobi Iteration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Technique to iteratively relax discrete form of the Laplacian operator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We can use the same formula to calculate the pressure gradient 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More accurate with more iterations 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Easy to implement, but S  L  O  W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1327680" y="6249240"/>
            <a:ext cx="9341280" cy="11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4" dur="indefinite" restart="never" nodeType="tmRoot">
          <p:childTnLst>
            <p:seq>
              <p:cTn id="245" dur="indefinite" nodeType="mainSeq">
                <p:childTnLst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Overview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Why Use Realistic Fluid Simulation?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Brief Overview of Compute Shaders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Navier Stokes Math/Implementation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Rendering Water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Custom Implementation Details/Shortcuts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Demo!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Jacobi Iteration Parameters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Diffusion: 20-50 iterations; x = b = velocity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α = (dx)^2/(ν * dt)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β = 4 + (dx)^2)/ν * dt)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Pressure: 4</a:t>
            </a:r>
            <a:r>
              <a:rPr b="0" lang="en-US" sz="3200" spc="-1" strike="noStrike">
                <a:latin typeface="Source Sans Pro"/>
              </a:rPr>
              <a:t>0-80 iterations; x = pressure; b = div v 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α = -(dx)^2 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β = 4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(dx is the scale of our grid, usually 1, dt timestep) 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1327680" y="6249240"/>
            <a:ext cx="9341280" cy="11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2" dur="indefinite" restart="never" nodeType="tmRoot">
          <p:childTnLst>
            <p:seq>
              <p:cTn id="2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Navier Stokes: External Force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Acceleration caused by external forces (gravity, pulling a hand through water, wind)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Simplest of them all: No calculus required!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1229400" y="5871240"/>
            <a:ext cx="9537840" cy="136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4" dur="indefinite" restart="never" nodeType="tmRoot">
          <p:childTnLst>
            <p:seq>
              <p:cTn id="265" dur="indefinite" nodeType="mainSeq">
                <p:childTnLst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Enforcing Boundary Conditions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Due to assertion of a stable fluid, need assertions on the boundaries of our textures to be well-posed: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No-Slip Condition: V → 0 as we approach a boundary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Sampling centers → need average of two cells next to boundary to equal zero </a:t>
            </a:r>
            <a:endParaRPr b="0" lang="en-US" sz="24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Pure Neumann Boundary Condition (dp/dn = 0)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Derivative approximation works out to the exact same code as velocity boundary conditions!</a:t>
            </a:r>
            <a:endParaRPr b="0" lang="en-US" sz="2400" spc="-1" strike="noStrike">
              <a:latin typeface="Source Sans Pro"/>
            </a:endParaRPr>
          </a:p>
        </p:txBody>
      </p:sp>
    </p:spTree>
  </p:cSld>
  <p:timing>
    <p:tnLst>
      <p:par>
        <p:cTn id="274" dur="indefinite" restart="never" nodeType="tmRoot">
          <p:childTnLst>
            <p:seq>
              <p:cTn id="2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Enforcing Boundary Conditions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2611440" y="1737360"/>
            <a:ext cx="6773760" cy="560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6" dur="indefinite" restart="never" nodeType="tmRoot">
          <p:childTnLst>
            <p:seq>
              <p:cTn id="2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48280" y="301320"/>
            <a:ext cx="10797120" cy="445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Rendering Water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  <p:timing>
    <p:tnLst>
      <p:par>
        <p:cTn id="278" dur="indefinite" restart="never" nodeType="tmRoot">
          <p:childTnLst>
            <p:seq>
              <p:cTn id="2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3D Rendering of Water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After computing passes of each Navier Stokes Component, we have a 3D texture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But this only represents fluid velocity!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How do we represent a 3D volume and actually draw it?</a:t>
            </a: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280" dur="indefinite" restart="never" nodeType="tmRoot">
          <p:childTnLst>
            <p:seq>
              <p:cTn id="281" dur="indefinite" nodeType="mainSeq">
                <p:childTnLst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The Level Set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Use a Level Set! (Advection to update per-frame)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Signed distance from cell center to surface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X &lt; 0 → Cell contains water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X &gt; 0 → Cell contains air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X = 0 → Exact point of fluid surface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Potential Optimization: Mask Computations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If the cell contains air, don’t care about pressure, external forces</a:t>
            </a: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294" dur="indefinite" restart="never" nodeType="tmRoot">
          <p:childTnLst>
            <p:seq>
              <p:cTn id="295" dur="indefinite" nodeType="mainSeq">
                <p:childTnLst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98680" y="121320"/>
            <a:ext cx="1079676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The Level Set: Rendering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Use 6 quads to represent space fluid takes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Perform Ray Marching until we find X = 0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shade it with a surface fragment shader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compute normal with the gradient</a:t>
            </a:r>
            <a:endParaRPr b="0" lang="en-US" sz="2800" spc="-1" strike="noStrike">
              <a:latin typeface="Source Sans Pro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2370240" y="4210920"/>
            <a:ext cx="7871040" cy="333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4" dur="indefinite" restart="never" nodeType="tmRoot">
          <p:childTnLst>
            <p:seq>
              <p:cTn id="325" dur="indefinite" nodeType="mainSeq">
                <p:childTnLst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Fluid Lighting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598680" y="1920600"/>
            <a:ext cx="10738080" cy="53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Currently use PBR combined with reflection and </a:t>
            </a:r>
            <a:r>
              <a:rPr b="0" lang="en-US" sz="3200" spc="-1" strike="noStrike">
                <a:latin typeface="Source Sans Pro"/>
              </a:rPr>
              <a:t>base color (reflectance derived from roughness </a:t>
            </a:r>
            <a:r>
              <a:rPr b="0" lang="en-US" sz="3200" spc="-1" strike="noStrike">
                <a:latin typeface="Source Sans Pro"/>
              </a:rPr>
              <a:t>parameter)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Some research looks at different BRDF than </a:t>
            </a:r>
            <a:r>
              <a:rPr b="0" lang="en-US" sz="3200" spc="-1" strike="noStrike">
                <a:latin typeface="Source Sans Pro"/>
              </a:rPr>
              <a:t>Torrance-Sparrow (in particular with Gerstner </a:t>
            </a:r>
            <a:r>
              <a:rPr b="0" lang="en-US" sz="3200" spc="-1" strike="noStrike">
                <a:latin typeface="Source Sans Pro"/>
              </a:rPr>
              <a:t>waves)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Less uniform distribution of microfacets (Gaussian </a:t>
            </a:r>
            <a:r>
              <a:rPr b="0" lang="en-US" sz="2800" spc="-1" strike="noStrike">
                <a:latin typeface="Source Sans Pro"/>
              </a:rPr>
              <a:t>Distribution based) (Ward, Ross BRDF)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Ross good for varying LODs, self shadowing of waves, </a:t>
            </a:r>
            <a:r>
              <a:rPr b="0" lang="en-US" sz="2800" spc="-1" strike="noStrike">
                <a:latin typeface="Source Sans Pro"/>
              </a:rPr>
              <a:t>parameters from satellite data</a:t>
            </a: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342" dur="indefinite" restart="never" nodeType="tmRoot">
          <p:childTnLst>
            <p:seq>
              <p:cTn id="343" dur="indefinite" nodeType="mainSeq">
                <p:childTnLst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Ocean BRDF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29280" y="658368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https://hal.inria.fr/inria-00443630/file/article-1.pdf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371600" y="2103120"/>
            <a:ext cx="8858520" cy="431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0" dur="indefinite" restart="never" nodeType="tmRoot">
          <p:childTnLst>
            <p:seq>
              <p:cTn id="3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48280" y="301320"/>
            <a:ext cx="10797120" cy="445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Why Use Navier Stokes?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Implementation Challenges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598680" y="1956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Traditional Fluid Simulation (3D) is complex: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Computation: 3d version of Navier Stokes (straightforward from 2D)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Rendering: Ray march through a 3d (or multiple 2d) level set texture(s)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Navier stokes depends on some sort of interaction (external force) and initial conditions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Had to figure out parameters that would look natural for something like a river</a:t>
            </a:r>
            <a:endParaRPr b="0" lang="en-US" sz="2400" spc="-1" strike="noStrike">
              <a:latin typeface="Source Sans Pro"/>
            </a:endParaRPr>
          </a:p>
        </p:txBody>
      </p:sp>
    </p:spTree>
  </p:cSld>
  <p:timing>
    <p:tnLst>
      <p:par>
        <p:cTn id="362" dur="indefinite" restart="never" nodeType="tmRoot">
          <p:childTnLst>
            <p:seq>
              <p:cTn id="363" dur="indefinite" nodeType="mainSeq">
                <p:childTnLst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Custom Approach to Rendering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598680" y="1956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Use a single 2d textured level set as a cheap height/bump map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Make the river appear continuous by: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Font typeface="StarSymbol"/>
              <a:buAutoNum type="arabicParenR"/>
            </a:pPr>
            <a:r>
              <a:rPr b="0" lang="en-US" sz="2800" spc="-1" strike="noStrike">
                <a:latin typeface="Source Sans Pro"/>
              </a:rPr>
              <a:t> </a:t>
            </a:r>
            <a:r>
              <a:rPr b="0" lang="en-US" sz="2800" spc="-1" strike="noStrike">
                <a:latin typeface="Source Sans Pro"/>
              </a:rPr>
              <a:t>Initializing a level set with random values (advection smooths things out after a second)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Font typeface="StarSymbol"/>
              <a:buAutoNum type="arabicParenR"/>
            </a:pPr>
            <a:r>
              <a:rPr b="0" lang="en-US" sz="2800" spc="-1" strike="noStrike">
                <a:latin typeface="Source Sans Pro"/>
              </a:rPr>
              <a:t> </a:t>
            </a:r>
            <a:r>
              <a:rPr b="0" lang="en-US" sz="2800" spc="-1" strike="noStrike">
                <a:latin typeface="Source Sans Pro"/>
              </a:rPr>
              <a:t>Applying a constant field of force to the fluid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Font typeface="StarSymbol"/>
              <a:buAutoNum type="arabicParenR"/>
            </a:pPr>
            <a:r>
              <a:rPr b="0" lang="en-US" sz="2800" spc="-1" strike="noStrike">
                <a:latin typeface="Source Sans Pro"/>
              </a:rPr>
              <a:t> </a:t>
            </a:r>
            <a:r>
              <a:rPr b="0" lang="en-US" sz="2800" spc="-1" strike="noStrike">
                <a:latin typeface="Source Sans Pro"/>
              </a:rPr>
              <a:t>Setting values of the level set on the edge of the fluid </a:t>
            </a: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382" dur="indefinite" restart="never" nodeType="tmRoot">
          <p:childTnLst>
            <p:seq>
              <p:cTn id="383" dur="indefinite" nodeType="mainSeq">
                <p:childTnLst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48280" y="301320"/>
            <a:ext cx="10797120" cy="445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Demo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  <p:timing>
    <p:tnLst>
      <p:par>
        <p:cTn id="398" dur="indefinite" restart="never" nodeType="tmRoot">
          <p:childTnLst>
            <p:seq>
              <p:cTn id="3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Further Readings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3D Fluid Rendering (including smoke)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Source Sans Pro"/>
                <a:hlinkClick r:id="rId2"/>
              </a:rPr>
              <a:t>https://developer.nvidia.com/gpugems/gpugems3/part-v-physics-simulation/chapter-30-real-time-simulation-and-rendering-3d-fluids</a:t>
            </a:r>
            <a:endParaRPr b="0" lang="en-US" sz="26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Navier Stokes on the GPU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Source Sans Pro"/>
                <a:hlinkClick r:id="rId3"/>
              </a:rPr>
              <a:t>https://developer.nvidia.com/gpugems/gpugems/part-vi-beyond-triangles/chapter-38-fast-fluid-dynamics-simulation-gpu</a:t>
            </a:r>
            <a:endParaRPr b="0" lang="en-US" sz="26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Ocean BRDF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Source Sans Pro"/>
                <a:hlinkClick r:id="rId4"/>
              </a:rPr>
              <a:t>https://hal.inria.fr/inria-00443630/file/article-1.pdf</a:t>
            </a:r>
            <a:endParaRPr b="0" lang="en-US" sz="26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The Book has good sample code for using compute shaders and PBR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400" dur="indefinite" restart="never" nodeType="tmRoot">
          <p:childTnLst>
            <p:seq>
              <p:cTn id="4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Why Use Navier Stokes?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Very impressive looking results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Approximations can be done in real time 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Interactions can be encoded with forces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Extendable outside of a graphics domain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Not limited to just water: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Realistic Smoke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Realistic Fire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Volumetric Clouds</a:t>
            </a: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Why Use Navier Stokes?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828800" y="66780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Source Sans Pro"/>
              </a:rPr>
              <a:t>From GPU Gems 3 chapter 30</a:t>
            </a:r>
            <a:endParaRPr b="0" lang="en-US" sz="2600" spc="-1" strike="noStrike">
              <a:latin typeface="Source Sans Pro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281680" y="1920600"/>
            <a:ext cx="7593840" cy="452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Why Use Navier Stokes?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  <a:hlinkClick r:id="rId1"/>
              </a:rPr>
              <a:t>https://paveldogreat.github.io/WebGL-Fluid-Simulation/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(images from GPU Gems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3 chapter 30)</a:t>
            </a:r>
            <a:endParaRPr b="0" lang="en-US" sz="2800" spc="-1" strike="noStrike">
              <a:latin typeface="Source Sans Pro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6766560" y="2442240"/>
            <a:ext cx="4762080" cy="47620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612720" y="4633560"/>
            <a:ext cx="8055000" cy="269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48280" y="301320"/>
            <a:ext cx="10797120" cy="445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Compute Shaders Overview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Compute Shaders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Completely separate from the rendering pipeline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Used for general-purpose computation/storing of values (a bit like OpenCL/CUDA)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Traditional approaches call for pixel shaders (I.e fragment shaders)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Some operations in our pipeline aren’t useful (per-fragment operations)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Less texture sampling per pixel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Opportunities for better parallelization</a:t>
            </a:r>
            <a:endParaRPr b="0" lang="en-US" sz="2800" spc="-1" strike="noStrike">
              <a:latin typeface="Source Sans Pro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Compute Shaders: Work Groups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Execution split up into work groups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Each work group has a local size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Defined in shader (similar style to geometry shader)</a:t>
            </a:r>
            <a:endParaRPr b="0" lang="en-US" sz="28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Local invocations can share data through shared variables</a:t>
            </a:r>
            <a:endParaRPr b="0" lang="en-US" sz="28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glDispatchCompute(x, y, z)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Generally use work group to do a small workload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2020-04-18T15:05:25Z</dcterms:created>
  <dc:creator/>
  <dc:description/>
  <dc:language>en-US</dc:language>
  <cp:lastModifiedBy/>
  <dcterms:modified xsi:type="dcterms:W3CDTF">2020-04-22T14:37:37Z</dcterms:modified>
  <cp:revision>6</cp:revision>
  <dc:subject/>
  <dc:title>Vivid</dc:title>
</cp:coreProperties>
</file>