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handoutMasterIdLst>
    <p:handoutMasterId r:id="rId18"/>
  </p:handoutMasterIdLst>
  <p:sldIdLst>
    <p:sldId id="256" r:id="rId3"/>
    <p:sldId id="257" r:id="rId4"/>
    <p:sldId id="258" r:id="rId5"/>
    <p:sldId id="261" r:id="rId6"/>
    <p:sldId id="262" r:id="rId7"/>
    <p:sldId id="263" r:id="rId8"/>
    <p:sldId id="264" r:id="rId9"/>
    <p:sldId id="265" r:id="rId10"/>
    <p:sldId id="267" r:id="rId11"/>
    <p:sldId id="268" r:id="rId12"/>
    <p:sldId id="270" r:id="rId13"/>
    <p:sldId id="271" r:id="rId14"/>
    <p:sldId id="269"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69"/>
    <p:restoredTop sz="84796"/>
  </p:normalViewPr>
  <p:slideViewPr>
    <p:cSldViewPr snapToGrid="0" snapToObjects="1">
      <p:cViewPr varScale="1">
        <p:scale>
          <a:sx n="75" d="100"/>
          <a:sy n="75" d="100"/>
        </p:scale>
        <p:origin x="16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D01BAA-8BD4-8F47-81B5-5DAF9DDDB895}" type="datetimeFigureOut">
              <a:rPr kumimoji="1" lang="zh-CN" altLang="en-US" smtClean="0"/>
              <a:t>17/9/27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DBC88-D4E9-8342-B746-02DA3005FD47}" type="slidenum">
              <a:rPr kumimoji="1" lang="zh-CN" altLang="en-US" smtClean="0"/>
              <a:t>‹#›</a:t>
            </a:fld>
            <a:endParaRPr kumimoji="1" lang="zh-CN" altLang="en-US"/>
          </a:p>
        </p:txBody>
      </p:sp>
    </p:spTree>
    <p:extLst>
      <p:ext uri="{BB962C8B-B14F-4D97-AF65-F5344CB8AC3E}">
        <p14:creationId xmlns:p14="http://schemas.microsoft.com/office/powerpoint/2010/main" val="183754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09"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10"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11"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12" name="PlaceHolder 5"/>
          <p:cNvSpPr>
            <a:spLocks noGrp="1"/>
          </p:cNvSpPr>
          <p:nvPr>
            <p:ph type="sldNum"/>
          </p:nvPr>
        </p:nvSpPr>
        <p:spPr>
          <a:xfrm>
            <a:off x="4278960" y="10157400"/>
            <a:ext cx="3280680" cy="534240"/>
          </a:xfrm>
          <a:prstGeom prst="rect">
            <a:avLst/>
          </a:prstGeom>
        </p:spPr>
        <p:txBody>
          <a:bodyPr lIns="0" tIns="0" rIns="0" bIns="0" anchor="b"/>
          <a:lstStyle/>
          <a:p>
            <a:pPr algn="r"/>
            <a:fld id="{5CCD0113-6807-4578-A577-2F44A3CBED4B}"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78" name="TextShape 2"/>
          <p:cNvSpPr txBox="1"/>
          <p:nvPr/>
        </p:nvSpPr>
        <p:spPr>
          <a:xfrm>
            <a:off x="3884760" y="8685360"/>
            <a:ext cx="2971440" cy="458280"/>
          </a:xfrm>
          <a:prstGeom prst="rect">
            <a:avLst/>
          </a:prstGeom>
          <a:noFill/>
          <a:ln>
            <a:noFill/>
          </a:ln>
        </p:spPr>
        <p:txBody>
          <a:bodyPr anchor="b"/>
          <a:lstStyle/>
          <a:p>
            <a:pPr algn="r">
              <a:lnSpc>
                <a:spcPct val="100000"/>
              </a:lnSpc>
            </a:pPr>
            <a:fld id="{6CFE0C61-3ED9-4D19-AB6F-AD45B0524BF3}" type="slidenum">
              <a:rPr lang="en-US" sz="1200" b="0" strike="noStrike" spc="-1">
                <a:solidFill>
                  <a:srgbClr val="000000"/>
                </a:solidFill>
                <a:uFill>
                  <a:solidFill>
                    <a:srgbClr val="FFFFFF"/>
                  </a:solidFill>
                </a:uFill>
                <a:latin typeface="+mn-lt"/>
                <a:ea typeface="+mn-ea"/>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0" name="TextShape 2"/>
          <p:cNvSpPr txBox="1"/>
          <p:nvPr/>
        </p:nvSpPr>
        <p:spPr>
          <a:xfrm>
            <a:off x="3884760" y="8685360"/>
            <a:ext cx="2971440" cy="458280"/>
          </a:xfrm>
          <a:prstGeom prst="rect">
            <a:avLst/>
          </a:prstGeom>
          <a:noFill/>
          <a:ln>
            <a:noFill/>
          </a:ln>
        </p:spPr>
        <p:txBody>
          <a:bodyPr anchor="b"/>
          <a:lstStyle/>
          <a:p>
            <a:pPr algn="r">
              <a:lnSpc>
                <a:spcPct val="100000"/>
              </a:lnSpc>
            </a:pPr>
            <a:fld id="{A5F1219D-9174-44BC-BCAF-D302D88DBB3F}" type="slidenum">
              <a:rPr lang="en-US" sz="1200" b="0" strike="noStrike" spc="-1">
                <a:solidFill>
                  <a:srgbClr val="000000"/>
                </a:solidFill>
                <a:uFill>
                  <a:solidFill>
                    <a:srgbClr val="FFFFFF"/>
                  </a:solidFill>
                </a:uFill>
                <a:latin typeface="+mn-lt"/>
                <a:ea typeface="+mn-ea"/>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400640"/>
            <a:ext cx="5486040" cy="3600000"/>
          </a:xfrm>
          <a:prstGeom prst="rect">
            <a:avLst/>
          </a:prstGeom>
        </p:spPr>
        <p:txBody>
          <a:bodyPr/>
          <a:lstStyle/>
          <a:p>
            <a:r>
              <a:rPr lang="en-US" sz="2000" b="0" strike="noStrike" spc="-1" dirty="0">
                <a:solidFill>
                  <a:srgbClr val="000000"/>
                </a:solidFill>
                <a:uFill>
                  <a:solidFill>
                    <a:srgbClr val="FFFFFF"/>
                  </a:solidFill>
                </a:uFill>
                <a:latin typeface="Arial"/>
              </a:rPr>
              <a:t>Public-key cryptography is also called asymmetric cryptography. In this process, the encryption and decryption need a pair of keys – called public key and private key. Given you one of them two, you can not defer the other. It is safer than the password because the latter is too short. In our case, AWS generates a pair of key, and send the private key to you, then it is your private key. At the same time, AWS stored your public key on the machine.</a:t>
            </a:r>
          </a:p>
        </p:txBody>
      </p:sp>
      <p:sp>
        <p:nvSpPr>
          <p:cNvPr id="182" name="TextShape 2"/>
          <p:cNvSpPr txBox="1"/>
          <p:nvPr/>
        </p:nvSpPr>
        <p:spPr>
          <a:xfrm>
            <a:off x="3884760" y="8685360"/>
            <a:ext cx="2971440" cy="458280"/>
          </a:xfrm>
          <a:prstGeom prst="rect">
            <a:avLst/>
          </a:prstGeom>
          <a:noFill/>
          <a:ln>
            <a:noFill/>
          </a:ln>
        </p:spPr>
        <p:txBody>
          <a:bodyPr anchor="b"/>
          <a:lstStyle/>
          <a:p>
            <a:pPr algn="r">
              <a:lnSpc>
                <a:spcPct val="100000"/>
              </a:lnSpc>
            </a:pPr>
            <a:fld id="{CFDBADA5-3B5F-4E11-B8B6-C25ADAA6376D}" type="slidenum">
              <a:rPr lang="en-US" sz="1200" b="0" strike="noStrike" spc="-1">
                <a:solidFill>
                  <a:srgbClr val="000000"/>
                </a:solidFill>
                <a:uFill>
                  <a:solidFill>
                    <a:srgbClr val="FFFFFF"/>
                  </a:solidFill>
                </a:uFill>
                <a:latin typeface="+mn-lt"/>
                <a:ea typeface="+mn-ea"/>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4" name="TextShape 2"/>
          <p:cNvSpPr txBox="1"/>
          <p:nvPr/>
        </p:nvSpPr>
        <p:spPr>
          <a:xfrm>
            <a:off x="3884760" y="8685360"/>
            <a:ext cx="2971440" cy="458280"/>
          </a:xfrm>
          <a:prstGeom prst="rect">
            <a:avLst/>
          </a:prstGeom>
          <a:noFill/>
          <a:ln>
            <a:noFill/>
          </a:ln>
        </p:spPr>
        <p:txBody>
          <a:bodyPr anchor="b"/>
          <a:lstStyle/>
          <a:p>
            <a:pPr algn="r">
              <a:lnSpc>
                <a:spcPct val="100000"/>
              </a:lnSpc>
            </a:pPr>
            <a:fld id="{B9A1705A-3295-48C2-AD8B-9612C30AD157}" type="slidenum">
              <a:rPr lang="en-US" sz="1200" b="0" strike="noStrike" spc="-1">
                <a:solidFill>
                  <a:srgbClr val="000000"/>
                </a:solidFill>
                <a:uFill>
                  <a:solidFill>
                    <a:srgbClr val="FFFFFF"/>
                  </a:solidFill>
                </a:uFill>
                <a:latin typeface="+mn-lt"/>
                <a:ea typeface="+mn-ea"/>
              </a:rPr>
              <a:t>13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55"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56" name="PlaceHolder 3"/>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pic>
        <p:nvPicPr>
          <p:cNvPr id="57" name="图片 56"/>
          <p:cNvPicPr/>
          <p:nvPr/>
        </p:nvPicPr>
        <p:blipFill>
          <a:blip r:embed="rId2"/>
          <a:stretch/>
        </p:blipFill>
        <p:spPr>
          <a:xfrm>
            <a:off x="2543400" y="2160360"/>
            <a:ext cx="4863240" cy="3880440"/>
          </a:xfrm>
          <a:prstGeom prst="rect">
            <a:avLst/>
          </a:prstGeom>
          <a:ln w="73080">
            <a:noFill/>
          </a:ln>
        </p:spPr>
      </p:pic>
      <p:pic>
        <p:nvPicPr>
          <p:cNvPr id="58" name="图片 57"/>
          <p:cNvPicPr/>
          <p:nvPr/>
        </p:nvPicPr>
        <p:blipFill>
          <a:blip r:embed="rId2"/>
          <a:stretch/>
        </p:blipFill>
        <p:spPr>
          <a:xfrm>
            <a:off x="2543400" y="2160360"/>
            <a:ext cx="4863240" cy="3880440"/>
          </a:xfrm>
          <a:prstGeom prst="rect">
            <a:avLst/>
          </a:prstGeom>
          <a:ln w="73080">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5"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7"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79"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84"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5" name="PlaceHolder 3"/>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6" name="PlaceHolder 4"/>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88"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89"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0"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2"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3"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4" name="PlaceHolder 4"/>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6" name="PlaceHolder 2"/>
          <p:cNvSpPr>
            <a:spLocks noGrp="1"/>
          </p:cNvSpPr>
          <p:nvPr>
            <p:ph type="body"/>
          </p:nvPr>
        </p:nvSpPr>
        <p:spPr>
          <a:xfrm>
            <a:off x="677160" y="21607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97" name="PlaceHolder 3"/>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99"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0"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1"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2" name="PlaceHolder 5"/>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104"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105" name="PlaceHolder 3"/>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pic>
        <p:nvPicPr>
          <p:cNvPr id="106" name="图片 105"/>
          <p:cNvPicPr/>
          <p:nvPr/>
        </p:nvPicPr>
        <p:blipFill>
          <a:blip r:embed="rId2"/>
          <a:stretch/>
        </p:blipFill>
        <p:spPr>
          <a:xfrm>
            <a:off x="2543400" y="2160360"/>
            <a:ext cx="4863240" cy="3880440"/>
          </a:xfrm>
          <a:prstGeom prst="rect">
            <a:avLst/>
          </a:prstGeom>
          <a:ln w="73080">
            <a:noFill/>
          </a:ln>
        </p:spPr>
      </p:pic>
      <p:pic>
        <p:nvPicPr>
          <p:cNvPr id="107" name="图片 106"/>
          <p:cNvPicPr/>
          <p:nvPr/>
        </p:nvPicPr>
        <p:blipFill>
          <a:blip r:embed="rId2"/>
          <a:stretch/>
        </p:blipFill>
        <p:spPr>
          <a:xfrm>
            <a:off x="2543400" y="2160360"/>
            <a:ext cx="4863240" cy="3880440"/>
          </a:xfrm>
          <a:prstGeom prst="rect">
            <a:avLst/>
          </a:prstGeom>
          <a:ln w="73080">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tIns="0" rIns="0" bIns="0" anchor="ctr"/>
          <a:lstStyle/>
          <a:p>
            <a:endParaRPr lang="en-US" sz="1800" b="0" strike="noStrike" spc="-1">
              <a:solidFill>
                <a:srgbClr val="000000"/>
              </a:solidFill>
              <a:uFill>
                <a:solidFill>
                  <a:srgbClr val="FFFFFF"/>
                </a:solidFill>
              </a:u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tIns="0" rIns="0" bIns="0"/>
          <a:lstStyle/>
          <a:p>
            <a:endParaRPr lang="en-US" sz="1800" b="0" strike="noStrike" spc="-1">
              <a:solidFill>
                <a:srgbClr val="404040"/>
              </a:solidFill>
              <a:uFill>
                <a:solidFill>
                  <a:srgbClr val="FFFFFF"/>
                </a:solidFill>
              </a:u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6"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842760" y="5666040"/>
            <a:ext cx="842400" cy="5665680"/>
          </a:xfrm>
          <a:prstGeom prst="triangle">
            <a:avLst>
              <a:gd name="adj" fmla="val 10000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lstStyle/>
          <a:p>
            <a:pPr algn="r">
              <a:lnSpc>
                <a:spcPct val="100000"/>
              </a:lnSpc>
            </a:pPr>
            <a:r>
              <a:rPr lang="en-US" sz="5400" b="0" strike="noStrike" spc="-1">
                <a:solidFill>
                  <a:srgbClr val="90C226"/>
                </a:solidFill>
                <a:uFill>
                  <a:solidFill>
                    <a:srgbClr val="FFFFFF"/>
                  </a:solidFill>
                </a:uFill>
                <a:latin typeface="Trebuchet MS"/>
              </a:rPr>
              <a:t>单击此处编辑母版标题样式</a:t>
            </a:r>
            <a:endParaRPr lang="en-US" sz="1800" b="0" strike="noStrike" spc="-1">
              <a:solidFill>
                <a:srgbClr val="000000"/>
              </a:solidFill>
              <a:uFill>
                <a:solidFill>
                  <a:srgbClr val="FFFFFF"/>
                </a:solidFill>
              </a:u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lstStyle/>
          <a:p>
            <a:pPr algn="r">
              <a:lnSpc>
                <a:spcPct val="100000"/>
              </a:lnSpc>
            </a:pPr>
            <a:r>
              <a:rPr lang="en-US" sz="900" b="0" strike="noStrike" spc="-1">
                <a:solidFill>
                  <a:srgbClr val="8B8B8B"/>
                </a:solidFill>
                <a:uFill>
                  <a:solidFill>
                    <a:srgbClr val="FFFFFF"/>
                  </a:solidFill>
                </a:uFill>
                <a:latin typeface="Trebuchet MS"/>
              </a:rPr>
              <a:t>9/26/17</a:t>
            </a:r>
            <a:endParaRPr lang="en-US" sz="1400" b="0" strike="noStrike" spc="-1">
              <a:solidFill>
                <a:srgbClr val="000000"/>
              </a:solidFill>
              <a:uFill>
                <a:solidFill>
                  <a:srgbClr val="FFFFFF"/>
                </a:solidFill>
              </a:uFill>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Trebuchet MS"/>
              </a:rPr>
              <a:t>IERG 4210 Tutorial 2</a:t>
            </a:r>
            <a:endParaRPr lang="en-US" sz="1400" b="0" strike="noStrike" spc="-1">
              <a:solidFill>
                <a:srgbClr val="000000"/>
              </a:solidFill>
              <a:uFill>
                <a:solidFill>
                  <a:srgbClr val="FFFFFF"/>
                </a:solidFill>
              </a:uFill>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lstStyle/>
          <a:p>
            <a:pPr algn="r">
              <a:lnSpc>
                <a:spcPct val="100000"/>
              </a:lnSpc>
            </a:pPr>
            <a:fld id="{95BADF06-F183-4FA9-81C9-7C4984679005}" type="slidenum">
              <a:rPr lang="en-US" sz="900" b="0" strike="noStrike" spc="-1">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1" name="CustomShape 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4"/>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7"/>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8"/>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PlaceHolder 11"/>
          <p:cNvSpPr>
            <a:spLocks noGrp="1"/>
          </p:cNvSpPr>
          <p:nvPr>
            <p:ph type="title"/>
          </p:nvPr>
        </p:nvSpPr>
        <p:spPr>
          <a:xfrm>
            <a:off x="677160" y="609480"/>
            <a:ext cx="8596440" cy="1320480"/>
          </a:xfrm>
          <a:prstGeom prst="rect">
            <a:avLst/>
          </a:prstGeom>
        </p:spPr>
        <p:txBody>
          <a:bodyPr/>
          <a:lstStyle/>
          <a:p>
            <a:pPr>
              <a:lnSpc>
                <a:spcPct val="100000"/>
              </a:lnSpc>
            </a:pPr>
            <a:r>
              <a:rPr lang="en-US" sz="3600" b="0" strike="noStrike" spc="-1">
                <a:solidFill>
                  <a:srgbClr val="90C226"/>
                </a:solidFill>
                <a:uFill>
                  <a:solidFill>
                    <a:srgbClr val="FFFFFF"/>
                  </a:solidFill>
                </a:uFill>
                <a:latin typeface="Trebuchet MS"/>
              </a:rPr>
              <a:t>单击此处编辑母版标题样式</a:t>
            </a:r>
            <a:endParaRPr lang="en-US" sz="1800" b="0" strike="noStrike" spc="-1">
              <a:solidFill>
                <a:srgbClr val="000000"/>
              </a:solidFill>
              <a:uFill>
                <a:solidFill>
                  <a:srgbClr val="FFFFFF"/>
                </a:solidFill>
              </a:uFill>
              <a:latin typeface="Trebuchet MS"/>
            </a:endParaRPr>
          </a:p>
        </p:txBody>
      </p:sp>
      <p:sp>
        <p:nvSpPr>
          <p:cNvPr id="70" name="PlaceHolder 12"/>
          <p:cNvSpPr>
            <a:spLocks noGrp="1"/>
          </p:cNvSpPr>
          <p:nvPr>
            <p:ph type="body"/>
          </p:nvPr>
        </p:nvSpPr>
        <p:spPr>
          <a:xfrm>
            <a:off x="677160" y="2160720"/>
            <a:ext cx="8596440" cy="3880440"/>
          </a:xfrm>
          <a:prstGeom prst="rect">
            <a:avLst/>
          </a:prstGeom>
        </p:spPr>
        <p:txBody>
          <a:bodyPr/>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Click to edit the outline text format</a:t>
            </a:r>
          </a:p>
          <a:p>
            <a:pPr marL="864000" lvl="1" indent="-324000">
              <a:buClr>
                <a:srgbClr val="000000"/>
              </a:buClr>
              <a:buSzPct val="75000"/>
              <a:buFont typeface="Symbol" charset="2"/>
              <a:buChar char=""/>
            </a:pPr>
            <a:r>
              <a:rPr lang="en-US" sz="1800" b="0" strike="noStrike" spc="-1">
                <a:solidFill>
                  <a:srgbClr val="404040"/>
                </a:solidFill>
                <a:uFill>
                  <a:solidFill>
                    <a:srgbClr val="FFFFFF"/>
                  </a:solidFill>
                </a:uFill>
                <a:latin typeface="Trebuchet MS"/>
              </a:rPr>
              <a:t>Second Outline Level</a:t>
            </a:r>
          </a:p>
          <a:p>
            <a:pPr marL="1296000" lvl="2" indent="-288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Third Outline Level</a:t>
            </a:r>
          </a:p>
          <a:p>
            <a:pPr marL="1728000" lvl="3" indent="-216000">
              <a:buClr>
                <a:srgbClr val="000000"/>
              </a:buClr>
              <a:buSzPct val="75000"/>
              <a:buFont typeface="Symbol" charset="2"/>
              <a:buChar char=""/>
            </a:pPr>
            <a:r>
              <a:rPr lang="en-US" sz="1800" b="0" strike="noStrike" spc="-1">
                <a:solidFill>
                  <a:srgbClr val="404040"/>
                </a:solidFill>
                <a:uFill>
                  <a:solidFill>
                    <a:srgbClr val="FFFFFF"/>
                  </a:solidFill>
                </a:uFill>
                <a:latin typeface="Trebuchet MS"/>
              </a:rPr>
              <a:t>Fourth Outline Level</a:t>
            </a:r>
          </a:p>
          <a:p>
            <a:pPr marL="2160000" lvl="4" indent="-216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Fifth Outline Level</a:t>
            </a:r>
          </a:p>
          <a:p>
            <a:pPr marL="2592000" lvl="5" indent="-216000">
              <a:buClr>
                <a:srgbClr val="000000"/>
              </a:buClr>
              <a:buSzPct val="45000"/>
              <a:buFont typeface="Wingdings" charset="2"/>
              <a:buChar char=""/>
            </a:pPr>
            <a:r>
              <a:rPr lang="en-US" sz="1800" b="0" strike="noStrike" spc="-1">
                <a:solidFill>
                  <a:srgbClr val="404040"/>
                </a:solidFill>
                <a:uFill>
                  <a:solidFill>
                    <a:srgbClr val="FFFFFF"/>
                  </a:solidFill>
                </a:uFill>
                <a:latin typeface="Trebuchet MS"/>
              </a:rPr>
              <a:t>Sixth Outline Level</a:t>
            </a:r>
          </a:p>
          <a:p>
            <a:pPr marL="343080" indent="-342720">
              <a:lnSpc>
                <a:spcPct val="100000"/>
              </a:lnSpc>
              <a:buClr>
                <a:srgbClr val="90C226"/>
              </a:buClr>
              <a:buSzPct val="80000"/>
              <a:buFont typeface="Wingdings 3" charset="2"/>
              <a:buChar char=""/>
            </a:pPr>
            <a:r>
              <a:rPr lang="en-US" sz="1800" b="0" strike="noStrike" spc="-1">
                <a:solidFill>
                  <a:srgbClr val="404040"/>
                </a:solidFill>
                <a:uFill>
                  <a:solidFill>
                    <a:srgbClr val="FFFFFF"/>
                  </a:solidFill>
                </a:uFill>
                <a:latin typeface="Trebuchet MS"/>
              </a:rPr>
              <a:t>Seventh Outline Level编辑母版文本样式</a:t>
            </a:r>
          </a:p>
          <a:p>
            <a:pPr marL="743040" lvl="1" indent="-285480">
              <a:lnSpc>
                <a:spcPct val="100000"/>
              </a:lnSpc>
              <a:buClr>
                <a:srgbClr val="90C226"/>
              </a:buClr>
              <a:buSzPct val="80000"/>
              <a:buFont typeface="Wingdings 3" charset="2"/>
              <a:buChar char=""/>
            </a:pPr>
            <a:r>
              <a:rPr lang="en-US" sz="1600" b="0" strike="noStrike" spc="-1">
                <a:solidFill>
                  <a:srgbClr val="404040"/>
                </a:solidFill>
                <a:uFill>
                  <a:solidFill>
                    <a:srgbClr val="FFFFFF"/>
                  </a:solidFill>
                </a:uFill>
                <a:latin typeface="Trebuchet MS"/>
              </a:rPr>
              <a:t>第二级</a:t>
            </a:r>
            <a:endParaRPr lang="en-US" sz="1800" b="0" strike="noStrike" spc="-1">
              <a:solidFill>
                <a:srgbClr val="404040"/>
              </a:solidFill>
              <a:uFill>
                <a:solidFill>
                  <a:srgbClr val="FFFFFF"/>
                </a:solidFill>
              </a:uFill>
              <a:latin typeface="Trebuchet MS"/>
            </a:endParaRPr>
          </a:p>
          <a:p>
            <a:pPr marL="1143000" lvl="2" indent="-228240">
              <a:lnSpc>
                <a:spcPct val="100000"/>
              </a:lnSpc>
              <a:buClr>
                <a:srgbClr val="90C226"/>
              </a:buClr>
              <a:buSzPct val="80000"/>
              <a:buFont typeface="Wingdings 3" charset="2"/>
              <a:buChar char=""/>
            </a:pPr>
            <a:r>
              <a:rPr lang="en-US" sz="1400" b="0" strike="noStrike" spc="-1">
                <a:solidFill>
                  <a:srgbClr val="404040"/>
                </a:solidFill>
                <a:uFill>
                  <a:solidFill>
                    <a:srgbClr val="FFFFFF"/>
                  </a:solidFill>
                </a:uFill>
                <a:latin typeface="Trebuchet MS"/>
              </a:rPr>
              <a:t>第三级</a:t>
            </a:r>
            <a:endParaRPr lang="en-US" sz="1800" b="0" strike="noStrike" spc="-1">
              <a:solidFill>
                <a:srgbClr val="404040"/>
              </a:solidFill>
              <a:uFill>
                <a:solidFill>
                  <a:srgbClr val="FFFFFF"/>
                </a:solidFill>
              </a:uFill>
              <a:latin typeface="Trebuchet MS"/>
            </a:endParaRPr>
          </a:p>
          <a:p>
            <a:pPr marL="1600200" lvl="3" indent="-228240">
              <a:lnSpc>
                <a:spcPct val="100000"/>
              </a:lnSpc>
              <a:buClr>
                <a:srgbClr val="90C226"/>
              </a:buClr>
              <a:buSzPct val="80000"/>
              <a:buFont typeface="Wingdings 3" charset="2"/>
              <a:buChar char=""/>
            </a:pPr>
            <a:r>
              <a:rPr lang="en-US" sz="1200" b="0" strike="noStrike" spc="-1">
                <a:solidFill>
                  <a:srgbClr val="404040"/>
                </a:solidFill>
                <a:uFill>
                  <a:solidFill>
                    <a:srgbClr val="FFFFFF"/>
                  </a:solidFill>
                </a:uFill>
                <a:latin typeface="Trebuchet MS"/>
              </a:rPr>
              <a:t>第四级</a:t>
            </a:r>
            <a:endParaRPr lang="en-US" sz="1800" b="0" strike="noStrike" spc="-1">
              <a:solidFill>
                <a:srgbClr val="404040"/>
              </a:solidFill>
              <a:uFill>
                <a:solidFill>
                  <a:srgbClr val="FFFFFF"/>
                </a:solidFill>
              </a:uFill>
              <a:latin typeface="Trebuchet MS"/>
            </a:endParaRPr>
          </a:p>
          <a:p>
            <a:pPr marL="2057400" lvl="4" indent="-228240">
              <a:lnSpc>
                <a:spcPct val="100000"/>
              </a:lnSpc>
              <a:buClr>
                <a:srgbClr val="90C226"/>
              </a:buClr>
              <a:buSzPct val="80000"/>
              <a:buFont typeface="Wingdings 3" charset="2"/>
              <a:buChar char=""/>
            </a:pPr>
            <a:r>
              <a:rPr lang="en-US" sz="1200" b="0" strike="noStrike" spc="-1">
                <a:solidFill>
                  <a:srgbClr val="404040"/>
                </a:solidFill>
                <a:uFill>
                  <a:solidFill>
                    <a:srgbClr val="FFFFFF"/>
                  </a:solidFill>
                </a:uFill>
                <a:latin typeface="Trebuchet MS"/>
              </a:rPr>
              <a:t>第五级</a:t>
            </a:r>
            <a:endParaRPr lang="en-US" sz="1800" b="0" strike="noStrike" spc="-1">
              <a:solidFill>
                <a:srgbClr val="404040"/>
              </a:solidFill>
              <a:uFill>
                <a:solidFill>
                  <a:srgbClr val="FFFFFF"/>
                </a:solidFill>
              </a:uFill>
              <a:latin typeface="Trebuchet MS"/>
            </a:endParaRPr>
          </a:p>
        </p:txBody>
      </p:sp>
      <p:sp>
        <p:nvSpPr>
          <p:cNvPr id="71" name="PlaceHolder 13"/>
          <p:cNvSpPr>
            <a:spLocks noGrp="1"/>
          </p:cNvSpPr>
          <p:nvPr>
            <p:ph type="dt"/>
          </p:nvPr>
        </p:nvSpPr>
        <p:spPr>
          <a:xfrm>
            <a:off x="7205040" y="6041520"/>
            <a:ext cx="911520" cy="364680"/>
          </a:xfrm>
          <a:prstGeom prst="rect">
            <a:avLst/>
          </a:prstGeom>
        </p:spPr>
        <p:txBody>
          <a:bodyPr anchor="ctr"/>
          <a:lstStyle/>
          <a:p>
            <a:pPr algn="r">
              <a:lnSpc>
                <a:spcPct val="100000"/>
              </a:lnSpc>
            </a:pPr>
            <a:r>
              <a:rPr lang="en-US" sz="900" b="0" strike="noStrike" spc="-1">
                <a:solidFill>
                  <a:srgbClr val="8B8B8B"/>
                </a:solidFill>
                <a:uFill>
                  <a:solidFill>
                    <a:srgbClr val="FFFFFF"/>
                  </a:solidFill>
                </a:uFill>
                <a:latin typeface="Trebuchet MS"/>
              </a:rPr>
              <a:t>9/26/17</a:t>
            </a:r>
            <a:endParaRPr lang="en-US" sz="1400" b="0" strike="noStrike" spc="-1">
              <a:solidFill>
                <a:srgbClr val="000000"/>
              </a:solidFill>
              <a:uFill>
                <a:solidFill>
                  <a:srgbClr val="FFFFFF"/>
                </a:solidFill>
              </a:uFill>
              <a:latin typeface="Times New Roman"/>
            </a:endParaRPr>
          </a:p>
        </p:txBody>
      </p:sp>
      <p:sp>
        <p:nvSpPr>
          <p:cNvPr id="72" name="PlaceHolder 14"/>
          <p:cNvSpPr>
            <a:spLocks noGrp="1"/>
          </p:cNvSpPr>
          <p:nvPr>
            <p:ph type="ftr"/>
          </p:nvPr>
        </p:nvSpPr>
        <p:spPr>
          <a:xfrm>
            <a:off x="677160" y="6041520"/>
            <a:ext cx="629712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Trebuchet MS"/>
              </a:rPr>
              <a:t>IERG 4210 Tutorial 2</a:t>
            </a:r>
            <a:endParaRPr lang="en-US" sz="1400" b="0" strike="noStrike" spc="-1">
              <a:solidFill>
                <a:srgbClr val="000000"/>
              </a:solidFill>
              <a:uFill>
                <a:solidFill>
                  <a:srgbClr val="FFFFFF"/>
                </a:solidFill>
              </a:uFill>
              <a:latin typeface="Times New Roman"/>
            </a:endParaRPr>
          </a:p>
        </p:txBody>
      </p:sp>
      <p:sp>
        <p:nvSpPr>
          <p:cNvPr id="73" name="PlaceHolder 15"/>
          <p:cNvSpPr>
            <a:spLocks noGrp="1"/>
          </p:cNvSpPr>
          <p:nvPr>
            <p:ph type="sldNum"/>
          </p:nvPr>
        </p:nvSpPr>
        <p:spPr>
          <a:xfrm>
            <a:off x="8590680" y="6041520"/>
            <a:ext cx="682920" cy="364680"/>
          </a:xfrm>
          <a:prstGeom prst="rect">
            <a:avLst/>
          </a:prstGeom>
        </p:spPr>
        <p:txBody>
          <a:bodyPr anchor="ctr"/>
          <a:lstStyle/>
          <a:p>
            <a:pPr algn="r">
              <a:lnSpc>
                <a:spcPct val="100000"/>
              </a:lnSpc>
            </a:pPr>
            <a:fld id="{92FE1FCD-1E4D-49A5-B4FF-79053AD7F078}" type="slidenum">
              <a:rPr lang="en-US" sz="900" b="0" strike="noStrike" spc="-1">
                <a:solidFill>
                  <a:srgbClr val="90C226"/>
                </a:solidFill>
                <a:uFill>
                  <a:solidFill>
                    <a:srgbClr val="FFFFFF"/>
                  </a:solidFill>
                </a:uFill>
                <a:latin typeface="Trebuchet MS"/>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www.chiark.greenend.org.uk/~sgtatham/putty/download.html" TargetMode="External"/><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3.xml"/><Relationship Id="rId2" Type="http://schemas.openxmlformats.org/officeDocument/2006/relationships/hyperlink" Target="http://aws.amazon.com/f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blog.csdn.net/tecn14/article/details/27515241" TargetMode="Externa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ahmed.amayem.com/enabling-php-in-apache-on-linux-centos-6-by-loading-the-module-in-httpd-con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php.net/manual/zh/ini.list.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654840" y="568440"/>
            <a:ext cx="8618760" cy="3481920"/>
          </a:xfrm>
          <a:prstGeom prst="rect">
            <a:avLst/>
          </a:prstGeom>
          <a:noFill/>
          <a:ln>
            <a:noFill/>
          </a:ln>
        </p:spPr>
        <p:txBody>
          <a:bodyPr anchor="b"/>
          <a:lstStyle/>
          <a:p>
            <a:pPr>
              <a:lnSpc>
                <a:spcPct val="100000"/>
              </a:lnSpc>
            </a:pPr>
            <a:r>
              <a:rPr lang="en-US" sz="5400" b="0" strike="noStrike" spc="-1">
                <a:solidFill>
                  <a:srgbClr val="90C226"/>
                </a:solidFill>
                <a:uFill>
                  <a:solidFill>
                    <a:srgbClr val="FFFFFF"/>
                  </a:solidFill>
                </a:uFill>
                <a:latin typeface="Trebuchet MS"/>
              </a:rPr>
              <a:t>IERG 4210 
Web Programming and Security</a:t>
            </a:r>
            <a:endParaRPr lang="en-US" sz="1800" b="0" strike="noStrike" spc="-1">
              <a:solidFill>
                <a:srgbClr val="000000"/>
              </a:solidFill>
              <a:uFill>
                <a:solidFill>
                  <a:srgbClr val="FFFFFF"/>
                </a:solidFill>
              </a:uFill>
              <a:latin typeface="Trebuchet MS"/>
            </a:endParaRPr>
          </a:p>
        </p:txBody>
      </p:sp>
      <p:sp>
        <p:nvSpPr>
          <p:cNvPr id="114" name="TextShape 2"/>
          <p:cNvSpPr txBox="1"/>
          <p:nvPr/>
        </p:nvSpPr>
        <p:spPr>
          <a:xfrm>
            <a:off x="1506960" y="4050720"/>
            <a:ext cx="7766640" cy="1096560"/>
          </a:xfrm>
          <a:prstGeom prst="rect">
            <a:avLst/>
          </a:prstGeom>
          <a:noFill/>
          <a:ln>
            <a:noFill/>
          </a:ln>
        </p:spPr>
        <p:txBody>
          <a:bodyPr/>
          <a:lstStyle/>
          <a:p>
            <a:pPr algn="r">
              <a:lnSpc>
                <a:spcPct val="100000"/>
              </a:lnSpc>
            </a:pPr>
            <a:r>
              <a:rPr lang="en-US" sz="1800" b="0" strike="noStrike" spc="-1">
                <a:solidFill>
                  <a:srgbClr val="808080"/>
                </a:solidFill>
                <a:uFill>
                  <a:solidFill>
                    <a:srgbClr val="FFFFFF"/>
                  </a:solidFill>
                </a:uFill>
                <a:latin typeface="Trebuchet MS"/>
              </a:rPr>
              <a:t>2017-2018 Term 1</a:t>
            </a:r>
            <a:endParaRPr lang="en-US" sz="3200" b="0" strike="noStrike" spc="-1">
              <a:solidFill>
                <a:srgbClr val="000000"/>
              </a:solidFill>
              <a:uFill>
                <a:solidFill>
                  <a:srgbClr val="FFFFFF"/>
                </a:solidFill>
              </a:uFill>
              <a:latin typeface="Arial"/>
            </a:endParaRPr>
          </a:p>
          <a:p>
            <a:pPr algn="r">
              <a:lnSpc>
                <a:spcPct val="100000"/>
              </a:lnSpc>
            </a:pPr>
            <a:r>
              <a:rPr lang="en-US" sz="1800" b="0" strike="noStrike" spc="-1">
                <a:solidFill>
                  <a:srgbClr val="808080"/>
                </a:solidFill>
                <a:uFill>
                  <a:solidFill>
                    <a:srgbClr val="FFFFFF"/>
                  </a:solidFill>
                </a:uFill>
                <a:latin typeface="Trebuchet MS"/>
              </a:rPr>
              <a:t>Tutorial 3</a:t>
            </a:r>
            <a:endParaRPr lang="en-US" sz="3200" b="0" strike="noStrike" spc="-1">
              <a:solidFill>
                <a:srgbClr val="000000"/>
              </a:solidFill>
              <a:uFill>
                <a:solidFill>
                  <a:srgbClr val="FFFFFF"/>
                </a:solidFill>
              </a:uFill>
              <a:latin typeface="Arial"/>
            </a:endParaRPr>
          </a:p>
          <a:p>
            <a:pPr algn="r">
              <a:lnSpc>
                <a:spcPct val="100000"/>
              </a:lnSpc>
            </a:pPr>
            <a:r>
              <a:rPr lang="en-US" sz="1800" b="0" strike="noStrike" spc="-1">
                <a:solidFill>
                  <a:srgbClr val="808080"/>
                </a:solidFill>
                <a:uFill>
                  <a:solidFill>
                    <a:srgbClr val="FFFFFF"/>
                  </a:solidFill>
                </a:uFill>
                <a:latin typeface="Trebuchet MS"/>
              </a:rPr>
              <a:t>By Dong Shuaike </a:t>
            </a:r>
            <a:endParaRPr lang="en-US"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Set up Environment</a:t>
            </a:r>
            <a:endParaRPr lang="en-US" sz="1800" b="0" strike="noStrike" spc="-1">
              <a:solidFill>
                <a:srgbClr val="000000"/>
              </a:solidFill>
              <a:uFill>
                <a:solidFill>
                  <a:srgbClr val="FFFFFF"/>
                </a:solidFill>
              </a:uFill>
              <a:latin typeface="Trebuchet MS"/>
            </a:endParaRPr>
          </a:p>
        </p:txBody>
      </p:sp>
      <p:sp>
        <p:nvSpPr>
          <p:cNvPr id="161" name="TextShape 2"/>
          <p:cNvSpPr txBox="1"/>
          <p:nvPr/>
        </p:nvSpPr>
        <p:spPr>
          <a:xfrm>
            <a:off x="677160" y="1400400"/>
            <a:ext cx="8596440" cy="464040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Set the firewall to open the port 80 so that your website can be accessed.</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Click the mouse and see the gif.</a:t>
            </a:r>
            <a:endParaRPr lang="en-US" sz="1400" b="0" strike="noStrike" spc="-1" dirty="0">
              <a:solidFill>
                <a:srgbClr val="404040"/>
              </a:solidFill>
              <a:uFill>
                <a:solidFill>
                  <a:srgbClr val="FFFFFF"/>
                </a:solidFill>
              </a:uFill>
              <a:latin typeface="Courier" charset="0"/>
              <a:ea typeface="Courier" charset="0"/>
              <a:cs typeface="Courier" charset="0"/>
            </a:endParaRP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You may add rule “HTTPS” (open port 443 only after you are ready to provide HTTPS service).</a:t>
            </a:r>
          </a:p>
        </p:txBody>
      </p:sp>
      <p:sp>
        <p:nvSpPr>
          <p:cNvPr id="162"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b="0" strike="noStrike" spc="-1" dirty="0" smtClean="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364" y="0"/>
            <a:ext cx="10013473"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Apply Security Configurations</a:t>
            </a:r>
            <a:endParaRPr lang="en-US" sz="1800" b="0" strike="noStrike" spc="-1">
              <a:solidFill>
                <a:srgbClr val="000000"/>
              </a:solidFill>
              <a:uFill>
                <a:solidFill>
                  <a:srgbClr val="FFFFFF"/>
                </a:solidFill>
              </a:uFill>
              <a:latin typeface="Trebuchet MS"/>
            </a:endParaRPr>
          </a:p>
        </p:txBody>
      </p:sp>
      <p:sp>
        <p:nvSpPr>
          <p:cNvPr id="171" name="TextShape 2"/>
          <p:cNvSpPr txBox="1"/>
          <p:nvPr/>
        </p:nvSpPr>
        <p:spPr>
          <a:xfrm>
            <a:off x="677160" y="1539360"/>
            <a:ext cx="8596440" cy="4501440"/>
          </a:xfrm>
          <a:prstGeom prst="rect">
            <a:avLst/>
          </a:prstGeom>
          <a:noFill/>
          <a:ln>
            <a:noFill/>
          </a:ln>
        </p:spPr>
        <p:txBody>
          <a:bodyPr anchor="t"/>
          <a:lstStyle/>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What?</a:t>
            </a:r>
            <a:endParaRPr lang="zh-CN" altLang="en-US" dirty="0">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Apply proper firewall settings at Amazon: block all ports but 22, 80 and 443.</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Apply proper updates for the server software packages in a regular manner.</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Hide the versions of OS, Apache and PHP in HTTP response headers.</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Do not display any PHP warnings and errors to the end users.</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Disable directory index in Apache.</a:t>
            </a:r>
            <a:endParaRPr lang="en-US" sz="14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Why?</a:t>
            </a:r>
            <a:endParaRPr lang="en-US" sz="18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How?</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Amazon Web Service Console</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vim /</a:t>
            </a:r>
            <a:r>
              <a:rPr lang="en-US" sz="1600" b="0" strike="noStrike" spc="-1" dirty="0" err="1">
                <a:solidFill>
                  <a:srgbClr val="404040"/>
                </a:solidFill>
                <a:uFill>
                  <a:solidFill>
                    <a:srgbClr val="FFFFFF"/>
                  </a:solidFill>
                </a:uFill>
                <a:latin typeface="Courier" charset="0"/>
                <a:ea typeface="Courier" charset="0"/>
                <a:cs typeface="Courier" charset="0"/>
              </a:rPr>
              <a:t>etc</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httpd</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conf</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httpd.conf</a:t>
            </a:r>
            <a:endParaRPr lang="en-US" sz="1400" b="0" strike="noStrike" dirty="0" err="1">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vim /</a:t>
            </a:r>
            <a:r>
              <a:rPr lang="en-US" sz="1600" b="0" strike="noStrike" spc="-1" dirty="0" err="1">
                <a:solidFill>
                  <a:srgbClr val="404040"/>
                </a:solidFill>
                <a:uFill>
                  <a:solidFill>
                    <a:srgbClr val="FFFFFF"/>
                  </a:solidFill>
                </a:uFill>
                <a:latin typeface="Courier" charset="0"/>
                <a:ea typeface="Courier" charset="0"/>
                <a:cs typeface="Courier" charset="0"/>
              </a:rPr>
              <a:t>etc</a:t>
            </a:r>
            <a:r>
              <a:rPr lang="en-US" sz="1600" b="0" strike="noStrike" spc="-1" dirty="0">
                <a:solidFill>
                  <a:srgbClr val="404040"/>
                </a:solidFill>
                <a:uFill>
                  <a:solidFill>
                    <a:srgbClr val="FFFFFF"/>
                  </a:solidFill>
                </a:uFill>
                <a:latin typeface="Courier" charset="0"/>
                <a:ea typeface="Courier" charset="0"/>
                <a:cs typeface="Courier" charset="0"/>
              </a:rPr>
              <a:t>/php.ini</a:t>
            </a:r>
            <a:endParaRPr lang="en-US" sz="1400" b="0" strike="noStrike" dirty="0">
              <a:solidFill>
                <a:srgbClr val="404040"/>
              </a:solidFill>
              <a:latin typeface="Courier" charset="0"/>
              <a:ea typeface="Courier" charset="0"/>
              <a:cs typeface="Courier" charset="0"/>
            </a:endParaRPr>
          </a:p>
          <a:p>
            <a:pPr marL="635">
              <a:lnSpc>
                <a:spcPct val="100000"/>
              </a:lnSpc>
              <a:buClr>
                <a:srgbClr val="90C226"/>
              </a:buClr>
              <a:buSzPct val="80000"/>
            </a:pPr>
            <a:endParaRPr lang="en-US" sz="1800" b="0" strike="noStrike" dirty="0">
              <a:solidFill>
                <a:srgbClr val="FF0000"/>
              </a:solidFill>
              <a:latin typeface="Trebuchet MS"/>
            </a:endParaRPr>
          </a:p>
        </p:txBody>
      </p:sp>
      <p:sp>
        <p:nvSpPr>
          <p:cNvPr id="172"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b="0" strike="noStrike" spc="-1" dirty="0" smtClean="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pic>
        <p:nvPicPr>
          <p:cNvPr id="173" name="图片 4"/>
          <p:cNvPicPr/>
          <p:nvPr/>
        </p:nvPicPr>
        <p:blipFill>
          <a:blip r:embed="rId2"/>
          <a:stretch/>
        </p:blipFill>
        <p:spPr>
          <a:xfrm>
            <a:off x="5537608" y="3898440"/>
            <a:ext cx="4428720" cy="2142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additive="repl">
                                        <p:cTn id="7" dur="1000"/>
                                        <p:tgtEl>
                                          <p:spTgt spid="173"/>
                                        </p:tgtEl>
                                      </p:cBhvr>
                                    </p:animEffect>
                                    <p:anim calcmode="lin" valueType="num">
                                      <p:cBhvr additive="repl">
                                        <p:cTn id="8" dur="1000" fill="hold"/>
                                        <p:tgtEl>
                                          <p:spTgt spid="173"/>
                                        </p:tgtEl>
                                        <p:attrNameLst>
                                          <p:attrName>ppt_x</p:attrName>
                                        </p:attrNameLst>
                                      </p:cBhvr>
                                      <p:tavLst>
                                        <p:tav tm="0">
                                          <p:val>
                                            <p:strVal val="#ppt_x"/>
                                          </p:val>
                                        </p:tav>
                                        <p:tav tm="100000">
                                          <p:val>
                                            <p:strVal val="#ppt_x"/>
                                          </p:val>
                                        </p:tav>
                                      </p:tavLst>
                                    </p:anim>
                                    <p:anim calcmode="lin" valueType="num">
                                      <p:cBhvr additive="repl">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Uploading your Website</a:t>
            </a:r>
            <a:endParaRPr lang="en-US" sz="1800" b="0" strike="noStrike" spc="-1">
              <a:solidFill>
                <a:srgbClr val="000000"/>
              </a:solidFill>
              <a:uFill>
                <a:solidFill>
                  <a:srgbClr val="FFFFFF"/>
                </a:solidFill>
              </a:uFill>
              <a:latin typeface="Trebuchet MS"/>
            </a:endParaRPr>
          </a:p>
        </p:txBody>
      </p:sp>
      <p:sp>
        <p:nvSpPr>
          <p:cNvPr id="175" name="TextShape 2"/>
          <p:cNvSpPr txBox="1"/>
          <p:nvPr/>
        </p:nvSpPr>
        <p:spPr>
          <a:xfrm>
            <a:off x="677160" y="2160720"/>
            <a:ext cx="8596440" cy="3880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Upload your website files to $</a:t>
            </a:r>
            <a:r>
              <a:rPr lang="en-US" sz="1800" b="0" strike="noStrike" spc="-1" dirty="0" err="1">
                <a:solidFill>
                  <a:srgbClr val="404040"/>
                </a:solidFill>
                <a:uFill>
                  <a:solidFill>
                    <a:srgbClr val="FFFFFF"/>
                  </a:solidFill>
                </a:uFill>
                <a:latin typeface="Courier" charset="0"/>
                <a:ea typeface="Courier" charset="0"/>
                <a:cs typeface="Courier" charset="0"/>
              </a:rPr>
              <a:t>DocumentRoot</a:t>
            </a:r>
            <a:r>
              <a:rPr lang="en-US" sz="1800" b="0" strike="noStrike" spc="-1" dirty="0">
                <a:solidFill>
                  <a:srgbClr val="404040"/>
                </a:solidFill>
                <a:uFill>
                  <a:solidFill>
                    <a:srgbClr val="FFFFFF"/>
                  </a:solidFill>
                </a:uFill>
                <a:latin typeface="Courier" charset="0"/>
                <a:ea typeface="Courier" charset="0"/>
                <a:cs typeface="Courier" charset="0"/>
              </a:rPr>
              <a:t>: /</a:t>
            </a:r>
            <a:r>
              <a:rPr lang="en-US" sz="1800" b="0" strike="noStrike" spc="-1" dirty="0" err="1">
                <a:solidFill>
                  <a:srgbClr val="404040"/>
                </a:solidFill>
                <a:uFill>
                  <a:solidFill>
                    <a:srgbClr val="FFFFFF"/>
                  </a:solidFill>
                </a:uFill>
                <a:latin typeface="Courier" charset="0"/>
                <a:ea typeface="Courier" charset="0"/>
                <a:cs typeface="Courier" charset="0"/>
              </a:rPr>
              <a:t>var</a:t>
            </a:r>
            <a:r>
              <a:rPr lang="en-US" sz="1800" b="0" strike="noStrike" spc="-1" dirty="0">
                <a:solidFill>
                  <a:srgbClr val="404040"/>
                </a:solidFill>
                <a:uFill>
                  <a:solidFill>
                    <a:srgbClr val="FFFFFF"/>
                  </a:solidFill>
                </a:uFill>
                <a:latin typeface="Courier" charset="0"/>
                <a:ea typeface="Courier" charset="0"/>
                <a:cs typeface="Courier" charset="0"/>
              </a:rPr>
              <a:t>/www/html in our case.</a:t>
            </a: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Tools:</a:t>
            </a: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winSCP</a:t>
            </a:r>
            <a:r>
              <a:rPr lang="en-US" sz="1600" b="0" strike="noStrike" spc="-1" dirty="0">
                <a:solidFill>
                  <a:srgbClr val="404040"/>
                </a:solidFill>
                <a:uFill>
                  <a:solidFill>
                    <a:srgbClr val="FFFFFF"/>
                  </a:solidFill>
                </a:uFill>
                <a:latin typeface="Courier" charset="0"/>
                <a:ea typeface="Courier" charset="0"/>
                <a:cs typeface="Courier" charset="0"/>
              </a:rPr>
              <a:t>/FileZilla for Windows</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Scp</a:t>
            </a:r>
            <a:r>
              <a:rPr lang="en-US" sz="1600" b="0" strike="noStrike" spc="-1" dirty="0">
                <a:solidFill>
                  <a:srgbClr val="404040"/>
                </a:solidFill>
                <a:uFill>
                  <a:solidFill>
                    <a:srgbClr val="FFFFFF"/>
                  </a:solidFill>
                </a:uFill>
                <a:latin typeface="Courier" charset="0"/>
                <a:ea typeface="Courier" charset="0"/>
                <a:cs typeface="Courier" charset="0"/>
              </a:rPr>
              <a:t>/Sftp for Linux/Mac</a:t>
            </a:r>
            <a:endParaRPr lang="en-US" sz="14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strike="noStrike" spc="-1" dirty="0">
                <a:solidFill>
                  <a:srgbClr val="404040"/>
                </a:solidFill>
                <a:uFill>
                  <a:solidFill>
                    <a:srgbClr val="FFFFFF"/>
                  </a:solidFill>
                </a:uFill>
                <a:latin typeface="Courier" charset="0"/>
                <a:ea typeface="Courier" charset="0"/>
                <a:cs typeface="Courier" charset="0"/>
              </a:rPr>
              <a:t>Using “</a:t>
            </a:r>
            <a:r>
              <a:rPr lang="en-US" sz="1400" b="0" strike="noStrike" spc="-1" dirty="0" err="1">
                <a:solidFill>
                  <a:srgbClr val="404040"/>
                </a:solidFill>
                <a:uFill>
                  <a:solidFill>
                    <a:srgbClr val="FFFFFF"/>
                  </a:solidFill>
                </a:uFill>
                <a:latin typeface="Courier" charset="0"/>
                <a:ea typeface="Courier" charset="0"/>
                <a:cs typeface="Courier" charset="0"/>
              </a:rPr>
              <a:t>sudo</a:t>
            </a:r>
            <a:r>
              <a:rPr lang="en-US" sz="1400" b="0" strike="noStrike" spc="-1" dirty="0">
                <a:solidFill>
                  <a:srgbClr val="404040"/>
                </a:solidFill>
                <a:uFill>
                  <a:solidFill>
                    <a:srgbClr val="FFFFFF"/>
                  </a:solidFill>
                </a:uFill>
                <a:latin typeface="Courier" charset="0"/>
                <a:ea typeface="Courier" charset="0"/>
                <a:cs typeface="Courier" charset="0"/>
              </a:rPr>
              <a:t>” to get the </a:t>
            </a:r>
            <a:r>
              <a:rPr lang="en-US" sz="1400" b="0" strike="noStrike" spc="-1" dirty="0" err="1">
                <a:solidFill>
                  <a:srgbClr val="404040"/>
                </a:solidFill>
                <a:uFill>
                  <a:solidFill>
                    <a:srgbClr val="FFFFFF"/>
                  </a:solidFill>
                </a:uFill>
                <a:latin typeface="Courier" charset="0"/>
                <a:ea typeface="Courier" charset="0"/>
                <a:cs typeface="Courier" charset="0"/>
              </a:rPr>
              <a:t>superuser</a:t>
            </a:r>
            <a:r>
              <a:rPr lang="en-US" sz="1400" b="0" strike="noStrike" spc="-1" dirty="0">
                <a:solidFill>
                  <a:srgbClr val="404040"/>
                </a:solidFill>
                <a:uFill>
                  <a:solidFill>
                    <a:srgbClr val="FFFFFF"/>
                  </a:solidFill>
                </a:uFill>
                <a:latin typeface="Courier" charset="0"/>
                <a:ea typeface="Courier" charset="0"/>
                <a:cs typeface="Courier" charset="0"/>
              </a:rPr>
              <a:t> </a:t>
            </a:r>
            <a:r>
              <a:rPr lang="en-US" sz="1400" b="0" strike="noStrike" spc="-1" dirty="0" smtClean="0">
                <a:solidFill>
                  <a:srgbClr val="404040"/>
                </a:solidFill>
                <a:uFill>
                  <a:solidFill>
                    <a:srgbClr val="FFFFFF"/>
                  </a:solidFill>
                </a:uFill>
                <a:latin typeface="Courier" charset="0"/>
                <a:ea typeface="Courier" charset="0"/>
                <a:cs typeface="Courier" charset="0"/>
              </a:rPr>
              <a:t>privilege.</a:t>
            </a:r>
            <a:endParaRPr lang="en-US" sz="1200" b="0" strike="noStrike" spc="-1" dirty="0">
              <a:solidFill>
                <a:srgbClr val="404040"/>
              </a:solidFill>
              <a:uFill>
                <a:solidFill>
                  <a:srgbClr val="FFFFFF"/>
                </a:solidFill>
              </a:uFill>
              <a:latin typeface="Courier" charset="0"/>
              <a:ea typeface="Courier" charset="0"/>
              <a:cs typeface="Courier" charset="0"/>
            </a:endParaRP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Let’s see whether </a:t>
            </a:r>
            <a:r>
              <a:rPr lang="en-US" sz="1800" b="0" strike="noStrike" spc="-1" dirty="0" smtClean="0">
                <a:solidFill>
                  <a:srgbClr val="404040"/>
                </a:solidFill>
                <a:uFill>
                  <a:solidFill>
                    <a:srgbClr val="FFFFFF"/>
                  </a:solidFill>
                </a:uFill>
                <a:latin typeface="Courier" charset="0"/>
                <a:ea typeface="Courier" charset="0"/>
                <a:cs typeface="Courier" charset="0"/>
              </a:rPr>
              <a:t>we can access </a:t>
            </a:r>
            <a:r>
              <a:rPr lang="en-US" sz="1800" b="0" strike="noStrike" spc="-1" dirty="0">
                <a:solidFill>
                  <a:srgbClr val="404040"/>
                </a:solidFill>
                <a:uFill>
                  <a:solidFill>
                    <a:srgbClr val="FFFFFF"/>
                  </a:solidFill>
                </a:uFill>
                <a:latin typeface="Courier" charset="0"/>
                <a:ea typeface="Courier" charset="0"/>
                <a:cs typeface="Courier" charset="0"/>
              </a:rPr>
              <a:t>our website.</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Open the browser, type in the </a:t>
            </a:r>
            <a:r>
              <a:rPr lang="en-US" sz="1600" b="0" strike="noStrike" spc="-1" dirty="0" err="1">
                <a:solidFill>
                  <a:srgbClr val="404040"/>
                </a:solidFill>
                <a:uFill>
                  <a:solidFill>
                    <a:srgbClr val="FFFFFF"/>
                  </a:solidFill>
                </a:uFill>
                <a:latin typeface="Courier" charset="0"/>
                <a:ea typeface="Courier" charset="0"/>
                <a:cs typeface="Courier" charset="0"/>
              </a:rPr>
              <a:t>ip</a:t>
            </a:r>
            <a:r>
              <a:rPr lang="en-US" sz="1600" b="0" strike="noStrike" spc="-1" dirty="0">
                <a:solidFill>
                  <a:srgbClr val="404040"/>
                </a:solidFill>
                <a:uFill>
                  <a:solidFill>
                    <a:srgbClr val="FFFFFF"/>
                  </a:solidFill>
                </a:uFill>
                <a:latin typeface="Courier" charset="0"/>
                <a:ea typeface="Courier" charset="0"/>
                <a:cs typeface="Courier" charset="0"/>
              </a:rPr>
              <a:t> address( not private </a:t>
            </a:r>
            <a:r>
              <a:rPr lang="en-US" sz="1600" b="0" strike="noStrike" spc="-1" dirty="0" err="1">
                <a:solidFill>
                  <a:srgbClr val="404040"/>
                </a:solidFill>
                <a:uFill>
                  <a:solidFill>
                    <a:srgbClr val="FFFFFF"/>
                  </a:solidFill>
                </a:uFill>
                <a:latin typeface="Courier" charset="0"/>
                <a:ea typeface="Courier" charset="0"/>
                <a:cs typeface="Courier" charset="0"/>
              </a:rPr>
              <a:t>ip</a:t>
            </a:r>
            <a:r>
              <a:rPr lang="en-US" sz="1600" b="0" strike="noStrike" spc="-1" dirty="0">
                <a:solidFill>
                  <a:srgbClr val="404040"/>
                </a:solidFill>
                <a:uFill>
                  <a:solidFill>
                    <a:srgbClr val="FFFFFF"/>
                  </a:solidFill>
                </a:uFill>
                <a:latin typeface="Courier" charset="0"/>
                <a:ea typeface="Courier" charset="0"/>
                <a:cs typeface="Courier" charset="0"/>
              </a:rPr>
              <a:t> address ) and your main page, then press enter.</a:t>
            </a:r>
            <a:endParaRPr lang="en-US" sz="1400" b="0" strike="noStrike" spc="-1" dirty="0">
              <a:solidFill>
                <a:srgbClr val="404040"/>
              </a:solidFill>
              <a:uFill>
                <a:solidFill>
                  <a:srgbClr val="FFFFFF"/>
                </a:solidFill>
              </a:uFill>
              <a:latin typeface="Courier" charset="0"/>
              <a:ea typeface="Courier" charset="0"/>
              <a:cs typeface="Courier" charset="0"/>
            </a:endParaRPr>
          </a:p>
        </p:txBody>
      </p:sp>
      <p:sp>
        <p:nvSpPr>
          <p:cNvPr id="176"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b="0" strike="noStrike" spc="-1" dirty="0" smtClean="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dirty="0">
                <a:solidFill>
                  <a:srgbClr val="90C226"/>
                </a:solidFill>
                <a:uFill>
                  <a:solidFill>
                    <a:srgbClr val="FFFFFF"/>
                  </a:solidFill>
                </a:uFill>
                <a:latin typeface="Trebuchet MS"/>
              </a:rPr>
              <a:t>Assignment phase 2A</a:t>
            </a:r>
            <a:endParaRPr lang="en-US" sz="1800" b="0" strike="noStrike" spc="-1" dirty="0">
              <a:solidFill>
                <a:srgbClr val="000000"/>
              </a:solidFill>
              <a:uFill>
                <a:solidFill>
                  <a:srgbClr val="FFFFFF"/>
                </a:solidFill>
              </a:uFill>
              <a:latin typeface="Trebuchet MS"/>
            </a:endParaRPr>
          </a:p>
        </p:txBody>
      </p:sp>
      <p:sp>
        <p:nvSpPr>
          <p:cNvPr id="165" name="TextShape 2"/>
          <p:cNvSpPr txBox="1"/>
          <p:nvPr/>
        </p:nvSpPr>
        <p:spPr>
          <a:xfrm>
            <a:off x="677160" y="1574280"/>
            <a:ext cx="6996240" cy="446688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1" strike="noStrike" spc="-1" dirty="0">
                <a:solidFill>
                  <a:srgbClr val="404040"/>
                </a:solidFill>
                <a:uFill>
                  <a:solidFill>
                    <a:srgbClr val="FFFFFF"/>
                  </a:solidFill>
                </a:uFill>
                <a:latin typeface="Courier" charset="0"/>
                <a:ea typeface="Courier" charset="0"/>
                <a:cs typeface="Courier" charset="0"/>
              </a:rPr>
              <a:t>1. Applying Amazon EC2 virtual machine.</a:t>
            </a:r>
          </a:p>
          <a:p>
            <a:pPr marL="343080" indent="-342720">
              <a:lnSpc>
                <a:spcPct val="100000"/>
              </a:lnSpc>
              <a:buClr>
                <a:srgbClr val="90C226"/>
              </a:buClr>
              <a:buSzPct val="80000"/>
              <a:buFont typeface="Wingdings 3" charset="2"/>
              <a:buChar char=""/>
            </a:pPr>
            <a:r>
              <a:rPr lang="en-US" sz="1800" b="1" strike="noStrike" spc="-1" dirty="0">
                <a:solidFill>
                  <a:srgbClr val="404040"/>
                </a:solidFill>
                <a:uFill>
                  <a:solidFill>
                    <a:srgbClr val="FFFFFF"/>
                  </a:solidFill>
                </a:uFill>
                <a:latin typeface="Courier" charset="0"/>
                <a:ea typeface="Courier" charset="0"/>
                <a:cs typeface="Courier" charset="0"/>
              </a:rPr>
              <a:t>2. Apply security configuration on the web server </a:t>
            </a:r>
            <a:r>
              <a:rPr lang="en-US" sz="1800" b="0" strike="noStrike" spc="-1" dirty="0">
                <a:solidFill>
                  <a:srgbClr val="404040"/>
                </a:solidFill>
                <a:uFill>
                  <a:solidFill>
                    <a:srgbClr val="FFFFFF"/>
                  </a:solidFill>
                </a:uFill>
                <a:latin typeface="Courier" charset="0"/>
                <a:ea typeface="Courier" charset="0"/>
                <a:cs typeface="Courier" charset="0"/>
              </a:rPr>
              <a:t>(Note: you should block port 443 until HTTPS is ready.) </a:t>
            </a:r>
          </a:p>
          <a:p>
            <a:pPr marL="343080" indent="-342720">
              <a:lnSpc>
                <a:spcPct val="100000"/>
              </a:lnSpc>
              <a:buClr>
                <a:srgbClr val="90C226"/>
              </a:buClr>
              <a:buSzPct val="80000"/>
              <a:buFont typeface="Wingdings 3" charset="2"/>
              <a:buChar char=""/>
            </a:pPr>
            <a:r>
              <a:rPr lang="en-US" altLang="zh-CN" sz="1800" b="1" strike="noStrike" spc="-1" dirty="0" smtClean="0">
                <a:solidFill>
                  <a:srgbClr val="404040"/>
                </a:solidFill>
                <a:uFill>
                  <a:solidFill>
                    <a:srgbClr val="FFFFFF"/>
                  </a:solidFill>
                </a:uFill>
                <a:latin typeface="Courier" charset="0"/>
                <a:ea typeface="Courier" charset="0"/>
                <a:cs typeface="Courier" charset="0"/>
              </a:rPr>
              <a:t>3.</a:t>
            </a:r>
            <a:r>
              <a:rPr lang="zh-CN" altLang="en-US" sz="1800" b="1" strike="noStrike" spc="-1" dirty="0" smtClean="0">
                <a:solidFill>
                  <a:srgbClr val="404040"/>
                </a:solidFill>
                <a:uFill>
                  <a:solidFill>
                    <a:srgbClr val="FFFFFF"/>
                  </a:solidFill>
                </a:uFill>
                <a:latin typeface="Courier" charset="0"/>
                <a:ea typeface="Courier" charset="0"/>
                <a:cs typeface="Courier" charset="0"/>
              </a:rPr>
              <a:t> </a:t>
            </a:r>
            <a:r>
              <a:rPr lang="en-US" sz="1800" b="1" strike="noStrike" spc="-1" dirty="0" smtClean="0">
                <a:solidFill>
                  <a:srgbClr val="404040"/>
                </a:solidFill>
                <a:uFill>
                  <a:solidFill>
                    <a:srgbClr val="FFFFFF"/>
                  </a:solidFill>
                </a:uFill>
                <a:latin typeface="Courier" charset="0"/>
                <a:ea typeface="Courier" charset="0"/>
                <a:cs typeface="Courier" charset="0"/>
              </a:rPr>
              <a:t>Attach </a:t>
            </a:r>
            <a:r>
              <a:rPr lang="en-US" sz="1800" b="1" strike="noStrike" spc="-1" dirty="0">
                <a:solidFill>
                  <a:srgbClr val="404040"/>
                </a:solidFill>
                <a:uFill>
                  <a:solidFill>
                    <a:srgbClr val="FFFFFF"/>
                  </a:solidFill>
                </a:uFill>
                <a:latin typeface="Courier" charset="0"/>
                <a:ea typeface="Courier" charset="0"/>
                <a:cs typeface="Courier" charset="0"/>
              </a:rPr>
              <a:t>an Elastic IP for your new server and submit the IP address </a:t>
            </a:r>
            <a:r>
              <a:rPr lang="en-US" sz="1800" b="1" strike="noStrike" spc="-1" dirty="0" smtClean="0">
                <a:solidFill>
                  <a:srgbClr val="404040"/>
                </a:solidFill>
                <a:uFill>
                  <a:solidFill>
                    <a:srgbClr val="FFFFFF"/>
                  </a:solidFill>
                </a:uFill>
                <a:latin typeface="Courier" charset="0"/>
                <a:ea typeface="Courier" charset="0"/>
                <a:cs typeface="Courier" charset="0"/>
              </a:rPr>
              <a:t>in README. </a:t>
            </a:r>
            <a:r>
              <a:rPr lang="en-US" sz="1800" b="0" strike="noStrike" spc="-1" dirty="0">
                <a:solidFill>
                  <a:srgbClr val="404040"/>
                </a:solidFill>
                <a:uFill>
                  <a:solidFill>
                    <a:srgbClr val="FFFFFF"/>
                  </a:solidFill>
                </a:uFill>
                <a:latin typeface="Courier" charset="0"/>
                <a:ea typeface="Courier" charset="0"/>
                <a:cs typeface="Courier" charset="0"/>
              </a:rPr>
              <a:t>Then we will assign a domain name for you.</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How? Similar to the process of setting firewall.</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After you have </a:t>
            </a:r>
            <a:r>
              <a:rPr lang="en-US" sz="1600" b="0" strike="noStrike" spc="-1" dirty="0" smtClean="0">
                <a:solidFill>
                  <a:srgbClr val="404040"/>
                </a:solidFill>
                <a:uFill>
                  <a:solidFill>
                    <a:srgbClr val="FFFFFF"/>
                  </a:solidFill>
                </a:uFill>
                <a:latin typeface="Courier" charset="0"/>
                <a:ea typeface="Courier" charset="0"/>
                <a:cs typeface="Courier" charset="0"/>
              </a:rPr>
              <a:t>allocated </a:t>
            </a:r>
            <a:r>
              <a:rPr lang="en-US" sz="1600" b="0" strike="noStrike" spc="-1" dirty="0">
                <a:solidFill>
                  <a:srgbClr val="404040"/>
                </a:solidFill>
                <a:uFill>
                  <a:solidFill>
                    <a:srgbClr val="FFFFFF"/>
                  </a:solidFill>
                </a:uFill>
                <a:latin typeface="Courier" charset="0"/>
                <a:ea typeface="Courier" charset="0"/>
                <a:cs typeface="Courier" charset="0"/>
              </a:rPr>
              <a:t>and </a:t>
            </a:r>
            <a:r>
              <a:rPr lang="en-US" sz="1600" b="0" strike="noStrike" spc="-1" dirty="0" smtClean="0">
                <a:solidFill>
                  <a:srgbClr val="404040"/>
                </a:solidFill>
                <a:uFill>
                  <a:solidFill>
                    <a:srgbClr val="FFFFFF"/>
                  </a:solidFill>
                </a:uFill>
                <a:latin typeface="Courier" charset="0"/>
                <a:ea typeface="Courier" charset="0"/>
                <a:cs typeface="Courier" charset="0"/>
              </a:rPr>
              <a:t>associated </a:t>
            </a:r>
            <a:r>
              <a:rPr lang="en-US" sz="1600" b="0" strike="noStrike" spc="-1" dirty="0">
                <a:solidFill>
                  <a:srgbClr val="404040"/>
                </a:solidFill>
                <a:uFill>
                  <a:solidFill>
                    <a:srgbClr val="FFFFFF"/>
                  </a:solidFill>
                </a:uFill>
                <a:latin typeface="Courier" charset="0"/>
                <a:ea typeface="Courier" charset="0"/>
                <a:cs typeface="Courier" charset="0"/>
              </a:rPr>
              <a:t>the elastic </a:t>
            </a:r>
            <a:r>
              <a:rPr lang="en-US" sz="1600" b="0" strike="noStrike" spc="-1" dirty="0" err="1">
                <a:solidFill>
                  <a:srgbClr val="404040"/>
                </a:solidFill>
                <a:uFill>
                  <a:solidFill>
                    <a:srgbClr val="FFFFFF"/>
                  </a:solidFill>
                </a:uFill>
                <a:latin typeface="Courier" charset="0"/>
                <a:ea typeface="Courier" charset="0"/>
                <a:cs typeface="Courier" charset="0"/>
              </a:rPr>
              <a:t>ip</a:t>
            </a:r>
            <a:r>
              <a:rPr lang="en-US" sz="1600" b="0" strike="noStrike" spc="-1" dirty="0">
                <a:solidFill>
                  <a:srgbClr val="404040"/>
                </a:solidFill>
                <a:uFill>
                  <a:solidFill>
                    <a:srgbClr val="FFFFFF"/>
                  </a:solidFill>
                </a:uFill>
                <a:latin typeface="Courier" charset="0"/>
                <a:ea typeface="Courier" charset="0"/>
                <a:cs typeface="Courier" charset="0"/>
              </a:rPr>
              <a:t> with your instance, then you can login with the elastic </a:t>
            </a:r>
            <a:r>
              <a:rPr lang="en-US" sz="1600" b="0" strike="noStrike" spc="-1" dirty="0" err="1">
                <a:solidFill>
                  <a:srgbClr val="404040"/>
                </a:solidFill>
                <a:uFill>
                  <a:solidFill>
                    <a:srgbClr val="FFFFFF"/>
                  </a:solidFill>
                </a:uFill>
                <a:latin typeface="Courier" charset="0"/>
                <a:ea typeface="Courier" charset="0"/>
                <a:cs typeface="Courier" charset="0"/>
              </a:rPr>
              <a:t>ip</a:t>
            </a:r>
            <a:r>
              <a:rPr lang="en-US" sz="1600" b="0" strike="noStrike" spc="-1" dirty="0" smtClean="0">
                <a:solidFill>
                  <a:srgbClr val="404040"/>
                </a:solidFill>
                <a:uFill>
                  <a:solidFill>
                    <a:srgbClr val="FFFFFF"/>
                  </a:solidFill>
                </a:uFill>
                <a:latin typeface="Courier" charset="0"/>
                <a:ea typeface="Courier" charset="0"/>
                <a:cs typeface="Courier" charset="0"/>
              </a:rPr>
              <a:t>.</a:t>
            </a:r>
          </a:p>
          <a:p>
            <a:pPr marL="743040" lvl="1" indent="-285480">
              <a:lnSpc>
                <a:spcPct val="100000"/>
              </a:lnSpc>
              <a:buClr>
                <a:srgbClr val="90C226"/>
              </a:buClr>
              <a:buSzPct val="80000"/>
              <a:buFont typeface="Wingdings 3" charset="2"/>
              <a:buChar char=""/>
            </a:pPr>
            <a:r>
              <a:rPr lang="en-US" sz="1600" i="1" spc="-1" dirty="0" smtClean="0">
                <a:solidFill>
                  <a:srgbClr val="404040"/>
                </a:solidFill>
                <a:uFill>
                  <a:solidFill>
                    <a:srgbClr val="FFFFFF"/>
                  </a:solidFill>
                </a:uFill>
                <a:latin typeface="Courier" charset="0"/>
                <a:ea typeface="Courier" charset="0"/>
                <a:cs typeface="Courier" charset="0"/>
              </a:rPr>
              <a:t>Why do we need elastic IP? I’d love to see your answer in README</a:t>
            </a:r>
          </a:p>
          <a:p>
            <a:pPr marL="285840" indent="-285480">
              <a:buClr>
                <a:srgbClr val="90C226"/>
              </a:buClr>
              <a:buSzPct val="80000"/>
              <a:buFont typeface="Wingdings 3" charset="2"/>
              <a:buChar char=""/>
            </a:pPr>
            <a:r>
              <a:rPr lang="en-US" altLang="zh-CN" sz="1600" b="1" strike="noStrike" spc="-1" dirty="0" smtClean="0">
                <a:solidFill>
                  <a:srgbClr val="404040"/>
                </a:solidFill>
                <a:uFill>
                  <a:solidFill>
                    <a:srgbClr val="FFFFFF"/>
                  </a:solidFill>
                </a:uFill>
                <a:latin typeface="Courier" charset="0"/>
                <a:ea typeface="Courier" charset="0"/>
                <a:cs typeface="Courier" charset="0"/>
              </a:rPr>
              <a:t>4.</a:t>
            </a:r>
            <a:r>
              <a:rPr lang="zh-CN" altLang="en-US" sz="1600" b="1" strike="noStrike" spc="-1" dirty="0" smtClean="0">
                <a:solidFill>
                  <a:srgbClr val="404040"/>
                </a:solidFill>
                <a:uFill>
                  <a:solidFill>
                    <a:srgbClr val="FFFFFF"/>
                  </a:solidFill>
                </a:uFill>
                <a:latin typeface="Courier" charset="0"/>
                <a:ea typeface="Courier" charset="0"/>
                <a:cs typeface="Courier" charset="0"/>
              </a:rPr>
              <a:t> </a:t>
            </a:r>
            <a:r>
              <a:rPr lang="en-US" altLang="zh-CN" sz="1600" b="1" strike="noStrike" spc="-1" dirty="0" smtClean="0">
                <a:solidFill>
                  <a:srgbClr val="404040"/>
                </a:solidFill>
                <a:uFill>
                  <a:solidFill>
                    <a:srgbClr val="FFFFFF"/>
                  </a:solidFill>
                </a:uFill>
                <a:latin typeface="Courier" charset="0"/>
                <a:ea typeface="Courier" charset="0"/>
                <a:cs typeface="Courier" charset="0"/>
              </a:rPr>
              <a:t>Upload your website to the server and visit it</a:t>
            </a:r>
            <a:endParaRPr lang="en-US" sz="1600" b="1" strike="noStrike" spc="-1" dirty="0">
              <a:solidFill>
                <a:srgbClr val="404040"/>
              </a:solidFill>
              <a:uFill>
                <a:solidFill>
                  <a:srgbClr val="FFFFFF"/>
                </a:solidFill>
              </a:uFill>
              <a:latin typeface="Courier" charset="0"/>
              <a:ea typeface="Courier" charset="0"/>
              <a:cs typeface="Courier" charset="0"/>
            </a:endParaRPr>
          </a:p>
          <a:p>
            <a:pPr marL="343080" indent="-342720">
              <a:lnSpc>
                <a:spcPct val="100000"/>
              </a:lnSpc>
              <a:buClr>
                <a:srgbClr val="90C226"/>
              </a:buClr>
              <a:buSzPct val="80000"/>
              <a:buFont typeface="Wingdings 3" charset="2"/>
              <a:buChar char=""/>
            </a:pPr>
            <a:r>
              <a:rPr lang="en-US" sz="1800" b="0" strike="noStrike" spc="-1" dirty="0" smtClean="0">
                <a:solidFill>
                  <a:srgbClr val="404040"/>
                </a:solidFill>
                <a:uFill>
                  <a:solidFill>
                    <a:srgbClr val="FFFFFF"/>
                  </a:solidFill>
                </a:uFill>
                <a:latin typeface="Courier" charset="0"/>
                <a:ea typeface="Courier" charset="0"/>
                <a:cs typeface="Courier" charset="0"/>
              </a:rPr>
              <a:t>Important</a:t>
            </a:r>
            <a:r>
              <a:rPr lang="en-US" sz="1800" b="0" strike="noStrike" spc="-1" dirty="0">
                <a:solidFill>
                  <a:srgbClr val="404040"/>
                </a:solidFill>
                <a:uFill>
                  <a:solidFill>
                    <a:srgbClr val="FFFFFF"/>
                  </a:solidFill>
                </a:uFill>
                <a:latin typeface="Courier" charset="0"/>
                <a:ea typeface="Courier" charset="0"/>
                <a:cs typeface="Courier" charset="0"/>
              </a:rPr>
              <a:t>: </a:t>
            </a:r>
            <a:r>
              <a:rPr lang="en-US" sz="1800" b="0" strike="noStrike" spc="-1" dirty="0">
                <a:solidFill>
                  <a:srgbClr val="FF0000"/>
                </a:solidFill>
                <a:uFill>
                  <a:solidFill>
                    <a:srgbClr val="FFFFFF"/>
                  </a:solidFill>
                </a:uFill>
                <a:latin typeface="Courier" charset="0"/>
                <a:ea typeface="Courier" charset="0"/>
                <a:cs typeface="Courier" charset="0"/>
              </a:rPr>
              <a:t>DO NOT LEAK YOUR PRIVATE KEY</a:t>
            </a:r>
            <a:r>
              <a:rPr lang="en-US" sz="1800" b="0" strike="noStrike" spc="-1" dirty="0">
                <a:solidFill>
                  <a:srgbClr val="404040"/>
                </a:solidFill>
                <a:uFill>
                  <a:solidFill>
                    <a:srgbClr val="FFFFFF"/>
                  </a:solidFill>
                </a:uFill>
                <a:latin typeface="Courier" charset="0"/>
                <a:ea typeface="Courier" charset="0"/>
                <a:cs typeface="Courier" charset="0"/>
              </a:rPr>
              <a:t>!</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(This is why I didn’t upload a </a:t>
            </a:r>
            <a:r>
              <a:rPr lang="en-US" sz="1600" b="0" strike="noStrike" spc="-1" dirty="0" err="1">
                <a:solidFill>
                  <a:srgbClr val="404040"/>
                </a:solidFill>
                <a:uFill>
                  <a:solidFill>
                    <a:srgbClr val="FFFFFF"/>
                  </a:solidFill>
                </a:uFill>
                <a:latin typeface="Courier" charset="0"/>
                <a:ea typeface="Courier" charset="0"/>
                <a:cs typeface="Courier" charset="0"/>
              </a:rPr>
              <a:t>puttgen</a:t>
            </a:r>
            <a:r>
              <a:rPr lang="en-US" sz="1600" b="0" strike="noStrike" spc="-1" dirty="0">
                <a:solidFill>
                  <a:srgbClr val="404040"/>
                </a:solidFill>
                <a:uFill>
                  <a:solidFill>
                    <a:srgbClr val="FFFFFF"/>
                  </a:solidFill>
                </a:uFill>
                <a:latin typeface="Courier" charset="0"/>
                <a:ea typeface="Courier" charset="0"/>
                <a:cs typeface="Courier" charset="0"/>
              </a:rPr>
              <a:t> gif)</a:t>
            </a:r>
            <a:endParaRPr lang="en-US" sz="1400" b="0" strike="noStrike" spc="-1" dirty="0">
              <a:solidFill>
                <a:srgbClr val="404040"/>
              </a:solidFill>
              <a:uFill>
                <a:solidFill>
                  <a:srgbClr val="FFFFFF"/>
                </a:solidFill>
              </a:uFill>
              <a:latin typeface="Courier" charset="0"/>
              <a:ea typeface="Courier" charset="0"/>
              <a:cs typeface="Courier" charset="0"/>
            </a:endParaRPr>
          </a:p>
        </p:txBody>
      </p:sp>
      <p:sp>
        <p:nvSpPr>
          <p:cNvPr id="166"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a:solidFill>
                  <a:srgbClr val="8B8B8B"/>
                </a:solidFill>
                <a:uFill>
                  <a:solidFill>
                    <a:srgbClr val="FFFFFF"/>
                  </a:solidFill>
                </a:uFill>
                <a:latin typeface="Trebuchet MS"/>
              </a:rPr>
              <a:t>IERG 4210 Tutorial </a:t>
            </a:r>
            <a:r>
              <a:rPr lang="en-US" sz="900" b="0" strike="noStrike" spc="-1" smtClean="0">
                <a:solidFill>
                  <a:srgbClr val="8B8B8B"/>
                </a:solidFill>
                <a:uFill>
                  <a:solidFill>
                    <a:srgbClr val="FFFFFF"/>
                  </a:solidFill>
                </a:uFill>
                <a:latin typeface="Trebuchet MS"/>
              </a:rPr>
              <a:t>3</a:t>
            </a:r>
            <a:endParaRPr lang="en-US" sz="1400" b="0" strike="noStrike" spc="-1">
              <a:solidFill>
                <a:srgbClr val="000000"/>
              </a:solidFill>
              <a:uFill>
                <a:solidFill>
                  <a:srgbClr val="FFFFFF"/>
                </a:solidFill>
              </a:uFill>
              <a:latin typeface="Times New Roman"/>
            </a:endParaRPr>
          </a:p>
        </p:txBody>
      </p:sp>
      <p:pic>
        <p:nvPicPr>
          <p:cNvPr id="167" name="图片 4"/>
          <p:cNvPicPr/>
          <p:nvPr/>
        </p:nvPicPr>
        <p:blipFill>
          <a:blip r:embed="rId3"/>
          <a:stretch/>
        </p:blipFill>
        <p:spPr>
          <a:xfrm>
            <a:off x="8233680" y="2364655"/>
            <a:ext cx="2079840" cy="1722436"/>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dirty="0" smtClean="0">
                <a:solidFill>
                  <a:srgbClr val="90C226"/>
                </a:solidFill>
                <a:uFill>
                  <a:solidFill>
                    <a:srgbClr val="FFFFFF"/>
                  </a:solidFill>
                </a:uFill>
                <a:latin typeface="Trebuchet MS"/>
              </a:rPr>
              <a:t>Questions of phase 1</a:t>
            </a:r>
            <a:endParaRPr lang="en-US" sz="1800" b="0" strike="noStrike" spc="-1" dirty="0">
              <a:solidFill>
                <a:srgbClr val="000000"/>
              </a:solidFill>
              <a:uFill>
                <a:solidFill>
                  <a:srgbClr val="FFFFFF"/>
                </a:solidFill>
              </a:uFill>
              <a:latin typeface="Trebuchet MS"/>
            </a:endParaRPr>
          </a:p>
        </p:txBody>
      </p:sp>
      <p:sp>
        <p:nvSpPr>
          <p:cNvPr id="175" name="TextShape 2"/>
          <p:cNvSpPr txBox="1"/>
          <p:nvPr/>
        </p:nvSpPr>
        <p:spPr>
          <a:xfrm>
            <a:off x="677159" y="1591733"/>
            <a:ext cx="9699895" cy="4814467"/>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smtClean="0">
                <a:solidFill>
                  <a:srgbClr val="FF0000"/>
                </a:solidFill>
                <a:uFill>
                  <a:solidFill>
                    <a:srgbClr val="FFFFFF"/>
                  </a:solidFill>
                </a:uFill>
                <a:latin typeface="Courier" charset="0"/>
                <a:ea typeface="Courier" charset="0"/>
                <a:cs typeface="Courier" charset="0"/>
              </a:rPr>
              <a:t>How to state that I have finished phase 1?</a:t>
            </a:r>
          </a:p>
          <a:p>
            <a:pPr marL="800280" lvl="1" indent="-342720">
              <a:buClr>
                <a:srgbClr val="90C226"/>
              </a:buClr>
              <a:buSzPct val="80000"/>
              <a:buFont typeface="Wingdings 3" charset="2"/>
              <a:buChar char=""/>
            </a:pPr>
            <a:r>
              <a:rPr lang="en-US" sz="1600" spc="-1" dirty="0" smtClean="0">
                <a:solidFill>
                  <a:srgbClr val="404040"/>
                </a:solidFill>
                <a:uFill>
                  <a:solidFill>
                    <a:srgbClr val="FFFFFF"/>
                  </a:solidFill>
                </a:uFill>
                <a:latin typeface="Courier" charset="0"/>
                <a:ea typeface="Courier" charset="0"/>
                <a:cs typeface="Courier" charset="0"/>
              </a:rPr>
              <a:t>We will check the timestamp of your lasted </a:t>
            </a:r>
            <a:r>
              <a:rPr lang="en-US" sz="1600" i="1" spc="-1" dirty="0" smtClean="0">
                <a:solidFill>
                  <a:srgbClr val="404040"/>
                </a:solidFill>
                <a:uFill>
                  <a:solidFill>
                    <a:srgbClr val="FFFFFF"/>
                  </a:solidFill>
                </a:uFill>
                <a:latin typeface="Courier" charset="0"/>
                <a:ea typeface="Courier" charset="0"/>
                <a:cs typeface="Courier" charset="0"/>
              </a:rPr>
              <a:t>push</a:t>
            </a:r>
            <a:r>
              <a:rPr lang="en-US" sz="1600" spc="-1" dirty="0" smtClean="0">
                <a:solidFill>
                  <a:srgbClr val="404040"/>
                </a:solidFill>
                <a:uFill>
                  <a:solidFill>
                    <a:srgbClr val="FFFFFF"/>
                  </a:solidFill>
                </a:uFill>
                <a:latin typeface="Courier" charset="0"/>
                <a:ea typeface="Courier" charset="0"/>
                <a:cs typeface="Courier" charset="0"/>
              </a:rPr>
              <a:t> operation.</a:t>
            </a:r>
          </a:p>
          <a:p>
            <a:pPr marL="343080" indent="-342720">
              <a:buClr>
                <a:srgbClr val="90C226"/>
              </a:buClr>
              <a:buSzPct val="80000"/>
              <a:buFont typeface="Wingdings 3" charset="2"/>
              <a:buChar char=""/>
            </a:pPr>
            <a:r>
              <a:rPr lang="en-US" spc="-1" dirty="0" smtClean="0">
                <a:solidFill>
                  <a:srgbClr val="FF0000"/>
                </a:solidFill>
                <a:uFill>
                  <a:solidFill>
                    <a:srgbClr val="FFFFFF"/>
                  </a:solidFill>
                </a:uFill>
                <a:latin typeface="Courier" charset="0"/>
                <a:ea typeface="Courier" charset="0"/>
                <a:cs typeface="Courier" charset="0"/>
              </a:rPr>
              <a:t>Do I need to implement the function of </a:t>
            </a:r>
            <a:r>
              <a:rPr lang="en-US" i="1" spc="-1" dirty="0" smtClean="0">
                <a:solidFill>
                  <a:srgbClr val="FF0000"/>
                </a:solidFill>
                <a:uFill>
                  <a:solidFill>
                    <a:srgbClr val="FFFFFF"/>
                  </a:solidFill>
                </a:uFill>
                <a:latin typeface="Courier" charset="0"/>
                <a:ea typeface="Courier" charset="0"/>
                <a:cs typeface="Courier" charset="0"/>
              </a:rPr>
              <a:t>add-to-cart</a:t>
            </a:r>
            <a:r>
              <a:rPr lang="en-US" spc="-1" dirty="0" smtClean="0">
                <a:solidFill>
                  <a:srgbClr val="FF0000"/>
                </a:solidFill>
                <a:uFill>
                  <a:solidFill>
                    <a:srgbClr val="FFFFFF"/>
                  </a:solidFill>
                </a:uFill>
                <a:latin typeface="Courier" charset="0"/>
                <a:ea typeface="Courier" charset="0"/>
                <a:cs typeface="Courier" charset="0"/>
              </a:rPr>
              <a:t> in phase 1?</a:t>
            </a:r>
          </a:p>
          <a:p>
            <a:pPr marL="800280" lvl="1" indent="-342720">
              <a:buClr>
                <a:srgbClr val="90C226"/>
              </a:buClr>
              <a:buSzPct val="80000"/>
              <a:buFont typeface="Wingdings 3" charset="2"/>
              <a:buChar char=""/>
            </a:pPr>
            <a:r>
              <a:rPr lang="en-US" sz="1600" b="0" strike="noStrike" spc="-1" dirty="0" smtClean="0">
                <a:solidFill>
                  <a:srgbClr val="404040"/>
                </a:solidFill>
                <a:uFill>
                  <a:solidFill>
                    <a:srgbClr val="FFFFFF"/>
                  </a:solidFill>
                </a:uFill>
                <a:latin typeface="Courier" charset="0"/>
                <a:ea typeface="Courier" charset="0"/>
                <a:cs typeface="Courier" charset="0"/>
              </a:rPr>
              <a:t>No, in phase 2B and phase 3.</a:t>
            </a:r>
          </a:p>
          <a:p>
            <a:pPr marL="343080" indent="-342720">
              <a:buClr>
                <a:srgbClr val="90C226"/>
              </a:buClr>
              <a:buSzPct val="80000"/>
              <a:buFont typeface="Wingdings 3" charset="2"/>
              <a:buChar char=""/>
            </a:pPr>
            <a:r>
              <a:rPr lang="en-US" spc="-1" dirty="0" smtClean="0">
                <a:solidFill>
                  <a:srgbClr val="FF0000"/>
                </a:solidFill>
                <a:uFill>
                  <a:solidFill>
                    <a:srgbClr val="FFFFFF"/>
                  </a:solidFill>
                </a:uFill>
                <a:latin typeface="Courier" charset="0"/>
                <a:ea typeface="Courier" charset="0"/>
                <a:cs typeface="Courier" charset="0"/>
              </a:rPr>
              <a:t>What is Master branch used for?</a:t>
            </a:r>
          </a:p>
          <a:p>
            <a:pPr marL="800280" lvl="1" indent="-342720">
              <a:buClr>
                <a:srgbClr val="90C226"/>
              </a:buClr>
              <a:buSzPct val="80000"/>
              <a:buFont typeface="Wingdings 3" charset="2"/>
              <a:buChar char=""/>
            </a:pPr>
            <a:r>
              <a:rPr lang="en-US" sz="1600" b="0" strike="noStrike" spc="-1" dirty="0" smtClean="0">
                <a:solidFill>
                  <a:srgbClr val="404040"/>
                </a:solidFill>
                <a:uFill>
                  <a:solidFill>
                    <a:srgbClr val="FFFFFF"/>
                  </a:solidFill>
                </a:uFill>
                <a:latin typeface="Courier" charset="0"/>
                <a:ea typeface="Courier" charset="0"/>
                <a:cs typeface="Courier" charset="0"/>
              </a:rPr>
              <a:t>Master should always keep a whole copy of your </a:t>
            </a:r>
            <a:r>
              <a:rPr lang="en-US" sz="1600" b="1" strike="noStrike" spc="-1" dirty="0" smtClean="0">
                <a:solidFill>
                  <a:srgbClr val="404040"/>
                </a:solidFill>
                <a:uFill>
                  <a:solidFill>
                    <a:srgbClr val="FFFFFF"/>
                  </a:solidFill>
                </a:uFill>
                <a:latin typeface="Courier" charset="0"/>
                <a:ea typeface="Courier" charset="0"/>
                <a:cs typeface="Courier" charset="0"/>
              </a:rPr>
              <a:t>ready-to-visit website</a:t>
            </a:r>
            <a:r>
              <a:rPr lang="en-US" sz="1600" spc="-1" dirty="0" smtClean="0">
                <a:solidFill>
                  <a:srgbClr val="404040"/>
                </a:solidFill>
                <a:uFill>
                  <a:solidFill>
                    <a:srgbClr val="FFFFFF"/>
                  </a:solidFill>
                </a:uFill>
                <a:latin typeface="Courier" charset="0"/>
                <a:ea typeface="Courier" charset="0"/>
                <a:cs typeface="Courier" charset="0"/>
              </a:rPr>
              <a:t>.</a:t>
            </a:r>
          </a:p>
          <a:p>
            <a:pPr marL="800280" lvl="1" indent="-342720">
              <a:buClr>
                <a:srgbClr val="90C226"/>
              </a:buClr>
              <a:buSzPct val="80000"/>
              <a:buFont typeface="Wingdings 3" charset="2"/>
              <a:buChar char=""/>
            </a:pPr>
            <a:r>
              <a:rPr lang="en-US" sz="1600" spc="-1" dirty="0" smtClean="0">
                <a:solidFill>
                  <a:srgbClr val="404040"/>
                </a:solidFill>
                <a:uFill>
                  <a:solidFill>
                    <a:srgbClr val="FFFFFF"/>
                  </a:solidFill>
                </a:uFill>
                <a:latin typeface="Courier" charset="0"/>
                <a:ea typeface="Courier" charset="0"/>
                <a:cs typeface="Courier" charset="0"/>
              </a:rPr>
              <a:t>We will check your Master branch after phase 2.</a:t>
            </a:r>
          </a:p>
          <a:p>
            <a:pPr marL="343080" indent="-342720">
              <a:buClr>
                <a:srgbClr val="90C226"/>
              </a:buClr>
              <a:buSzPct val="80000"/>
              <a:buFont typeface="Wingdings 3" charset="2"/>
              <a:buChar char=""/>
            </a:pPr>
            <a:r>
              <a:rPr lang="en-US" sz="1600" spc="-1" dirty="0" smtClean="0">
                <a:solidFill>
                  <a:srgbClr val="FF0000"/>
                </a:solidFill>
                <a:uFill>
                  <a:solidFill>
                    <a:srgbClr val="FFFFFF"/>
                  </a:solidFill>
                </a:uFill>
                <a:latin typeface="Courier" charset="0"/>
                <a:ea typeface="Courier" charset="0"/>
                <a:cs typeface="Courier" charset="0"/>
              </a:rPr>
              <a:t>Do I need to implement all the categories/products now?</a:t>
            </a:r>
          </a:p>
          <a:p>
            <a:pPr marL="800280" lvl="1" indent="-342720">
              <a:buClr>
                <a:srgbClr val="90C226"/>
              </a:buClr>
              <a:buSzPct val="80000"/>
              <a:buFont typeface="Wingdings 3" charset="2"/>
              <a:buChar char=""/>
            </a:pPr>
            <a:r>
              <a:rPr lang="en-US" sz="1600" strike="noStrike" spc="-1" dirty="0" smtClean="0">
                <a:solidFill>
                  <a:srgbClr val="404040"/>
                </a:solidFill>
                <a:uFill>
                  <a:solidFill>
                    <a:srgbClr val="FFFFFF"/>
                  </a:solidFill>
                </a:uFill>
                <a:latin typeface="Courier" charset="0"/>
                <a:ea typeface="Courier" charset="0"/>
                <a:cs typeface="Courier" charset="0"/>
              </a:rPr>
              <a:t>No, just show me your website can work. </a:t>
            </a:r>
            <a:r>
              <a:rPr lang="en-US" altLang="zh-CN" sz="1600" strike="noStrike" spc="-1" dirty="0" smtClean="0">
                <a:solidFill>
                  <a:srgbClr val="404040"/>
                </a:solidFill>
                <a:uFill>
                  <a:solidFill>
                    <a:srgbClr val="FFFFFF"/>
                  </a:solidFill>
                </a:uFill>
                <a:latin typeface="Courier" charset="0"/>
                <a:ea typeface="Courier" charset="0"/>
                <a:cs typeface="Courier" charset="0"/>
              </a:rPr>
              <a:t>The user-friendly UI will be considered in last phase.</a:t>
            </a:r>
          </a:p>
          <a:p>
            <a:pPr marL="343080" indent="-342720">
              <a:buClr>
                <a:srgbClr val="90C226"/>
              </a:buClr>
              <a:buSzPct val="80000"/>
              <a:buFont typeface="Wingdings 3" charset="2"/>
              <a:buChar char=""/>
            </a:pPr>
            <a:endParaRPr lang="en-US" sz="1600" spc="-1" dirty="0">
              <a:solidFill>
                <a:srgbClr val="404040"/>
              </a:solidFill>
              <a:uFill>
                <a:solidFill>
                  <a:srgbClr val="FFFFFF"/>
                </a:solidFill>
              </a:uFill>
              <a:latin typeface="Courier" charset="0"/>
              <a:ea typeface="Courier" charset="0"/>
              <a:cs typeface="Courier" charset="0"/>
            </a:endParaRPr>
          </a:p>
          <a:p>
            <a:pPr marL="343080" indent="-342720">
              <a:buClr>
                <a:srgbClr val="90C226"/>
              </a:buClr>
              <a:buSzPct val="80000"/>
              <a:buFont typeface="Wingdings 3" charset="2"/>
              <a:buChar char=""/>
            </a:pPr>
            <a:r>
              <a:rPr lang="en-US" sz="1600" strike="noStrike" spc="-1" dirty="0" smtClean="0">
                <a:solidFill>
                  <a:srgbClr val="404040"/>
                </a:solidFill>
                <a:uFill>
                  <a:solidFill>
                    <a:srgbClr val="FFFFFF"/>
                  </a:solidFill>
                </a:uFill>
                <a:latin typeface="Courier" charset="0"/>
                <a:ea typeface="Courier" charset="0"/>
                <a:cs typeface="Courier" charset="0"/>
              </a:rPr>
              <a:t>Reminder: </a:t>
            </a:r>
          </a:p>
          <a:p>
            <a:pPr marL="343080" indent="-342720">
              <a:buClr>
                <a:srgbClr val="90C226"/>
              </a:buClr>
              <a:buSzPct val="80000"/>
              <a:buFont typeface="Wingdings 3" charset="2"/>
              <a:buChar char=""/>
            </a:pPr>
            <a:r>
              <a:rPr lang="en-US" sz="1600" spc="-1" dirty="0" smtClean="0">
                <a:solidFill>
                  <a:srgbClr val="404040"/>
                </a:solidFill>
                <a:uFill>
                  <a:solidFill>
                    <a:srgbClr val="FFFFFF"/>
                  </a:solidFill>
                </a:uFill>
                <a:latin typeface="Courier" charset="0"/>
                <a:ea typeface="Courier" charset="0"/>
                <a:cs typeface="Courier" charset="0"/>
              </a:rPr>
              <a:t>1. </a:t>
            </a:r>
            <a:r>
              <a:rPr lang="en-US" sz="1600" strike="noStrike" spc="-1" dirty="0" smtClean="0">
                <a:solidFill>
                  <a:srgbClr val="404040"/>
                </a:solidFill>
                <a:uFill>
                  <a:solidFill>
                    <a:srgbClr val="FFFFFF"/>
                  </a:solidFill>
                </a:uFill>
                <a:latin typeface="Courier" charset="0"/>
                <a:ea typeface="Courier" charset="0"/>
                <a:cs typeface="Courier" charset="0"/>
              </a:rPr>
              <a:t>For some minor questions, we may post them as open issues in your repository.</a:t>
            </a:r>
            <a:endParaRPr lang="en-US" sz="1600" spc="-1" dirty="0" smtClean="0">
              <a:solidFill>
                <a:srgbClr val="404040"/>
              </a:solidFill>
              <a:uFill>
                <a:solidFill>
                  <a:srgbClr val="FFFFFF"/>
                </a:solidFill>
              </a:uFill>
              <a:latin typeface="Courier" charset="0"/>
              <a:ea typeface="Courier" charset="0"/>
              <a:cs typeface="Courier" charset="0"/>
            </a:endParaRPr>
          </a:p>
          <a:p>
            <a:pPr marL="343080" indent="-342720">
              <a:buClr>
                <a:srgbClr val="90C226"/>
              </a:buClr>
              <a:buSzPct val="80000"/>
              <a:buFont typeface="Wingdings 3" charset="2"/>
              <a:buChar char=""/>
            </a:pPr>
            <a:r>
              <a:rPr lang="en-US" sz="1600" strike="noStrike" spc="-1" dirty="0" smtClean="0">
                <a:solidFill>
                  <a:srgbClr val="404040"/>
                </a:solidFill>
                <a:uFill>
                  <a:solidFill>
                    <a:srgbClr val="FFFFFF"/>
                  </a:solidFill>
                </a:uFill>
                <a:latin typeface="Courier" charset="0"/>
                <a:ea typeface="Courier" charset="0"/>
                <a:cs typeface="Courier" charset="0"/>
              </a:rPr>
              <a:t>2. You can share code snippet using </a:t>
            </a:r>
            <a:r>
              <a:rPr lang="en-US" sz="1600" strike="noStrike" spc="-1" dirty="0" err="1" smtClean="0">
                <a:solidFill>
                  <a:srgbClr val="404040"/>
                </a:solidFill>
                <a:uFill>
                  <a:solidFill>
                    <a:srgbClr val="FFFFFF"/>
                  </a:solidFill>
                </a:uFill>
                <a:latin typeface="Courier" charset="0"/>
                <a:ea typeface="Courier" charset="0"/>
                <a:cs typeface="Courier" charset="0"/>
              </a:rPr>
              <a:t>JSFiddle</a:t>
            </a:r>
            <a:r>
              <a:rPr lang="en-US" sz="1600" strike="noStrike" spc="-1" dirty="0" smtClean="0">
                <a:solidFill>
                  <a:srgbClr val="404040"/>
                </a:solidFill>
                <a:uFill>
                  <a:solidFill>
                    <a:srgbClr val="FFFFFF"/>
                  </a:solidFill>
                </a:uFill>
                <a:latin typeface="Courier" charset="0"/>
                <a:ea typeface="Courier" charset="0"/>
                <a:cs typeface="Courier" charset="0"/>
              </a:rPr>
              <a:t>(for JS code) and </a:t>
            </a:r>
            <a:r>
              <a:rPr lang="en-US" sz="1600" strike="noStrike" spc="-1" dirty="0" err="1" smtClean="0">
                <a:solidFill>
                  <a:srgbClr val="404040"/>
                </a:solidFill>
                <a:uFill>
                  <a:solidFill>
                    <a:srgbClr val="FFFFFF"/>
                  </a:solidFill>
                </a:uFill>
                <a:latin typeface="Courier" charset="0"/>
                <a:ea typeface="Courier" charset="0"/>
                <a:cs typeface="Courier" charset="0"/>
              </a:rPr>
              <a:t>github</a:t>
            </a:r>
            <a:r>
              <a:rPr lang="en-US" sz="1600" strike="noStrike" spc="-1" dirty="0" smtClean="0">
                <a:solidFill>
                  <a:srgbClr val="404040"/>
                </a:solidFill>
                <a:uFill>
                  <a:solidFill>
                    <a:srgbClr val="FFFFFF"/>
                  </a:solidFill>
                </a:uFill>
                <a:latin typeface="Courier" charset="0"/>
                <a:ea typeface="Courier" charset="0"/>
                <a:cs typeface="Courier" charset="0"/>
              </a:rPr>
              <a:t> </a:t>
            </a:r>
            <a:r>
              <a:rPr lang="en-US" sz="1600" strike="noStrike" spc="-1" dirty="0" err="1" smtClean="0">
                <a:solidFill>
                  <a:srgbClr val="404040"/>
                </a:solidFill>
                <a:uFill>
                  <a:solidFill>
                    <a:srgbClr val="FFFFFF"/>
                  </a:solidFill>
                </a:uFill>
                <a:latin typeface="Courier" charset="0"/>
                <a:ea typeface="Courier" charset="0"/>
                <a:cs typeface="Courier" charset="0"/>
              </a:rPr>
              <a:t>Gists</a:t>
            </a:r>
            <a:r>
              <a:rPr lang="en-US" sz="1600" strike="noStrike" spc="-1" dirty="0" smtClean="0">
                <a:solidFill>
                  <a:srgbClr val="404040"/>
                </a:solidFill>
                <a:uFill>
                  <a:solidFill>
                    <a:srgbClr val="FFFFFF"/>
                  </a:solidFill>
                </a:uFill>
                <a:latin typeface="Courier" charset="0"/>
                <a:ea typeface="Courier" charset="0"/>
                <a:cs typeface="Courier" charset="0"/>
              </a:rPr>
              <a:t>.</a:t>
            </a:r>
          </a:p>
          <a:p>
            <a:pPr marL="343080" indent="-342720">
              <a:buClr>
                <a:srgbClr val="90C226"/>
              </a:buClr>
              <a:buSzPct val="80000"/>
              <a:buFont typeface="Wingdings 3" charset="2"/>
              <a:buChar char=""/>
            </a:pPr>
            <a:r>
              <a:rPr lang="en-US" sz="1600" spc="-1" dirty="0" smtClean="0">
                <a:solidFill>
                  <a:srgbClr val="404040"/>
                </a:solidFill>
                <a:uFill>
                  <a:solidFill>
                    <a:srgbClr val="FFFFFF"/>
                  </a:solidFill>
                </a:uFill>
                <a:latin typeface="Courier" charset="0"/>
                <a:ea typeface="Courier" charset="0"/>
                <a:cs typeface="Courier" charset="0"/>
              </a:rPr>
              <a:t>3. You are welcomed to post your problems in our Facebook Group.</a:t>
            </a:r>
            <a:endParaRPr lang="en-US" sz="1600" strike="noStrike" spc="-1" dirty="0">
              <a:solidFill>
                <a:srgbClr val="404040"/>
              </a:solidFill>
              <a:uFill>
                <a:solidFill>
                  <a:srgbClr val="FFFFFF"/>
                </a:solidFill>
              </a:uFill>
              <a:latin typeface="Courier" charset="0"/>
              <a:ea typeface="Courier" charset="0"/>
              <a:cs typeface="Courier" charset="0"/>
            </a:endParaRPr>
          </a:p>
        </p:txBody>
      </p:sp>
      <p:sp>
        <p:nvSpPr>
          <p:cNvPr id="176"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b="0" strike="noStrike" spc="-1" dirty="0" smtClean="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8767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677160" y="609480"/>
            <a:ext cx="8596440" cy="1320480"/>
          </a:xfrm>
          <a:prstGeom prst="rect">
            <a:avLst/>
          </a:prstGeom>
          <a:noFill/>
          <a:ln>
            <a:noFill/>
          </a:ln>
        </p:spPr>
        <p:txBody>
          <a:bodyPr/>
          <a:lstStyle/>
          <a:p>
            <a:pPr>
              <a:lnSpc>
                <a:spcPct val="100000"/>
              </a:lnSpc>
            </a:pPr>
            <a:r>
              <a:rPr lang="en-US" sz="4000" b="0" strike="noStrike" spc="-1">
                <a:solidFill>
                  <a:srgbClr val="90C226"/>
                </a:solidFill>
                <a:uFill>
                  <a:solidFill>
                    <a:srgbClr val="FFFFFF"/>
                  </a:solidFill>
                </a:uFill>
                <a:latin typeface="Trebuchet MS"/>
              </a:rPr>
              <a:t>Outline</a:t>
            </a:r>
            <a:endParaRPr lang="en-US" sz="1800" b="0" strike="noStrike" spc="-1">
              <a:solidFill>
                <a:srgbClr val="000000"/>
              </a:solidFill>
              <a:uFill>
                <a:solidFill>
                  <a:srgbClr val="FFFFFF"/>
                </a:solidFill>
              </a:uFill>
              <a:latin typeface="Trebuchet MS"/>
            </a:endParaRPr>
          </a:p>
        </p:txBody>
      </p:sp>
      <p:sp>
        <p:nvSpPr>
          <p:cNvPr id="116" name="TextShape 2"/>
          <p:cNvSpPr txBox="1"/>
          <p:nvPr/>
        </p:nvSpPr>
        <p:spPr>
          <a:xfrm>
            <a:off x="677160" y="1784520"/>
            <a:ext cx="8740800" cy="4811760"/>
          </a:xfrm>
          <a:prstGeom prst="rect">
            <a:avLst/>
          </a:prstGeom>
          <a:noFill/>
          <a:ln>
            <a:noFill/>
          </a:ln>
        </p:spPr>
        <p:txBody>
          <a:bodyPr/>
          <a:lstStyle/>
          <a:p>
            <a:pPr marL="343080" indent="-342720">
              <a:lnSpc>
                <a:spcPct val="100000"/>
              </a:lnSpc>
              <a:buClr>
                <a:srgbClr val="90C226"/>
              </a:buClr>
              <a:buSzPct val="80000"/>
              <a:buFont typeface="Wingdings" charset="2"/>
              <a:buChar char=""/>
            </a:pPr>
            <a:r>
              <a:rPr lang="en-US" sz="3200" b="0" strike="noStrike" spc="-1" dirty="0" smtClean="0">
                <a:solidFill>
                  <a:srgbClr val="404040"/>
                </a:solidFill>
                <a:uFill>
                  <a:solidFill>
                    <a:srgbClr val="FFFFFF"/>
                  </a:solidFill>
                </a:uFill>
                <a:latin typeface="Courier" charset="0"/>
                <a:ea typeface="Courier" charset="0"/>
                <a:cs typeface="Courier" charset="0"/>
              </a:rPr>
              <a:t>Assignment </a:t>
            </a:r>
            <a:r>
              <a:rPr lang="en-US" sz="3200" b="0" strike="noStrike" spc="-1" dirty="0">
                <a:solidFill>
                  <a:srgbClr val="404040"/>
                </a:solidFill>
                <a:uFill>
                  <a:solidFill>
                    <a:srgbClr val="FFFFFF"/>
                  </a:solidFill>
                </a:uFill>
                <a:latin typeface="Courier" charset="0"/>
                <a:ea typeface="Courier" charset="0"/>
                <a:cs typeface="Courier" charset="0"/>
              </a:rPr>
              <a:t>phase 2A </a:t>
            </a:r>
            <a:endParaRPr lang="en-US" sz="3200" b="0" strike="noStrike" spc="-1" dirty="0" smtClean="0">
              <a:solidFill>
                <a:srgbClr val="404040"/>
              </a:solidFill>
              <a:uFill>
                <a:solidFill>
                  <a:srgbClr val="FFFFFF"/>
                </a:solidFill>
              </a:uFill>
              <a:latin typeface="Courier" charset="0"/>
              <a:ea typeface="Courier" charset="0"/>
              <a:cs typeface="Courier" charset="0"/>
            </a:endParaRPr>
          </a:p>
          <a:p>
            <a:pPr marL="800280" lvl="1" indent="-342720">
              <a:buClr>
                <a:srgbClr val="90C226"/>
              </a:buClr>
              <a:buSzPct val="80000"/>
              <a:buFont typeface="Wingdings" charset="2"/>
              <a:buChar char=""/>
            </a:pPr>
            <a:r>
              <a:rPr lang="en-US" altLang="zh-CN" sz="2000" spc="-1" dirty="0" smtClean="0">
                <a:solidFill>
                  <a:srgbClr val="404040"/>
                </a:solidFill>
                <a:uFill>
                  <a:solidFill>
                    <a:srgbClr val="FFFFFF"/>
                  </a:solidFill>
                </a:uFill>
                <a:latin typeface="Courier" charset="0"/>
                <a:ea typeface="Courier" charset="0"/>
                <a:cs typeface="Courier" charset="0"/>
              </a:rPr>
              <a:t>Apply</a:t>
            </a:r>
            <a:r>
              <a:rPr lang="zh-CN" altLang="en-US" sz="2000" spc="-1" dirty="0" smtClean="0">
                <a:solidFill>
                  <a:srgbClr val="404040"/>
                </a:solidFill>
                <a:uFill>
                  <a:solidFill>
                    <a:srgbClr val="FFFFFF"/>
                  </a:solidFill>
                </a:uFill>
                <a:latin typeface="Courier" charset="0"/>
                <a:ea typeface="Courier" charset="0"/>
                <a:cs typeface="Courier" charset="0"/>
              </a:rPr>
              <a:t> </a:t>
            </a:r>
            <a:r>
              <a:rPr lang="en-US" altLang="zh-CN" sz="2000" spc="-1" dirty="0" smtClean="0">
                <a:solidFill>
                  <a:srgbClr val="404040"/>
                </a:solidFill>
                <a:uFill>
                  <a:solidFill>
                    <a:srgbClr val="FFFFFF"/>
                  </a:solidFill>
                </a:uFill>
                <a:latin typeface="Courier" charset="0"/>
                <a:ea typeface="Courier" charset="0"/>
                <a:cs typeface="Courier" charset="0"/>
              </a:rPr>
              <a:t>for AWS educate</a:t>
            </a:r>
          </a:p>
          <a:p>
            <a:pPr marL="800280" lvl="1" indent="-342720">
              <a:buClr>
                <a:srgbClr val="90C226"/>
              </a:buClr>
              <a:buSzPct val="80000"/>
              <a:buFont typeface="Wingdings" charset="2"/>
              <a:buChar char=""/>
            </a:pPr>
            <a:r>
              <a:rPr lang="en-US" altLang="zh-CN" sz="2000" spc="-1" dirty="0" smtClean="0">
                <a:solidFill>
                  <a:srgbClr val="404040"/>
                </a:solidFill>
                <a:uFill>
                  <a:solidFill>
                    <a:srgbClr val="FFFFFF"/>
                  </a:solidFill>
                </a:uFill>
                <a:latin typeface="Courier" charset="0"/>
                <a:ea typeface="Courier" charset="0"/>
                <a:cs typeface="Courier" charset="0"/>
              </a:rPr>
              <a:t>Create EC2 instance</a:t>
            </a:r>
          </a:p>
          <a:p>
            <a:pPr marL="800280" lvl="1" indent="-342720">
              <a:buClr>
                <a:srgbClr val="90C226"/>
              </a:buClr>
              <a:buSzPct val="80000"/>
              <a:buFont typeface="Wingdings" charset="2"/>
              <a:buChar char=""/>
            </a:pPr>
            <a:r>
              <a:rPr lang="en-US" altLang="zh-CN" sz="2000" spc="-1" dirty="0" smtClean="0">
                <a:solidFill>
                  <a:srgbClr val="404040"/>
                </a:solidFill>
                <a:uFill>
                  <a:solidFill>
                    <a:srgbClr val="FFFFFF"/>
                  </a:solidFill>
                </a:uFill>
                <a:latin typeface="Courier" charset="0"/>
                <a:ea typeface="Courier" charset="0"/>
                <a:cs typeface="Courier" charset="0"/>
              </a:rPr>
              <a:t>Set up working environment</a:t>
            </a:r>
          </a:p>
          <a:p>
            <a:pPr marL="800280" lvl="1" indent="-342720">
              <a:buClr>
                <a:srgbClr val="90C226"/>
              </a:buClr>
              <a:buSzPct val="80000"/>
              <a:buFont typeface="Wingdings" charset="2"/>
              <a:buChar char=""/>
            </a:pPr>
            <a:r>
              <a:rPr lang="en-US" altLang="zh-CN" sz="2000" spc="-1" dirty="0" smtClean="0">
                <a:solidFill>
                  <a:srgbClr val="404040"/>
                </a:solidFill>
                <a:uFill>
                  <a:solidFill>
                    <a:srgbClr val="FFFFFF"/>
                  </a:solidFill>
                </a:uFill>
                <a:latin typeface="Courier" charset="0"/>
                <a:ea typeface="Courier" charset="0"/>
                <a:cs typeface="Courier" charset="0"/>
              </a:rPr>
              <a:t>Do basic security configuration</a:t>
            </a:r>
          </a:p>
          <a:p>
            <a:pPr marL="800280" lvl="1" indent="-342720">
              <a:buClr>
                <a:srgbClr val="90C226"/>
              </a:buClr>
              <a:buSzPct val="80000"/>
              <a:buFont typeface="Wingdings" charset="2"/>
              <a:buChar char=""/>
            </a:pPr>
            <a:endParaRPr lang="en-US" altLang="zh-CN" spc="-1" dirty="0" smtClean="0">
              <a:solidFill>
                <a:srgbClr val="404040"/>
              </a:solidFill>
              <a:uFill>
                <a:solidFill>
                  <a:srgbClr val="FFFFFF"/>
                </a:solidFill>
              </a:uFill>
              <a:latin typeface="Trebuchet MS"/>
            </a:endParaRPr>
          </a:p>
          <a:p>
            <a:pPr marL="800280" lvl="1" indent="-342720">
              <a:buClr>
                <a:srgbClr val="90C226"/>
              </a:buClr>
              <a:buSzPct val="80000"/>
              <a:buFont typeface="Wingdings" charset="2"/>
              <a:buChar char=""/>
            </a:pPr>
            <a:endParaRPr lang="en-US" b="0" strike="noStrike" spc="-1" dirty="0">
              <a:solidFill>
                <a:srgbClr val="404040"/>
              </a:solidFill>
              <a:uFill>
                <a:solidFill>
                  <a:srgbClr val="FFFFFF"/>
                </a:solidFill>
              </a:uFill>
              <a:latin typeface="Trebuchet MS"/>
            </a:endParaRPr>
          </a:p>
        </p:txBody>
      </p:sp>
      <p:sp>
        <p:nvSpPr>
          <p:cNvPr id="117" name="TextShape 3"/>
          <p:cNvSpPr txBox="1"/>
          <p:nvPr/>
        </p:nvSpPr>
        <p:spPr>
          <a:xfrm>
            <a:off x="490320" y="6020640"/>
            <a:ext cx="6297120" cy="364680"/>
          </a:xfrm>
          <a:prstGeom prst="rect">
            <a:avLst/>
          </a:prstGeom>
          <a:noFill/>
          <a:ln>
            <a:noFill/>
          </a:ln>
        </p:spPr>
        <p:txBody>
          <a:bodyPr anchor="ctr"/>
          <a:lstStyle/>
          <a:p>
            <a:pPr>
              <a:lnSpc>
                <a:spcPct val="100000"/>
              </a:lnSpc>
            </a:pPr>
            <a:r>
              <a:rPr lang="en-US" sz="1400" b="0" strike="noStrike" spc="-1" dirty="0">
                <a:solidFill>
                  <a:srgbClr val="8B8B8B"/>
                </a:solidFill>
                <a:uFill>
                  <a:solidFill>
                    <a:srgbClr val="FFFFFF"/>
                  </a:solidFill>
                </a:uFill>
                <a:latin typeface="Trebuchet MS"/>
              </a:rPr>
              <a:t>IERG 4210 Tutorial </a:t>
            </a:r>
            <a:r>
              <a:rPr lang="en-US" sz="1400" dirty="0">
                <a:solidFill>
                  <a:srgbClr val="8B8B8B"/>
                </a:solidFill>
                <a:latin typeface="Trebuchet MS"/>
              </a:rPr>
              <a:t>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Amazon Web Service</a:t>
            </a:r>
            <a:endParaRPr lang="en-US" sz="1800" b="0" strike="noStrike" spc="-1">
              <a:solidFill>
                <a:srgbClr val="000000"/>
              </a:solidFill>
              <a:uFill>
                <a:solidFill>
                  <a:srgbClr val="FFFFFF"/>
                </a:solidFill>
              </a:uFill>
              <a:latin typeface="Trebuchet MS"/>
            </a:endParaRPr>
          </a:p>
        </p:txBody>
      </p:sp>
      <p:sp>
        <p:nvSpPr>
          <p:cNvPr id="119" name="TextShape 2"/>
          <p:cNvSpPr txBox="1"/>
          <p:nvPr/>
        </p:nvSpPr>
        <p:spPr>
          <a:xfrm>
            <a:off x="419792" y="1509840"/>
            <a:ext cx="6180840" cy="3880440"/>
          </a:xfrm>
          <a:prstGeom prst="rect">
            <a:avLst/>
          </a:prstGeom>
          <a:noFill/>
          <a:ln>
            <a:noFill/>
          </a:ln>
        </p:spPr>
        <p:txBody>
          <a:bodyPr anchor="t"/>
          <a:lstStyle/>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(recommended) Apply for </a:t>
            </a:r>
            <a:r>
              <a:rPr lang="en-US" sz="1800" b="0" strike="noStrike" spc="-1" dirty="0" err="1">
                <a:solidFill>
                  <a:srgbClr val="404040"/>
                </a:solidFill>
                <a:uFill>
                  <a:solidFill>
                    <a:srgbClr val="FFFFFF"/>
                  </a:solidFill>
                </a:uFill>
                <a:latin typeface="Courier" charset="0"/>
                <a:ea typeface="Courier" charset="0"/>
                <a:cs typeface="Courier" charset="0"/>
              </a:rPr>
              <a:t>aws</a:t>
            </a:r>
            <a:r>
              <a:rPr lang="en-US" sz="1800" b="0" strike="noStrike" spc="-1" dirty="0">
                <a:solidFill>
                  <a:srgbClr val="404040"/>
                </a:solidFill>
                <a:uFill>
                  <a:solidFill>
                    <a:srgbClr val="FFFFFF"/>
                  </a:solidFill>
                </a:uFill>
                <a:latin typeface="Courier" charset="0"/>
                <a:ea typeface="Courier" charset="0"/>
                <a:cs typeface="Courier" charset="0"/>
              </a:rPr>
              <a:t> educate </a:t>
            </a:r>
            <a:endParaRPr lang="en-US" sz="1800" b="0" strike="noStrike" spc="-1" dirty="0" smtClean="0">
              <a:solidFill>
                <a:srgbClr val="404040"/>
              </a:solidFill>
              <a:uFill>
                <a:solidFill>
                  <a:srgbClr val="FFFFFF"/>
                </a:solidFill>
              </a:uFill>
              <a:latin typeface="Courier" charset="0"/>
              <a:ea typeface="Courier" charset="0"/>
              <a:cs typeface="Courier" charset="0"/>
            </a:endParaRPr>
          </a:p>
          <a:p>
            <a:pPr marL="800100" lvl="1" indent="-342265">
              <a:buClr>
                <a:srgbClr val="90C226"/>
              </a:buClr>
              <a:buSzPct val="80000"/>
              <a:buFont typeface="Wingdings 3" charset="2"/>
              <a:buChar char=""/>
            </a:pPr>
            <a:r>
              <a:rPr lang="en-US" altLang="zh-CN" spc="-1" dirty="0" smtClean="0">
                <a:solidFill>
                  <a:srgbClr val="404040"/>
                </a:solidFill>
                <a:uFill>
                  <a:solidFill>
                    <a:srgbClr val="FFFFFF"/>
                  </a:solidFill>
                </a:uFill>
                <a:latin typeface="Courier" charset="0"/>
                <a:ea typeface="Courier" charset="0"/>
                <a:cs typeface="Courier" charset="0"/>
              </a:rPr>
              <a:t>First Create your AWS account</a:t>
            </a:r>
            <a:endParaRPr lang="zh-CN" altLang="en-US" dirty="0">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b="0" strike="noStrike" spc="-1" dirty="0">
                <a:solidFill>
                  <a:srgbClr val="404040"/>
                </a:solidFill>
                <a:uFill>
                  <a:solidFill>
                    <a:srgbClr val="FFFFFF"/>
                  </a:solidFill>
                </a:uFill>
                <a:latin typeface="Courier" charset="0"/>
                <a:ea typeface="Courier" charset="0"/>
                <a:cs typeface="Courier" charset="0"/>
              </a:rPr>
              <a:t>Enter from</a:t>
            </a:r>
            <a:r>
              <a:rPr lang="en-US" b="1" strike="noStrike" spc="-1" dirty="0">
                <a:solidFill>
                  <a:srgbClr val="404040"/>
                </a:solidFill>
                <a:uFill>
                  <a:solidFill>
                    <a:srgbClr val="FFFFFF"/>
                  </a:solidFill>
                </a:uFill>
                <a:latin typeface="Courier" charset="0"/>
                <a:ea typeface="Courier" charset="0"/>
                <a:cs typeface="Courier" charset="0"/>
              </a:rPr>
              <a:t> </a:t>
            </a:r>
            <a:r>
              <a:rPr lang="en-US" b="1" strike="noStrike" spc="-1" dirty="0" err="1">
                <a:solidFill>
                  <a:srgbClr val="404040"/>
                </a:solidFill>
                <a:uFill>
                  <a:solidFill>
                    <a:srgbClr val="FFFFFF"/>
                  </a:solidFill>
                </a:uFill>
                <a:latin typeface="Courier" charset="0"/>
                <a:ea typeface="Courier" charset="0"/>
                <a:cs typeface="Courier" charset="0"/>
              </a:rPr>
              <a:t>github</a:t>
            </a:r>
            <a:r>
              <a:rPr lang="en-US" b="1" strike="noStrike" spc="-1" dirty="0">
                <a:solidFill>
                  <a:srgbClr val="404040"/>
                </a:solidFill>
                <a:uFill>
                  <a:solidFill>
                    <a:srgbClr val="FFFFFF"/>
                  </a:solidFill>
                </a:uFill>
                <a:latin typeface="Courier" charset="0"/>
                <a:ea typeface="Courier" charset="0"/>
                <a:cs typeface="Courier" charset="0"/>
              </a:rPr>
              <a:t> student develop pack</a:t>
            </a:r>
            <a:r>
              <a:rPr lang="en-US" b="0" strike="noStrike" spc="-1" dirty="0">
                <a:solidFill>
                  <a:srgbClr val="404040"/>
                </a:solidFill>
                <a:uFill>
                  <a:solidFill>
                    <a:srgbClr val="FFFFFF"/>
                  </a:solidFill>
                </a:uFill>
                <a:latin typeface="Courier" charset="0"/>
                <a:ea typeface="Courier" charset="0"/>
                <a:cs typeface="Courier" charset="0"/>
              </a:rPr>
              <a:t>.</a:t>
            </a:r>
            <a:endParaRPr lang="en-US" sz="1600" b="0" strike="noStrike" dirty="0">
              <a:solidFill>
                <a:srgbClr val="404040"/>
              </a:solidFill>
              <a:latin typeface="Courier" charset="0"/>
              <a:ea typeface="Courier" charset="0"/>
              <a:cs typeface="Courier" charset="0"/>
            </a:endParaRPr>
          </a:p>
          <a:p>
            <a:pPr marL="742950" lvl="1" indent="-285115">
              <a:buClr>
                <a:srgbClr val="90C226"/>
              </a:buClr>
              <a:buSzPct val="80000"/>
              <a:buFont typeface="Wingdings 3" charset="2"/>
              <a:buChar char=""/>
            </a:pPr>
            <a:r>
              <a:rPr lang="en-US" b="0" strike="noStrike" spc="-1" dirty="0" smtClean="0">
                <a:solidFill>
                  <a:srgbClr val="000000"/>
                </a:solidFill>
                <a:uFill>
                  <a:solidFill>
                    <a:srgbClr val="FFFFFF"/>
                  </a:solidFill>
                </a:uFill>
                <a:latin typeface="Courier" charset="0"/>
                <a:ea typeface="Courier" charset="0"/>
                <a:cs typeface="Courier" charset="0"/>
              </a:rPr>
              <a:t>Several </a:t>
            </a:r>
            <a:r>
              <a:rPr lang="en-US" b="0" strike="noStrike" spc="-1" dirty="0">
                <a:solidFill>
                  <a:srgbClr val="000000"/>
                </a:solidFill>
                <a:uFill>
                  <a:solidFill>
                    <a:srgbClr val="FFFFFF"/>
                  </a:solidFill>
                </a:uFill>
                <a:latin typeface="Courier" charset="0"/>
                <a:ea typeface="Courier" charset="0"/>
                <a:cs typeface="Courier" charset="0"/>
              </a:rPr>
              <a:t>minutes or hours may be needed.</a:t>
            </a:r>
            <a:r>
              <a:rPr lang="en-US" spc="-1" dirty="0">
                <a:solidFill>
                  <a:srgbClr val="000000"/>
                </a:solidFill>
                <a:uFill>
                  <a:solidFill>
                    <a:srgbClr val="FFFFFF"/>
                  </a:solidFill>
                </a:uFill>
                <a:latin typeface="Courier" charset="0"/>
                <a:ea typeface="Courier" charset="0"/>
                <a:cs typeface="Courier" charset="0"/>
              </a:rPr>
              <a:t> </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000000"/>
                </a:solidFill>
                <a:uFill>
                  <a:solidFill>
                    <a:srgbClr val="FFFFFF"/>
                  </a:solidFill>
                </a:uFill>
                <a:latin typeface="Courier" charset="0"/>
                <a:ea typeface="Courier" charset="0"/>
                <a:cs typeface="Courier" charset="0"/>
              </a:rPr>
              <a:t>will receive two emails if successful.</a:t>
            </a:r>
            <a:endParaRPr lang="en-US" sz="14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000000"/>
                </a:solidFill>
                <a:uFill>
                  <a:solidFill>
                    <a:srgbClr val="FFFFFF"/>
                  </a:solidFill>
                </a:uFill>
                <a:latin typeface="Courier" charset="0"/>
                <a:ea typeface="Courier" charset="0"/>
                <a:cs typeface="Courier" charset="0"/>
              </a:rPr>
              <a:t>Second email will tell you how to use promo code.</a:t>
            </a:r>
            <a:endParaRPr lang="en-US" sz="14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(optional) Apply for AWS Free Usage Tier</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 credit card needed (Free for a year)</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Website: </a:t>
            </a:r>
            <a:r>
              <a:rPr lang="en-US" sz="1600" b="0" strike="noStrike" spc="-1" dirty="0">
                <a:solidFill>
                  <a:srgbClr val="404040"/>
                </a:solidFill>
                <a:uFill>
                  <a:solidFill>
                    <a:srgbClr val="FFFFFF"/>
                  </a:solidFill>
                </a:uFill>
                <a:latin typeface="Courier" charset="0"/>
                <a:ea typeface="Courier" charset="0"/>
                <a:cs typeface="Courier" charset="0"/>
                <a:hlinkClick r:id="rId2"/>
              </a:rPr>
              <a:t>http://aws.amazon.com/free</a:t>
            </a:r>
            <a:r>
              <a:rPr lang="en-US" sz="1600" b="0" strike="noStrike" spc="-1" dirty="0" smtClean="0">
                <a:solidFill>
                  <a:srgbClr val="404040"/>
                </a:solidFill>
                <a:uFill>
                  <a:solidFill>
                    <a:srgbClr val="FFFFFF"/>
                  </a:solidFill>
                </a:uFill>
                <a:latin typeface="Courier" charset="0"/>
                <a:ea typeface="Courier" charset="0"/>
                <a:cs typeface="Courier" charset="0"/>
                <a:hlinkClick r:id="rId2"/>
              </a:rPr>
              <a:t>/</a:t>
            </a:r>
            <a:r>
              <a:rPr lang="en-US" sz="1600" b="0" strike="noStrike" spc="-1" dirty="0" smtClean="0">
                <a:solidFill>
                  <a:srgbClr val="404040"/>
                </a:solidFill>
                <a:uFill>
                  <a:solidFill>
                    <a:srgbClr val="FFFFFF"/>
                  </a:solidFill>
                </a:uFill>
                <a:latin typeface="Courier" charset="0"/>
                <a:ea typeface="Courier" charset="0"/>
                <a:cs typeface="Courier" charset="0"/>
              </a:rPr>
              <a:t> </a:t>
            </a:r>
            <a:endParaRPr lang="en-US" sz="14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Tools</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If you’re using Windows, you need </a:t>
            </a:r>
            <a:r>
              <a:rPr lang="en-US" sz="1600" b="0" i="1" strike="noStrike" spc="-1" dirty="0">
                <a:solidFill>
                  <a:srgbClr val="404040"/>
                </a:solidFill>
                <a:uFill>
                  <a:solidFill>
                    <a:srgbClr val="FFFFFF"/>
                  </a:solidFill>
                </a:uFill>
                <a:latin typeface="Courier" charset="0"/>
                <a:ea typeface="Courier" charset="0"/>
                <a:cs typeface="Courier" charset="0"/>
              </a:rPr>
              <a:t>Putty</a:t>
            </a:r>
            <a:r>
              <a:rPr lang="en-US" sz="1600" b="0" strike="noStrike" spc="-1" dirty="0">
                <a:solidFill>
                  <a:srgbClr val="404040"/>
                </a:solidFill>
                <a:uFill>
                  <a:solidFill>
                    <a:srgbClr val="FFFFFF"/>
                  </a:solidFill>
                </a:uFill>
                <a:latin typeface="Courier" charset="0"/>
                <a:ea typeface="Courier" charset="0"/>
                <a:cs typeface="Courier" charset="0"/>
              </a:rPr>
              <a:t> and </a:t>
            </a:r>
            <a:r>
              <a:rPr lang="en-US" sz="1600" b="0" i="1" strike="noStrike" spc="-1" dirty="0" err="1">
                <a:solidFill>
                  <a:srgbClr val="404040"/>
                </a:solidFill>
                <a:uFill>
                  <a:solidFill>
                    <a:srgbClr val="FFFFFF"/>
                  </a:solidFill>
                </a:uFill>
                <a:latin typeface="Courier" charset="0"/>
                <a:ea typeface="Courier" charset="0"/>
                <a:cs typeface="Courier" charset="0"/>
              </a:rPr>
              <a:t>Puttygen</a:t>
            </a:r>
            <a:r>
              <a:rPr lang="en-US" sz="1600" b="0" strike="noStrike" spc="-1" dirty="0">
                <a:solidFill>
                  <a:srgbClr val="404040"/>
                </a:solidFill>
                <a:uFill>
                  <a:solidFill>
                    <a:srgbClr val="FFFFFF"/>
                  </a:solidFill>
                </a:uFill>
                <a:latin typeface="Courier" charset="0"/>
                <a:ea typeface="Courier" charset="0"/>
                <a:cs typeface="Courier" charset="0"/>
              </a:rPr>
              <a:t> ( </a:t>
            </a:r>
            <a:r>
              <a:rPr lang="en-US" sz="1600" b="0" u="sng" strike="noStrike" spc="-1" dirty="0">
                <a:solidFill>
                  <a:srgbClr val="B2D76D"/>
                </a:solidFill>
                <a:uFill>
                  <a:solidFill>
                    <a:srgbClr val="FFFFFF"/>
                  </a:solidFill>
                </a:uFill>
                <a:latin typeface="Courier" charset="0"/>
                <a:ea typeface="Courier" charset="0"/>
                <a:cs typeface="Courier" charset="0"/>
                <a:hlinkClick r:id="rId3"/>
              </a:rPr>
              <a:t>http://www.chiark.greenend.org.uk/~sgtatham/putty/download.html</a:t>
            </a:r>
            <a:r>
              <a:rPr lang="en-US" sz="1600" b="0" strike="noStrike" spc="-1" dirty="0">
                <a:solidFill>
                  <a:srgbClr val="404040"/>
                </a:solidFill>
                <a:uFill>
                  <a:solidFill>
                    <a:srgbClr val="FFFFFF"/>
                  </a:solidFill>
                </a:uFill>
                <a:latin typeface="Courier" charset="0"/>
                <a:ea typeface="Courier" charset="0"/>
                <a:cs typeface="Courier" charset="0"/>
              </a:rPr>
              <a:t> )</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If you’re using Linux or macOS, </a:t>
            </a:r>
            <a:r>
              <a:rPr lang="en-US" sz="1600" b="0" i="1" strike="noStrike" spc="-1" dirty="0" err="1">
                <a:solidFill>
                  <a:srgbClr val="404040"/>
                </a:solidFill>
                <a:uFill>
                  <a:solidFill>
                    <a:srgbClr val="FFFFFF"/>
                  </a:solidFill>
                </a:uFill>
                <a:latin typeface="Courier" charset="0"/>
                <a:ea typeface="Courier" charset="0"/>
                <a:cs typeface="Courier" charset="0"/>
              </a:rPr>
              <a:t>ssh</a:t>
            </a:r>
            <a:r>
              <a:rPr lang="en-US" sz="1600" b="0" strike="noStrike" spc="-1" dirty="0">
                <a:solidFill>
                  <a:srgbClr val="404040"/>
                </a:solidFill>
                <a:uFill>
                  <a:solidFill>
                    <a:srgbClr val="FFFFFF"/>
                  </a:solidFill>
                </a:uFill>
                <a:latin typeface="Courier" charset="0"/>
                <a:ea typeface="Courier" charset="0"/>
                <a:cs typeface="Courier" charset="0"/>
              </a:rPr>
              <a:t> is enough.</a:t>
            </a:r>
            <a:endParaRPr lang="en-US" sz="1400" b="0" strike="noStrike" dirty="0">
              <a:solidFill>
                <a:srgbClr val="404040"/>
              </a:solidFill>
              <a:latin typeface="Courier" charset="0"/>
              <a:ea typeface="Courier" charset="0"/>
              <a:cs typeface="Courier" charset="0"/>
            </a:endParaRPr>
          </a:p>
        </p:txBody>
      </p:sp>
      <p:sp>
        <p:nvSpPr>
          <p:cNvPr id="120" name="TextShape 3"/>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pic>
        <p:nvPicPr>
          <p:cNvPr id="121" name="图片 5"/>
          <p:cNvPicPr/>
          <p:nvPr/>
        </p:nvPicPr>
        <p:blipFill>
          <a:blip r:embed="rId4"/>
          <a:stretch/>
        </p:blipFill>
        <p:spPr>
          <a:xfrm>
            <a:off x="6751660" y="1509480"/>
            <a:ext cx="4834440" cy="1071720"/>
          </a:xfrm>
          <a:prstGeom prst="rect">
            <a:avLst/>
          </a:prstGeom>
          <a:ln/>
        </p:spPr>
        <p:style>
          <a:lnRef idx="2">
            <a:schemeClr val="accent2"/>
          </a:lnRef>
          <a:fillRef idx="1">
            <a:schemeClr val="lt1"/>
          </a:fillRef>
          <a:effectRef idx="0">
            <a:schemeClr val="accent2"/>
          </a:effectRef>
          <a:fontRef idx="minor">
            <a:schemeClr val="dk1"/>
          </a:fontRef>
        </p:style>
      </p:pic>
      <p:pic>
        <p:nvPicPr>
          <p:cNvPr id="123" name="图片 8"/>
          <p:cNvPicPr/>
          <p:nvPr/>
        </p:nvPicPr>
        <p:blipFill>
          <a:blip r:embed="rId5"/>
          <a:stretch/>
        </p:blipFill>
        <p:spPr>
          <a:xfrm>
            <a:off x="6751660" y="3647719"/>
            <a:ext cx="4834440" cy="1326921"/>
          </a:xfrm>
          <a:prstGeom prst="rect">
            <a:avLst/>
          </a:prstGeom>
          <a:ln/>
        </p:spPr>
        <p:style>
          <a:lnRef idx="2">
            <a:schemeClr val="accent3"/>
          </a:lnRef>
          <a:fillRef idx="1">
            <a:schemeClr val="lt1"/>
          </a:fillRef>
          <a:effectRef idx="0">
            <a:schemeClr val="accent3"/>
          </a:effectRef>
          <a:fontRef idx="minor">
            <a:schemeClr val="dk1"/>
          </a:fontRef>
        </p:style>
      </p:pic>
      <p:sp>
        <p:nvSpPr>
          <p:cNvPr id="2" name="文本框 1"/>
          <p:cNvSpPr txBox="1"/>
          <p:nvPr/>
        </p:nvSpPr>
        <p:spPr>
          <a:xfrm>
            <a:off x="5862180" y="765360"/>
            <a:ext cx="424632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en-US" altLang="zh-CN" dirty="0" smtClean="0"/>
              <a:t>Check your AWS ID in AWS console </a:t>
            </a:r>
            <a:r>
              <a:rPr kumimoji="1" lang="en-US" altLang="zh-CN" dirty="0" smtClean="0">
                <a:sym typeface="Wingdings"/>
              </a:rPr>
              <a:t>My Account  Account Settings</a:t>
            </a:r>
            <a:endParaRPr kumimoji="1"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Amazon Web Service</a:t>
            </a:r>
            <a:endParaRPr lang="en-US" sz="1800" b="0" strike="noStrike" spc="-1">
              <a:solidFill>
                <a:srgbClr val="000000"/>
              </a:solidFill>
              <a:uFill>
                <a:solidFill>
                  <a:srgbClr val="FFFFFF"/>
                </a:solidFill>
              </a:uFill>
              <a:latin typeface="Trebuchet MS"/>
            </a:endParaRPr>
          </a:p>
        </p:txBody>
      </p:sp>
      <p:sp>
        <p:nvSpPr>
          <p:cNvPr id="131"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32" name="TextShape 3"/>
          <p:cNvSpPr txBox="1"/>
          <p:nvPr/>
        </p:nvSpPr>
        <p:spPr>
          <a:xfrm>
            <a:off x="677160" y="2160720"/>
            <a:ext cx="8596440" cy="3880440"/>
          </a:xfrm>
          <a:prstGeom prst="rect">
            <a:avLst/>
          </a:prstGeom>
          <a:noFill/>
          <a:ln>
            <a:noFill/>
          </a:ln>
        </p:spPr>
        <p:txBody>
          <a:bodyPr anchor="t"/>
          <a:lstStyle/>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Create a EC2 virtual server</a:t>
            </a:r>
            <a:endParaRPr lang="zh-CN" altLang="en-US" dirty="0">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Name your instance</a:t>
            </a:r>
            <a:endParaRPr lang="en-US" sz="1800" b="0" strike="noStrike" dirty="0">
              <a:solidFill>
                <a:srgbClr val="404040"/>
              </a:solid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Choose the image you like.</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Amazon Linux AMI is recommended. (Some of the environment has been established.) But you have other choices.</a:t>
            </a:r>
            <a:endParaRPr lang="en-US" sz="1400" b="0" strike="noStrike" dirty="0">
              <a:solidFill>
                <a:srgbClr val="404040"/>
              </a:solidFill>
              <a:latin typeface="Courier" charset="0"/>
              <a:ea typeface="Courier" charset="0"/>
              <a:cs typeface="Courier" charset="0"/>
            </a:endParaRPr>
          </a:p>
          <a:p>
            <a:pPr marL="457835" lvl="1">
              <a:lnSpc>
                <a:spcPct val="100000"/>
              </a:lnSpc>
              <a:buClr>
                <a:srgbClr val="90C226"/>
              </a:buClr>
              <a:buSzPct val="80000"/>
            </a:pPr>
            <a:r>
              <a:rPr spc="-1" dirty="0">
                <a:uFill>
                  <a:solidFill>
                    <a:srgbClr val="FFFFFF"/>
                  </a:solidFill>
                </a:uFill>
                <a:latin typeface="Courier" charset="0"/>
                <a:ea typeface="Courier" charset="0"/>
                <a:cs typeface="Courier" charset="0"/>
              </a:rPr>
              <a:t>
</a:t>
            </a:r>
            <a:r>
              <a:rPr lang="en-US" sz="1400" b="0" strike="noStrike" spc="-1" dirty="0">
                <a:solidFill>
                  <a:srgbClr val="404040"/>
                </a:solidFill>
                <a:uFill>
                  <a:solidFill>
                    <a:srgbClr val="FFFFFF"/>
                  </a:solidFill>
                </a:uFill>
                <a:latin typeface="Courier" charset="0"/>
                <a:ea typeface="Courier" charset="0"/>
                <a:cs typeface="Courier" charset="0"/>
              </a:rPr>
              <a:t>The Amazon Linux AMI is an EBS-backed, AWS-supported image. The default image includes AWS command line tools, Python, Ruby, Perl, and Java. The repositories include Docker, PHP, MySQL, PostgreSQL, and other packages</a:t>
            </a:r>
            <a:r>
              <a:rPr lang="en-US" sz="1600" b="0" strike="noStrike" spc="-1" dirty="0">
                <a:solidFill>
                  <a:srgbClr val="404040"/>
                </a:solidFill>
                <a:uFill>
                  <a:solidFill>
                    <a:srgbClr val="FFFFFF"/>
                  </a:solidFill>
                </a:uFill>
                <a:latin typeface="Courier" charset="0"/>
                <a:ea typeface="Courier" charset="0"/>
                <a:cs typeface="Courier" charset="0"/>
              </a:rPr>
              <a:t>.</a:t>
            </a:r>
            <a:endParaRPr lang="en-US" sz="1400" b="0" strike="noStrike" dirty="0">
              <a:solidFill>
                <a:srgbClr val="404040"/>
              </a:solid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p:txBody>
      </p:sp>
      <p:pic>
        <p:nvPicPr>
          <p:cNvPr id="133" name="图片 10"/>
          <p:cNvPicPr/>
          <p:nvPr/>
        </p:nvPicPr>
        <p:blipFill>
          <a:blip r:embed="rId2"/>
          <a:stretch/>
        </p:blipFill>
        <p:spPr>
          <a:xfrm>
            <a:off x="6189052" y="5838825"/>
            <a:ext cx="5829753" cy="993557"/>
          </a:xfrm>
          <a:prstGeom prst="rect">
            <a:avLst/>
          </a:prstGeom>
          <a:ln>
            <a:noFill/>
          </a:ln>
        </p:spPr>
      </p:pic>
      <p:pic>
        <p:nvPicPr>
          <p:cNvPr id="134" name="图片 133"/>
          <p:cNvPicPr/>
          <p:nvPr/>
        </p:nvPicPr>
        <p:blipFill>
          <a:blip r:embed="rId3"/>
          <a:stretch/>
        </p:blipFill>
        <p:spPr>
          <a:xfrm>
            <a:off x="5120640" y="1535213"/>
            <a:ext cx="6756120" cy="2464560"/>
          </a:xfrm>
          <a:prstGeom prst="rect">
            <a:avLst/>
          </a:prstGeom>
          <a:ln w="73080">
            <a:noFill/>
          </a:ln>
        </p:spPr>
      </p:pic>
      <p:sp>
        <p:nvSpPr>
          <p:cNvPr id="135" name="CustomShape 4"/>
          <p:cNvSpPr/>
          <p:nvPr/>
        </p:nvSpPr>
        <p:spPr>
          <a:xfrm>
            <a:off x="5183212" y="2160360"/>
            <a:ext cx="2011680" cy="822960"/>
          </a:xfrm>
          <a:prstGeom prst="rect">
            <a:avLst/>
          </a:prstGeom>
          <a:noFill/>
          <a:ln w="73080">
            <a:solidFill>
              <a:srgbClr val="3465A4"/>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Amazon Web Service</a:t>
            </a:r>
            <a:endParaRPr lang="en-US" sz="1800" b="0" strike="noStrike" spc="-1">
              <a:solidFill>
                <a:srgbClr val="000000"/>
              </a:solidFill>
              <a:uFill>
                <a:solidFill>
                  <a:srgbClr val="FFFFFF"/>
                </a:solidFill>
              </a:uFill>
              <a:latin typeface="Trebuchet MS"/>
            </a:endParaRPr>
          </a:p>
        </p:txBody>
      </p:sp>
      <p:sp>
        <p:nvSpPr>
          <p:cNvPr id="137"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38" name="TextShape 3"/>
          <p:cNvSpPr txBox="1"/>
          <p:nvPr/>
        </p:nvSpPr>
        <p:spPr>
          <a:xfrm>
            <a:off x="677160" y="1444320"/>
            <a:ext cx="4850804" cy="4779360"/>
          </a:xfrm>
          <a:prstGeom prst="rect">
            <a:avLst/>
          </a:prstGeom>
          <a:noFill/>
          <a:ln>
            <a:noFill/>
          </a:ln>
        </p:spPr>
        <p:txBody>
          <a:bodyPr anchor="t"/>
          <a:lstStyle/>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Create and download the private key (</a:t>
            </a:r>
            <a:r>
              <a:rPr lang="en-US" sz="1800" b="0" strike="noStrike" spc="-1" dirty="0" err="1">
                <a:solidFill>
                  <a:srgbClr val="404040"/>
                </a:solidFill>
                <a:uFill>
                  <a:solidFill>
                    <a:srgbClr val="FFFFFF"/>
                  </a:solidFill>
                </a:uFill>
                <a:latin typeface="Courier" charset="0"/>
                <a:ea typeface="Courier" charset="0"/>
                <a:cs typeface="Courier" charset="0"/>
              </a:rPr>
              <a:t>xxxx.pem</a:t>
            </a:r>
            <a:r>
              <a:rPr lang="en-US" sz="1800" b="0" strike="noStrike" spc="-1" dirty="0">
                <a:solidFill>
                  <a:srgbClr val="404040"/>
                </a:solidFill>
                <a:uFill>
                  <a:solidFill>
                    <a:srgbClr val="FFFFFF"/>
                  </a:solidFill>
                </a:uFill>
                <a:latin typeface="Courier" charset="0"/>
                <a:ea typeface="Courier" charset="0"/>
                <a:cs typeface="Courier" charset="0"/>
              </a:rPr>
              <a:t>)</a:t>
            </a:r>
            <a:endParaRPr lang="zh-CN" altLang="en-US" dirty="0">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Something about public-key cryptography.</a:t>
            </a:r>
            <a:endParaRPr lang="en-US" sz="1400" b="0" strike="noStrike" dirty="0">
              <a:solidFill>
                <a:srgbClr val="404040"/>
              </a:solidFill>
              <a:latin typeface="Courier" charset="0"/>
              <a:ea typeface="Courier" charset="0"/>
              <a:cs typeface="Courier" charset="0"/>
            </a:endParaRPr>
          </a:p>
          <a:p>
            <a:pPr marL="342900" indent="-342265">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Using </a:t>
            </a:r>
            <a:r>
              <a:rPr lang="en-US" sz="1800" b="0" i="1" strike="noStrike" spc="-1" dirty="0">
                <a:solidFill>
                  <a:srgbClr val="404040"/>
                </a:solidFill>
                <a:uFill>
                  <a:solidFill>
                    <a:srgbClr val="FFFFFF"/>
                  </a:solidFill>
                </a:uFill>
                <a:latin typeface="Courier" charset="0"/>
                <a:ea typeface="Courier" charset="0"/>
                <a:cs typeface="Courier" charset="0"/>
              </a:rPr>
              <a:t>putty</a:t>
            </a:r>
            <a:r>
              <a:rPr lang="en-US" sz="1800" b="0" strike="noStrike" spc="-1" dirty="0">
                <a:solidFill>
                  <a:srgbClr val="404040"/>
                </a:solidFill>
                <a:uFill>
                  <a:solidFill>
                    <a:srgbClr val="FFFFFF"/>
                  </a:solidFill>
                </a:uFill>
                <a:latin typeface="Courier" charset="0"/>
                <a:ea typeface="Courier" charset="0"/>
                <a:cs typeface="Courier" charset="0"/>
              </a:rPr>
              <a:t> and </a:t>
            </a:r>
            <a:r>
              <a:rPr lang="en-US" sz="1800" b="0" i="1" strike="noStrike" spc="-1" dirty="0" err="1">
                <a:solidFill>
                  <a:srgbClr val="404040"/>
                </a:solidFill>
                <a:uFill>
                  <a:solidFill>
                    <a:srgbClr val="FFFFFF"/>
                  </a:solidFill>
                </a:uFill>
                <a:latin typeface="Courier" charset="0"/>
                <a:ea typeface="Courier" charset="0"/>
                <a:cs typeface="Courier" charset="0"/>
              </a:rPr>
              <a:t>puttygen</a:t>
            </a:r>
            <a:r>
              <a:rPr lang="en-US" i="1" spc="-1" dirty="0">
                <a:solidFill>
                  <a:srgbClr val="404040"/>
                </a:solidFill>
                <a:uFill>
                  <a:solidFill>
                    <a:srgbClr val="FFFFFF"/>
                  </a:solidFill>
                </a:uFill>
                <a:latin typeface="Courier" charset="0"/>
                <a:ea typeface="Courier" charset="0"/>
                <a:cs typeface="Courier" charset="0"/>
              </a:rPr>
              <a:t> </a:t>
            </a:r>
            <a:r>
              <a:rPr lang="en-US" sz="1800" b="0" strike="noStrike" spc="-1" dirty="0">
                <a:solidFill>
                  <a:srgbClr val="404040"/>
                </a:solidFill>
                <a:uFill>
                  <a:solidFill>
                    <a:srgbClr val="FFFFFF"/>
                  </a:solidFill>
                </a:uFill>
                <a:latin typeface="Courier" charset="0"/>
                <a:ea typeface="Courier" charset="0"/>
                <a:cs typeface="Courier" charset="0"/>
              </a:rPr>
              <a:t> to login the remote server.</a:t>
            </a:r>
            <a:r>
              <a:rPr lang="en-US" dirty="0">
                <a:solidFill>
                  <a:srgbClr val="404040"/>
                </a:solidFill>
                <a:latin typeface="Courier" charset="0"/>
                <a:ea typeface="Courier" charset="0"/>
                <a:cs typeface="Courier" charset="0"/>
              </a:rPr>
              <a:t> (for </a:t>
            </a:r>
            <a:r>
              <a:rPr lang="en-US" b="1" i="1" dirty="0">
                <a:solidFill>
                  <a:srgbClr val="404040"/>
                </a:solidFill>
                <a:latin typeface="Courier" charset="0"/>
                <a:ea typeface="Courier" charset="0"/>
                <a:cs typeface="Courier" charset="0"/>
              </a:rPr>
              <a:t>windows </a:t>
            </a:r>
            <a:r>
              <a:rPr lang="en-US" dirty="0">
                <a:solidFill>
                  <a:srgbClr val="404040"/>
                </a:solidFill>
                <a:latin typeface="Courier" charset="0"/>
                <a:ea typeface="Courier" charset="0"/>
                <a:cs typeface="Courier" charset="0"/>
              </a:rPr>
              <a:t>user)</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spc="-1" dirty="0" smtClean="0">
                <a:solidFill>
                  <a:srgbClr val="404040"/>
                </a:solidFill>
                <a:uFill>
                  <a:solidFill>
                    <a:srgbClr val="FFFFFF"/>
                  </a:solidFill>
                </a:uFill>
                <a:latin typeface="Courier" charset="0"/>
                <a:ea typeface="Courier" charset="0"/>
                <a:cs typeface="Courier" charset="0"/>
              </a:rPr>
              <a:t>(</a:t>
            </a:r>
            <a:r>
              <a:rPr lang="en-US" sz="1600" spc="-1" dirty="0" err="1" smtClean="0">
                <a:solidFill>
                  <a:srgbClr val="404040"/>
                </a:solidFill>
                <a:uFill>
                  <a:solidFill>
                    <a:srgbClr val="FFFFFF"/>
                  </a:solidFill>
                </a:uFill>
                <a:latin typeface="Courier" charset="0"/>
                <a:ea typeface="Courier" charset="0"/>
                <a:cs typeface="Courier" charset="0"/>
              </a:rPr>
              <a:t>puttygen</a:t>
            </a:r>
            <a:r>
              <a:rPr lang="en-US" sz="1600" spc="-1" dirty="0" smtClean="0">
                <a:solidFill>
                  <a:srgbClr val="404040"/>
                </a:solidFill>
                <a:uFill>
                  <a:solidFill>
                    <a:srgbClr val="FFFFFF"/>
                  </a:solidFill>
                </a:uFill>
                <a:latin typeface="Courier" charset="0"/>
                <a:ea typeface="Courier" charset="0"/>
                <a:cs typeface="Courier" charset="0"/>
              </a:rPr>
              <a:t>) </a:t>
            </a:r>
            <a:r>
              <a:rPr lang="en-US" sz="1600" b="1" strike="noStrike" spc="-1" dirty="0" smtClean="0">
                <a:solidFill>
                  <a:srgbClr val="404040"/>
                </a:solidFill>
                <a:uFill>
                  <a:solidFill>
                    <a:srgbClr val="FFFFFF"/>
                  </a:solidFill>
                </a:uFill>
                <a:latin typeface="Courier" charset="0"/>
                <a:ea typeface="Courier" charset="0"/>
                <a:cs typeface="Courier" charset="0"/>
              </a:rPr>
              <a:t>Import</a:t>
            </a:r>
            <a:r>
              <a:rPr lang="en-US" sz="1600" b="0" strike="noStrike" spc="-1" dirty="0" smtClean="0">
                <a:solidFill>
                  <a:srgbClr val="404040"/>
                </a:solidFill>
                <a:uFill>
                  <a:solidFill>
                    <a:srgbClr val="FFFFFF"/>
                  </a:solidFill>
                </a:uFill>
                <a:latin typeface="Courier" charset="0"/>
                <a:ea typeface="Courier" charset="0"/>
                <a:cs typeface="Courier" charset="0"/>
              </a:rPr>
              <a:t> </a:t>
            </a:r>
            <a:r>
              <a:rPr lang="en-US" sz="1600" b="0" strike="noStrike" spc="-1" dirty="0">
                <a:solidFill>
                  <a:srgbClr val="404040"/>
                </a:solidFill>
                <a:uFill>
                  <a:solidFill>
                    <a:srgbClr val="FFFFFF"/>
                  </a:solidFill>
                </a:uFill>
                <a:latin typeface="Courier" charset="0"/>
                <a:ea typeface="Courier" charset="0"/>
                <a:cs typeface="Courier" charset="0"/>
              </a:rPr>
              <a:t>the </a:t>
            </a:r>
            <a:r>
              <a:rPr lang="en-US" sz="1600" b="0" strike="noStrike" spc="-1" dirty="0" err="1">
                <a:solidFill>
                  <a:srgbClr val="404040"/>
                </a:solidFill>
                <a:uFill>
                  <a:solidFill>
                    <a:srgbClr val="FFFFFF"/>
                  </a:solidFill>
                </a:uFill>
                <a:latin typeface="Courier" charset="0"/>
                <a:ea typeface="Courier" charset="0"/>
                <a:cs typeface="Courier" charset="0"/>
              </a:rPr>
              <a:t>xxx.pem</a:t>
            </a:r>
            <a:r>
              <a:rPr lang="en-US" sz="1600" b="0" strike="noStrike" spc="-1" dirty="0">
                <a:solidFill>
                  <a:srgbClr val="404040"/>
                </a:solidFill>
                <a:uFill>
                  <a:solidFill>
                    <a:srgbClr val="FFFFFF"/>
                  </a:solidFill>
                </a:uFill>
                <a:latin typeface="Courier" charset="0"/>
                <a:ea typeface="Courier" charset="0"/>
                <a:cs typeface="Courier" charset="0"/>
              </a:rPr>
              <a:t> and </a:t>
            </a:r>
            <a:r>
              <a:rPr lang="en-US" sz="1600" b="1" strike="noStrike" spc="-1" dirty="0">
                <a:solidFill>
                  <a:srgbClr val="404040"/>
                </a:solidFill>
                <a:uFill>
                  <a:solidFill>
                    <a:srgbClr val="FFFFFF"/>
                  </a:solidFill>
                </a:uFill>
                <a:latin typeface="Courier" charset="0"/>
                <a:ea typeface="Courier" charset="0"/>
                <a:cs typeface="Courier" charset="0"/>
              </a:rPr>
              <a:t>save as private key</a:t>
            </a:r>
            <a:r>
              <a:rPr lang="en-US" sz="1600" b="0" strike="noStrike" spc="-1" dirty="0" smtClean="0">
                <a:solidFill>
                  <a:srgbClr val="404040"/>
                </a:solidFill>
                <a:uFill>
                  <a:solidFill>
                    <a:srgbClr val="FFFFFF"/>
                  </a:solidFill>
                </a:uFill>
                <a:latin typeface="Courier" charset="0"/>
                <a:ea typeface="Courier" charset="0"/>
                <a:cs typeface="Courier" charset="0"/>
              </a:rPr>
              <a:t>.</a:t>
            </a:r>
            <a:r>
              <a:rPr lang="zh-CN" altLang="en-US" sz="1600" b="0" strike="noStrike" spc="-1" dirty="0" smtClean="0">
                <a:solidFill>
                  <a:srgbClr val="404040"/>
                </a:solidFill>
                <a:uFill>
                  <a:solidFill>
                    <a:srgbClr val="FFFFFF"/>
                  </a:solidFill>
                </a:uFill>
                <a:latin typeface="Courier" charset="0"/>
                <a:ea typeface="Courier" charset="0"/>
                <a:cs typeface="Courier" charset="0"/>
              </a:rPr>
              <a:t> </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Then you have a </a:t>
            </a:r>
            <a:r>
              <a:rPr lang="en-US" sz="1600" b="0" strike="noStrike" spc="-1" dirty="0" err="1">
                <a:solidFill>
                  <a:srgbClr val="404040"/>
                </a:solidFill>
                <a:uFill>
                  <a:solidFill>
                    <a:srgbClr val="FFFFFF"/>
                  </a:solidFill>
                </a:uFill>
                <a:latin typeface="Courier" charset="0"/>
                <a:ea typeface="Courier" charset="0"/>
                <a:cs typeface="Courier" charset="0"/>
              </a:rPr>
              <a:t>xxx.ppk</a:t>
            </a:r>
            <a:r>
              <a:rPr lang="en-US" sz="1600" b="0" strike="noStrike" spc="-1" dirty="0">
                <a:solidFill>
                  <a:srgbClr val="404040"/>
                </a:solidFill>
                <a:uFill>
                  <a:solidFill>
                    <a:srgbClr val="FFFFFF"/>
                  </a:solidFill>
                </a:uFill>
                <a:latin typeface="Courier" charset="0"/>
                <a:ea typeface="Courier" charset="0"/>
                <a:cs typeface="Courier" charset="0"/>
              </a:rPr>
              <a:t> file.</a:t>
            </a:r>
            <a:endParaRPr lang="en-US" sz="14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Login with </a:t>
            </a:r>
            <a:r>
              <a:rPr lang="en-US" sz="1800" b="0" i="1" strike="noStrike" spc="-1" dirty="0">
                <a:solidFill>
                  <a:srgbClr val="404040"/>
                </a:solidFill>
                <a:uFill>
                  <a:solidFill>
                    <a:srgbClr val="FFFFFF"/>
                  </a:solidFill>
                </a:uFill>
                <a:latin typeface="Courier" charset="0"/>
                <a:ea typeface="Courier" charset="0"/>
                <a:cs typeface="Courier" charset="0"/>
              </a:rPr>
              <a:t>putty</a:t>
            </a:r>
            <a:r>
              <a:rPr lang="en-US" sz="1800" b="0" strike="noStrike" spc="-1" dirty="0">
                <a:solidFill>
                  <a:srgbClr val="404040"/>
                </a:solidFill>
                <a:uFill>
                  <a:solidFill>
                    <a:srgbClr val="FFFFFF"/>
                  </a:solidFill>
                </a:uFill>
                <a:latin typeface="Courier" charset="0"/>
                <a:ea typeface="Courier" charset="0"/>
                <a:cs typeface="Courier" charset="0"/>
              </a:rPr>
              <a:t>.</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Input the Host name (ec2-user@xxx)</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Use private key(</a:t>
            </a:r>
            <a:r>
              <a:rPr lang="en-US" sz="1600" b="0" strike="noStrike" spc="-1" dirty="0" err="1">
                <a:solidFill>
                  <a:srgbClr val="404040"/>
                </a:solidFill>
                <a:uFill>
                  <a:solidFill>
                    <a:srgbClr val="FFFFFF"/>
                  </a:solidFill>
                </a:uFill>
                <a:latin typeface="Courier" charset="0"/>
                <a:ea typeface="Courier" charset="0"/>
                <a:cs typeface="Courier" charset="0"/>
              </a:rPr>
              <a:t>xxx.ppk</a:t>
            </a:r>
            <a:r>
              <a:rPr lang="en-US" sz="1600" b="0" strike="noStrike" spc="-1" dirty="0">
                <a:solidFill>
                  <a:srgbClr val="404040"/>
                </a:solidFill>
                <a:uFill>
                  <a:solidFill>
                    <a:srgbClr val="FFFFFF"/>
                  </a:solidFill>
                </a:uFill>
                <a:latin typeface="Courier" charset="0"/>
                <a:ea typeface="Courier" charset="0"/>
                <a:cs typeface="Courier" charset="0"/>
              </a:rPr>
              <a:t>) to login.</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Save your session.</a:t>
            </a:r>
            <a:endParaRPr lang="en-US" sz="1400" b="0" strike="noStrike" dirty="0">
              <a:solidFill>
                <a:srgbClr val="404040"/>
              </a:solidFill>
              <a:latin typeface="Courier" charset="0"/>
              <a:ea typeface="Courier" charset="0"/>
              <a:cs typeface="Courier" charset="0"/>
            </a:endParaRPr>
          </a:p>
          <a:p>
            <a:endParaRPr lang="en-US" sz="1800" b="0" strike="noStrike" spc="-1" dirty="0">
              <a:solidFill>
                <a:srgbClr val="404040"/>
              </a:solidFill>
              <a:uFill>
                <a:solidFill>
                  <a:srgbClr val="FFFFFF"/>
                </a:solidFill>
              </a:uFill>
              <a:latin typeface="Trebuchet MS"/>
            </a:endParaRPr>
          </a:p>
          <a:p>
            <a:endParaRPr lang="en-US" sz="1800" b="0" strike="noStrike" spc="-1" dirty="0">
              <a:solidFill>
                <a:srgbClr val="404040"/>
              </a:solidFill>
              <a:uFill>
                <a:solidFill>
                  <a:srgbClr val="FFFFFF"/>
                </a:solidFill>
              </a:uFill>
              <a:latin typeface="Trebuchet MS"/>
            </a:endParaRPr>
          </a:p>
          <a:p>
            <a:endParaRPr lang="en-US" sz="1800" b="0" strike="noStrike" spc="-1" dirty="0">
              <a:solidFill>
                <a:srgbClr val="404040"/>
              </a:solidFill>
              <a:uFill>
                <a:solidFill>
                  <a:srgbClr val="FFFFFF"/>
                </a:solidFill>
              </a:uFill>
              <a:latin typeface="Trebuchet MS"/>
            </a:endParaRPr>
          </a:p>
        </p:txBody>
      </p:sp>
      <p:pic>
        <p:nvPicPr>
          <p:cNvPr id="139" name="图片 10"/>
          <p:cNvPicPr/>
          <p:nvPr/>
        </p:nvPicPr>
        <p:blipFill>
          <a:blip r:embed="rId3"/>
          <a:stretch/>
        </p:blipFill>
        <p:spPr>
          <a:xfrm>
            <a:off x="6129000" y="3269673"/>
            <a:ext cx="3873982" cy="3464847"/>
          </a:xfrm>
          <a:prstGeom prst="rect">
            <a:avLst/>
          </a:prstGeom>
          <a:ln>
            <a:noFill/>
          </a:ln>
        </p:spPr>
      </p:pic>
      <p:pic>
        <p:nvPicPr>
          <p:cNvPr id="140" name="图片 139"/>
          <p:cNvPicPr/>
          <p:nvPr/>
        </p:nvPicPr>
        <p:blipFill>
          <a:blip r:embed="rId4"/>
          <a:stretch/>
        </p:blipFill>
        <p:spPr>
          <a:xfrm>
            <a:off x="5797440" y="1371600"/>
            <a:ext cx="4443840" cy="1787400"/>
          </a:xfrm>
          <a:prstGeom prst="rect">
            <a:avLst/>
          </a:prstGeom>
          <a:ln w="73080">
            <a:noFill/>
          </a:ln>
        </p:spPr>
      </p:pic>
      <p:sp>
        <p:nvSpPr>
          <p:cNvPr id="2" name="矩形 1"/>
          <p:cNvSpPr/>
          <p:nvPr/>
        </p:nvSpPr>
        <p:spPr>
          <a:xfrm>
            <a:off x="7523018" y="3921120"/>
            <a:ext cx="1750582" cy="359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523018" y="4752534"/>
            <a:ext cx="1750582" cy="359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Amazon Web Service</a:t>
            </a:r>
            <a:endParaRPr lang="en-US" sz="1800" b="0" strike="noStrike" spc="-1">
              <a:solidFill>
                <a:srgbClr val="000000"/>
              </a:solidFill>
              <a:uFill>
                <a:solidFill>
                  <a:srgbClr val="FFFFFF"/>
                </a:solidFill>
              </a:uFill>
              <a:latin typeface="Trebuchet MS"/>
            </a:endParaRPr>
          </a:p>
        </p:txBody>
      </p:sp>
      <p:sp>
        <p:nvSpPr>
          <p:cNvPr id="142"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43" name="TextShape 3"/>
          <p:cNvSpPr txBox="1"/>
          <p:nvPr/>
        </p:nvSpPr>
        <p:spPr>
          <a:xfrm>
            <a:off x="677160" y="2160720"/>
            <a:ext cx="8596440" cy="3880440"/>
          </a:xfrm>
          <a:prstGeom prst="rect">
            <a:avLst/>
          </a:prstGeom>
          <a:noFill/>
          <a:ln>
            <a:noFill/>
          </a:ln>
        </p:spPr>
        <p:txBody>
          <a:bodyPr anchor="t"/>
          <a:lstStyle/>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Note:</a:t>
            </a:r>
            <a:endParaRPr lang="en-US" sz="18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Your private key must be protected!!! (set proper </a:t>
            </a:r>
            <a:r>
              <a:rPr lang="en-US" sz="1800" b="0" strike="noStrike" spc="-1" dirty="0" smtClean="0">
                <a:solidFill>
                  <a:srgbClr val="404040"/>
                </a:solidFill>
                <a:uFill>
                  <a:solidFill>
                    <a:srgbClr val="FFFFFF"/>
                  </a:solidFill>
                </a:uFill>
                <a:latin typeface="Courier" charset="0"/>
                <a:ea typeface="Courier" charset="0"/>
                <a:cs typeface="Courier" charset="0"/>
              </a:rPr>
              <a:t>permission for </a:t>
            </a:r>
            <a:r>
              <a:rPr lang="en-US" sz="1800" b="0" strike="noStrike" spc="-1" dirty="0">
                <a:solidFill>
                  <a:srgbClr val="404040"/>
                </a:solidFill>
                <a:uFill>
                  <a:solidFill>
                    <a:srgbClr val="FFFFFF"/>
                  </a:solidFill>
                </a:uFill>
                <a:latin typeface="Courier" charset="0"/>
                <a:ea typeface="Courier" charset="0"/>
                <a:cs typeface="Courier" charset="0"/>
              </a:rPr>
              <a:t>it.)</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1" strike="noStrike" spc="-1" dirty="0" err="1">
                <a:solidFill>
                  <a:srgbClr val="404040"/>
                </a:solidFill>
                <a:uFill>
                  <a:solidFill>
                    <a:srgbClr val="FFFFFF"/>
                  </a:solidFill>
                </a:uFill>
                <a:latin typeface="Courier" charset="0"/>
                <a:ea typeface="Courier" charset="0"/>
                <a:cs typeface="Courier" charset="0"/>
              </a:rPr>
              <a:t>chmod</a:t>
            </a:r>
            <a:r>
              <a:rPr lang="en-US" sz="1600" b="1" strike="noStrike" spc="-1" dirty="0">
                <a:solidFill>
                  <a:srgbClr val="404040"/>
                </a:solidFill>
                <a:uFill>
                  <a:solidFill>
                    <a:srgbClr val="FFFFFF"/>
                  </a:solidFill>
                </a:uFill>
                <a:latin typeface="Courier" charset="0"/>
                <a:ea typeface="Courier" charset="0"/>
                <a:cs typeface="Courier" charset="0"/>
              </a:rPr>
              <a:t> 400 ierg4210_2017.pem</a:t>
            </a:r>
            <a:r>
              <a:rPr lang="en-US" sz="1600" b="0" strike="noStrike" spc="-1" dirty="0">
                <a:solidFill>
                  <a:srgbClr val="404040"/>
                </a:solidFill>
                <a:uFill>
                  <a:solidFill>
                    <a:srgbClr val="FFFFFF"/>
                  </a:solidFill>
                </a:uFill>
                <a:latin typeface="Courier" charset="0"/>
                <a:ea typeface="Courier" charset="0"/>
                <a:cs typeface="Courier" charset="0"/>
              </a:rPr>
              <a:t> </a:t>
            </a:r>
            <a:endParaRPr lang="en-US" sz="1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Or you will NOT be able to login  </a:t>
            </a:r>
            <a:endParaRPr lang="en-US" sz="1400" b="0" strike="noStrike" dirty="0">
              <a:solidFill>
                <a:srgbClr val="404040"/>
              </a:solidFill>
              <a:latin typeface="Courier" charset="0"/>
              <a:ea typeface="Courier" charset="0"/>
              <a:cs typeface="Courier" charset="0"/>
            </a:endParaRPr>
          </a:p>
          <a:p>
            <a:pPr marL="742950" lvl="1" indent="-285115">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Then </a:t>
            </a:r>
            <a:r>
              <a:rPr lang="en-US" sz="1600" b="1" strike="noStrike" spc="-1" dirty="0" err="1">
                <a:solidFill>
                  <a:srgbClr val="404040"/>
                </a:solidFill>
                <a:uFill>
                  <a:solidFill>
                    <a:srgbClr val="FFFFFF"/>
                  </a:solidFill>
                </a:uFill>
                <a:latin typeface="Courier" charset="0"/>
                <a:ea typeface="Courier" charset="0"/>
                <a:cs typeface="Courier" charset="0"/>
              </a:rPr>
              <a:t>ssh</a:t>
            </a:r>
            <a:r>
              <a:rPr lang="en-US" sz="1600" b="1" strike="noStrike" spc="-1" dirty="0">
                <a:solidFill>
                  <a:srgbClr val="404040"/>
                </a:solidFill>
                <a:uFill>
                  <a:solidFill>
                    <a:srgbClr val="FFFFFF"/>
                  </a:solidFill>
                </a:uFill>
                <a:latin typeface="Courier" charset="0"/>
                <a:ea typeface="Courier" charset="0"/>
                <a:cs typeface="Courier" charset="0"/>
              </a:rPr>
              <a:t> –</a:t>
            </a:r>
            <a:r>
              <a:rPr lang="en-US" sz="1600" b="1" strike="noStrike" spc="-1" dirty="0" err="1">
                <a:solidFill>
                  <a:srgbClr val="404040"/>
                </a:solidFill>
                <a:uFill>
                  <a:solidFill>
                    <a:srgbClr val="FFFFFF"/>
                  </a:solidFill>
                </a:uFill>
                <a:latin typeface="Courier" charset="0"/>
                <a:ea typeface="Courier" charset="0"/>
                <a:cs typeface="Courier" charset="0"/>
              </a:rPr>
              <a:t>i</a:t>
            </a:r>
            <a:r>
              <a:rPr lang="en-US" sz="1600" b="1" strike="noStrike" spc="-1" dirty="0">
                <a:solidFill>
                  <a:srgbClr val="404040"/>
                </a:solidFill>
                <a:uFill>
                  <a:solidFill>
                    <a:srgbClr val="FFFFFF"/>
                  </a:solidFill>
                </a:uFill>
                <a:latin typeface="Courier" charset="0"/>
                <a:ea typeface="Courier" charset="0"/>
                <a:cs typeface="Courier" charset="0"/>
              </a:rPr>
              <a:t> ierg4210_2017.pem ec2-user@[public</a:t>
            </a:r>
            <a:r>
              <a:rPr lang="en-US" sz="1600" b="1" spc="-1" dirty="0">
                <a:solidFill>
                  <a:srgbClr val="404040"/>
                </a:solidFill>
                <a:uFill>
                  <a:solidFill>
                    <a:srgbClr val="FFFFFF"/>
                  </a:solidFill>
                </a:uFill>
                <a:latin typeface="Courier" charset="0"/>
                <a:ea typeface="Courier" charset="0"/>
                <a:cs typeface="Courier" charset="0"/>
              </a:rPr>
              <a:t> ipv4 DNS</a:t>
            </a:r>
            <a:r>
              <a:rPr lang="en-US" sz="1600" b="1" dirty="0">
                <a:solidFill>
                  <a:srgbClr val="404040"/>
                </a:solidFill>
                <a:latin typeface="Courier" charset="0"/>
                <a:ea typeface="Courier" charset="0"/>
                <a:cs typeface="Courier" charset="0"/>
              </a:rPr>
              <a:t>]</a:t>
            </a:r>
            <a:endParaRPr lang="en-US" sz="1600" b="0" strike="noStrike" dirty="0">
              <a:solidFill>
                <a:srgbClr val="404040"/>
              </a:solidFill>
              <a:latin typeface="Courier" charset="0"/>
              <a:ea typeface="Courier" charset="0"/>
              <a:cs typeface="Courier" charset="0"/>
            </a:endParaRPr>
          </a:p>
          <a:p>
            <a:pPr marL="342900" indent="-342265">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Remember to set password for user </a:t>
            </a:r>
            <a:r>
              <a:rPr lang="en-US" sz="1800" b="1" strike="noStrike" spc="-1" dirty="0" smtClean="0">
                <a:solidFill>
                  <a:srgbClr val="404040"/>
                </a:solidFill>
                <a:uFill>
                  <a:solidFill>
                    <a:srgbClr val="FFFFFF"/>
                  </a:solidFill>
                </a:uFill>
                <a:latin typeface="Courier" charset="0"/>
                <a:ea typeface="Courier" charset="0"/>
                <a:cs typeface="Courier" charset="0"/>
              </a:rPr>
              <a:t>root (first thing to do when you login)</a:t>
            </a:r>
            <a:endParaRPr lang="en-US" sz="18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sz="1600" b="1" strike="noStrike" spc="-1" dirty="0" err="1">
                <a:solidFill>
                  <a:srgbClr val="000000"/>
                </a:solidFill>
                <a:uFill>
                  <a:solidFill>
                    <a:srgbClr val="FFFFFF"/>
                  </a:solidFill>
                </a:uFill>
                <a:latin typeface="Courier" charset="0"/>
                <a:ea typeface="Courier" charset="0"/>
                <a:cs typeface="Courier" charset="0"/>
              </a:rPr>
              <a:t>sudo</a:t>
            </a:r>
            <a:r>
              <a:rPr lang="en-US" sz="1600" b="1" strike="noStrike" spc="-1" dirty="0">
                <a:solidFill>
                  <a:srgbClr val="000000"/>
                </a:solidFill>
                <a:uFill>
                  <a:solidFill>
                    <a:srgbClr val="FFFFFF"/>
                  </a:solidFill>
                </a:uFill>
                <a:latin typeface="Courier" charset="0"/>
                <a:ea typeface="Courier" charset="0"/>
                <a:cs typeface="Courier" charset="0"/>
              </a:rPr>
              <a:t> </a:t>
            </a:r>
            <a:r>
              <a:rPr lang="en-US" sz="1600" b="1" strike="noStrike" spc="-1" dirty="0" err="1">
                <a:solidFill>
                  <a:srgbClr val="000000"/>
                </a:solidFill>
                <a:uFill>
                  <a:solidFill>
                    <a:srgbClr val="FFFFFF"/>
                  </a:solidFill>
                </a:uFill>
                <a:latin typeface="Courier" charset="0"/>
                <a:ea typeface="Courier" charset="0"/>
                <a:cs typeface="Courier" charset="0"/>
              </a:rPr>
              <a:t>passwd</a:t>
            </a:r>
            <a:r>
              <a:rPr lang="en-US" sz="1600" b="0" strike="noStrike" spc="-1" dirty="0">
                <a:solidFill>
                  <a:srgbClr val="000000"/>
                </a:solidFill>
                <a:uFill>
                  <a:solidFill>
                    <a:srgbClr val="FFFFFF"/>
                  </a:solidFill>
                </a:uFill>
                <a:latin typeface="Courier" charset="0"/>
                <a:ea typeface="Courier" charset="0"/>
                <a:cs typeface="Courier" charset="0"/>
              </a:rPr>
              <a:t> </a:t>
            </a:r>
            <a:endParaRPr lang="en-US" sz="1400" b="0" strike="noStrike" dirty="0">
              <a:solidFill>
                <a:srgbClr val="404040"/>
              </a:solidFill>
              <a:latin typeface="Courier" charset="0"/>
              <a:ea typeface="Courier" charset="0"/>
              <a:cs typeface="Courier" charset="0"/>
            </a:endParaRPr>
          </a:p>
          <a:p>
            <a:endParaRPr lang="en-US" sz="1800" b="0" strike="noStrike" spc="-1" dirty="0">
              <a:solidFill>
                <a:srgbClr val="404040"/>
              </a:solidFill>
              <a:uFill>
                <a:solidFill>
                  <a:srgbClr val="FFFFFF"/>
                </a:solidFill>
              </a:uFill>
              <a:latin typeface="Trebuchet MS"/>
            </a:endParaRPr>
          </a:p>
        </p:txBody>
      </p:sp>
      <p:pic>
        <p:nvPicPr>
          <p:cNvPr id="144" name="图片 2"/>
          <p:cNvPicPr/>
          <p:nvPr/>
        </p:nvPicPr>
        <p:blipFill>
          <a:blip r:embed="rId2"/>
          <a:stretch/>
        </p:blipFill>
        <p:spPr>
          <a:xfrm>
            <a:off x="6257160" y="4389120"/>
            <a:ext cx="5630040" cy="2410200"/>
          </a:xfrm>
          <a:prstGeom prst="rect">
            <a:avLst/>
          </a:prstGeom>
          <a:ln>
            <a:noFill/>
          </a:ln>
        </p:spPr>
      </p:pic>
      <p:pic>
        <p:nvPicPr>
          <p:cNvPr id="145" name="图片 5"/>
          <p:cNvPicPr/>
          <p:nvPr/>
        </p:nvPicPr>
        <p:blipFill>
          <a:blip r:embed="rId3"/>
          <a:stretch/>
        </p:blipFill>
        <p:spPr>
          <a:xfrm>
            <a:off x="4855384" y="1628775"/>
            <a:ext cx="7038720" cy="921960"/>
          </a:xfrm>
          <a:prstGeom prst="rect">
            <a:avLst/>
          </a:prstGeom>
          <a:ln>
            <a:noFill/>
          </a:ln>
        </p:spPr>
      </p:pic>
      <p:sp>
        <p:nvSpPr>
          <p:cNvPr id="2" name="文本框 1"/>
          <p:cNvSpPr txBox="1"/>
          <p:nvPr/>
        </p:nvSpPr>
        <p:spPr>
          <a:xfrm>
            <a:off x="8548255" y="2978727"/>
            <a:ext cx="2202872"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kumimoji="1" lang="en-US" altLang="zh-CN" smtClean="0"/>
              <a:t>Check it in your console</a:t>
            </a:r>
            <a:endParaRPr kumimoji="1" lang="zh-CN" altLang="en-US" dirty="0"/>
          </a:p>
        </p:txBody>
      </p:sp>
      <p:cxnSp>
        <p:nvCxnSpPr>
          <p:cNvPr id="4" name="直线箭头连接符 3"/>
          <p:cNvCxnSpPr/>
          <p:nvPr/>
        </p:nvCxnSpPr>
        <p:spPr>
          <a:xfrm flipV="1">
            <a:off x="6774873" y="3370909"/>
            <a:ext cx="1773382" cy="42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Set up Environment </a:t>
            </a:r>
            <a:endParaRPr lang="en-US" sz="1800" b="0" strike="noStrike" spc="-1">
              <a:solidFill>
                <a:srgbClr val="000000"/>
              </a:solidFill>
              <a:uFill>
                <a:solidFill>
                  <a:srgbClr val="FFFFFF"/>
                </a:solidFill>
              </a:uFill>
              <a:latin typeface="Trebuchet MS"/>
            </a:endParaRPr>
          </a:p>
        </p:txBody>
      </p:sp>
      <p:sp>
        <p:nvSpPr>
          <p:cNvPr id="147"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48" name="TextShape 3"/>
          <p:cNvSpPr txBox="1"/>
          <p:nvPr/>
        </p:nvSpPr>
        <p:spPr>
          <a:xfrm>
            <a:off x="418557" y="1218109"/>
            <a:ext cx="5481720" cy="533556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Install Apache and PHP (Amazon Linux AMI)</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Command: </a:t>
            </a:r>
            <a:r>
              <a:rPr lang="en-US" sz="1600" b="0" i="1" strike="noStrike" spc="-1" dirty="0">
                <a:solidFill>
                  <a:srgbClr val="404040"/>
                </a:solidFill>
                <a:uFill>
                  <a:solidFill>
                    <a:srgbClr val="FFFFFF"/>
                  </a:solidFill>
                </a:uFill>
                <a:latin typeface="Courier" charset="0"/>
                <a:ea typeface="Courier" charset="0"/>
                <a:cs typeface="Courier" charset="0"/>
              </a:rPr>
              <a:t> </a:t>
            </a:r>
            <a:r>
              <a:rPr lang="en-US" sz="1600" b="0" i="1" strike="noStrike" spc="-1" dirty="0" err="1">
                <a:solidFill>
                  <a:srgbClr val="404040"/>
                </a:solidFill>
                <a:uFill>
                  <a:solidFill>
                    <a:srgbClr val="FFFFFF"/>
                  </a:solidFill>
                </a:uFill>
                <a:latin typeface="Courier" charset="0"/>
                <a:ea typeface="Courier" charset="0"/>
                <a:cs typeface="Courier" charset="0"/>
              </a:rPr>
              <a:t>sudo</a:t>
            </a:r>
            <a:r>
              <a:rPr lang="en-US" sz="1600" b="0" i="1" strike="noStrike" spc="-1" dirty="0">
                <a:solidFill>
                  <a:srgbClr val="404040"/>
                </a:solidFill>
                <a:uFill>
                  <a:solidFill>
                    <a:srgbClr val="FFFFFF"/>
                  </a:solidFill>
                </a:uFill>
                <a:latin typeface="Courier" charset="0"/>
                <a:ea typeface="Courier" charset="0"/>
                <a:cs typeface="Courier" charset="0"/>
              </a:rPr>
              <a:t> yum install </a:t>
            </a:r>
            <a:r>
              <a:rPr lang="en-US" sz="1600" b="0" i="1" strike="noStrike" spc="-1" dirty="0" err="1">
                <a:solidFill>
                  <a:srgbClr val="404040"/>
                </a:solidFill>
                <a:uFill>
                  <a:solidFill>
                    <a:srgbClr val="FFFFFF"/>
                  </a:solidFill>
                </a:uFill>
                <a:latin typeface="Courier" charset="0"/>
                <a:ea typeface="Courier" charset="0"/>
                <a:cs typeface="Courier" charset="0"/>
              </a:rPr>
              <a:t>httpd</a:t>
            </a:r>
            <a:r>
              <a:rPr lang="en-US" sz="1600" b="0" i="1" strike="noStrike" spc="-1" dirty="0">
                <a:solidFill>
                  <a:srgbClr val="404040"/>
                </a:solidFill>
                <a:uFill>
                  <a:solidFill>
                    <a:srgbClr val="FFFFFF"/>
                  </a:solidFill>
                </a:uFill>
                <a:latin typeface="Courier" charset="0"/>
                <a:ea typeface="Courier" charset="0"/>
                <a:cs typeface="Courier" charset="0"/>
              </a:rPr>
              <a:t> </a:t>
            </a:r>
            <a:r>
              <a:rPr lang="en-US" sz="1600" b="0" i="1" strike="noStrike" spc="-1" dirty="0" err="1">
                <a:solidFill>
                  <a:srgbClr val="404040"/>
                </a:solidFill>
                <a:uFill>
                  <a:solidFill>
                    <a:srgbClr val="FFFFFF"/>
                  </a:solidFill>
                </a:uFill>
                <a:latin typeface="Courier" charset="0"/>
                <a:ea typeface="Courier" charset="0"/>
                <a:cs typeface="Courier" charset="0"/>
              </a:rPr>
              <a:t>php</a:t>
            </a:r>
            <a:r>
              <a:rPr lang="en-US" sz="1600" b="0" i="1" strike="noStrike" spc="-1" dirty="0">
                <a:solidFill>
                  <a:srgbClr val="404040"/>
                </a:solidFill>
                <a:uFill>
                  <a:solidFill>
                    <a:srgbClr val="FFFFFF"/>
                  </a:solidFill>
                </a:uFill>
                <a:latin typeface="Courier" charset="0"/>
                <a:ea typeface="Courier" charset="0"/>
                <a:cs typeface="Courier" charset="0"/>
              </a:rPr>
              <a:t> </a:t>
            </a:r>
            <a:r>
              <a:rPr lang="en-US" sz="1600" b="0" i="1" strike="noStrike" spc="-1" dirty="0" err="1">
                <a:solidFill>
                  <a:srgbClr val="404040"/>
                </a:solidFill>
                <a:uFill>
                  <a:solidFill>
                    <a:srgbClr val="FFFFFF"/>
                  </a:solidFill>
                </a:uFill>
                <a:latin typeface="Courier" charset="0"/>
                <a:ea typeface="Courier" charset="0"/>
                <a:cs typeface="Courier" charset="0"/>
              </a:rPr>
              <a:t>php-devel</a:t>
            </a:r>
            <a:endParaRPr lang="en-US" sz="1400" b="0" strike="noStrike" spc="-1" dirty="0" err="1">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SQLite has already been installed.</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You may also install MySQL instead of SQLite.</a:t>
            </a:r>
            <a:endParaRPr lang="en-US" sz="14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strike="noStrike" spc="-1" dirty="0">
                <a:solidFill>
                  <a:srgbClr val="404040"/>
                </a:solidFill>
                <a:uFill>
                  <a:solidFill>
                    <a:srgbClr val="FFFFFF"/>
                  </a:solidFill>
                </a:uFill>
                <a:latin typeface="Courier" charset="0"/>
                <a:ea typeface="Courier" charset="0"/>
                <a:cs typeface="Courier" charset="0"/>
              </a:rPr>
              <a:t>more famous as “LAMP” – Linux, Apache, MySQL, PHP</a:t>
            </a:r>
            <a:endParaRPr lang="en-US" sz="12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strike="noStrike" spc="-1" dirty="0">
                <a:solidFill>
                  <a:srgbClr val="404040"/>
                </a:solidFill>
                <a:uFill>
                  <a:solidFill>
                    <a:srgbClr val="FFFFFF"/>
                  </a:solidFill>
                </a:uFill>
                <a:latin typeface="Courier" charset="0"/>
                <a:ea typeface="Courier" charset="0"/>
                <a:cs typeface="Courier" charset="0"/>
              </a:rPr>
              <a:t>Command: </a:t>
            </a:r>
            <a:r>
              <a:rPr lang="en-US" sz="1400" b="0" i="1" strike="noStrike" spc="-1" dirty="0">
                <a:solidFill>
                  <a:srgbClr val="404040"/>
                </a:solidFill>
                <a:uFill>
                  <a:solidFill>
                    <a:srgbClr val="FFFFFF"/>
                  </a:solidFill>
                </a:uFill>
                <a:latin typeface="Courier" charset="0"/>
                <a:ea typeface="Courier" charset="0"/>
                <a:cs typeface="Courier" charset="0"/>
              </a:rPr>
              <a:t> </a:t>
            </a:r>
            <a:r>
              <a:rPr lang="en-US" sz="1400" b="0" i="1" strike="noStrike" spc="-1" dirty="0" err="1">
                <a:solidFill>
                  <a:srgbClr val="404040"/>
                </a:solidFill>
                <a:uFill>
                  <a:solidFill>
                    <a:srgbClr val="FFFFFF"/>
                  </a:solidFill>
                </a:uFill>
                <a:latin typeface="Courier" charset="0"/>
                <a:ea typeface="Courier" charset="0"/>
                <a:cs typeface="Courier" charset="0"/>
              </a:rPr>
              <a:t>sudo</a:t>
            </a:r>
            <a:r>
              <a:rPr lang="en-US" sz="1400" b="0" i="1" strike="noStrike" spc="-1" dirty="0">
                <a:solidFill>
                  <a:srgbClr val="404040"/>
                </a:solidFill>
                <a:uFill>
                  <a:solidFill>
                    <a:srgbClr val="FFFFFF"/>
                  </a:solidFill>
                </a:uFill>
                <a:latin typeface="Courier" charset="0"/>
                <a:ea typeface="Courier" charset="0"/>
                <a:cs typeface="Courier" charset="0"/>
              </a:rPr>
              <a:t> yum install </a:t>
            </a:r>
            <a:r>
              <a:rPr lang="en-US" sz="1400" b="0" i="1" strike="noStrike" spc="-1" dirty="0" err="1">
                <a:solidFill>
                  <a:srgbClr val="404040"/>
                </a:solidFill>
                <a:uFill>
                  <a:solidFill>
                    <a:srgbClr val="FFFFFF"/>
                  </a:solidFill>
                </a:uFill>
                <a:latin typeface="Courier" charset="0"/>
                <a:ea typeface="Courier" charset="0"/>
                <a:cs typeface="Courier" charset="0"/>
              </a:rPr>
              <a:t>httpd</a:t>
            </a:r>
            <a:r>
              <a:rPr lang="en-US" sz="1400" b="0" i="1" strike="noStrike" spc="-1" dirty="0">
                <a:solidFill>
                  <a:srgbClr val="404040"/>
                </a:solidFill>
                <a:uFill>
                  <a:solidFill>
                    <a:srgbClr val="FFFFFF"/>
                  </a:solidFill>
                </a:uFill>
                <a:latin typeface="Courier" charset="0"/>
                <a:ea typeface="Courier" charset="0"/>
                <a:cs typeface="Courier" charset="0"/>
              </a:rPr>
              <a:t> </a:t>
            </a:r>
            <a:r>
              <a:rPr lang="en-US" sz="1400" b="0" i="1" strike="noStrike" spc="-1" dirty="0" err="1">
                <a:solidFill>
                  <a:srgbClr val="404040"/>
                </a:solidFill>
                <a:uFill>
                  <a:solidFill>
                    <a:srgbClr val="FFFFFF"/>
                  </a:solidFill>
                </a:uFill>
                <a:latin typeface="Courier" charset="0"/>
                <a:ea typeface="Courier" charset="0"/>
                <a:cs typeface="Courier" charset="0"/>
              </a:rPr>
              <a:t>mysql</a:t>
            </a:r>
            <a:r>
              <a:rPr lang="en-US" sz="1400" b="0" i="1" strike="noStrike" spc="-1" dirty="0">
                <a:solidFill>
                  <a:srgbClr val="404040"/>
                </a:solidFill>
                <a:uFill>
                  <a:solidFill>
                    <a:srgbClr val="FFFFFF"/>
                  </a:solidFill>
                </a:uFill>
                <a:latin typeface="Courier" charset="0"/>
                <a:ea typeface="Courier" charset="0"/>
                <a:cs typeface="Courier" charset="0"/>
              </a:rPr>
              <a:t>-server </a:t>
            </a:r>
            <a:r>
              <a:rPr lang="en-US" sz="1400" b="0" i="1" strike="noStrike" spc="-1" dirty="0" err="1">
                <a:solidFill>
                  <a:srgbClr val="404040"/>
                </a:solidFill>
                <a:uFill>
                  <a:solidFill>
                    <a:srgbClr val="FFFFFF"/>
                  </a:solidFill>
                </a:uFill>
                <a:latin typeface="Courier" charset="0"/>
                <a:ea typeface="Courier" charset="0"/>
                <a:cs typeface="Courier" charset="0"/>
              </a:rPr>
              <a:t>php</a:t>
            </a:r>
            <a:r>
              <a:rPr lang="en-US" sz="1400" b="0" i="1" strike="noStrike" spc="-1" dirty="0">
                <a:solidFill>
                  <a:srgbClr val="404040"/>
                </a:solidFill>
                <a:uFill>
                  <a:solidFill>
                    <a:srgbClr val="FFFFFF"/>
                  </a:solidFill>
                </a:uFill>
                <a:latin typeface="Courier" charset="0"/>
                <a:ea typeface="Courier" charset="0"/>
                <a:cs typeface="Courier" charset="0"/>
              </a:rPr>
              <a:t> </a:t>
            </a:r>
            <a:r>
              <a:rPr lang="en-US" sz="1400" b="0" i="1" strike="noStrike" spc="-1" dirty="0" err="1">
                <a:solidFill>
                  <a:srgbClr val="404040"/>
                </a:solidFill>
                <a:uFill>
                  <a:solidFill>
                    <a:srgbClr val="FFFFFF"/>
                  </a:solidFill>
                </a:uFill>
                <a:latin typeface="Courier" charset="0"/>
                <a:ea typeface="Courier" charset="0"/>
                <a:cs typeface="Courier" charset="0"/>
              </a:rPr>
              <a:t>php-devel</a:t>
            </a:r>
            <a:r>
              <a:rPr lang="en-US" sz="1400" b="0" i="1" strike="noStrike" spc="-1" dirty="0">
                <a:solidFill>
                  <a:srgbClr val="404040"/>
                </a:solidFill>
                <a:uFill>
                  <a:solidFill>
                    <a:srgbClr val="FFFFFF"/>
                  </a:solidFill>
                </a:uFill>
                <a:latin typeface="Courier" charset="0"/>
                <a:ea typeface="Courier" charset="0"/>
                <a:cs typeface="Courier" charset="0"/>
              </a:rPr>
              <a:t> </a:t>
            </a:r>
            <a:r>
              <a:rPr lang="en-US" sz="1400" b="0" i="1" strike="noStrike" spc="-1" dirty="0" err="1">
                <a:solidFill>
                  <a:srgbClr val="404040"/>
                </a:solidFill>
                <a:uFill>
                  <a:solidFill>
                    <a:srgbClr val="FFFFFF"/>
                  </a:solidFill>
                </a:uFill>
                <a:latin typeface="Courier" charset="0"/>
                <a:ea typeface="Courier" charset="0"/>
                <a:cs typeface="Courier" charset="0"/>
              </a:rPr>
              <a:t>php-mysql</a:t>
            </a:r>
            <a:endParaRPr lang="en-US" sz="1200" b="0" strike="noStrike" spc="-1" dirty="0" err="1">
              <a:solidFill>
                <a:srgbClr val="404040"/>
              </a:solidFill>
              <a:uFill>
                <a:solidFill>
                  <a:srgbClr val="FFFFFF"/>
                </a:solidFill>
              </a:uFill>
              <a:latin typeface="Courier" charset="0"/>
              <a:ea typeface="Courier" charset="0"/>
              <a:cs typeface="Courier" charset="0"/>
            </a:endParaRP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Install Apache and PHP (Ubuntu 14.04)</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Command: </a:t>
            </a:r>
            <a:endParaRPr lang="en-US" sz="14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i="1" strike="noStrike" spc="-1" dirty="0" err="1">
                <a:solidFill>
                  <a:srgbClr val="404040"/>
                </a:solidFill>
                <a:uFill>
                  <a:solidFill>
                    <a:srgbClr val="FFFFFF"/>
                  </a:solidFill>
                </a:uFill>
                <a:latin typeface="Courier" charset="0"/>
                <a:ea typeface="Courier" charset="0"/>
                <a:cs typeface="Courier" charset="0"/>
              </a:rPr>
              <a:t>sudo</a:t>
            </a:r>
            <a:r>
              <a:rPr lang="en-US" sz="1400" b="0" i="1" strike="noStrike" spc="-1" dirty="0">
                <a:solidFill>
                  <a:srgbClr val="404040"/>
                </a:solidFill>
                <a:uFill>
                  <a:solidFill>
                    <a:srgbClr val="FFFFFF"/>
                  </a:solidFill>
                </a:uFill>
                <a:latin typeface="Courier" charset="0"/>
                <a:ea typeface="Courier" charset="0"/>
                <a:cs typeface="Courier" charset="0"/>
              </a:rPr>
              <a:t> apt-get install apache2 apache2-doc</a:t>
            </a:r>
            <a:endParaRPr lang="en-US" sz="12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i="1" strike="noStrike" spc="-1" dirty="0" err="1">
                <a:solidFill>
                  <a:srgbClr val="404040"/>
                </a:solidFill>
                <a:uFill>
                  <a:solidFill>
                    <a:srgbClr val="FFFFFF"/>
                  </a:solidFill>
                </a:uFill>
                <a:latin typeface="Courier" charset="0"/>
                <a:ea typeface="Courier" charset="0"/>
                <a:cs typeface="Courier" charset="0"/>
              </a:rPr>
              <a:t>sudo</a:t>
            </a:r>
            <a:r>
              <a:rPr lang="en-US" sz="1400" b="0" i="1" strike="noStrike" spc="-1" dirty="0">
                <a:solidFill>
                  <a:srgbClr val="404040"/>
                </a:solidFill>
                <a:uFill>
                  <a:solidFill>
                    <a:srgbClr val="FFFFFF"/>
                  </a:solidFill>
                </a:uFill>
                <a:latin typeface="Courier" charset="0"/>
                <a:ea typeface="Courier" charset="0"/>
                <a:cs typeface="Courier" charset="0"/>
              </a:rPr>
              <a:t> apt-get install php5 libapache2-mod-php5</a:t>
            </a:r>
            <a:endParaRPr lang="en-US" sz="12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i="1" strike="noStrike" spc="-1" dirty="0" err="1">
                <a:solidFill>
                  <a:srgbClr val="404040"/>
                </a:solidFill>
                <a:uFill>
                  <a:solidFill>
                    <a:srgbClr val="FFFFFF"/>
                  </a:solidFill>
                </a:uFill>
                <a:latin typeface="Courier" charset="0"/>
                <a:ea typeface="Courier" charset="0"/>
                <a:cs typeface="Courier" charset="0"/>
              </a:rPr>
              <a:t>sudo</a:t>
            </a:r>
            <a:r>
              <a:rPr lang="en-US" sz="1400" b="0" i="1" strike="noStrike" spc="-1" dirty="0">
                <a:solidFill>
                  <a:srgbClr val="404040"/>
                </a:solidFill>
                <a:uFill>
                  <a:solidFill>
                    <a:srgbClr val="FFFFFF"/>
                  </a:solidFill>
                </a:uFill>
                <a:latin typeface="Courier" charset="0"/>
                <a:ea typeface="Courier" charset="0"/>
                <a:cs typeface="Courier" charset="0"/>
              </a:rPr>
              <a:t> service apache2 restart</a:t>
            </a:r>
            <a:endParaRPr lang="en-US" sz="12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i="1" strike="noStrike" spc="-1" dirty="0" err="1">
                <a:solidFill>
                  <a:srgbClr val="404040"/>
                </a:solidFill>
                <a:uFill>
                  <a:solidFill>
                    <a:srgbClr val="FFFFFF"/>
                  </a:solidFill>
                </a:uFill>
                <a:latin typeface="Courier" charset="0"/>
                <a:ea typeface="Courier" charset="0"/>
                <a:cs typeface="Courier" charset="0"/>
              </a:rPr>
              <a:t>sudo</a:t>
            </a:r>
            <a:r>
              <a:rPr lang="en-US" sz="1400" b="0" i="1" strike="noStrike" spc="-1" dirty="0">
                <a:solidFill>
                  <a:srgbClr val="404040"/>
                </a:solidFill>
                <a:uFill>
                  <a:solidFill>
                    <a:srgbClr val="FFFFFF"/>
                  </a:solidFill>
                </a:uFill>
                <a:latin typeface="Courier" charset="0"/>
                <a:ea typeface="Courier" charset="0"/>
                <a:cs typeface="Courier" charset="0"/>
              </a:rPr>
              <a:t> apt-get install </a:t>
            </a:r>
            <a:r>
              <a:rPr lang="en-US" sz="1400" b="0" i="1" strike="noStrike" spc="-1" dirty="0" err="1">
                <a:solidFill>
                  <a:srgbClr val="404040"/>
                </a:solidFill>
                <a:uFill>
                  <a:solidFill>
                    <a:srgbClr val="FFFFFF"/>
                  </a:solidFill>
                </a:uFill>
                <a:latin typeface="Courier" charset="0"/>
                <a:ea typeface="Courier" charset="0"/>
                <a:cs typeface="Courier" charset="0"/>
              </a:rPr>
              <a:t>mysql</a:t>
            </a:r>
            <a:r>
              <a:rPr lang="en-US" sz="1400" b="0" i="1" strike="noStrike" spc="-1" dirty="0">
                <a:solidFill>
                  <a:srgbClr val="404040"/>
                </a:solidFill>
                <a:uFill>
                  <a:solidFill>
                    <a:srgbClr val="FFFFFF"/>
                  </a:solidFill>
                </a:uFill>
                <a:latin typeface="Courier" charset="0"/>
                <a:ea typeface="Courier" charset="0"/>
                <a:cs typeface="Courier" charset="0"/>
              </a:rPr>
              <a:t>-server </a:t>
            </a:r>
            <a:r>
              <a:rPr lang="en-US" sz="1400" b="0" i="1" strike="noStrike" spc="-1" dirty="0" err="1">
                <a:solidFill>
                  <a:srgbClr val="404040"/>
                </a:solidFill>
                <a:uFill>
                  <a:solidFill>
                    <a:srgbClr val="FFFFFF"/>
                  </a:solidFill>
                </a:uFill>
                <a:latin typeface="Courier" charset="0"/>
                <a:ea typeface="Courier" charset="0"/>
                <a:cs typeface="Courier" charset="0"/>
              </a:rPr>
              <a:t>mysql</a:t>
            </a:r>
            <a:r>
              <a:rPr lang="en-US" sz="1400" b="0" i="1" strike="noStrike" spc="-1" dirty="0">
                <a:solidFill>
                  <a:srgbClr val="404040"/>
                </a:solidFill>
                <a:uFill>
                  <a:solidFill>
                    <a:srgbClr val="FFFFFF"/>
                  </a:solidFill>
                </a:uFill>
                <a:latin typeface="Courier" charset="0"/>
                <a:ea typeface="Courier" charset="0"/>
                <a:cs typeface="Courier" charset="0"/>
              </a:rPr>
              <a:t>-client</a:t>
            </a:r>
            <a:endParaRPr lang="en-US" sz="12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Reference:</a:t>
            </a:r>
            <a:endParaRPr lang="en-US" sz="1400" b="0" strike="noStrike" spc="-1" dirty="0">
              <a:solidFill>
                <a:srgbClr val="404040"/>
              </a:solidFill>
              <a:uFill>
                <a:solidFill>
                  <a:srgbClr val="FFFFFF"/>
                </a:solidFill>
              </a:uFill>
              <a:latin typeface="Courier" charset="0"/>
              <a:ea typeface="Courier" charset="0"/>
              <a:cs typeface="Courier" charset="0"/>
            </a:endParaRPr>
          </a:p>
          <a:p>
            <a:pPr marL="1143000" lvl="2" indent="-228240">
              <a:lnSpc>
                <a:spcPct val="100000"/>
              </a:lnSpc>
              <a:buClr>
                <a:srgbClr val="90C226"/>
              </a:buClr>
              <a:buSzPct val="80000"/>
              <a:buFont typeface="Wingdings 3" charset="2"/>
              <a:buChar char=""/>
            </a:pPr>
            <a:r>
              <a:rPr lang="en-US" sz="1400" b="0" u="sng" strike="noStrike" spc="-1" dirty="0">
                <a:solidFill>
                  <a:srgbClr val="B2D76D"/>
                </a:solidFill>
                <a:uFill>
                  <a:solidFill>
                    <a:srgbClr val="FFFFFF"/>
                  </a:solidFill>
                </a:uFill>
                <a:latin typeface="Courier" charset="0"/>
                <a:ea typeface="Courier" charset="0"/>
                <a:cs typeface="Courier" charset="0"/>
                <a:hlinkClick r:id="rId2"/>
              </a:rPr>
              <a:t>http://blog.csdn.net/tecn14/article/details/27515241</a:t>
            </a:r>
            <a:r>
              <a:rPr lang="en-US" sz="1400" b="0" strike="noStrike" spc="-1" dirty="0">
                <a:solidFill>
                  <a:srgbClr val="404040"/>
                </a:solidFill>
                <a:uFill>
                  <a:solidFill>
                    <a:srgbClr val="FFFFFF"/>
                  </a:solidFill>
                </a:uFill>
                <a:latin typeface="Courier" charset="0"/>
                <a:ea typeface="Courier" charset="0"/>
                <a:cs typeface="Courier" charset="0"/>
              </a:rPr>
              <a:t> </a:t>
            </a:r>
            <a:endParaRPr lang="en-US" sz="1200" b="0" strike="noStrike" spc="-1" dirty="0">
              <a:solidFill>
                <a:srgbClr val="404040"/>
              </a:solidFill>
              <a:uFill>
                <a:solidFill>
                  <a:srgbClr val="FFFFFF"/>
                </a:solidFill>
              </a:uFill>
              <a:latin typeface="Courier" charset="0"/>
              <a:ea typeface="Courier" charset="0"/>
              <a:cs typeface="Courier" charset="0"/>
            </a:endParaRPr>
          </a:p>
          <a:p>
            <a:endParaRPr lang="en-US" sz="1800" b="0" strike="noStrike" spc="-1" dirty="0">
              <a:solidFill>
                <a:srgbClr val="404040"/>
              </a:solidFill>
              <a:uFill>
                <a:solidFill>
                  <a:srgbClr val="FFFFFF"/>
                </a:solidFill>
              </a:uFill>
              <a:latin typeface="Courier" charset="0"/>
              <a:ea typeface="Courier" charset="0"/>
              <a:cs typeface="Courier" charset="0"/>
            </a:endParaRPr>
          </a:p>
          <a:p>
            <a:endParaRPr lang="en-US" sz="1800" b="0" strike="noStrike" spc="-1" dirty="0">
              <a:solidFill>
                <a:srgbClr val="404040"/>
              </a:solidFill>
              <a:uFill>
                <a:solidFill>
                  <a:srgbClr val="FFFFFF"/>
                </a:solidFill>
              </a:uFill>
              <a:latin typeface="Trebuchet MS"/>
            </a:endParaRPr>
          </a:p>
          <a:p>
            <a:pPr>
              <a:lnSpc>
                <a:spcPct val="100000"/>
              </a:lnSpc>
            </a:pPr>
            <a:endParaRPr lang="en-US" sz="1800" b="0" strike="noStrike" spc="-1" dirty="0">
              <a:solidFill>
                <a:srgbClr val="404040"/>
              </a:solidFill>
              <a:uFill>
                <a:solidFill>
                  <a:srgbClr val="FFFFFF"/>
                </a:solidFill>
              </a:uFill>
              <a:latin typeface="Trebuchet MS"/>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046" y="1342800"/>
            <a:ext cx="6114183" cy="387979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Set up Environment </a:t>
            </a:r>
            <a:endParaRPr lang="en-US" sz="1800" b="0" strike="noStrike" spc="-1">
              <a:solidFill>
                <a:srgbClr val="000000"/>
              </a:solidFill>
              <a:uFill>
                <a:solidFill>
                  <a:srgbClr val="FFFFFF"/>
                </a:solidFill>
              </a:uFill>
              <a:latin typeface="Trebuchet MS"/>
            </a:endParaRPr>
          </a:p>
        </p:txBody>
      </p:sp>
      <p:sp>
        <p:nvSpPr>
          <p:cNvPr id="151"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b="0" strike="noStrike" spc="-1" dirty="0" smtClean="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52" name="TextShape 3"/>
          <p:cNvSpPr txBox="1"/>
          <p:nvPr/>
        </p:nvSpPr>
        <p:spPr>
          <a:xfrm>
            <a:off x="532341" y="1269720"/>
            <a:ext cx="9371586" cy="5122863"/>
          </a:xfrm>
          <a:prstGeom prst="rect">
            <a:avLst/>
          </a:prstGeom>
          <a:noFill/>
          <a:ln>
            <a:noFill/>
          </a:ln>
        </p:spPr>
        <p:txBody>
          <a:bodyPr anchor="t"/>
          <a:lstStyle/>
          <a:p>
            <a:pPr marL="342900" indent="-342265">
              <a:lnSpc>
                <a:spcPct val="100000"/>
              </a:lnSpc>
              <a:buClr>
                <a:srgbClr val="90C226"/>
              </a:buClr>
              <a:buSzPct val="80000"/>
              <a:buFont typeface="Wingdings 3" charset="2"/>
              <a:buChar char=""/>
            </a:pPr>
            <a:r>
              <a:rPr lang="en-US" b="0" strike="noStrike" spc="-1" dirty="0">
                <a:solidFill>
                  <a:srgbClr val="404040"/>
                </a:solidFill>
                <a:uFill>
                  <a:solidFill>
                    <a:srgbClr val="FFFFFF"/>
                  </a:solidFill>
                </a:uFill>
                <a:latin typeface="Courier" charset="0"/>
                <a:ea typeface="Courier" charset="0"/>
                <a:cs typeface="Courier" charset="0"/>
              </a:rPr>
              <a:t>Configure the Apache configuration file</a:t>
            </a:r>
            <a:endParaRPr lang="en-US" sz="24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b="0" strike="noStrike" spc="-1" dirty="0" err="1">
                <a:solidFill>
                  <a:srgbClr val="404040"/>
                </a:solidFill>
                <a:uFill>
                  <a:solidFill>
                    <a:srgbClr val="FFFFFF"/>
                  </a:solidFill>
                </a:uFill>
                <a:latin typeface="Courier" charset="0"/>
                <a:ea typeface="Courier" charset="0"/>
                <a:cs typeface="Courier" charset="0"/>
              </a:rPr>
              <a:t>httpd.conf</a:t>
            </a:r>
            <a:endParaRPr lang="en-US"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Location: /</a:t>
            </a:r>
            <a:r>
              <a:rPr lang="en-US" sz="1600" b="0" strike="noStrike" spc="-1" dirty="0" err="1">
                <a:solidFill>
                  <a:srgbClr val="404040"/>
                </a:solidFill>
                <a:uFill>
                  <a:solidFill>
                    <a:srgbClr val="FFFFFF"/>
                  </a:solidFill>
                </a:uFill>
                <a:latin typeface="Courier" charset="0"/>
                <a:ea typeface="Courier" charset="0"/>
                <a:cs typeface="Courier" charset="0"/>
              </a:rPr>
              <a:t>etc</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httpd</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conf</a:t>
            </a:r>
            <a:r>
              <a:rPr lang="en-US" sz="1600" b="0" strike="noStrike" spc="-1" dirty="0">
                <a:solidFill>
                  <a:srgbClr val="404040"/>
                </a:solidFill>
                <a:uFill>
                  <a:solidFill>
                    <a:srgbClr val="FFFFFF"/>
                  </a:solidFill>
                </a:uFill>
                <a:latin typeface="Courier" charset="0"/>
                <a:ea typeface="Courier" charset="0"/>
                <a:cs typeface="Courier" charset="0"/>
              </a:rPr>
              <a:t>/</a:t>
            </a:r>
            <a:r>
              <a:rPr lang="en-US" sz="1600" b="0" strike="noStrike" spc="-1" dirty="0" err="1">
                <a:solidFill>
                  <a:srgbClr val="404040"/>
                </a:solidFill>
                <a:uFill>
                  <a:solidFill>
                    <a:srgbClr val="FFFFFF"/>
                  </a:solidFill>
                </a:uFill>
                <a:latin typeface="Courier" charset="0"/>
                <a:ea typeface="Courier" charset="0"/>
                <a:cs typeface="Courier" charset="0"/>
              </a:rPr>
              <a:t>httpd.conf</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Add this </a:t>
            </a:r>
            <a:r>
              <a:rPr lang="en-US" sz="1600" b="1" strike="noStrike" spc="-1" dirty="0" err="1">
                <a:solidFill>
                  <a:srgbClr val="404040"/>
                </a:solidFill>
                <a:uFill>
                  <a:solidFill>
                    <a:srgbClr val="FFFFFF"/>
                  </a:solidFill>
                </a:uFill>
                <a:latin typeface="Courier" charset="0"/>
                <a:ea typeface="Courier" charset="0"/>
                <a:cs typeface="Courier" charset="0"/>
              </a:rPr>
              <a:t>LoadModule</a:t>
            </a:r>
            <a:r>
              <a:rPr lang="en-US" sz="1600" b="1" strike="noStrike" spc="-1" dirty="0">
                <a:solidFill>
                  <a:srgbClr val="404040"/>
                </a:solidFill>
                <a:uFill>
                  <a:solidFill>
                    <a:srgbClr val="FFFFFF"/>
                  </a:solidFill>
                </a:uFill>
                <a:latin typeface="Courier" charset="0"/>
                <a:ea typeface="Courier" charset="0"/>
                <a:cs typeface="Courier" charset="0"/>
              </a:rPr>
              <a:t> php5_module modules/libphp5.so </a:t>
            </a:r>
            <a:r>
              <a:rPr lang="en-US" sz="1600" b="0" strike="noStrike" spc="-1" dirty="0">
                <a:solidFill>
                  <a:srgbClr val="404040"/>
                </a:solidFill>
                <a:uFill>
                  <a:solidFill>
                    <a:srgbClr val="FFFFFF"/>
                  </a:solidFill>
                </a:uFill>
                <a:latin typeface="Courier" charset="0"/>
                <a:ea typeface="Courier" charset="0"/>
                <a:cs typeface="Courier" charset="0"/>
              </a:rPr>
              <a:t>in </a:t>
            </a:r>
            <a:r>
              <a:rPr lang="en-US" sz="1600" b="0" strike="noStrike" spc="-1" dirty="0" err="1">
                <a:solidFill>
                  <a:srgbClr val="404040"/>
                </a:solidFill>
                <a:uFill>
                  <a:solidFill>
                    <a:srgbClr val="FFFFFF"/>
                  </a:solidFill>
                </a:uFill>
                <a:latin typeface="Courier" charset="0"/>
                <a:ea typeface="Courier" charset="0"/>
                <a:cs typeface="Courier" charset="0"/>
              </a:rPr>
              <a:t>httpd.conf</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It’s good for you to read and know about the whole file.</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a:solidFill>
                  <a:srgbClr val="FF0000"/>
                </a:solidFill>
                <a:uFill>
                  <a:solidFill>
                    <a:srgbClr val="FFFFFF"/>
                  </a:solidFill>
                </a:uFill>
                <a:latin typeface="Courier" charset="0"/>
                <a:ea typeface="Courier" charset="0"/>
                <a:cs typeface="Courier" charset="0"/>
              </a:rPr>
              <a:t>If you don’t know why and how to change it, just leave it unchanged</a:t>
            </a:r>
            <a:r>
              <a:rPr lang="en-US" sz="1600" b="0" strike="noStrike" spc="-1" dirty="0">
                <a:solidFill>
                  <a:srgbClr val="404040"/>
                </a:solidFill>
                <a:uFill>
                  <a:solidFill>
                    <a:srgbClr val="FFFFFF"/>
                  </a:solidFill>
                </a:uFill>
                <a:latin typeface="Courier" charset="0"/>
                <a:ea typeface="Courier" charset="0"/>
                <a:cs typeface="Courier" charset="0"/>
              </a:rPr>
              <a:t>.</a:t>
            </a:r>
            <a:endParaRPr lang="en-US" sz="1600" b="0" strike="noStrike" dirty="0">
              <a:solidFill>
                <a:srgbClr val="404040"/>
              </a:solidFill>
              <a:latin typeface="Courier" charset="0"/>
              <a:ea typeface="Courier" charset="0"/>
              <a:cs typeface="Courier" charset="0"/>
            </a:endParaRPr>
          </a:p>
          <a:p>
            <a:pPr marL="742950" lvl="1" indent="-285115">
              <a:lnSpc>
                <a:spcPct val="100000"/>
              </a:lnSpc>
              <a:buClr>
                <a:srgbClr val="90C226"/>
              </a:buClr>
              <a:buSzPct val="80000"/>
              <a:buFont typeface="Wingdings 3" charset="2"/>
              <a:buChar char=""/>
            </a:pPr>
            <a:r>
              <a:rPr lang="en-US" b="0" strike="noStrike" spc="-1" dirty="0">
                <a:solidFill>
                  <a:srgbClr val="404040"/>
                </a:solidFill>
                <a:uFill>
                  <a:solidFill>
                    <a:srgbClr val="FFFFFF"/>
                  </a:solidFill>
                </a:uFill>
                <a:latin typeface="Courier" charset="0"/>
                <a:ea typeface="Courier" charset="0"/>
                <a:cs typeface="Courier" charset="0"/>
              </a:rPr>
              <a:t>Some parameters of </a:t>
            </a:r>
            <a:r>
              <a:rPr lang="en-US" b="0" strike="noStrike" spc="-1" dirty="0" err="1">
                <a:solidFill>
                  <a:srgbClr val="404040"/>
                </a:solidFill>
                <a:uFill>
                  <a:solidFill>
                    <a:srgbClr val="FFFFFF"/>
                  </a:solidFill>
                </a:uFill>
                <a:latin typeface="Courier" charset="0"/>
                <a:ea typeface="Courier" charset="0"/>
                <a:cs typeface="Courier" charset="0"/>
              </a:rPr>
              <a:t>httpd.conf</a:t>
            </a:r>
            <a:endParaRPr lang="en-US"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i="1" strike="noStrike" spc="-1" dirty="0" err="1">
                <a:solidFill>
                  <a:srgbClr val="404040"/>
                </a:solidFill>
                <a:uFill>
                  <a:solidFill>
                    <a:srgbClr val="FFFFFF"/>
                  </a:solidFill>
                </a:uFill>
                <a:latin typeface="Courier" charset="0"/>
                <a:ea typeface="Courier" charset="0"/>
                <a:cs typeface="Courier" charset="0"/>
              </a:rPr>
              <a:t>ServerRoot</a:t>
            </a:r>
            <a:r>
              <a:rPr lang="en-US" sz="1600" b="0" i="1" strike="noStrike" spc="-1" dirty="0">
                <a:solidFill>
                  <a:srgbClr val="404040"/>
                </a:solidFill>
                <a:uFill>
                  <a:solidFill>
                    <a:srgbClr val="FFFFFF"/>
                  </a:solidFill>
                </a:uFill>
                <a:latin typeface="Courier" charset="0"/>
                <a:ea typeface="Courier" charset="0"/>
                <a:cs typeface="Courier" charset="0"/>
              </a:rPr>
              <a:t> “/</a:t>
            </a:r>
            <a:r>
              <a:rPr lang="en-US" sz="1600" b="0" i="1" strike="noStrike" spc="-1" dirty="0" err="1">
                <a:solidFill>
                  <a:srgbClr val="404040"/>
                </a:solidFill>
                <a:uFill>
                  <a:solidFill>
                    <a:srgbClr val="FFFFFF"/>
                  </a:solidFill>
                </a:uFill>
                <a:latin typeface="Courier" charset="0"/>
                <a:ea typeface="Courier" charset="0"/>
                <a:cs typeface="Courier" charset="0"/>
              </a:rPr>
              <a:t>etc</a:t>
            </a:r>
            <a:r>
              <a:rPr lang="en-US" sz="1600" b="0" i="1" strike="noStrike" spc="-1" dirty="0">
                <a:solidFill>
                  <a:srgbClr val="404040"/>
                </a:solidFill>
                <a:uFill>
                  <a:solidFill>
                    <a:srgbClr val="FFFFFF"/>
                  </a:solidFill>
                </a:uFill>
                <a:latin typeface="Courier" charset="0"/>
                <a:ea typeface="Courier" charset="0"/>
                <a:cs typeface="Courier" charset="0"/>
              </a:rPr>
              <a:t>/</a:t>
            </a:r>
            <a:r>
              <a:rPr lang="en-US" sz="1600" b="0" i="1" strike="noStrike" spc="-1" dirty="0" err="1">
                <a:solidFill>
                  <a:srgbClr val="404040"/>
                </a:solidFill>
                <a:uFill>
                  <a:solidFill>
                    <a:srgbClr val="FFFFFF"/>
                  </a:solidFill>
                </a:uFill>
                <a:latin typeface="Courier" charset="0"/>
                <a:ea typeface="Courier" charset="0"/>
                <a:cs typeface="Courier" charset="0"/>
              </a:rPr>
              <a:t>httpd</a:t>
            </a:r>
            <a:r>
              <a:rPr lang="en-US" sz="1600" b="0" i="1" strike="noStrike" spc="-1" dirty="0">
                <a:solidFill>
                  <a:srgbClr val="404040"/>
                </a:solidFill>
                <a:uFill>
                  <a:solidFill>
                    <a:srgbClr val="FFFFFF"/>
                  </a:solidFill>
                </a:uFill>
                <a:latin typeface="Courier" charset="0"/>
                <a:ea typeface="Courier" charset="0"/>
                <a:cs typeface="Courier" charset="0"/>
              </a:rPr>
              <a:t>” : </a:t>
            </a:r>
            <a:r>
              <a:rPr lang="en-US" sz="1600" b="0" strike="noStrike" spc="-1" dirty="0">
                <a:solidFill>
                  <a:srgbClr val="404040"/>
                </a:solidFill>
                <a:uFill>
                  <a:solidFill>
                    <a:srgbClr val="FFFFFF"/>
                  </a:solidFill>
                </a:uFill>
                <a:latin typeface="Courier" charset="0"/>
                <a:ea typeface="Courier" charset="0"/>
                <a:cs typeface="Courier" charset="0"/>
              </a:rPr>
              <a:t>define the root folder of Apache service.</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i="1" strike="noStrike" spc="-1" dirty="0" err="1">
                <a:solidFill>
                  <a:srgbClr val="404040"/>
                </a:solidFill>
                <a:uFill>
                  <a:solidFill>
                    <a:srgbClr val="FFFFFF"/>
                  </a:solidFill>
                </a:uFill>
                <a:latin typeface="Courier" charset="0"/>
                <a:ea typeface="Courier" charset="0"/>
                <a:cs typeface="Courier" charset="0"/>
              </a:rPr>
              <a:t>KeepAlive</a:t>
            </a:r>
            <a:r>
              <a:rPr lang="en-US" sz="1600" b="0" i="1" strike="noStrike" spc="-1" dirty="0">
                <a:solidFill>
                  <a:srgbClr val="404040"/>
                </a:solidFill>
                <a:uFill>
                  <a:solidFill>
                    <a:srgbClr val="FFFFFF"/>
                  </a:solidFill>
                </a:uFill>
                <a:latin typeface="Courier" charset="0"/>
                <a:ea typeface="Courier" charset="0"/>
                <a:cs typeface="Courier" charset="0"/>
              </a:rPr>
              <a:t> on: </a:t>
            </a:r>
            <a:r>
              <a:rPr lang="en-US" sz="1600" b="0" strike="noStrike" spc="-1" dirty="0">
                <a:solidFill>
                  <a:srgbClr val="404040"/>
                </a:solidFill>
                <a:uFill>
                  <a:solidFill>
                    <a:srgbClr val="FFFFFF"/>
                  </a:solidFill>
                </a:uFill>
                <a:latin typeface="Courier" charset="0"/>
                <a:ea typeface="Courier" charset="0"/>
                <a:cs typeface="Courier" charset="0"/>
              </a:rPr>
              <a:t> whether or not to allow persistent connections.</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i="1" strike="noStrike" spc="-1" dirty="0" err="1">
                <a:solidFill>
                  <a:srgbClr val="404040"/>
                </a:solidFill>
                <a:uFill>
                  <a:solidFill>
                    <a:srgbClr val="FFFFFF"/>
                  </a:solidFill>
                </a:uFill>
                <a:latin typeface="Courier" charset="0"/>
                <a:ea typeface="Courier" charset="0"/>
                <a:cs typeface="Courier" charset="0"/>
              </a:rPr>
              <a:t>MaxKeepAliveRequests</a:t>
            </a:r>
            <a:r>
              <a:rPr lang="en-US" sz="1600" b="0" i="1" strike="noStrike" spc="-1" dirty="0">
                <a:solidFill>
                  <a:srgbClr val="404040"/>
                </a:solidFill>
                <a:uFill>
                  <a:solidFill>
                    <a:srgbClr val="FFFFFF"/>
                  </a:solidFill>
                </a:uFill>
                <a:latin typeface="Courier" charset="0"/>
                <a:ea typeface="Courier" charset="0"/>
                <a:cs typeface="Courier" charset="0"/>
              </a:rPr>
              <a:t> 500: </a:t>
            </a:r>
            <a:r>
              <a:rPr lang="en-US" sz="1600" b="0" strike="noStrike" spc="-1" dirty="0">
                <a:solidFill>
                  <a:srgbClr val="404040"/>
                </a:solidFill>
                <a:uFill>
                  <a:solidFill>
                    <a:srgbClr val="FFFFFF"/>
                  </a:solidFill>
                </a:uFill>
                <a:latin typeface="Courier" charset="0"/>
                <a:ea typeface="Courier" charset="0"/>
                <a:cs typeface="Courier" charset="0"/>
              </a:rPr>
              <a:t>Max number of requests during a persistent connection.</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i="1" strike="noStrike" spc="-1" dirty="0">
                <a:solidFill>
                  <a:srgbClr val="404040"/>
                </a:solidFill>
                <a:uFill>
                  <a:solidFill>
                    <a:srgbClr val="FFFFFF"/>
                  </a:solidFill>
                </a:uFill>
                <a:latin typeface="Courier" charset="0"/>
                <a:ea typeface="Courier" charset="0"/>
                <a:cs typeface="Courier" charset="0"/>
              </a:rPr>
              <a:t>Listen 80: </a:t>
            </a:r>
            <a:r>
              <a:rPr lang="en-US" sz="1600" b="0" strike="noStrike" spc="-1" dirty="0">
                <a:solidFill>
                  <a:srgbClr val="404040"/>
                </a:solidFill>
                <a:uFill>
                  <a:solidFill>
                    <a:srgbClr val="FFFFFF"/>
                  </a:solidFill>
                </a:uFill>
                <a:latin typeface="Courier" charset="0"/>
                <a:ea typeface="Courier" charset="0"/>
                <a:cs typeface="Courier" charset="0"/>
              </a:rPr>
              <a:t>Apache server will listen to port 80 for request.</a:t>
            </a:r>
            <a:endParaRPr lang="en-US" sz="1600" b="0" strike="noStrike" dirty="0">
              <a:solidFill>
                <a:srgbClr val="404040"/>
              </a:solidFill>
              <a:latin typeface="Courier" charset="0"/>
              <a:ea typeface="Courier" charset="0"/>
              <a:cs typeface="Courier" charset="0"/>
            </a:endParaRPr>
          </a:p>
          <a:p>
            <a:pPr marL="1143000" lvl="2" indent="-227965">
              <a:lnSpc>
                <a:spcPct val="100000"/>
              </a:lnSpc>
              <a:buClr>
                <a:srgbClr val="90C226"/>
              </a:buClr>
              <a:buSzPct val="80000"/>
              <a:buFont typeface="Wingdings 3" charset="2"/>
              <a:buChar char=""/>
            </a:pPr>
            <a:r>
              <a:rPr lang="en-US" sz="1600" b="0" strike="noStrike" spc="-1" dirty="0" err="1" smtClean="0">
                <a:solidFill>
                  <a:srgbClr val="404040"/>
                </a:solidFill>
                <a:uFill>
                  <a:solidFill>
                    <a:srgbClr val="FFFFFF"/>
                  </a:solidFill>
                </a:uFill>
                <a:latin typeface="Courier" charset="0"/>
                <a:ea typeface="Courier" charset="0"/>
                <a:cs typeface="Courier" charset="0"/>
              </a:rPr>
              <a:t>DocumentRoot</a:t>
            </a:r>
            <a:r>
              <a:rPr lang="en-US" sz="1600" b="0" strike="noStrike" spc="-1" dirty="0">
                <a:solidFill>
                  <a:srgbClr val="404040"/>
                </a:solidFill>
                <a:uFill>
                  <a:solidFill>
                    <a:srgbClr val="FFFFFF"/>
                  </a:solidFill>
                </a:uFill>
                <a:latin typeface="Courier" charset="0"/>
                <a:ea typeface="Courier" charset="0"/>
                <a:cs typeface="Courier" charset="0"/>
              </a:rPr>
              <a:t> “/</a:t>
            </a:r>
            <a:r>
              <a:rPr lang="en-US" sz="1600" b="0" strike="noStrike" spc="-1" dirty="0" err="1">
                <a:solidFill>
                  <a:srgbClr val="404040"/>
                </a:solidFill>
                <a:uFill>
                  <a:solidFill>
                    <a:srgbClr val="FFFFFF"/>
                  </a:solidFill>
                </a:uFill>
                <a:latin typeface="Courier" charset="0"/>
                <a:ea typeface="Courier" charset="0"/>
                <a:cs typeface="Courier" charset="0"/>
              </a:rPr>
              <a:t>var</a:t>
            </a:r>
            <a:r>
              <a:rPr lang="en-US" sz="1600" b="0" strike="noStrike" spc="-1" dirty="0">
                <a:solidFill>
                  <a:srgbClr val="404040"/>
                </a:solidFill>
                <a:uFill>
                  <a:solidFill>
                    <a:srgbClr val="FFFFFF"/>
                  </a:solidFill>
                </a:uFill>
                <a:latin typeface="Courier" charset="0"/>
                <a:ea typeface="Courier" charset="0"/>
                <a:cs typeface="Courier" charset="0"/>
              </a:rPr>
              <a:t>/www/html”: Where your webpages are placed.</a:t>
            </a:r>
            <a:endParaRPr lang="en-US" sz="1600" b="0" strike="noStrike" dirty="0">
              <a:solidFill>
                <a:srgbClr val="404040"/>
              </a:solidFill>
              <a:latin typeface="Courier" charset="0"/>
              <a:ea typeface="Courier" charset="0"/>
              <a:cs typeface="Courier" charset="0"/>
            </a:endParaRPr>
          </a:p>
          <a:p>
            <a:pPr marL="1600200" lvl="3" indent="-227965">
              <a:lnSpc>
                <a:spcPct val="100000"/>
              </a:lnSpc>
              <a:buClr>
                <a:srgbClr val="90C226"/>
              </a:buClr>
              <a:buSzPct val="80000"/>
              <a:buFont typeface="Wingdings 3" charset="2"/>
              <a:buChar char=""/>
            </a:pPr>
            <a:r>
              <a:rPr lang="en-US" sz="1400" b="0" strike="noStrike" spc="-1" dirty="0">
                <a:solidFill>
                  <a:srgbClr val="404040"/>
                </a:solidFill>
                <a:uFill>
                  <a:solidFill>
                    <a:srgbClr val="FFFFFF"/>
                  </a:solidFill>
                </a:uFill>
                <a:latin typeface="Courier" charset="0"/>
                <a:ea typeface="Courier" charset="0"/>
                <a:cs typeface="Courier" charset="0"/>
              </a:rPr>
              <a:t>Noted: All files under this folder are public accessible.</a:t>
            </a:r>
            <a:endParaRPr lang="en-US" sz="1600" b="0" strike="noStrike" dirty="0">
              <a:solidFill>
                <a:srgbClr val="404040"/>
              </a:solidFill>
              <a:latin typeface="Courier" charset="0"/>
              <a:ea typeface="Courier" charset="0"/>
              <a:cs typeface="Courier" charset="0"/>
            </a:endParaRPr>
          </a:p>
          <a:p>
            <a:pPr marL="742950" lvl="1" indent="-285115">
              <a:buClr>
                <a:srgbClr val="90C226"/>
              </a:buClr>
              <a:buSzPct val="80000"/>
              <a:buFont typeface="Wingdings 3" charset="2"/>
              <a:buChar char=""/>
            </a:pPr>
            <a:r>
              <a:rPr lang="en-US" b="0" i="1" strike="noStrike" spc="-1" dirty="0">
                <a:solidFill>
                  <a:srgbClr val="404040"/>
                </a:solidFill>
                <a:uFill>
                  <a:solidFill>
                    <a:srgbClr val="FFFFFF"/>
                  </a:solidFill>
                </a:uFill>
                <a:latin typeface="Courier" charset="0"/>
                <a:ea typeface="Courier" charset="0"/>
                <a:cs typeface="Courier" charset="0"/>
              </a:rPr>
              <a:t>Some reference: </a:t>
            </a:r>
            <a:endParaRPr lang="en-US" spc="-1" dirty="0">
              <a:solidFill>
                <a:srgbClr val="404040"/>
              </a:solidFill>
              <a:uFill>
                <a:solidFill>
                  <a:srgbClr val="FFFFFF"/>
                </a:solidFill>
              </a:uFill>
              <a:latin typeface="Courier" charset="0"/>
              <a:ea typeface="Courier" charset="0"/>
              <a:cs typeface="Courier" charset="0"/>
            </a:endParaRPr>
          </a:p>
          <a:p>
            <a:pPr marL="1200150" lvl="2" indent="-285115">
              <a:buClr>
                <a:srgbClr val="90C226"/>
              </a:buClr>
              <a:buSzPct val="80000"/>
              <a:buFont typeface="Wingdings 3" charset="2"/>
              <a:buChar char=""/>
            </a:pPr>
            <a:r>
              <a:rPr lang="en-US" b="0" strike="noStrike" spc="-1" dirty="0">
                <a:solidFill>
                  <a:srgbClr val="404040"/>
                </a:solidFill>
                <a:uFill>
                  <a:solidFill>
                    <a:srgbClr val="FFFFFF"/>
                  </a:solidFill>
                </a:uFill>
                <a:latin typeface="Courier" charset="0"/>
                <a:ea typeface="Courier" charset="0"/>
                <a:cs typeface="Courier" charset="0"/>
                <a:hlinkClick r:id="rId2"/>
              </a:rPr>
              <a:t>http://ahmed.amayem.com/enabling-php-in-apache-on-linux-centos-6-by-loading-the-module-in-httpd-conf/</a:t>
            </a:r>
            <a:r>
              <a:rPr lang="en-US" dirty="0">
                <a:solidFill>
                  <a:srgbClr val="404040"/>
                </a:solidFill>
                <a:latin typeface="Courier" charset="0"/>
                <a:ea typeface="Courier" charset="0"/>
                <a:cs typeface="Courier" charset="0"/>
              </a:rPr>
              <a:t> (</a:t>
            </a:r>
            <a:r>
              <a:rPr lang="en-US" dirty="0" err="1">
                <a:solidFill>
                  <a:srgbClr val="404040"/>
                </a:solidFill>
                <a:latin typeface="Courier" charset="0"/>
                <a:ea typeface="Courier" charset="0"/>
                <a:cs typeface="Courier" charset="0"/>
              </a:rPr>
              <a:t>en</a:t>
            </a:r>
            <a:r>
              <a:rPr lang="en-US" dirty="0" smtClean="0">
                <a:solidFill>
                  <a:srgbClr val="404040"/>
                </a:solidFill>
                <a:latin typeface="Courier" charset="0"/>
                <a:ea typeface="Courier" charset="0"/>
                <a:cs typeface="Courier" charset="0"/>
              </a:rPr>
              <a:t>)</a:t>
            </a:r>
            <a:endParaRPr lang="en-US" sz="1800" b="0" strike="noStrike" spc="-1" dirty="0">
              <a:solidFill>
                <a:srgbClr val="404040"/>
              </a:solidFill>
              <a:uFill>
                <a:solidFill>
                  <a:srgbClr val="FFFFFF"/>
                </a:solidFill>
              </a:uFill>
              <a:latin typeface="Courier" charset="0"/>
              <a:ea typeface="Courier" charset="0"/>
              <a:cs typeface="Courier" charset="0"/>
            </a:endParaRPr>
          </a:p>
          <a:p>
            <a:endParaRPr lang="en-US" sz="1800" b="0" strike="noStrike" spc="-1" dirty="0">
              <a:solidFill>
                <a:srgbClr val="404040"/>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77160" y="609480"/>
            <a:ext cx="8596440" cy="1320480"/>
          </a:xfrm>
          <a:prstGeom prst="rect">
            <a:avLst/>
          </a:prstGeom>
          <a:noFill/>
          <a:ln>
            <a:noFill/>
          </a:ln>
        </p:spPr>
        <p:txBody>
          <a:bodyPr/>
          <a:lstStyle/>
          <a:p>
            <a:pPr>
              <a:lnSpc>
                <a:spcPct val="100000"/>
              </a:lnSpc>
            </a:pPr>
            <a:r>
              <a:rPr lang="en-US" sz="3600" b="0" strike="noStrike" spc="-1">
                <a:solidFill>
                  <a:srgbClr val="90C226"/>
                </a:solidFill>
                <a:uFill>
                  <a:solidFill>
                    <a:srgbClr val="FFFFFF"/>
                  </a:solidFill>
                </a:uFill>
                <a:latin typeface="Trebuchet MS"/>
              </a:rPr>
              <a:t>Set up Environment </a:t>
            </a:r>
            <a:endParaRPr lang="en-US" sz="1800" b="0" strike="noStrike" spc="-1">
              <a:solidFill>
                <a:srgbClr val="000000"/>
              </a:solidFill>
              <a:uFill>
                <a:solidFill>
                  <a:srgbClr val="FFFFFF"/>
                </a:solidFill>
              </a:uFill>
              <a:latin typeface="Trebuchet MS"/>
            </a:endParaRPr>
          </a:p>
        </p:txBody>
      </p:sp>
      <p:sp>
        <p:nvSpPr>
          <p:cNvPr id="157" name="TextShape 2"/>
          <p:cNvSpPr txBox="1"/>
          <p:nvPr/>
        </p:nvSpPr>
        <p:spPr>
          <a:xfrm>
            <a:off x="677160" y="6041520"/>
            <a:ext cx="6297120" cy="364680"/>
          </a:xfrm>
          <a:prstGeom prst="rect">
            <a:avLst/>
          </a:prstGeom>
          <a:noFill/>
          <a:ln>
            <a:noFill/>
          </a:ln>
        </p:spPr>
        <p:txBody>
          <a:bodyPr anchor="ctr"/>
          <a:lstStyle/>
          <a:p>
            <a:pPr>
              <a:lnSpc>
                <a:spcPct val="100000"/>
              </a:lnSpc>
            </a:pPr>
            <a:r>
              <a:rPr lang="en-US" sz="900" b="0" strike="noStrike" spc="-1" dirty="0">
                <a:solidFill>
                  <a:srgbClr val="8B8B8B"/>
                </a:solidFill>
                <a:uFill>
                  <a:solidFill>
                    <a:srgbClr val="FFFFFF"/>
                  </a:solidFill>
                </a:uFill>
                <a:latin typeface="Trebuchet MS"/>
              </a:rPr>
              <a:t>IERG 4210 Tutorial </a:t>
            </a:r>
            <a:r>
              <a:rPr lang="en-US" sz="900" spc="-1" dirty="0">
                <a:solidFill>
                  <a:srgbClr val="8B8B8B"/>
                </a:solidFill>
                <a:uFill>
                  <a:solidFill>
                    <a:srgbClr val="FFFFFF"/>
                  </a:solidFill>
                </a:uFill>
                <a:latin typeface="Trebuchet MS"/>
              </a:rPr>
              <a:t>3</a:t>
            </a:r>
            <a:endParaRPr lang="en-US" sz="1400" b="0" strike="noStrike" spc="-1" dirty="0">
              <a:solidFill>
                <a:srgbClr val="000000"/>
              </a:solidFill>
              <a:uFill>
                <a:solidFill>
                  <a:srgbClr val="FFFFFF"/>
                </a:solidFill>
              </a:uFill>
              <a:latin typeface="Times New Roman"/>
            </a:endParaRPr>
          </a:p>
        </p:txBody>
      </p:sp>
      <p:sp>
        <p:nvSpPr>
          <p:cNvPr id="158" name="TextShape 3"/>
          <p:cNvSpPr txBox="1"/>
          <p:nvPr/>
        </p:nvSpPr>
        <p:spPr>
          <a:xfrm>
            <a:off x="677160" y="1539360"/>
            <a:ext cx="9492076" cy="4501440"/>
          </a:xfrm>
          <a:prstGeom prst="rect">
            <a:avLst/>
          </a:prstGeom>
          <a:noFill/>
          <a:ln>
            <a:noFill/>
          </a:ln>
        </p:spPr>
        <p:txBody>
          <a:bodyPr/>
          <a:lstStyle/>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Similar to Apache, you can modify the configuration file of </a:t>
            </a:r>
            <a:r>
              <a:rPr lang="en-US" sz="1800" b="0" strike="noStrike" spc="-1" dirty="0" err="1">
                <a:solidFill>
                  <a:srgbClr val="404040"/>
                </a:solidFill>
                <a:uFill>
                  <a:solidFill>
                    <a:srgbClr val="FFFFFF"/>
                  </a:solidFill>
                </a:uFill>
                <a:latin typeface="Courier" charset="0"/>
                <a:ea typeface="Courier" charset="0"/>
                <a:cs typeface="Courier" charset="0"/>
              </a:rPr>
              <a:t>php</a:t>
            </a:r>
            <a:r>
              <a:rPr lang="en-US" sz="1800" b="0" strike="noStrike" spc="-1" dirty="0">
                <a:solidFill>
                  <a:srgbClr val="404040"/>
                </a:solidFill>
                <a:uFill>
                  <a:solidFill>
                    <a:srgbClr val="FFFFFF"/>
                  </a:solidFill>
                </a:uFill>
                <a:latin typeface="Courier" charset="0"/>
                <a:ea typeface="Courier" charset="0"/>
                <a:cs typeface="Courier" charset="0"/>
              </a:rPr>
              <a:t>.</a:t>
            </a:r>
          </a:p>
          <a:p>
            <a:pPr marL="743040" lvl="1" indent="-285480">
              <a:lnSpc>
                <a:spcPct val="100000"/>
              </a:lnSpc>
              <a:buClr>
                <a:srgbClr val="90C226"/>
              </a:buClr>
              <a:buSzPct val="80000"/>
              <a:buFont typeface="Wingdings 3" charset="2"/>
              <a:buChar char=""/>
            </a:pPr>
            <a:r>
              <a:rPr lang="en-US" sz="1600" b="0" strike="noStrike" spc="-1" dirty="0">
                <a:solidFill>
                  <a:srgbClr val="404040"/>
                </a:solidFill>
                <a:uFill>
                  <a:solidFill>
                    <a:srgbClr val="FFFFFF"/>
                  </a:solidFill>
                </a:uFill>
                <a:latin typeface="Courier" charset="0"/>
                <a:ea typeface="Courier" charset="0"/>
                <a:cs typeface="Courier" charset="0"/>
              </a:rPr>
              <a:t>Location: /</a:t>
            </a:r>
            <a:r>
              <a:rPr lang="en-US" sz="1600" b="0" strike="noStrike" spc="-1" dirty="0" err="1">
                <a:solidFill>
                  <a:srgbClr val="404040"/>
                </a:solidFill>
                <a:uFill>
                  <a:solidFill>
                    <a:srgbClr val="FFFFFF"/>
                  </a:solidFill>
                </a:uFill>
                <a:latin typeface="Courier" charset="0"/>
                <a:ea typeface="Courier" charset="0"/>
                <a:cs typeface="Courier" charset="0"/>
              </a:rPr>
              <a:t>etc</a:t>
            </a:r>
            <a:r>
              <a:rPr lang="en-US" sz="1600" b="0" strike="noStrike" spc="-1" dirty="0">
                <a:solidFill>
                  <a:srgbClr val="404040"/>
                </a:solidFill>
                <a:uFill>
                  <a:solidFill>
                    <a:srgbClr val="FFFFFF"/>
                  </a:solidFill>
                </a:uFill>
                <a:latin typeface="Courier" charset="0"/>
                <a:ea typeface="Courier" charset="0"/>
                <a:cs typeface="Courier" charset="0"/>
              </a:rPr>
              <a:t>/php.ini</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err="1" smtClean="0">
                <a:solidFill>
                  <a:srgbClr val="404040"/>
                </a:solidFill>
                <a:uFill>
                  <a:solidFill>
                    <a:srgbClr val="FFFFFF"/>
                  </a:solidFill>
                </a:uFill>
                <a:latin typeface="Courier" charset="0"/>
                <a:ea typeface="Courier" charset="0"/>
                <a:cs typeface="Courier" charset="0"/>
              </a:rPr>
              <a:t>file_uploads</a:t>
            </a:r>
            <a:r>
              <a:rPr lang="en-US" sz="1600" b="0" strike="noStrike" spc="-1" dirty="0" smtClean="0">
                <a:solidFill>
                  <a:srgbClr val="404040"/>
                </a:solidFill>
                <a:uFill>
                  <a:solidFill>
                    <a:srgbClr val="FFFFFF"/>
                  </a:solidFill>
                </a:uFill>
                <a:latin typeface="Courier" charset="0"/>
                <a:ea typeface="Courier" charset="0"/>
                <a:cs typeface="Courier" charset="0"/>
              </a:rPr>
              <a:t> </a:t>
            </a:r>
            <a:r>
              <a:rPr lang="en-US" sz="1600" b="0" strike="noStrike" spc="-1" dirty="0">
                <a:solidFill>
                  <a:srgbClr val="404040"/>
                </a:solidFill>
                <a:uFill>
                  <a:solidFill>
                    <a:srgbClr val="FFFFFF"/>
                  </a:solidFill>
                </a:uFill>
                <a:latin typeface="Courier" charset="0"/>
                <a:ea typeface="Courier" charset="0"/>
                <a:cs typeface="Courier" charset="0"/>
              </a:rPr>
              <a:t>= </a:t>
            </a:r>
            <a:r>
              <a:rPr lang="en-US" sz="1600" b="0" strike="noStrike" spc="-1" dirty="0" smtClean="0">
                <a:solidFill>
                  <a:srgbClr val="404040"/>
                </a:solidFill>
                <a:uFill>
                  <a:solidFill>
                    <a:srgbClr val="FFFFFF"/>
                  </a:solidFill>
                </a:uFill>
                <a:latin typeface="Courier" charset="0"/>
                <a:ea typeface="Courier" charset="0"/>
                <a:cs typeface="Courier" charset="0"/>
              </a:rPr>
              <a:t>On : whether or not to allow http file uploads</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display_errors</a:t>
            </a:r>
            <a:r>
              <a:rPr lang="en-US" sz="1600" b="0" strike="noStrike" spc="-1" dirty="0">
                <a:solidFill>
                  <a:srgbClr val="404040"/>
                </a:solidFill>
                <a:uFill>
                  <a:solidFill>
                    <a:srgbClr val="FFFFFF"/>
                  </a:solidFill>
                </a:uFill>
                <a:latin typeface="Courier" charset="0"/>
                <a:ea typeface="Courier" charset="0"/>
                <a:cs typeface="Courier" charset="0"/>
              </a:rPr>
              <a:t> = </a:t>
            </a:r>
            <a:r>
              <a:rPr lang="en-US" sz="1600" b="0" strike="noStrike" spc="-1" dirty="0" smtClean="0">
                <a:solidFill>
                  <a:srgbClr val="404040"/>
                </a:solidFill>
                <a:uFill>
                  <a:solidFill>
                    <a:srgbClr val="FFFFFF"/>
                  </a:solidFill>
                </a:uFill>
                <a:latin typeface="Courier" charset="0"/>
                <a:ea typeface="Courier" charset="0"/>
                <a:cs typeface="Courier" charset="0"/>
              </a:rPr>
              <a:t>Off  : whether the error message will be displayed on the screen </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display_startup_errors</a:t>
            </a:r>
            <a:r>
              <a:rPr lang="en-US" sz="1600" b="0" strike="noStrike" spc="-1" dirty="0">
                <a:solidFill>
                  <a:srgbClr val="404040"/>
                </a:solidFill>
                <a:uFill>
                  <a:solidFill>
                    <a:srgbClr val="FFFFFF"/>
                  </a:solidFill>
                </a:uFill>
                <a:latin typeface="Courier" charset="0"/>
                <a:ea typeface="Courier" charset="0"/>
                <a:cs typeface="Courier" charset="0"/>
              </a:rPr>
              <a:t> = </a:t>
            </a:r>
            <a:r>
              <a:rPr lang="en-US" sz="1600" b="0" strike="noStrike" spc="-1" dirty="0" smtClean="0">
                <a:solidFill>
                  <a:srgbClr val="404040"/>
                </a:solidFill>
                <a:uFill>
                  <a:solidFill>
                    <a:srgbClr val="FFFFFF"/>
                  </a:solidFill>
                </a:uFill>
                <a:latin typeface="Courier" charset="0"/>
                <a:ea typeface="Courier" charset="0"/>
                <a:cs typeface="Courier" charset="0"/>
              </a:rPr>
              <a:t>Off : whether the error message in the initialization process will be showed</a:t>
            </a:r>
            <a:endParaRPr lang="en-US" sz="1400" b="0" strike="noStrike" spc="-1" dirty="0">
              <a:solidFill>
                <a:srgbClr val="404040"/>
              </a:solidFill>
              <a:uFill>
                <a:solidFill>
                  <a:srgbClr val="FFFFFF"/>
                </a:solidFill>
              </a:uFill>
              <a:latin typeface="Courier" charset="0"/>
              <a:ea typeface="Courier" charset="0"/>
              <a:cs typeface="Courier" charset="0"/>
            </a:endParaRP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log_errors</a:t>
            </a:r>
            <a:r>
              <a:rPr lang="en-US" sz="1600" b="0" strike="noStrike" spc="-1" dirty="0">
                <a:solidFill>
                  <a:srgbClr val="404040"/>
                </a:solidFill>
                <a:uFill>
                  <a:solidFill>
                    <a:srgbClr val="FFFFFF"/>
                  </a:solidFill>
                </a:uFill>
                <a:latin typeface="Courier" charset="0"/>
                <a:ea typeface="Courier" charset="0"/>
                <a:cs typeface="Courier" charset="0"/>
              </a:rPr>
              <a:t> = </a:t>
            </a:r>
            <a:r>
              <a:rPr lang="en-US" sz="1600" b="0" strike="noStrike" spc="-1" dirty="0" smtClean="0">
                <a:solidFill>
                  <a:srgbClr val="404040"/>
                </a:solidFill>
                <a:uFill>
                  <a:solidFill>
                    <a:srgbClr val="FFFFFF"/>
                  </a:solidFill>
                </a:uFill>
                <a:latin typeface="Courier" charset="0"/>
                <a:ea typeface="Courier" charset="0"/>
                <a:cs typeface="Courier" charset="0"/>
              </a:rPr>
              <a:t>On :whether will the error messages be logged</a:t>
            </a:r>
            <a:endParaRPr lang="en-US" sz="1400" b="0" strike="noStrike" spc="-1" dirty="0">
              <a:solidFill>
                <a:srgbClr val="404040"/>
              </a:solidFill>
              <a:uFill>
                <a:solidFill>
                  <a:srgbClr val="FFFFFF"/>
                </a:solidFill>
              </a:uFill>
              <a:latin typeface="Courier" charset="0"/>
              <a:ea typeface="Courier" charset="0"/>
              <a:cs typeface="Courier" charset="0"/>
            </a:endParaRPr>
          </a:p>
          <a:p>
            <a:pPr>
              <a:lnSpc>
                <a:spcPct val="100000"/>
              </a:lnSpc>
            </a:pPr>
            <a:endParaRPr lang="en-US" sz="1800" b="0" strike="noStrike" spc="-1" dirty="0">
              <a:solidFill>
                <a:srgbClr val="404040"/>
              </a:solidFill>
              <a:uFill>
                <a:solidFill>
                  <a:srgbClr val="FFFFFF"/>
                </a:solidFill>
              </a:uFill>
              <a:latin typeface="Courier" charset="0"/>
              <a:ea typeface="Courier" charset="0"/>
              <a:cs typeface="Courier" charset="0"/>
            </a:endParaRPr>
          </a:p>
          <a:p>
            <a:pPr marL="343080" indent="-342720">
              <a:lnSpc>
                <a:spcPct val="100000"/>
              </a:lnSpc>
              <a:buClr>
                <a:srgbClr val="90C226"/>
              </a:buClr>
              <a:buSzPct val="80000"/>
              <a:buFont typeface="Wingdings 3" charset="2"/>
              <a:buChar char=""/>
            </a:pPr>
            <a:r>
              <a:rPr lang="en-US" sz="1800" b="0" strike="noStrike" spc="-1" dirty="0">
                <a:solidFill>
                  <a:srgbClr val="404040"/>
                </a:solidFill>
                <a:uFill>
                  <a:solidFill>
                    <a:srgbClr val="FFFFFF"/>
                  </a:solidFill>
                </a:uFill>
                <a:latin typeface="Courier" charset="0"/>
                <a:ea typeface="Courier" charset="0"/>
                <a:cs typeface="Courier" charset="0"/>
              </a:rPr>
              <a:t>Start up the Apache service</a:t>
            </a:r>
          </a:p>
          <a:p>
            <a:pPr marL="743040" lvl="1" indent="-285480">
              <a:lnSpc>
                <a:spcPct val="100000"/>
              </a:lnSpc>
              <a:buClr>
                <a:srgbClr val="90C226"/>
              </a:buClr>
              <a:buSzPct val="80000"/>
              <a:buFont typeface="Wingdings 3" charset="2"/>
              <a:buChar char=""/>
            </a:pPr>
            <a:r>
              <a:rPr lang="en-US" sz="1600" b="0" strike="noStrike" spc="-1" dirty="0" err="1">
                <a:solidFill>
                  <a:srgbClr val="404040"/>
                </a:solidFill>
                <a:uFill>
                  <a:solidFill>
                    <a:srgbClr val="FFFFFF"/>
                  </a:solidFill>
                </a:uFill>
                <a:latin typeface="Courier" charset="0"/>
                <a:ea typeface="Courier" charset="0"/>
                <a:cs typeface="Courier" charset="0"/>
              </a:rPr>
              <a:t>sudo</a:t>
            </a:r>
            <a:r>
              <a:rPr lang="en-US" sz="1600" b="0" strike="noStrike" spc="-1" dirty="0">
                <a:solidFill>
                  <a:srgbClr val="404040"/>
                </a:solidFill>
                <a:uFill>
                  <a:solidFill>
                    <a:srgbClr val="FFFFFF"/>
                  </a:solidFill>
                </a:uFill>
                <a:latin typeface="Courier" charset="0"/>
                <a:ea typeface="Courier" charset="0"/>
                <a:cs typeface="Courier" charset="0"/>
              </a:rPr>
              <a:t> service </a:t>
            </a:r>
            <a:r>
              <a:rPr lang="en-US" sz="1600" b="0" strike="noStrike" spc="-1" dirty="0" err="1">
                <a:solidFill>
                  <a:srgbClr val="404040"/>
                </a:solidFill>
                <a:uFill>
                  <a:solidFill>
                    <a:srgbClr val="FFFFFF"/>
                  </a:solidFill>
                </a:uFill>
                <a:latin typeface="Courier" charset="0"/>
                <a:ea typeface="Courier" charset="0"/>
                <a:cs typeface="Courier" charset="0"/>
              </a:rPr>
              <a:t>httpd</a:t>
            </a:r>
            <a:r>
              <a:rPr lang="en-US" sz="1600" b="0" strike="noStrike" spc="-1" dirty="0">
                <a:solidFill>
                  <a:srgbClr val="404040"/>
                </a:solidFill>
                <a:uFill>
                  <a:solidFill>
                    <a:srgbClr val="FFFFFF"/>
                  </a:solidFill>
                </a:uFill>
                <a:latin typeface="Courier" charset="0"/>
                <a:ea typeface="Courier" charset="0"/>
                <a:cs typeface="Courier" charset="0"/>
              </a:rPr>
              <a:t> </a:t>
            </a:r>
            <a:r>
              <a:rPr lang="en-US" sz="1600" b="0" strike="noStrike" spc="-1" dirty="0" smtClean="0">
                <a:solidFill>
                  <a:srgbClr val="404040"/>
                </a:solidFill>
                <a:uFill>
                  <a:solidFill>
                    <a:srgbClr val="FFFFFF"/>
                  </a:solidFill>
                </a:uFill>
                <a:latin typeface="Courier" charset="0"/>
                <a:ea typeface="Courier" charset="0"/>
                <a:cs typeface="Courier" charset="0"/>
              </a:rPr>
              <a:t>start</a:t>
            </a:r>
          </a:p>
          <a:p>
            <a:pPr marL="743040" lvl="1" indent="-285480">
              <a:lnSpc>
                <a:spcPct val="100000"/>
              </a:lnSpc>
              <a:buClr>
                <a:srgbClr val="90C226"/>
              </a:buClr>
              <a:buSzPct val="80000"/>
              <a:buFont typeface="Wingdings 3" charset="2"/>
              <a:buChar char=""/>
            </a:pPr>
            <a:endParaRPr lang="en-US" sz="1600" spc="-1" dirty="0">
              <a:solidFill>
                <a:srgbClr val="404040"/>
              </a:solidFill>
              <a:uFill>
                <a:solidFill>
                  <a:srgbClr val="FFFFFF"/>
                </a:solidFill>
              </a:uFill>
              <a:latin typeface="Courier" charset="0"/>
              <a:ea typeface="Courier" charset="0"/>
              <a:cs typeface="Courier" charset="0"/>
            </a:endParaRPr>
          </a:p>
          <a:p>
            <a:pPr marL="285840" indent="-285480">
              <a:buClr>
                <a:srgbClr val="90C226"/>
              </a:buClr>
              <a:buSzPct val="80000"/>
              <a:buFont typeface="Wingdings 3" charset="2"/>
              <a:buChar char=""/>
            </a:pPr>
            <a:r>
              <a:rPr lang="en-US" spc="-1" dirty="0">
                <a:solidFill>
                  <a:srgbClr val="404040"/>
                </a:solidFill>
                <a:uFill>
                  <a:solidFill>
                    <a:srgbClr val="FFFFFF"/>
                  </a:solidFill>
                </a:uFill>
                <a:latin typeface="Courier" charset="0"/>
                <a:ea typeface="Courier" charset="0"/>
                <a:cs typeface="Courier" charset="0"/>
              </a:rPr>
              <a:t>Reference: </a:t>
            </a:r>
            <a:r>
              <a:rPr lang="en-US" spc="-1" dirty="0">
                <a:solidFill>
                  <a:srgbClr val="404040"/>
                </a:solidFill>
                <a:uFill>
                  <a:solidFill>
                    <a:srgbClr val="FFFFFF"/>
                  </a:solidFill>
                </a:uFill>
                <a:latin typeface="Courier" charset="0"/>
                <a:ea typeface="Courier" charset="0"/>
                <a:cs typeface="Courier" charset="0"/>
                <a:hlinkClick r:id="rId2"/>
              </a:rPr>
              <a:t>http://</a:t>
            </a:r>
            <a:r>
              <a:rPr lang="en-US" spc="-1" dirty="0" smtClean="0">
                <a:solidFill>
                  <a:srgbClr val="404040"/>
                </a:solidFill>
                <a:uFill>
                  <a:solidFill>
                    <a:srgbClr val="FFFFFF"/>
                  </a:solidFill>
                </a:uFill>
                <a:latin typeface="Courier" charset="0"/>
                <a:ea typeface="Courier" charset="0"/>
                <a:cs typeface="Courier" charset="0"/>
                <a:hlinkClick r:id="rId2"/>
              </a:rPr>
              <a:t>php.net/manual/zh/ini.list.php</a:t>
            </a:r>
            <a:r>
              <a:rPr lang="en-US" spc="-1" dirty="0" smtClean="0">
                <a:solidFill>
                  <a:srgbClr val="404040"/>
                </a:solidFill>
                <a:uFill>
                  <a:solidFill>
                    <a:srgbClr val="FFFFFF"/>
                  </a:solidFill>
                </a:uFill>
                <a:latin typeface="Courier" charset="0"/>
                <a:ea typeface="Courier" charset="0"/>
                <a:cs typeface="Courier" charset="0"/>
              </a:rPr>
              <a:t> </a:t>
            </a:r>
            <a:endParaRPr lang="en-US" sz="1400" b="0" strike="noStrike" spc="-1" dirty="0">
              <a:solidFill>
                <a:srgbClr val="404040"/>
              </a:solidFill>
              <a:uFill>
                <a:solidFill>
                  <a:srgbClr val="FFFFFF"/>
                </a:solidFill>
              </a:uFill>
              <a:latin typeface="Courier" charset="0"/>
              <a:ea typeface="Courier" charset="0"/>
              <a:cs typeface="Courier"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4723</TotalTime>
  <Words>1010</Words>
  <Application>Microsoft Macintosh PowerPoint</Application>
  <PresentationFormat>宽屏</PresentationFormat>
  <Paragraphs>167</Paragraphs>
  <Slides>14</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Courier</vt:lpstr>
      <vt:lpstr>DejaVu Sans</vt:lpstr>
      <vt:lpstr>DengXian</vt:lpstr>
      <vt:lpstr>Symbol</vt:lpstr>
      <vt:lpstr>Times New Roman</vt:lpstr>
      <vt:lpstr>Trebuchet MS</vt:lpstr>
      <vt:lpstr>Wingdings</vt:lpstr>
      <vt:lpstr>Wingdings 3</vt:lpstr>
      <vt:lpstr>Arial</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IERG 4210  Web Programming and Security</dc:title>
  <dc:subject/>
  <dc:creator>Fenghao XU</dc:creator>
  <dc:description/>
  <cp:lastModifiedBy>DONG, Shuaike</cp:lastModifiedBy>
  <cp:revision>403</cp:revision>
  <dcterms:created xsi:type="dcterms:W3CDTF">2016-09-17T18:05:22Z</dcterms:created>
  <dcterms:modified xsi:type="dcterms:W3CDTF">2017-09-27T02:31:39Z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3</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