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45"/>
  </p:notesMasterIdLst>
  <p:handoutMasterIdLst>
    <p:handoutMasterId r:id="rId14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352" r:id="rId17"/>
    <p:sldId id="275" r:id="rId18"/>
    <p:sldId id="276" r:id="rId19"/>
    <p:sldId id="277" r:id="rId20"/>
    <p:sldId id="359" r:id="rId21"/>
    <p:sldId id="279" r:id="rId22"/>
    <p:sldId id="280" r:id="rId23"/>
    <p:sldId id="360" r:id="rId24"/>
    <p:sldId id="362" r:id="rId25"/>
    <p:sldId id="363" r:id="rId26"/>
    <p:sldId id="364" r:id="rId27"/>
    <p:sldId id="365" r:id="rId28"/>
    <p:sldId id="429" r:id="rId29"/>
    <p:sldId id="430" r:id="rId30"/>
    <p:sldId id="353" r:id="rId31"/>
    <p:sldId id="282" r:id="rId32"/>
    <p:sldId id="283" r:id="rId33"/>
    <p:sldId id="284" r:id="rId34"/>
    <p:sldId id="285" r:id="rId35"/>
    <p:sldId id="366" r:id="rId36"/>
    <p:sldId id="367" r:id="rId37"/>
    <p:sldId id="369" r:id="rId38"/>
    <p:sldId id="368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286" r:id="rId47"/>
    <p:sldId id="287" r:id="rId48"/>
    <p:sldId id="377" r:id="rId49"/>
    <p:sldId id="379" r:id="rId50"/>
    <p:sldId id="378" r:id="rId51"/>
    <p:sldId id="380" r:id="rId52"/>
    <p:sldId id="381" r:id="rId53"/>
    <p:sldId id="382" r:id="rId54"/>
    <p:sldId id="288" r:id="rId55"/>
    <p:sldId id="289" r:id="rId56"/>
    <p:sldId id="290" r:id="rId57"/>
    <p:sldId id="354" r:id="rId58"/>
    <p:sldId id="292" r:id="rId59"/>
    <p:sldId id="293" r:id="rId60"/>
    <p:sldId id="294" r:id="rId61"/>
    <p:sldId id="295" r:id="rId62"/>
    <p:sldId id="296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297" r:id="rId71"/>
    <p:sldId id="298" r:id="rId72"/>
    <p:sldId id="299" r:id="rId73"/>
    <p:sldId id="301" r:id="rId74"/>
    <p:sldId id="302" r:id="rId75"/>
    <p:sldId id="303" r:id="rId76"/>
    <p:sldId id="355" r:id="rId77"/>
    <p:sldId id="305" r:id="rId78"/>
    <p:sldId id="306" r:id="rId79"/>
    <p:sldId id="307" r:id="rId80"/>
    <p:sldId id="390" r:id="rId81"/>
    <p:sldId id="391" r:id="rId82"/>
    <p:sldId id="392" r:id="rId83"/>
    <p:sldId id="393" r:id="rId84"/>
    <p:sldId id="308" r:id="rId85"/>
    <p:sldId id="356" r:id="rId86"/>
    <p:sldId id="310" r:id="rId87"/>
    <p:sldId id="312" r:id="rId88"/>
    <p:sldId id="313" r:id="rId89"/>
    <p:sldId id="314" r:id="rId90"/>
    <p:sldId id="315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316" r:id="rId99"/>
    <p:sldId id="317" r:id="rId100"/>
    <p:sldId id="318" r:id="rId101"/>
    <p:sldId id="401" r:id="rId102"/>
    <p:sldId id="402" r:id="rId103"/>
    <p:sldId id="403" r:id="rId104"/>
    <p:sldId id="404" r:id="rId105"/>
    <p:sldId id="405" r:id="rId106"/>
    <p:sldId id="406" r:id="rId107"/>
    <p:sldId id="407" r:id="rId108"/>
    <p:sldId id="319" r:id="rId109"/>
    <p:sldId id="320" r:id="rId110"/>
    <p:sldId id="321" r:id="rId111"/>
    <p:sldId id="322" r:id="rId112"/>
    <p:sldId id="357" r:id="rId113"/>
    <p:sldId id="324" r:id="rId114"/>
    <p:sldId id="325" r:id="rId115"/>
    <p:sldId id="326" r:id="rId116"/>
    <p:sldId id="327" r:id="rId117"/>
    <p:sldId id="328" r:id="rId118"/>
    <p:sldId id="329" r:id="rId119"/>
    <p:sldId id="330" r:id="rId120"/>
    <p:sldId id="358" r:id="rId121"/>
    <p:sldId id="332" r:id="rId122"/>
    <p:sldId id="333" r:id="rId123"/>
    <p:sldId id="334" r:id="rId124"/>
    <p:sldId id="335" r:id="rId125"/>
    <p:sldId id="336" r:id="rId126"/>
    <p:sldId id="431" r:id="rId127"/>
    <p:sldId id="4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3" r:id="rId139"/>
    <p:sldId id="444" r:id="rId140"/>
    <p:sldId id="445" r:id="rId141"/>
    <p:sldId id="446" r:id="rId142"/>
    <p:sldId id="447" r:id="rId143"/>
    <p:sldId id="350" r:id="rId1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00" Type="http://schemas.openxmlformats.org/officeDocument/2006/relationships/slide" Target="slides/slide98.xml"/><Relationship Id="rId15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<Relationship Id="rId135" Type="http://schemas.openxmlformats.org/officeDocument/2006/relationships/slide" Target="slides/slide133.xml"/><Relationship Id="rId136" Type="http://schemas.openxmlformats.org/officeDocument/2006/relationships/slide" Target="slides/slide134.xml"/><Relationship Id="rId137" Type="http://schemas.openxmlformats.org/officeDocument/2006/relationships/slide" Target="slides/slide135.xml"/><Relationship Id="rId138" Type="http://schemas.openxmlformats.org/officeDocument/2006/relationships/slide" Target="slides/slide136.xml"/><Relationship Id="rId139" Type="http://schemas.openxmlformats.org/officeDocument/2006/relationships/slide" Target="slides/slide1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140" Type="http://schemas.openxmlformats.org/officeDocument/2006/relationships/slide" Target="slides/slide138.xml"/><Relationship Id="rId141" Type="http://schemas.openxmlformats.org/officeDocument/2006/relationships/slide" Target="slides/slide139.xml"/><Relationship Id="rId142" Type="http://schemas.openxmlformats.org/officeDocument/2006/relationships/slide" Target="slides/slide140.xml"/><Relationship Id="rId143" Type="http://schemas.openxmlformats.org/officeDocument/2006/relationships/slide" Target="slides/slide141.xml"/><Relationship Id="rId144" Type="http://schemas.openxmlformats.org/officeDocument/2006/relationships/slide" Target="slides/slide142.xml"/><Relationship Id="rId145" Type="http://schemas.openxmlformats.org/officeDocument/2006/relationships/notesMaster" Target="notesMasters/notesMaster1.xml"/><Relationship Id="rId146" Type="http://schemas.openxmlformats.org/officeDocument/2006/relationships/handoutMaster" Target="handoutMasters/handoutMaster1.xml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5E810-606D-324E-B1FC-665AB30C72D6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F41045-1FD9-D74B-B1CE-E84B580B8EB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8C10C1-A446-FC4F-9972-70A6DC2C764C}" type="datetime1">
              <a:rPr lang="en-US" altLang="x-none"/>
              <a:pPr/>
              <a:t>11/26/16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F391F0-FD46-3E49-B106-4234D0D8E48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91F0-FD46-3E49-B106-4234D0D8E48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49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3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8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4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62D14-E138-D745-9AD6-36B40A0C89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9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B1D2D-261D-5848-8E42-4474DA7A9E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38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17CD-B73D-AF48-AEA7-A8FD35418FD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8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5219-0793-704B-8C06-DB82B9E50E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3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70971-2343-0948-A5D7-79EA9436BD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85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69C02-319D-AF46-B89B-973C20F883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6522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C1A5-3D39-6344-A033-1F80D8E1C7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25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2128B-D5D8-DD43-B3A9-CD419F283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1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780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FDC96-BE4E-984F-AEE2-B860EA2FC7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73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D4143-CC88-E743-9E2A-DE3B7E8021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19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98CED-8FBF-F140-AE2B-2331B5FA0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3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6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1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6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2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4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87D44-D61C-524D-BE9B-D6B9CF241EA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7</a:t>
            </a:r>
            <a:br>
              <a:rPr lang="en-US" altLang="x-none"/>
            </a:br>
            <a:r>
              <a:rPr lang="en-US" altLang="x-none"/>
              <a:t>Object-Oriented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" y="2057400"/>
            <a:ext cx="2950396" cy="365111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partial requirements document: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Of course, not all nouns will correspond to a class or object in the final solution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74549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The user must be allowed to specify each product by</a:t>
            </a:r>
          </a:p>
          <a:p>
            <a:pPr eaLnBrk="1" hangingPunct="1"/>
            <a:r>
              <a:rPr lang="en-US" altLang="x-none"/>
              <a:t>its primary characteristics, including its name and</a:t>
            </a:r>
          </a:p>
          <a:p>
            <a:pPr eaLnBrk="1" hangingPunct="1"/>
            <a:r>
              <a:rPr lang="en-US" altLang="x-none"/>
              <a:t>product number. If the bar code does not match the</a:t>
            </a:r>
          </a:p>
          <a:p>
            <a:pPr eaLnBrk="1" hangingPunct="1"/>
            <a:r>
              <a:rPr lang="en-US" altLang="x-none"/>
              <a:t>product, then an error should be generated to the</a:t>
            </a:r>
          </a:p>
          <a:p>
            <a:pPr eaLnBrk="1" hangingPunct="1"/>
            <a:r>
              <a:rPr lang="en-US" altLang="x-none"/>
              <a:t>message window and entered into the error log. The</a:t>
            </a:r>
          </a:p>
          <a:p>
            <a:pPr eaLnBrk="1" hangingPunct="1"/>
            <a:r>
              <a:rPr lang="en-US" altLang="x-none"/>
              <a:t>summary report of all transactions must be structured</a:t>
            </a:r>
          </a:p>
          <a:p>
            <a:pPr eaLnBrk="1" hangingPunct="1"/>
            <a:r>
              <a:rPr lang="en-US" altLang="x-none"/>
              <a:t>as specified in section 7.A.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1412875" y="2230438"/>
            <a:ext cx="685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477000" y="2251075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362200" y="2590800"/>
            <a:ext cx="1905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126163" y="2611438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838200" y="2971800"/>
            <a:ext cx="21336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3886200" y="2971800"/>
            <a:ext cx="12192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838200" y="3352800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3089275" y="3352800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838200" y="3733800"/>
            <a:ext cx="23622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6035675" y="3667125"/>
            <a:ext cx="1219200" cy="3810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838200" y="4114800"/>
            <a:ext cx="2209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3775075" y="4079875"/>
            <a:ext cx="16764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7905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3" grpId="0" animBg="1"/>
      <p:bldP spid="145414" grpId="0" animBg="1"/>
      <p:bldP spid="145415" grpId="0" animBg="1"/>
      <p:bldP spid="145416" grpId="0" animBg="1"/>
      <p:bldP spid="145417" grpId="0" animBg="1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passing various types of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three variables (one primitive and two objects)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 as actual parameters to the changeValues method.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their values before and after calling the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ParameterModifier modifier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ParameterModifier();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int a1 = 111;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Num(222);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Num(333);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System.out.println("Before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modifier.changeValues(a1, a2, a3);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System.out.println("After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08250" y="839788"/>
            <a:ext cx="3816350" cy="4494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999	888	777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888	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ParameterModifier.java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changing parameter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ParameterModifier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the parameters, printing their values before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after making the changes.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changeValues(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f1, Num f2, Num f3)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System.out.println("Before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f1 = 999;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f2.setValue(888);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Num(777);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System.out.println("After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874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integer as an object.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Num object, storing an initial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stored value to the newly specified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stored integer value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136195" name="Group 10"/>
          <p:cNvGrpSpPr>
            <a:grpSpLocks/>
          </p:cNvGrpSpPr>
          <p:nvPr/>
        </p:nvGrpSpPr>
        <p:grpSpPr bwMode="auto">
          <a:xfrm>
            <a:off x="1524000" y="152400"/>
            <a:ext cx="6172200" cy="6553200"/>
            <a:chOff x="1676401" y="152400"/>
            <a:chExt cx="6172200" cy="6553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676401" y="152400"/>
              <a:ext cx="6172200" cy="655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136197" name="Picture 8" descr="fig07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45439"/>
              <a:ext cx="5334000" cy="621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one more important method design issue: method overloading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Method overloading</a:t>
            </a:r>
            <a:r>
              <a:rPr lang="en-US" altLang="x-none"/>
              <a:t> is the process of giving a single method name multiple definitions in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overloaded, the method name is not sufficient to determine which method is being called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signature</a:t>
            </a:r>
            <a:r>
              <a:rPr lang="en-US" altLang="x-none"/>
              <a:t> of each overloaded method must be unique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includes the number, type, and order of the parameters</a:t>
            </a:r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138249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138250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 altLang="x-none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138249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48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 altLang="x-none" dirty="0"/>
              <a:t>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</a:t>
            </a:r>
            <a:r>
              <a:rPr lang="en-US" altLang="x-none" sz="2400" b="1" dirty="0" err="1">
                <a:latin typeface="Courier New" charset="0"/>
              </a:rPr>
              <a:t>int</a:t>
            </a:r>
            <a:r>
              <a:rPr lang="en-US" altLang="x-none" sz="2400" b="1" dirty="0">
                <a:latin typeface="Courier New" charset="0"/>
              </a:rPr>
              <a:t> </a:t>
            </a:r>
            <a:r>
              <a:rPr lang="en-US" altLang="x-none" sz="2400" b="1" dirty="0" err="1">
                <a:latin typeface="Courier New" charset="0"/>
              </a:rPr>
              <a:t>i</a:t>
            </a:r>
            <a:r>
              <a:rPr lang="en-US" altLang="x-none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		</a:t>
            </a:r>
            <a:r>
              <a:rPr lang="en-US" altLang="x-none" dirty="0"/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 altLang="x-none" dirty="0"/>
              <a:t>The following lines invoke different versions of 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(total);</a:t>
            </a:r>
            <a:endParaRPr lang="en-US" altLang="x-none" sz="2400" dirty="0"/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Remember that a class represents a group (classification) of objects with the same behaviors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Generally, classes that represent objects should be given names that are singular nouns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Examples: 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Message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represents the concept of one such object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are free to instantiate as many of each object as needed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Methods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return type of the method is </a:t>
            </a:r>
            <a:r>
              <a:rPr lang="en-US" altLang="x-none" u="sng"/>
              <a:t>not</a:t>
            </a:r>
            <a:r>
              <a:rPr lang="en-US" altLang="x-none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Overloaded constructors provide multiple ways to initialize a new object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4572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131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Testing can mean many different things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certainly includes running a completed program with various inputs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also includes any evaluation performed by human or computer to assess quality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 evaluations should occur before coding even begins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earlier we find an problem, the easier and cheaper it is to fix</a:t>
            </a: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goal of testing is to find errors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 we find and fix errors, we raise our confidence that a program will perform as intended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 never really be sure that all errors have been eliminated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 when do we stop testing?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Conceptual answer:  Never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Cynical answer:  When we run out of time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Better answer:  When we are willing to risk that an undiscovered error still exists</a:t>
            </a: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review</a:t>
            </a:r>
            <a:r>
              <a:rPr lang="en-US" altLang="x-none"/>
              <a:t> is a meeting in which several people examine a design document or section of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a common and effective form of human-based testing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Presenting a design or code to others: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makes us think more carefully about it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provides an outside perspective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Reviews are sometimes called </a:t>
            </a:r>
            <a:r>
              <a:rPr lang="en-US" altLang="x-none" i="1"/>
              <a:t>inspections</a:t>
            </a:r>
            <a:r>
              <a:rPr lang="en-US" altLang="x-none"/>
              <a:t> or </a:t>
            </a:r>
            <a:r>
              <a:rPr lang="en-US" altLang="x-none" i="1"/>
              <a:t>walkthroughs</a:t>
            </a:r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 Cases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test case</a:t>
            </a:r>
            <a:r>
              <a:rPr lang="en-US" altLang="x-none"/>
              <a:t> is a set of input and user actions, coupled with the expected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Often test cases are organized formally into </a:t>
            </a:r>
            <a:r>
              <a:rPr lang="en-US" altLang="x-none" i="1"/>
              <a:t>test suites</a:t>
            </a:r>
            <a:r>
              <a:rPr lang="en-US" altLang="x-none"/>
              <a:t> which are stored and reused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medium and large systems, testing must be a carefully managed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Many organizations have a separate Quality Assurance (QA) department to lead testing efforts</a:t>
            </a:r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Defect and Regression Testing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Defect testing</a:t>
            </a:r>
            <a:r>
              <a:rPr lang="en-US" altLang="x-none"/>
              <a:t> is the execution of test cases to uncover errors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act of fixing an error may introduce new errors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After fixing a set of errors we should perform </a:t>
            </a:r>
            <a:r>
              <a:rPr lang="en-US" altLang="x-none" i="1"/>
              <a:t>regression testing</a:t>
            </a:r>
            <a:r>
              <a:rPr lang="en-US" altLang="x-none"/>
              <a:t> – running previous test suites to ensure new errors haven't been introduced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not possible to create test cases for all possible input and user actions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we should design tests to maximize their ability to find problems</a:t>
            </a:r>
          </a:p>
        </p:txBody>
      </p:sp>
      <p:sp>
        <p:nvSpPr>
          <p:cNvPr id="146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Black-Box Testing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</a:t>
            </a:r>
            <a:r>
              <a:rPr lang="en-US" altLang="x-none" i="1"/>
              <a:t>black-box testing</a:t>
            </a:r>
            <a:r>
              <a:rPr lang="en-US" altLang="x-none"/>
              <a:t>, test cases are developed without considering the internal logic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are based on the input and expected output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Input can be organized into </a:t>
            </a:r>
            <a:r>
              <a:rPr lang="en-US" altLang="x-none" i="1"/>
              <a:t>equivalence categories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input values in the same equivalence category would produce similar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a good test suite will cover all equivalence categories and focus on the boundaries between categories</a:t>
            </a:r>
          </a:p>
        </p:txBody>
      </p:sp>
      <p:sp>
        <p:nvSpPr>
          <p:cNvPr id="1474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White-Box Testing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White-box testing</a:t>
            </a:r>
            <a:r>
              <a:rPr lang="en-US" altLang="x-none"/>
              <a:t> focuses on the internal structure of the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goal is to ensure that every path through the code is tested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Paths through the code are governed by any conditional or looping statements in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testing effort will include both black-box and white-box tests</a:t>
            </a: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518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95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Sometimes it is challenging to decide whether something should be represented as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should an employee's address be represented as a set of instance variables or as an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more you examine the problem and its details the more clear these issues become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GUI Design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must remember that the goal of software is to help the user solve the problem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To that end, the GUI designer should: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 the user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Prevent user errors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Optimize user abilities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 consistent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each of these in more detail</a:t>
            </a:r>
          </a:p>
        </p:txBody>
      </p:sp>
      <p:sp>
        <p:nvSpPr>
          <p:cNvPr id="1505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Know the User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Knowing the user implies an understanding of: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user's true needs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the user's common activities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the user's level of expertise in the problem domain and in computer processing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also realize these issues may differ for different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Remember, to the user, the interface </a:t>
            </a:r>
            <a:r>
              <a:rPr lang="en-US" altLang="x-none" u="sng"/>
              <a:t>is</a:t>
            </a:r>
            <a:r>
              <a:rPr lang="en-US" altLang="x-none"/>
              <a:t> the program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515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Prevent User Errors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Whenever possible, we should design user interfaces that minimize possible user mistakes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choose the best GUI components for each task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in a situation where there are only a few valid options, using a menu or radio buttons would be better than an open text field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Error messages should guide the user appropriately</a:t>
            </a:r>
          </a:p>
        </p:txBody>
      </p:sp>
      <p:sp>
        <p:nvSpPr>
          <p:cNvPr id="1525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Optimize User Abilities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 all users are alike – some may be more familiar with the system than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Knowledgeable users are sometimes called </a:t>
            </a:r>
            <a:r>
              <a:rPr lang="en-US" altLang="x-none" i="1"/>
              <a:t>power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should provide multiple ways to accomplish a task whenever reasonable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"wizards" to walk a user through a process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short cuts for power users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Help facilities should be available but not intrusive</a:t>
            </a:r>
          </a:p>
        </p:txBody>
      </p:sp>
      <p:sp>
        <p:nvSpPr>
          <p:cNvPr id="1536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Be Consistent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Consistency is important – users get used to things appearing and working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Colors should be used consistently to indicate similar types of information or processing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Screen layout should be consistent from one part of a system to another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error messages should appear in consistent locations</a:t>
            </a: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571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95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486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Mouse Events</a:t>
            </a:r>
            <a:endParaRPr lang="en-US" altLang="x-none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14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JavaFX nodes can generate several types of mouse-based events:</a:t>
            </a:r>
            <a:endParaRPr lang="en-US" altLang="x-none" dirty="0"/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52290"/>
              </p:ext>
            </p:extLst>
          </p:nvPr>
        </p:nvGraphicFramePr>
        <p:xfrm>
          <a:off x="1295400" y="2286000"/>
          <a:ext cx="701040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010"/>
                <a:gridCol w="46443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r>
                        <a:rPr lang="en-US" baseline="0" dirty="0" smtClean="0"/>
                        <a:t> button is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released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 is 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clicked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 is pressed and 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entered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pointer is moved onto a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exited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is moved off of a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moved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r>
                        <a:rPr lang="en-US" baseline="0" dirty="0" smtClean="0"/>
                        <a:t> is moved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dragged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is moved while holding the mouse button down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4906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Mouse Events</a:t>
            </a:r>
            <a:endParaRPr lang="en-US" altLang="x-none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altLang="x-none" dirty="0" smtClean="0"/>
              <a:t> object representing the event can be used to obtain the mouse position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There are convenience methods for setting the handler for each type of mouse event (such as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setOnMousePressed</a:t>
            </a:r>
            <a:r>
              <a:rPr lang="en-US" altLang="x-none" dirty="0" smtClean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ClickDistance.java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28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21920"/>
            <a:ext cx="8534400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ClickDistance.java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a mouse click event.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ClickDistance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 line;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Shows the distance between the origin (0, 0) and the point where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the mouse is clicked.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line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Line(0, 0, 0, 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Text(150, 30, "Distance: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--");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640535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line);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300,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Color.LIGHTYELLOW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scene.setOnMouseClicked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("Click Distance");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6450205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define classes with the proper amount of detail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it may be unnecessary to create separate classes for each type of appliance in a house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may be sufficient to define a more general </a:t>
            </a:r>
            <a:r>
              <a:rPr lang="en-US" altLang="x-none">
                <a:latin typeface="Courier New" charset="0"/>
              </a:rPr>
              <a:t>Appliance</a:t>
            </a:r>
            <a:r>
              <a:rPr lang="en-US" altLang="x-none"/>
              <a:t> class with appropriate instance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all depends on the details of the problem being solved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43329"/>
            <a:ext cx="85344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Resets the end point of the line to the location of the mouse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click event and updates the distance displayed.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distance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String.format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("%.2f", distance);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("Distance: 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098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43329"/>
            <a:ext cx="85344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Resets the end point of the line to the location of the mouse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click event and updates the distance displayed.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processMouseClick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distance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clickY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String.format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("%.2f", distance);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("Distance: 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distanceStr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845995"/>
            <a:ext cx="4267200" cy="3566160"/>
            <a:chOff x="2133600" y="838200"/>
            <a:chExt cx="42672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4267200" cy="356616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380" y="1035636"/>
              <a:ext cx="3977640" cy="320200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8200" y="861351"/>
            <a:ext cx="4267200" cy="3566160"/>
            <a:chOff x="4648200" y="861351"/>
            <a:chExt cx="4267200" cy="3566160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4648200" y="861351"/>
              <a:ext cx="4267200" cy="356616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360" y="1057131"/>
              <a:ext cx="3977640" cy="32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Mouse Events</a:t>
            </a:r>
            <a:endParaRPr lang="en-US" altLang="x-none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stream of mouse moved or mouse dragged events occur while the mouse is in motion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This essentially allows the program to track the movement in real </a:t>
            </a:r>
            <a:r>
              <a:rPr lang="en-US" altLang="x-none" dirty="0" smtClean="0"/>
              <a:t>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U</a:t>
            </a:r>
            <a:r>
              <a:rPr lang="en-US" altLang="x-none" dirty="0" smtClean="0"/>
              <a:t>sing the mouse to "draw" a shape into place is called </a:t>
            </a:r>
            <a:r>
              <a:rPr lang="en-US" altLang="x-none" i="1" dirty="0" err="1" smtClean="0"/>
              <a:t>rubberbanding</a:t>
            </a:r>
            <a:endParaRPr lang="en-US" altLang="x-none" i="1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RubberLines.java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619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121920"/>
            <a:ext cx="8534400" cy="6583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RubberLines.java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mouse press and mouse drag events.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RubberLines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 root;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initially empty scene, waiting for the user to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draw lines with the mouse.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500, 300,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51503848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533400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scene.setOnMousePressed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scene.setOnMouseDragged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("Rubber Lines");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Adds a new line to the scene when the mouse button is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currentLine.setStroke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currentLine.setStrokeWidth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1051338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75863" y="838200"/>
            <a:ext cx="8534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end point of the current line as the mouse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dragged, creating the rubber band effect.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2588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75863" y="838200"/>
            <a:ext cx="853440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end point of the current line as the mouse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dragged, creating the rubber band effect.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processMouseDrag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MouseEvent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currentLine.setEndY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1600" y="685800"/>
            <a:ext cx="6817939" cy="4495800"/>
            <a:chOff x="2092324" y="609600"/>
            <a:chExt cx="6817939" cy="44958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092324" y="609600"/>
              <a:ext cx="6817939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838200"/>
              <a:ext cx="6350000" cy="408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8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Key Events</a:t>
            </a:r>
            <a:endParaRPr lang="en-US" altLang="x-none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There are three JavaFX events related to the user typing at the keyboard: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getCode</a:t>
            </a:r>
            <a:r>
              <a:rPr lang="en-US" altLang="x-none" dirty="0" smtClean="0"/>
              <a:t> method of the event object returns a code that represents the key that was pressed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AlienDirection.java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46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5762"/>
              </p:ext>
            </p:extLst>
          </p:nvPr>
        </p:nvGraphicFramePr>
        <p:xfrm>
          <a:off x="1104900" y="2209800"/>
          <a:ext cx="70104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100"/>
                <a:gridCol w="506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keyboard key</a:t>
                      </a:r>
                      <a:r>
                        <a:rPr lang="en-US" baseline="0" dirty="0" smtClean="0"/>
                        <a:t> is pressed 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released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keyboard key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is 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keyboard key that generates a character</a:t>
                      </a:r>
                      <a:r>
                        <a:rPr lang="en-US" baseline="0" dirty="0" smtClean="0"/>
                        <a:t> is typed (pressed and released)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618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622042"/>
            <a:ext cx="8534400" cy="50167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javafx.scene.input.KeyEvent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AlienDirection.java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handling of keyboard events.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AlienDirection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final static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JUMP = 10;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594985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472440"/>
            <a:ext cx="8534400" cy="5394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image that can be moved using the arrow keys.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alien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alien.png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(alien);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400,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scene.setOnKeyPressed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("Alien Direction");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5246309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Part of identifying the classes we need is the process of </a:t>
            </a:r>
            <a:r>
              <a:rPr lang="en-US" altLang="x-none" i="1"/>
              <a:t>assigning responsibilities</a:t>
            </a:r>
            <a:r>
              <a:rPr lang="en-US" altLang="x-none"/>
              <a:t> to each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activity that a program must accomplish must be represented by one or more methods in one or more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generally use verbs for the names of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Modifies the position of the image view when an arrow key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UP: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DOWN: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RIGHT: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LEFT: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 nothing if it's not an arrow key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7139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Modifies the position of the image view when an arrow key is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pressed.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processKeyPress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KeyEvent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event.getCode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UP: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DOWN: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RIGHT: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LEFT: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imageView.setX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imageView.getX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- JUMP);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 nothing if it's not an arrow key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157984" y="230124"/>
            <a:ext cx="4700016" cy="2741676"/>
            <a:chOff x="1371601" y="685800"/>
            <a:chExt cx="5486400" cy="32004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371601" y="685800"/>
              <a:ext cx="5486400" cy="3200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914400"/>
              <a:ext cx="5080000" cy="2819400"/>
            </a:xfrm>
            <a:prstGeom prst="rect">
              <a:avLst/>
            </a:prstGeom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57984" y="3657600"/>
            <a:ext cx="4700016" cy="2741676"/>
            <a:chOff x="1752600" y="3733800"/>
            <a:chExt cx="5486400" cy="3200400"/>
          </a:xfrm>
        </p:grpSpPr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1752600" y="3733800"/>
              <a:ext cx="5486400" cy="3200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800" y="3924300"/>
              <a:ext cx="5080000" cy="281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7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7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software development activities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relationships that can exist among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static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writing interfaces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design of enumerated type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method design and method overloading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GUI </a:t>
            </a:r>
            <a:r>
              <a:rPr lang="en-US" altLang="x-none" dirty="0" smtClean="0"/>
              <a:t>design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mouse and keyboard </a:t>
            </a:r>
            <a:r>
              <a:rPr lang="en-US" altLang="x-none" dirty="0" smtClean="0"/>
              <a:t>events</a:t>
            </a: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89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1828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30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dirty="0"/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For example, the methods of the </a:t>
            </a:r>
            <a:r>
              <a:rPr lang="en-US" altLang="x-none" dirty="0">
                <a:latin typeface="Courier New" charset="0"/>
              </a:rPr>
              <a:t>Math</a:t>
            </a:r>
            <a:r>
              <a:rPr lang="en-US" altLang="x-none" dirty="0"/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result = </a:t>
            </a:r>
            <a:r>
              <a:rPr lang="en-US" altLang="x-none" sz="2400" dirty="0" err="1">
                <a:latin typeface="Courier New" charset="0"/>
              </a:rPr>
              <a:t>Math.sqrt</a:t>
            </a:r>
            <a:r>
              <a:rPr lang="en-US" altLang="x-none" sz="2400" dirty="0">
                <a:latin typeface="Courier New" charset="0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Determining if a method or variable should be static is an important design decision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static Modifier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declare static methods and variables using the </a:t>
            </a:r>
            <a:r>
              <a:rPr lang="en-US" altLang="x-none">
                <a:latin typeface="Courier New" charset="0"/>
              </a:rPr>
              <a:t>static</a:t>
            </a:r>
            <a:r>
              <a:rPr lang="en-US" altLang="x-none"/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are sometimes called </a:t>
            </a:r>
            <a:r>
              <a:rPr lang="en-US" altLang="x-none" i="1"/>
              <a:t>class methods</a:t>
            </a:r>
            <a:r>
              <a:rPr lang="en-US" altLang="x-none"/>
              <a:t> and static variables are sometimes called </a:t>
            </a:r>
            <a:r>
              <a:rPr lang="en-US" altLang="x-none" i="1"/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carefully consider the implications of each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Changing the value of a static variable in one object changes it for all others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Methods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Because it is declared as static,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cube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altLang="x-none" sz="2000" b="1">
                <a:latin typeface="Courier New" charset="0"/>
              </a:rPr>
              <a:t>cube(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Object-Oriented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sz="2400" dirty="0"/>
              <a:t>Now we can extend our discussion of the design of classes and objects</a:t>
            </a:r>
          </a:p>
          <a:p>
            <a:pPr>
              <a:spcBef>
                <a:spcPct val="70000"/>
              </a:spcBef>
            </a:pPr>
            <a:r>
              <a:rPr lang="en-US" altLang="x-none" sz="2400" dirty="0"/>
              <a:t>Chapter 7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sz="2000" dirty="0"/>
              <a:t>software development activities</a:t>
            </a:r>
          </a:p>
          <a:p>
            <a:pPr lvl="1"/>
            <a:r>
              <a:rPr lang="en-US" altLang="x-none" sz="2000" dirty="0" smtClean="0"/>
              <a:t>the </a:t>
            </a:r>
            <a:r>
              <a:rPr lang="en-US" altLang="x-none" sz="2000" dirty="0"/>
              <a:t>relationships that can exist among classes</a:t>
            </a:r>
          </a:p>
          <a:p>
            <a:pPr lvl="1"/>
            <a:r>
              <a:rPr lang="en-US" altLang="x-none" sz="2000" dirty="0"/>
              <a:t>the static modifier</a:t>
            </a:r>
          </a:p>
          <a:p>
            <a:pPr lvl="1"/>
            <a:r>
              <a:rPr lang="en-US" altLang="x-none" sz="2000" dirty="0"/>
              <a:t>writing interfaces</a:t>
            </a:r>
          </a:p>
          <a:p>
            <a:pPr lvl="1"/>
            <a:r>
              <a:rPr lang="en-US" altLang="x-none" sz="2000" dirty="0"/>
              <a:t>the design of enumerated type classes</a:t>
            </a:r>
          </a:p>
          <a:p>
            <a:pPr lvl="1"/>
            <a:r>
              <a:rPr lang="en-US" altLang="x-none" sz="2000" dirty="0"/>
              <a:t>method design and method overloading</a:t>
            </a:r>
          </a:p>
          <a:p>
            <a:pPr lvl="1"/>
            <a:r>
              <a:rPr lang="en-US" altLang="x-none" sz="2000" dirty="0"/>
              <a:t>GUI </a:t>
            </a:r>
            <a:r>
              <a:rPr lang="en-US" altLang="x-none" sz="2000" dirty="0" smtClean="0"/>
              <a:t>design</a:t>
            </a:r>
          </a:p>
          <a:p>
            <a:pPr lvl="1"/>
            <a:r>
              <a:rPr lang="en-US" altLang="x-none" sz="2000" dirty="0" smtClean="0"/>
              <a:t>mouse and keyboard events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a static method can reference static variables or local variables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following example keeps track of how many </a:t>
            </a:r>
            <a:r>
              <a:rPr lang="en-US" altLang="x-none">
                <a:latin typeface="Courier New" charset="0"/>
              </a:rPr>
              <a:t>Slogan</a:t>
            </a:r>
            <a:r>
              <a:rPr lang="en-US" altLang="x-none"/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Slogan("Remember the Alamo.");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Slogan("Don't Worry. Be Happy.");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Slogan("Live Free or Die.");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Slogan("Talk is Cheap.");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Slogan("Write Once, Run Anywhere.");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System.out.println("Slogans created: " + Slogan.getCount());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Live Free or Die.");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Talk is Cheap.");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Write Once, Run Anywhere.");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("Slogans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Slogan.getCount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Slogans created: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Slogan(String str)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getCount()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invoked through the class 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73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Static </a:t>
            </a:r>
            <a:r>
              <a:rPr lang="en-US" altLang="x-none" b="1" dirty="0"/>
              <a:t>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</a:t>
            </a:r>
            <a:r>
              <a:rPr lang="en-US" altLang="x-none" b="1" dirty="0" smtClean="0"/>
              <a:t>Design and Overloading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</a:t>
            </a:r>
            <a:r>
              <a:rPr lang="en-US" altLang="x-none" b="1" dirty="0" smtClean="0"/>
              <a:t>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Mouse and Keyboard Events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1296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Classes in a software system can have various types of relationships to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Three of the most common relationships: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Dependency: A </a:t>
            </a:r>
            <a:r>
              <a:rPr lang="en-US" altLang="x-none" i="1"/>
              <a:t>uses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Aggregation: A </a:t>
            </a:r>
            <a:r>
              <a:rPr lang="en-US" altLang="x-none" i="1"/>
              <a:t>has-a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Inheritance: A </a:t>
            </a:r>
            <a:r>
              <a:rPr lang="en-US" altLang="x-none" i="1"/>
              <a:t>is-a</a:t>
            </a:r>
            <a:r>
              <a:rPr lang="en-US" altLang="x-none"/>
              <a:t> B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dependency and aggregation further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 discussed in detail in Chapter 9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dependency</a:t>
            </a:r>
            <a:r>
              <a:rPr lang="en-US" altLang="x-none"/>
              <a:t> exists when one class relies on another in some way, usually by invoking the methods of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We've seen dependencies in many previous examples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don't want numerous or complex dependencies among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Nor do we want complex classes that don't depend on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design strikes the right balance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 dependencies occur between objects of the same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method of the class may accept an object of the same class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For example, the </a:t>
            </a:r>
            <a:r>
              <a:rPr lang="en-US" altLang="x-none" dirty="0" err="1">
                <a:latin typeface="Courier New" charset="0"/>
              </a:rPr>
              <a:t>concat</a:t>
            </a:r>
            <a:r>
              <a:rPr lang="en-US" altLang="x-none" dirty="0"/>
              <a:t> method of the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class takes as a parameter another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str3 = str1.concat(str2);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following example defines a class called </a:t>
            </a:r>
            <a:r>
              <a:rPr lang="en-US" altLang="x-none">
                <a:latin typeface="Courier New" charset="0"/>
              </a:rPr>
              <a:t>RationalNumber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rational number is a value that can be represented as the ratio of two integers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Several methods of the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class accept another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object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RationalTester.java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RationalNumber.java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use of multiple Rational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rational number objects and performs various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operations on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RationalNumber(6,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RationalNumber(1, 3);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r3, r4, r5, r6, r7;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System.out.println("First rational number: " + r1);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System.out.println("Second rational number: " + r2);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equal.");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NOT equal.");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reciprocal of r1 is: " + r3);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+ r2: " + r4);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System.out.println("r1 - r2: " + r5);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* r2: " + r6);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/ r2: " + r7);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equal.");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NOT equal.");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reciprocal of r1 is: " + r3);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+ r2: " + r4);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("r1 - r2: " + r5);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* r2: " + r6);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/ r2: " + r7);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685800"/>
            <a:ext cx="3816350" cy="2770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First rational number: 3/4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Second rational number: 1/3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and r2 are NOT equal.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reciprocal of r1 is: 4/3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+ r2: 13/12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r1 - r2: 5/12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* r2: 1/4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/ r2: 9/4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RationalNumber.java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rational number with a numerator and denominator.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numerator, denominator;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rational number by ensuring a nonzero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 and making only the numerator signed.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 =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Make the numerator "store" the sign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 &lt;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 = numer * -1;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 = denom * -1;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numerator = numer;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denominator = denom;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reduce();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numerator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getNumerator()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denominator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getDenominator()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reciprocal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reciprocal()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RationalNumber(denominator, numerator);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this rational number to the one passed as a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common denominator is found by multiplying the individual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add(RationalNumber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 = numerator1 + numerator2;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RationalNumber(sum, commonDenominator);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activities are not strictly linear – they overlap and interact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Subtracts the rational number passed as a parameter from this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subtract(RationalNumber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difference = numerator1 - numerator2;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RationalNumber(difference, commonDenominator);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Multiplies this rational number by the one passed as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multiply(RationalNumber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 = numerator * op2.getNumerator();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 = denominator * op2.getDenominator();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RationalNumber(numer, denom);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6223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Divides this rational number by the one passed as a parameter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multiplying by the reciprocal of the second rational.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divide(RationalNumber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multiply(op2.reciprocal());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this rational number is equal to the one passed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 a parameter. Assumes they are both reduced.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isLike(RationalNumber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 numerator == op2.getNumerator() &amp;&amp;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denominator == op2.getDenominator() 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rational number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"0";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(denominator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"/" +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Reduces this rational number by dividing both the numerator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the denominator by their greatest common divisor.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reduce()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!=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 = gcd(Math.abs(numerator), denominator);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numerator = numerator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denominator = denominator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greatest common divisor of the two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positive parameters. Uses Euclid's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gcd(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!=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&gt;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num1 = num1 -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num2 = num2 - num1;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An </a:t>
            </a:r>
            <a:r>
              <a:rPr lang="en-US" altLang="x-none" i="1"/>
              <a:t>aggregate </a:t>
            </a:r>
            <a:r>
              <a:rPr lang="en-US" altLang="x-none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Therefore aggregation is a </a:t>
            </a:r>
            <a:r>
              <a:rPr lang="en-US" altLang="x-none" i="1"/>
              <a:t>has-a </a:t>
            </a:r>
            <a:r>
              <a:rPr lang="en-US" altLang="x-none"/>
              <a:t>relationship</a:t>
            </a:r>
          </a:p>
          <a:p>
            <a:pPr lvl="1">
              <a:spcBef>
                <a:spcPct val="50000"/>
              </a:spcBef>
            </a:pPr>
            <a:r>
              <a:rPr lang="en-US" altLang="x-none" sz="2800"/>
              <a:t>A car </a:t>
            </a:r>
            <a:r>
              <a:rPr lang="en-US" altLang="x-none" sz="2800" i="1"/>
              <a:t>has a</a:t>
            </a:r>
            <a:r>
              <a:rPr lang="en-US" altLang="x-none" sz="2800"/>
              <a:t> chassis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An aggregate object contains references to other objects as instance data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This is a special kind of dependency; the aggregate relies on the objects that compose it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 the following example, a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object is composed, in part, of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student has an address (in fact each student has two addresses)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StudentBody.java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Address.java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0" y="228600"/>
            <a:ext cx="28448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 Smith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21 Jump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Lynchburg, VA  24551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Marsha Jones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123 Main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Euclid, OH  44132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firstName, lastName;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 homeAddress,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Student(String first, String last, Address home,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firstName = first;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lastName = last;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homeAddress = home;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schoolAddress = school;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Requirements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Software requirements</a:t>
            </a:r>
            <a:r>
              <a:rPr lang="en-US" altLang="x-none"/>
              <a:t> specify the tasks that a program must accomplish</a:t>
            </a:r>
          </a:p>
          <a:p>
            <a:pPr lvl="1">
              <a:spcBef>
                <a:spcPct val="75000"/>
              </a:spcBef>
            </a:pPr>
            <a:r>
              <a:rPr lang="en-US" altLang="x-none" u="sng"/>
              <a:t>what</a:t>
            </a:r>
            <a:r>
              <a:rPr lang="en-US" altLang="x-none"/>
              <a:t> to do, not how to do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Often an initial set of requirements is provided, but they should be critiqued and expanded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It is difficult to establish detailed, unambiguous, and complete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Careful attention to the requirements can save significant time and expense in the overall project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Student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firstName + " " + lastName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"Home Address:\n" + homeAddress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"School Address:\n" +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Address.java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street address.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streetAddress, city, state;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address with the specified data.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Address(String street, String town, String 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streetAddress = street;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city = town;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state = 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zipCode = zip;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Address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streetAddress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city + ", " + state + "  " + 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 in UML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1600200"/>
            <a:ext cx="6934200" cy="4038600"/>
            <a:chOff x="928" y="912"/>
            <a:chExt cx="4368" cy="2544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928" y="912"/>
              <a:ext cx="200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StudentBody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928" y="1170"/>
              <a:ext cx="200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928" y="1353"/>
              <a:ext cx="200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04" y="1904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toString() : String</a:t>
              </a:r>
            </a:p>
          </p:txBody>
        </p:sp>
        <p:sp>
          <p:nvSpPr>
            <p:cNvPr id="81929" name="Rectangle 12"/>
            <p:cNvSpPr>
              <a:spLocks noChangeArrowheads="1"/>
            </p:cNvSpPr>
            <p:nvPr/>
          </p:nvSpPr>
          <p:spPr bwMode="auto">
            <a:xfrm>
              <a:off x="3505" y="921"/>
              <a:ext cx="1791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Student</a:t>
              </a:r>
            </a:p>
          </p:txBody>
        </p:sp>
        <p:sp>
          <p:nvSpPr>
            <p:cNvPr id="81930" name="Rectangle 13"/>
            <p:cNvSpPr>
              <a:spLocks noChangeArrowheads="1"/>
            </p:cNvSpPr>
            <p:nvPr/>
          </p:nvSpPr>
          <p:spPr bwMode="auto">
            <a:xfrm>
              <a:off x="3504" y="1176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firstName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lastName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homeAddress : Address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schoolAddress : Address</a:t>
              </a:r>
            </a:p>
          </p:txBody>
        </p:sp>
        <p:sp>
          <p:nvSpPr>
            <p:cNvPr id="81931" name="Rectangle 14"/>
            <p:cNvSpPr>
              <a:spLocks noChangeArrowheads="1"/>
            </p:cNvSpPr>
            <p:nvPr/>
          </p:nvSpPr>
          <p:spPr bwMode="auto">
            <a:xfrm>
              <a:off x="1280" y="3120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toString() : String</a:t>
              </a:r>
            </a:p>
          </p:txBody>
        </p:sp>
        <p:sp>
          <p:nvSpPr>
            <p:cNvPr id="81932" name="Rectangle 15"/>
            <p:cNvSpPr>
              <a:spLocks noChangeArrowheads="1"/>
            </p:cNvSpPr>
            <p:nvPr/>
          </p:nvSpPr>
          <p:spPr bwMode="auto">
            <a:xfrm>
              <a:off x="1280" y="2392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streetAddress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city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state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zipCode : long</a:t>
              </a:r>
            </a:p>
          </p:txBody>
        </p:sp>
        <p:sp>
          <p:nvSpPr>
            <p:cNvPr id="81933" name="Rectangle 18"/>
            <p:cNvSpPr>
              <a:spLocks noChangeArrowheads="1"/>
            </p:cNvSpPr>
            <p:nvPr/>
          </p:nvSpPr>
          <p:spPr bwMode="auto">
            <a:xfrm>
              <a:off x="1280" y="2137"/>
              <a:ext cx="179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Address</a:t>
              </a:r>
            </a:p>
          </p:txBody>
        </p:sp>
        <p:sp>
          <p:nvSpPr>
            <p:cNvPr id="81934" name="AutoShape 20"/>
            <p:cNvSpPr>
              <a:spLocks noChangeArrowheads="1"/>
            </p:cNvSpPr>
            <p:nvPr/>
          </p:nvSpPr>
          <p:spPr bwMode="auto">
            <a:xfrm>
              <a:off x="4080" y="2256"/>
              <a:ext cx="240" cy="24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cxnSp>
          <p:nvCxnSpPr>
            <p:cNvPr id="81935" name="AutoShape 21"/>
            <p:cNvCxnSpPr>
              <a:cxnSpLocks noChangeShapeType="1"/>
              <a:stCxn id="81934" idx="2"/>
              <a:endCxn id="81932" idx="3"/>
            </p:cNvCxnSpPr>
            <p:nvPr/>
          </p:nvCxnSpPr>
          <p:spPr bwMode="auto">
            <a:xfrm rot="5400000">
              <a:off x="3506" y="2062"/>
              <a:ext cx="260" cy="112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6" name="Line 9"/>
            <p:cNvSpPr>
              <a:spLocks noChangeShapeType="1"/>
            </p:cNvSpPr>
            <p:nvPr/>
          </p:nvSpPr>
          <p:spPr bwMode="auto">
            <a:xfrm>
              <a:off x="2928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81924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That is,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Suppose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is used inside a method called </a:t>
            </a:r>
            <a:r>
              <a:rPr lang="en-US" altLang="x-none">
                <a:latin typeface="Courier New" charset="0"/>
              </a:rPr>
              <a:t>tryMe</a:t>
            </a:r>
            <a:r>
              <a:rPr lang="en-US" altLang="x-none"/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In the first invocation,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reference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obj1</a:t>
            </a:r>
            <a:r>
              <a:rPr lang="en-US" altLang="x-none"/>
              <a:t>; in the second it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obj2</a:t>
            </a:r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constructor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 from Chapter 4 could have been written as follows:</a:t>
            </a:r>
          </a:p>
        </p:txBody>
      </p:sp>
      <p:sp>
        <p:nvSpPr>
          <p:cNvPr id="8397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altLang="x-none" sz="2000" b="1">
                <a:latin typeface="Courier New" charset="0"/>
              </a:rPr>
              <a:t>Account(String name,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altLang="x-none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      double balance)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49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Java </a:t>
            </a:r>
            <a:r>
              <a:rPr lang="en-US" altLang="x-none" i="1"/>
              <a:t>interface</a:t>
            </a:r>
            <a:r>
              <a:rPr lang="en-US" altLang="x-none"/>
              <a:t> is a collection of abstract methods and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method</a:t>
            </a:r>
            <a:r>
              <a:rPr lang="en-US" altLang="x-none"/>
              <a:t> is a method header without a method body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abstract method can be declared using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, but because all methods in an interface are abstract, usually it is left off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interface is used to establish a set of methods that a class will implement</a:t>
            </a: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7043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7044" name="TextBox 11"/>
          <p:cNvSpPr txBox="1">
            <a:spLocks noChangeArrowheads="1"/>
          </p:cNvSpPr>
          <p:nvPr/>
        </p:nvSpPr>
        <p:spPr bwMode="auto">
          <a:xfrm>
            <a:off x="762000" y="2292350"/>
            <a:ext cx="75438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interface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 </a:t>
            </a:r>
            <a:r>
              <a:rPr lang="en-US" altLang="x-none" sz="2000" b="1">
                <a:latin typeface="Courier New" charset="0"/>
              </a:rPr>
              <a:t>doThat();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doThis2(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>
                <a:latin typeface="Courier New" charset="0"/>
              </a:rPr>
              <a:t>value,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ch);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boolean </a:t>
            </a:r>
            <a:r>
              <a:rPr lang="en-US" altLang="x-none" sz="2000" b="1">
                <a:latin typeface="Courier New" charset="0"/>
              </a:rPr>
              <a:t>doTheOther(int num);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4800" y="4343400"/>
            <a:ext cx="3600450" cy="1158875"/>
            <a:chOff x="2942" y="2832"/>
            <a:chExt cx="2268" cy="730"/>
          </a:xfrm>
        </p:grpSpPr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2942" y="3120"/>
              <a:ext cx="22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A semicolon immediately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follows each method header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7051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006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/>
              <a:t>None of the methods in</a:t>
            </a:r>
          </a:p>
          <a:p>
            <a:pPr algn="ctr" eaLnBrk="1" hangingPunct="1"/>
            <a:r>
              <a:rPr lang="en-US" altLang="x-none" sz="2000" b="1"/>
              <a:t>an interface are given</a:t>
            </a:r>
          </a:p>
          <a:p>
            <a:pPr algn="ctr" eaLnBrk="1" hangingPunct="1"/>
            <a:r>
              <a:rPr lang="en-US" altLang="x-none" sz="2000" b="1"/>
              <a:t>a definition (body)</a:t>
            </a:r>
            <a:endParaRPr lang="en-US" altLang="x-none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55675" y="1674813"/>
            <a:ext cx="3976688" cy="809625"/>
            <a:chOff x="635" y="930"/>
            <a:chExt cx="2505" cy="510"/>
          </a:xfrm>
        </p:grpSpPr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635" y="930"/>
              <a:ext cx="25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interface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 a reserved word</a:t>
              </a:r>
              <a:endParaRPr lang="en-US" altLang="x-none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interface cannot be instantiated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Methods in an interface have public visibility by default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formally implements an interface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sz="2800"/>
              <a:t>stating so in the class header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sz="2800"/>
              <a:t>providing implementations for every abstract method in the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a class declares that it implements an interface, it must define all methods in the interface</a:t>
            </a: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software design</a:t>
            </a:r>
            <a:r>
              <a:rPr lang="en-US" altLang="x-none"/>
              <a:t> specifies </a:t>
            </a:r>
            <a:r>
              <a:rPr lang="en-US" altLang="x-none" u="sng"/>
              <a:t>how</a:t>
            </a:r>
            <a:r>
              <a:rPr lang="en-US" altLang="x-none" i="1"/>
              <a:t> </a:t>
            </a:r>
            <a:r>
              <a:rPr lang="en-US" altLang="x-none"/>
              <a:t>a program will accomplish its requirements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software design specifies how the solution can be broken down into manageable pieces and what each piece will do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object-oriented design determines which classes  and objects are needed, and specifies how they will interact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Low level design details include how individual methods will accomplish their tasks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909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9092" name="TextBox 10"/>
          <p:cNvSpPr txBox="1">
            <a:spLocks noChangeArrowheads="1"/>
          </p:cNvSpPr>
          <p:nvPr/>
        </p:nvSpPr>
        <p:spPr bwMode="auto">
          <a:xfrm>
            <a:off x="1143000" y="1658938"/>
            <a:ext cx="6858000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CanDo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implements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doThat()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etc.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86200" y="762000"/>
            <a:ext cx="2305050" cy="1066800"/>
            <a:chOff x="4343400" y="609600"/>
            <a:chExt cx="2305514" cy="1066801"/>
          </a:xfrm>
        </p:grpSpPr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4343400" y="609600"/>
              <a:ext cx="2305514" cy="7080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  <a:ea typeface="Courier New" charset="0"/>
                  <a:cs typeface="Courier New" charset="0"/>
                </a:rPr>
                <a:t>implements</a:t>
              </a:r>
              <a:r>
                <a:rPr lang="en-US" altLang="x-none" sz="2000" b="1"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/>
                <a:t>is a</a:t>
              </a:r>
            </a:p>
            <a:p>
              <a:pPr algn="ctr" eaLnBrk="1" hangingPunct="1"/>
              <a:r>
                <a:rPr lang="en-US" altLang="x-none" sz="2000" b="1"/>
                <a:t>reserved word</a:t>
              </a:r>
              <a:endParaRPr lang="en-US" altLang="x-none"/>
            </a:p>
          </p:txBody>
        </p:sp>
        <p:sp>
          <p:nvSpPr>
            <p:cNvPr id="89098" name="Line 6"/>
            <p:cNvSpPr>
              <a:spLocks noChangeShapeType="1"/>
            </p:cNvSpPr>
            <p:nvPr/>
          </p:nvSpPr>
          <p:spPr bwMode="auto">
            <a:xfrm>
              <a:off x="5486400" y="1295401"/>
              <a:ext cx="0" cy="381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3810000"/>
            <a:ext cx="2843213" cy="1295400"/>
            <a:chOff x="3552" y="2160"/>
            <a:chExt cx="1791" cy="816"/>
          </a:xfrm>
        </p:grpSpPr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3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Each method listed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in </a:t>
              </a:r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Doable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given a definition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9096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addition to (or instead of) abstract methods, an interface can contain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implements an interface, it gains access to all its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that implements an interface can implement other methods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Complexity.java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Question.java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MiniQuiz.java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404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Complexity.java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interface for an object that can be assigned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explicit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Question.java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question (and its answer).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question,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question with a default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Question(String query, String result)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= query;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answer =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getQuestion()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answer to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getAnswer()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candidate answer matches the answer.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answerCorrect(String candidateAnswer)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answer.equals(candidateAnswer);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question (and its answer)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+ "\n" +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MiniQuiz.java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class that implements an interface.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MiniQuiz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a short quiz.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q1, q2;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possible;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Question("What is the capital of Jamaica?",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"Kingston");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q1.setComplexity(4);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Question("Which is worse, ignorance or apathy?",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"I don't know and I don't care");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q2.setComplexity(10);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System.out.print(q1.getQuestion());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q1.getComplexity()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q1.getAnswer());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System.out.print(q2.getQuestion());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q2.getComplexity()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q2.getAnswer());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(q1.getQuestion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(Level: " + q1.getComplexity()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No, the answer is " + q1.getAnswer());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(q2.getQuestion());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(Level: " + q2.getComplexity()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("No, the answer is " + q2.getAnswer());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71600" y="838200"/>
            <a:ext cx="62928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What is the capital of Jamaica? (Level: 4)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Kingston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Correct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Which is worse, ignorance or apathy? (Level: 10)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apathy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No, the answer is I don't know and I don't care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can implement multiple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interfaces are listed in the </a:t>
            </a:r>
            <a:r>
              <a:rPr lang="en-US" altLang="x-none">
                <a:latin typeface="Courier New" charset="0"/>
              </a:rPr>
              <a:t>implements</a:t>
            </a:r>
            <a:r>
              <a:rPr lang="en-US" altLang="x-none"/>
              <a:t> clause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must implement all methods in all interfaces listed in the header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962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class ManyThings implements interface1, interface2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all methods of both interfaces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</p:txBody>
      </p:sp>
      <p:sp>
        <p:nvSpPr>
          <p:cNvPr id="983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Implementation</a:t>
            </a:r>
            <a:r>
              <a:rPr lang="en-US" altLang="x-none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Novice programmers often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Implementation should focus on coding details, including style guidelines and documentation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API contains many helpful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contains one abstract method called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, which is used to compare two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discussed the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in Chapter 5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implements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, giving us the ability to put strings in lexicographic order</a:t>
            </a: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Comparable Interface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class can implement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to provide a mechanism for comparing objects of that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>
                <a:latin typeface="Courier New" charset="0"/>
              </a:rPr>
              <a:t>	</a:t>
            </a:r>
            <a:r>
              <a:rPr lang="en-US" altLang="x-none" sz="2000" b="1">
                <a:latin typeface="Courier New" charset="0"/>
              </a:rPr>
              <a:t>if (obj1.compareTo(obj2) &lt; 0)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	   System.out.println ("obj1 is less than obj2");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value returned from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should be negative is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less that </a:t>
            </a:r>
            <a:r>
              <a:rPr lang="en-US" altLang="x-none">
                <a:latin typeface="Courier New" charset="0"/>
              </a:rPr>
              <a:t>obj2</a:t>
            </a:r>
            <a:r>
              <a:rPr lang="en-US" altLang="x-none"/>
              <a:t>, 0 if they are equal, and positive if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obj2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It's up to the programmer to determine what makes one object less than another</a:t>
            </a:r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Iterator Interface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discussed in Chapter 5, an iterator is an object that provides a means of processing a collection of objects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is created formally by implementing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contains three methods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a boolean result – true if there are items left to process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object in the iteration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remove</a:t>
            </a:r>
            <a:r>
              <a:rPr lang="en-US" altLang="x-none"/>
              <a:t> method removes the object most recently returned by 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</a:t>
            </a: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Iterable Interface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Another interface,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/>
              <a:t>, establishes that an object provides an iterator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interface has one method,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/>
              <a:t>, that returns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can be processed using 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the difference: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has methods that perform an iteration;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provides an iterator on request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could write a class that implements certain methods (such as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) without formally implementing the interface (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formally establishing the relationship between a class and an interface allows Java to deal with an object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Interfaces are a key aspect of object-oriented design in Java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 this idea further in Chapter 10</a:t>
            </a: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Chapter 3 we introduced enumerated types, which define a new data type and list all possible values of that type: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enum Season {winter, spring, summer, fall}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Once established, the new type can be used to declare variables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/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only values this variable can be assigned are the ones established in the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definition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 b="1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05476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is a special kind of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of the enumerated type are objects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</a:t>
            </a:r>
            <a:r>
              <a:rPr lang="en-US" altLang="x-none">
                <a:latin typeface="Courier New" charset="0"/>
              </a:rPr>
              <a:t>fall</a:t>
            </a:r>
            <a:r>
              <a:rPr lang="en-US" altLang="x-none"/>
              <a:t> is an object of type </a:t>
            </a:r>
            <a:r>
              <a:rPr lang="en-US" altLang="x-none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That's why the following assignment is valid: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time = Season.fall;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034463" y="564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can be more interesting than a simple list of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they are like classes, we can add additional instance data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define an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constructor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value listed for the enumerated type calls the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SeasonTester.java 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Season.java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Enumerates the values for Season.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Season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winter ("December through February"),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spring ("March through May"),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summer ("June through August"),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fall ("September through November");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span;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Testing</a:t>
            </a:r>
            <a:r>
              <a:rPr lang="en-US" altLang="x-none"/>
              <a:t> attempts to ensure that the program will solve the intended problem under all the constraints specified in the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 program should be thoroughly tested with the goal of finding errors</a:t>
            </a:r>
          </a:p>
          <a:p>
            <a:pPr>
              <a:spcBef>
                <a:spcPct val="75000"/>
              </a:spcBef>
            </a:pPr>
            <a:r>
              <a:rPr lang="en-US" altLang="x-none" i="1"/>
              <a:t>Debugging</a:t>
            </a:r>
            <a:r>
              <a:rPr lang="en-US" altLang="x-none"/>
              <a:t> is the process of determining the cause of a problem and fixing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We revisit the details of the testing process later in this chapter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15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each value with an associated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Season(String months)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span = months;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span message for this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getSpan()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span;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506913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winter	December through February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spring	March through May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summer	June through August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fall	September through November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enumerated type contains a static method called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that returns a list of all possible values for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list returned from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can be processed using a for-each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cannot be instantiated outside of its own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carefully designed enumerated type provides a versatile and type-safe mechanism for managing data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4038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36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Design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As we've discussed, high-level design issues include: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identifying primary classes and objects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assigning primary responsibilities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After establishing high-level design issues, its important to address low-level issues such as the design of key methods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For some methods, careful planning is needed to make sure they contribute to an efficient and elegant system design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method should be relatively small, so that it can be understood as a single entity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potentially large method should be decomposed into several smaller methods as needed for clarity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public service method of an object may call one or more private support methods to help it accomplish its goal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Support methods might call other support methods if appropriate</a:t>
            </a: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an example that requires method decomposition – translating English into Pig Latin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Pig Latin is a language in which each word is modified by moving the initial sound of the word to the end and adding "ay"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Words that begin with vowels have the "yay" sound added on the end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0" y="4876800"/>
            <a:ext cx="2743200" cy="381000"/>
            <a:chOff x="864" y="2976"/>
            <a:chExt cx="1728" cy="240"/>
          </a:xfrm>
        </p:grpSpPr>
        <p:sp>
          <p:nvSpPr>
            <p:cNvPr id="116754" name="Rectangle 4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book</a:t>
              </a:r>
            </a:p>
          </p:txBody>
        </p:sp>
        <p:sp>
          <p:nvSpPr>
            <p:cNvPr id="116755" name="Rectangle 5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ookbay</a:t>
              </a:r>
            </a:p>
          </p:txBody>
        </p:sp>
        <p:sp>
          <p:nvSpPr>
            <p:cNvPr id="116756" name="Line 6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6800" y="4876800"/>
            <a:ext cx="2743200" cy="381000"/>
            <a:chOff x="3216" y="3072"/>
            <a:chExt cx="1728" cy="240"/>
          </a:xfrm>
        </p:grpSpPr>
        <p:sp>
          <p:nvSpPr>
            <p:cNvPr id="116751" name="Rectangle 7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table</a:t>
              </a:r>
            </a:p>
          </p:txBody>
        </p:sp>
        <p:sp>
          <p:nvSpPr>
            <p:cNvPr id="116752" name="Rectangle 8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abletay</a:t>
              </a:r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0" y="5562600"/>
            <a:ext cx="2743200" cy="381000"/>
            <a:chOff x="1008" y="3504"/>
            <a:chExt cx="1728" cy="240"/>
          </a:xfrm>
        </p:grpSpPr>
        <p:sp>
          <p:nvSpPr>
            <p:cNvPr id="116748" name="Rectangle 10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item</a:t>
              </a:r>
            </a:p>
          </p:txBody>
        </p:sp>
        <p:sp>
          <p:nvSpPr>
            <p:cNvPr id="116749" name="Rectangle 11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itemyay</a:t>
              </a:r>
            </a:p>
          </p:txBody>
        </p:sp>
        <p:sp>
          <p:nvSpPr>
            <p:cNvPr id="116750" name="Line 12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876800" y="5562600"/>
            <a:ext cx="2743200" cy="381000"/>
            <a:chOff x="3168" y="3600"/>
            <a:chExt cx="1728" cy="240"/>
          </a:xfrm>
        </p:grpSpPr>
        <p:sp>
          <p:nvSpPr>
            <p:cNvPr id="116745" name="Rectangle 13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chair</a:t>
              </a:r>
            </a:p>
          </p:txBody>
        </p:sp>
        <p:sp>
          <p:nvSpPr>
            <p:cNvPr id="116746" name="Rectangle 14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airchay</a:t>
              </a:r>
            </a:p>
          </p:txBody>
        </p:sp>
        <p:sp>
          <p:nvSpPr>
            <p:cNvPr id="116747" name="Line 15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4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primary objective (translating a sentence) is too complicated for one method to accomplish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 we look for natural ways to decompose the solution into pieces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Translating a sentence can be decomposed into the process of translating each word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process of translating a word can be separated into translating words that: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vowels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consonant blends (sh, cr, th, etc.)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begin with single consonants 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a UML class diagram, the visibility of a variable or method can be shown using special characters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Public members are preceded by a plus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Private members are preceded by a minus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PigLatinTranslator.java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core activity of object-oriented design is determining the classes and objects that will make up the solution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classes may be part of a class library, reused from a previous project, or newly written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way to identify potential classes is to identify the objects discussed in the requirements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Objects are generally nouns, and the services that an object provides are generally verbs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concept of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sentences and translates them into Pig Latin.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sentence, result, another;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sentence (no punctuation):");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sentence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PigLatinTranslator.translate(sentence);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System.out.println("That sentence in Pig Latin is:");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System.out.println(result);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System.out.print("Translate another sentence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a sentence (no punctuation):");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sentence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PigLatinTranslator.translate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(sentence);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sentence in Pig Latin is:");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(result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Translate another sentence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another.equalsIgnoreCase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("y"));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678363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 you speak Pig Latin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oday ouyay eakspay igpay atinlay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Play it again Sam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ayplay ityay againyay amsay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PigLatinTranslator.java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translator from English to Pig Latin. Demonstrates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PigLatinTranslator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a sentence of words into Pig Latin.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translate(String sentence)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sentence = sentence.toLowerCase();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Scanner(sentence);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(scan.hasNext())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translateWord(scan.next());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" 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one word into Pig Latin. If the word begins with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vowel, the suffix "yay" is appended to the word.  Otherwise,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first letter or two are moved to the end of the word,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"ay" is appended.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translateWord(String word)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(beginsWithVowel(word))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word + "yay";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(beginsWithBlend(word))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word.substring(2) + word.substring(0,2) + "ay";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word.substring(1) + word.charAt(0) + "ay";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vowel.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boolean beginsWithVowel(String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vowels = "aeiou";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 = word.charAt(0);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(vowels.indexOf(letter) != -1);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particular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two-character consonant blend.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beginsWithBlend(String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 word.startsWith("bl") || word.startsWith("sc")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word.startsWith("br") || word.startsWith("sh")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word.startsWith("ch") || word.startsWith("sk")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word.startsWith("cl") || word.startsWith("sl")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word.startsWith("cr") || word.startsWith("sn")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word.startsWith("dr") || word.startsWith("sm")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word.startsWith("dw") || word.startsWith("sp")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word.startsWith("fl") || word.startsWith("sq")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word.startsWith("fr") || word.startsWith("st")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word.startsWith("gl") || word.startsWith("sw")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word.startsWith("gr") || word.startsWith("th")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word.startsWith("kl") || word.startsWith("tr")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word.startsWith("ph") || word.startsWith("tw")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word.startsWith("pl") || word.startsWith("wh")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word.startsWith("pr") || word.startsWith("wr") );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Pig Latin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1662113"/>
            <a:ext cx="7086600" cy="3671887"/>
            <a:chOff x="912" y="1047"/>
            <a:chExt cx="4464" cy="2313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912" y="1047"/>
              <a:ext cx="201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PigLatin</a:t>
              </a:r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912" y="1305"/>
              <a:ext cx="2016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912" y="1488"/>
              <a:ext cx="201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2496" y="2331"/>
              <a:ext cx="2880" cy="213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600" b="1">
                <a:latin typeface="Arial Unicode MS" charset="0"/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2496" y="2544"/>
              <a:ext cx="2880" cy="81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translate (sentence : String)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translateWord (word : String)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beginsWithVowel (word : String) : boolean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beginsWithBlend (word : String) : boolean</a:t>
              </a:r>
            </a:p>
          </p:txBody>
        </p:sp>
        <p:sp>
          <p:nvSpPr>
            <p:cNvPr id="126986" name="Rectangle 13"/>
            <p:cNvSpPr>
              <a:spLocks noChangeArrowheads="1"/>
            </p:cNvSpPr>
            <p:nvPr/>
          </p:nvSpPr>
          <p:spPr bwMode="auto">
            <a:xfrm>
              <a:off x="2496" y="2073"/>
              <a:ext cx="288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PigLatinTranslator</a:t>
              </a:r>
            </a:p>
          </p:txBody>
        </p:sp>
        <p:cxnSp>
          <p:nvCxnSpPr>
            <p:cNvPr id="126987" name="AutoShape 15"/>
            <p:cNvCxnSpPr>
              <a:cxnSpLocks noChangeShapeType="1"/>
              <a:stCxn id="126983" idx="2"/>
              <a:endCxn id="126986" idx="1"/>
            </p:cNvCxnSpPr>
            <p:nvPr/>
          </p:nvCxnSpPr>
          <p:spPr bwMode="auto">
            <a:xfrm rot="16200000" flipH="1">
              <a:off x="1999" y="1706"/>
              <a:ext cx="417" cy="57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6980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as Parameters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/>
              <a:t>Another important issue related to method design involves parameter passing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Parameters in a Java method are </a:t>
            </a:r>
            <a:r>
              <a:rPr lang="en-US" altLang="x-none" i="1"/>
              <a:t>passed by value</a:t>
            </a:r>
            <a:endParaRPr lang="en-US" altLang="x-none"/>
          </a:p>
          <a:p>
            <a:pPr>
              <a:spcBef>
                <a:spcPct val="60000"/>
              </a:spcBef>
            </a:pPr>
            <a:r>
              <a:rPr lang="en-US" altLang="x-none"/>
              <a:t>A copy of the </a:t>
            </a:r>
            <a:r>
              <a:rPr lang="en-US" altLang="x-none" i="1"/>
              <a:t>actual parameter </a:t>
            </a:r>
            <a:r>
              <a:rPr lang="en-US" altLang="x-none"/>
              <a:t>(the value passed in) is stored into the </a:t>
            </a:r>
            <a:r>
              <a:rPr lang="en-US" altLang="x-none" i="1"/>
              <a:t>formal parameter </a:t>
            </a:r>
            <a:r>
              <a:rPr lang="en-US" altLang="x-none"/>
              <a:t>(in the method header)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When an object is passed to a method, the actual parameter and the formal parameter become aliases of each other</a:t>
            </a:r>
          </a:p>
        </p:txBody>
      </p:sp>
      <p:sp>
        <p:nvSpPr>
          <p:cNvPr id="1280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Objects to Methods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What a method does with a parameter may or may not have a permanent effect (outside the method)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Note the difference between changing the internal state of an object versus changing which object a reference points to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ParameterTester.java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ParameterModifier.java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Num.java 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endParaRPr lang="en-US" altLang="x-none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9856</Words>
  <Application>Microsoft Macintosh PowerPoint</Application>
  <PresentationFormat>On-screen Show (4:3)</PresentationFormat>
  <Paragraphs>2072</Paragraphs>
  <Slides>142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142</vt:i4>
      </vt:variant>
    </vt:vector>
  </HeadingPairs>
  <TitlesOfParts>
    <vt:vector size="152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Verdana</vt:lpstr>
      <vt:lpstr>Arial</vt:lpstr>
      <vt:lpstr>Default Design</vt:lpstr>
      <vt:lpstr>Custom Design</vt:lpstr>
      <vt:lpstr>Chapter 7 Object-Oriented Design</vt:lpstr>
      <vt:lpstr>Object-Oriented Design</vt:lpstr>
      <vt:lpstr>Outline</vt:lpstr>
      <vt:lpstr>Program Development</vt:lpstr>
      <vt:lpstr>Requirements</vt:lpstr>
      <vt:lpstr>Design</vt:lpstr>
      <vt:lpstr>Implementation</vt:lpstr>
      <vt:lpstr>Testing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Outline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Class Relationships</vt:lpstr>
      <vt:lpstr>Dependency</vt:lpstr>
      <vt:lpstr>Dependency</vt:lpstr>
      <vt:lpstr>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in UML</vt:lpstr>
      <vt:lpstr>The this Reference</vt:lpstr>
      <vt:lpstr>The this reference</vt:lpstr>
      <vt:lpstr>Outline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The Comparable Interface</vt:lpstr>
      <vt:lpstr>The Iterator Interface</vt:lpstr>
      <vt:lpstr>The Iterable Interface</vt:lpstr>
      <vt:lpstr>Interfaces</vt:lpstr>
      <vt:lpstr>Outline</vt:lpstr>
      <vt:lpstr>Enumerated Types</vt:lpstr>
      <vt:lpstr>Enumerated Types</vt:lpstr>
      <vt:lpstr>Enumerated Types</vt:lpstr>
      <vt:lpstr>PowerPoint Presentation</vt:lpstr>
      <vt:lpstr>PowerPoint Presentation</vt:lpstr>
      <vt:lpstr>PowerPoint Presentation</vt:lpstr>
      <vt:lpstr>PowerPoint Presentation</vt:lpstr>
      <vt:lpstr>Enumerated Types</vt:lpstr>
      <vt:lpstr>Outline</vt:lpstr>
      <vt:lpstr>Method Design</vt:lpstr>
      <vt:lpstr>Method Decomposition</vt:lpstr>
      <vt:lpstr>Method Decomposition</vt:lpstr>
      <vt:lpstr>Method Decomposition</vt:lpstr>
      <vt:lpstr>Method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 for Pig Latin</vt:lpstr>
      <vt:lpstr>Objects as Parameters</vt:lpstr>
      <vt:lpstr>Passing Objects to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Method Overloading</vt:lpstr>
      <vt:lpstr>Method Overloading</vt:lpstr>
      <vt:lpstr>Overloading Methods</vt:lpstr>
      <vt:lpstr>Outline</vt:lpstr>
      <vt:lpstr>Testing</vt:lpstr>
      <vt:lpstr>Testing</vt:lpstr>
      <vt:lpstr>Reviews</vt:lpstr>
      <vt:lpstr>Test Cases</vt:lpstr>
      <vt:lpstr>Defect and Regression Testing</vt:lpstr>
      <vt:lpstr>Black-Box Testing</vt:lpstr>
      <vt:lpstr>White-Box Testing</vt:lpstr>
      <vt:lpstr>Outline</vt:lpstr>
      <vt:lpstr>GUI Design</vt:lpstr>
      <vt:lpstr>Know the User</vt:lpstr>
      <vt:lpstr>Prevent User Errors</vt:lpstr>
      <vt:lpstr>Optimize User Abilities</vt:lpstr>
      <vt:lpstr>Be Consistent</vt:lpstr>
      <vt:lpstr>Outline</vt:lpstr>
      <vt:lpstr>Mouse Events</vt:lpstr>
      <vt:lpstr>Mouse Events</vt:lpstr>
      <vt:lpstr>PowerPoint Presentation</vt:lpstr>
      <vt:lpstr>PowerPoint Presentation</vt:lpstr>
      <vt:lpstr>PowerPoint Presentation</vt:lpstr>
      <vt:lpstr>PowerPoint Presentation</vt:lpstr>
      <vt:lpstr>Mouse Events</vt:lpstr>
      <vt:lpstr>PowerPoint Presentation</vt:lpstr>
      <vt:lpstr>PowerPoint Presentation</vt:lpstr>
      <vt:lpstr>PowerPoint Presentation</vt:lpstr>
      <vt:lpstr>PowerPoint Presentation</vt:lpstr>
      <vt:lpstr>Key Events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41</cp:revision>
  <dcterms:created xsi:type="dcterms:W3CDTF">2014-02-27T14:46:45Z</dcterms:created>
  <dcterms:modified xsi:type="dcterms:W3CDTF">2016-11-26T16:02:01Z</dcterms:modified>
</cp:coreProperties>
</file>