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5" r:id="rId1"/>
    <p:sldMasterId id="2147483656" r:id="rId2"/>
  </p:sldMasterIdLst>
  <p:notesMasterIdLst>
    <p:notesMasterId r:id="rId58"/>
  </p:notesMasterIdLst>
  <p:handoutMasterIdLst>
    <p:handoutMasterId r:id="rId59"/>
  </p:handoutMasterIdLst>
  <p:sldIdLst>
    <p:sldId id="256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316" r:id="rId12"/>
    <p:sldId id="317" r:id="rId13"/>
    <p:sldId id="290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91" r:id="rId22"/>
    <p:sldId id="277" r:id="rId23"/>
    <p:sldId id="293" r:id="rId24"/>
    <p:sldId id="295" r:id="rId25"/>
    <p:sldId id="294" r:id="rId26"/>
    <p:sldId id="321" r:id="rId27"/>
    <p:sldId id="296" r:id="rId28"/>
    <p:sldId id="297" r:id="rId29"/>
    <p:sldId id="318" r:id="rId30"/>
    <p:sldId id="278" r:id="rId31"/>
    <p:sldId id="279" r:id="rId32"/>
    <p:sldId id="280" r:id="rId33"/>
    <p:sldId id="281" r:id="rId34"/>
    <p:sldId id="299" r:id="rId35"/>
    <p:sldId id="300" r:id="rId36"/>
    <p:sldId id="298" r:id="rId37"/>
    <p:sldId id="301" r:id="rId38"/>
    <p:sldId id="319" r:id="rId39"/>
    <p:sldId id="283" r:id="rId40"/>
    <p:sldId id="302" r:id="rId41"/>
    <p:sldId id="322" r:id="rId42"/>
    <p:sldId id="323" r:id="rId43"/>
    <p:sldId id="324" r:id="rId44"/>
    <p:sldId id="325" r:id="rId45"/>
    <p:sldId id="320" r:id="rId46"/>
    <p:sldId id="285" r:id="rId47"/>
    <p:sldId id="307" r:id="rId48"/>
    <p:sldId id="326" r:id="rId49"/>
    <p:sldId id="327" r:id="rId50"/>
    <p:sldId id="328" r:id="rId51"/>
    <p:sldId id="329" r:id="rId52"/>
    <p:sldId id="286" r:id="rId53"/>
    <p:sldId id="330" r:id="rId54"/>
    <p:sldId id="331" r:id="rId55"/>
    <p:sldId id="332" r:id="rId56"/>
    <p:sldId id="289" r:id="rId5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3366FF"/>
    <a:srgbClr val="D9FB9D"/>
    <a:srgbClr val="CCF5A3"/>
    <a:srgbClr val="FFFFCC"/>
    <a:srgbClr val="CCFFCC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3"/>
    <p:restoredTop sz="94674"/>
  </p:normalViewPr>
  <p:slideViewPr>
    <p:cSldViewPr>
      <p:cViewPr varScale="1">
        <p:scale>
          <a:sx n="124" d="100"/>
          <a:sy n="124" d="100"/>
        </p:scale>
        <p:origin x="616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63" Type="http://schemas.openxmlformats.org/officeDocument/2006/relationships/tableStyles" Target="tableStyles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notesMaster" Target="notesMasters/notesMaster1.xml"/><Relationship Id="rId59" Type="http://schemas.openxmlformats.org/officeDocument/2006/relationships/handoutMaster" Target="handoutMasters/handoutMaster1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60" Type="http://schemas.openxmlformats.org/officeDocument/2006/relationships/presProps" Target="presProps.xml"/><Relationship Id="rId61" Type="http://schemas.openxmlformats.org/officeDocument/2006/relationships/viewProps" Target="viewProps.xml"/><Relationship Id="rId62" Type="http://schemas.openxmlformats.org/officeDocument/2006/relationships/theme" Target="theme/theme1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BF26EF1-7A39-264F-BDDD-58E676CE55F9}" type="datetime1">
              <a:rPr lang="en-US" altLang="x-none"/>
              <a:pPr/>
              <a:t>11/29/16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B7CDCDE-7CEF-3242-9E6E-F3CC4FE02639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61C0C73-1A7E-9448-831D-DFBCE18F139D}" type="datetime1">
              <a:rPr lang="en-US" altLang="x-none"/>
              <a:pPr/>
              <a:t>11/29/16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FF0DACF-56B0-A246-90D0-197BAA65A2EF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F0DACF-56B0-A246-90D0-197BAA65A2EF}" type="slidenum">
              <a:rPr lang="en-US" altLang="x-none" smtClean="0"/>
              <a:pPr/>
              <a:t>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13864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38888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93350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047904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76200"/>
            <a:ext cx="8305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767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86300" y="1600200"/>
            <a:ext cx="40767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733800"/>
            <a:ext cx="40767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86300" y="3733800"/>
            <a:ext cx="40767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7162800" y="63246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 altLang="x-none"/>
              <a:t>11-</a:t>
            </a:r>
            <a:fld id="{DA8B1076-E26A-4E45-AD4F-1FBDC35A108F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123314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16E946-BA51-C043-8989-F659C04C67BF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688089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CA083F-F0CC-6E4F-A401-55860D241055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180932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F60D03-494F-DD4F-9402-601B51197238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161940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FF526F-4EC8-C14B-BFBB-96FF81ED7B8C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319220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AAED0A-D770-5945-8594-DDBCD0FC18E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069406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83A300-B485-3E43-962C-F0BFA030ED22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082606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46D917-0E41-DF42-ABD3-5CE6DF40E52B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95070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781598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D9E2B3-800B-3B48-9BA7-582FD444C8E2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972674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E4C446-3E42-F243-AE5B-DD70B9218810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370767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72791D-E4E5-B042-AE50-0386EA14241F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688533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C7D8F1-8D5F-8F4E-BAC0-17F9FE851C23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14556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45382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51371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4543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40229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90926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1984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7109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accent1"/>
            </a:gs>
            <a:gs pos="100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274638"/>
            <a:ext cx="868680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Heading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066800"/>
            <a:ext cx="86868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477000"/>
            <a:ext cx="5562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</a:defRPr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27" r:id="rId12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chemeClr val="accent1"/>
            </a:gs>
            <a:gs pos="100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D65837A9-97B8-3542-BF2E-E7838FC08E21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algn="ctr" eaLnBrk="1" hangingPunct="1"/>
            <a:r>
              <a:rPr lang="en-US" altLang="x-none"/>
              <a:t>Chapter 12</a:t>
            </a:r>
            <a:br>
              <a:rPr lang="en-US" altLang="x-none"/>
            </a:br>
            <a:r>
              <a:rPr lang="en-US" altLang="x-none"/>
              <a:t>Recursion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0" y="2438400"/>
            <a:ext cx="5486400" cy="1905000"/>
          </a:xfrm>
        </p:spPr>
        <p:txBody>
          <a:bodyPr/>
          <a:lstStyle/>
          <a:p>
            <a:pPr eaLnBrk="1" hangingPunct="1"/>
            <a:r>
              <a:rPr lang="en-US" altLang="x-none" sz="3200" dirty="0"/>
              <a:t>Java Software Solutions</a:t>
            </a:r>
            <a:endParaRPr lang="en-US" altLang="x-none" dirty="0"/>
          </a:p>
          <a:p>
            <a:pPr eaLnBrk="1" hangingPunct="1"/>
            <a:r>
              <a:rPr lang="en-US" altLang="x-none" dirty="0"/>
              <a:t>Foundations of Program Design</a:t>
            </a:r>
          </a:p>
          <a:p>
            <a:pPr eaLnBrk="1" hangingPunct="1"/>
            <a:r>
              <a:rPr lang="en-US" altLang="x-none" dirty="0"/>
              <a:t>9</a:t>
            </a:r>
            <a:r>
              <a:rPr lang="en-US" altLang="x-none" baseline="30000" dirty="0" smtClean="0"/>
              <a:t>th</a:t>
            </a:r>
            <a:r>
              <a:rPr lang="en-US" altLang="x-none" dirty="0" smtClean="0"/>
              <a:t> </a:t>
            </a:r>
            <a:r>
              <a:rPr lang="en-US" altLang="x-none" dirty="0"/>
              <a:t>Edition</a:t>
            </a:r>
          </a:p>
          <a:p>
            <a:pPr algn="r" eaLnBrk="1" hangingPunct="1"/>
            <a:endParaRPr lang="en-US" altLang="x-none" dirty="0"/>
          </a:p>
        </p:txBody>
      </p:sp>
      <p:sp>
        <p:nvSpPr>
          <p:cNvPr id="28678" name="Text Box 7"/>
          <p:cNvSpPr txBox="1">
            <a:spLocks noChangeArrowheads="1"/>
          </p:cNvSpPr>
          <p:nvPr/>
        </p:nvSpPr>
        <p:spPr bwMode="auto">
          <a:xfrm>
            <a:off x="5181600" y="4837113"/>
            <a:ext cx="3673475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altLang="x-none" sz="2800"/>
              <a:t>John Lewis</a:t>
            </a:r>
          </a:p>
          <a:p>
            <a:pPr algn="r" eaLnBrk="1" hangingPunct="1"/>
            <a:r>
              <a:rPr lang="en-US" altLang="x-none" sz="2800"/>
              <a:t>William Loftus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075" y="1981200"/>
            <a:ext cx="2955925" cy="3657957"/>
          </a:xfrm>
          <a:prstGeom prst="rect">
            <a:avLst/>
          </a:prstGeom>
        </p:spPr>
      </p:pic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Quick Check</a:t>
            </a:r>
          </a:p>
        </p:txBody>
      </p:sp>
      <p:sp>
        <p:nvSpPr>
          <p:cNvPr id="37891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37892" name="TextBox 5"/>
          <p:cNvSpPr txBox="1">
            <a:spLocks noChangeArrowheads="1"/>
          </p:cNvSpPr>
          <p:nvPr/>
        </p:nvSpPr>
        <p:spPr bwMode="auto">
          <a:xfrm>
            <a:off x="304800" y="1331913"/>
            <a:ext cx="861060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800"/>
              <a:t>Write a recursive definition of 5 * n, where n &gt; 0.</a:t>
            </a:r>
          </a:p>
          <a:p>
            <a:pPr eaLnBrk="1" hangingPunct="1"/>
            <a:endParaRPr lang="en-US" altLang="x-none" sz="2800"/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Quick Check</a:t>
            </a:r>
          </a:p>
        </p:txBody>
      </p:sp>
      <p:sp>
        <p:nvSpPr>
          <p:cNvPr id="38915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38916" name="TextBox 5"/>
          <p:cNvSpPr txBox="1">
            <a:spLocks noChangeArrowheads="1"/>
          </p:cNvSpPr>
          <p:nvPr/>
        </p:nvSpPr>
        <p:spPr bwMode="auto">
          <a:xfrm>
            <a:off x="304800" y="1331913"/>
            <a:ext cx="861060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800"/>
              <a:t>Write a recursive definition of 5 * n, where n &gt; 0.</a:t>
            </a:r>
          </a:p>
          <a:p>
            <a:pPr eaLnBrk="1" hangingPunct="1"/>
            <a:endParaRPr lang="en-US" altLang="x-none" sz="2800"/>
          </a:p>
        </p:txBody>
      </p:sp>
      <p:sp>
        <p:nvSpPr>
          <p:cNvPr id="41990" name="TextBox 6"/>
          <p:cNvSpPr txBox="1">
            <a:spLocks noChangeArrowheads="1"/>
          </p:cNvSpPr>
          <p:nvPr/>
        </p:nvSpPr>
        <p:spPr bwMode="auto">
          <a:xfrm>
            <a:off x="1600200" y="2362200"/>
            <a:ext cx="6186488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1200"/>
              </a:spcAft>
            </a:pPr>
            <a:r>
              <a:rPr lang="en-US" altLang="x-none" sz="2800" b="1">
                <a:latin typeface="Courier New" charset="0"/>
                <a:ea typeface="Courier New" charset="0"/>
                <a:cs typeface="Courier New" charset="0"/>
              </a:rPr>
              <a:t>5 * 1	=	5</a:t>
            </a:r>
          </a:p>
          <a:p>
            <a:pPr eaLnBrk="1" hangingPunct="1">
              <a:spcAft>
                <a:spcPts val="1200"/>
              </a:spcAft>
            </a:pPr>
            <a:r>
              <a:rPr lang="en-US" altLang="x-none" sz="2800" b="1">
                <a:latin typeface="Courier New" charset="0"/>
                <a:ea typeface="Courier New" charset="0"/>
                <a:cs typeface="Courier New" charset="0"/>
              </a:rPr>
              <a:t>5 * n	=	5 + (5 * (n-1))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9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Outline</a:t>
            </a:r>
          </a:p>
        </p:txBody>
      </p:sp>
      <p:sp>
        <p:nvSpPr>
          <p:cNvPr id="100355" name="Text Box 3"/>
          <p:cNvSpPr txBox="1">
            <a:spLocks noChangeArrowheads="1"/>
          </p:cNvSpPr>
          <p:nvPr/>
        </p:nvSpPr>
        <p:spPr bwMode="auto">
          <a:xfrm>
            <a:off x="2667000" y="1828800"/>
            <a:ext cx="3743332" cy="3231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Recursive Thinking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Recursive Programming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Traversing a Maze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The Towers of Hanoi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Tiled Images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Fractals</a:t>
            </a:r>
            <a:endParaRPr lang="en-US" altLang="x-none" b="1" dirty="0"/>
          </a:p>
        </p:txBody>
      </p:sp>
      <p:sp>
        <p:nvSpPr>
          <p:cNvPr id="100356" name="AutoShape 4"/>
          <p:cNvSpPr>
            <a:spLocks noChangeArrowheads="1"/>
          </p:cNvSpPr>
          <p:nvPr/>
        </p:nvSpPr>
        <p:spPr bwMode="auto">
          <a:xfrm>
            <a:off x="1828800" y="2481262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 sz="1800"/>
          </a:p>
        </p:txBody>
      </p:sp>
      <p:sp>
        <p:nvSpPr>
          <p:cNvPr id="39941" name="Footer Placeholder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100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5" grpId="0"/>
      <p:bldP spid="10035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Recursive Programming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50292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A recursive method is a method that invokes itself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A recursive method must be structured to handle both the base case and the recursive case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Each call to the method sets up a new execution environment, with new parameters and local variables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As with any method call, when the method completes, control returns to the method that invoked it (which may be an earlier invocation of itself)</a:t>
            </a:r>
          </a:p>
        </p:txBody>
      </p:sp>
      <p:sp>
        <p:nvSpPr>
          <p:cNvPr id="4096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Sum of 1 to N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1544638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Consider the problem of computing the sum of all the numbers between 1 and any positive integer N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This problem can be recursively defined as:</a:t>
            </a:r>
          </a:p>
        </p:txBody>
      </p:sp>
      <p:sp>
        <p:nvSpPr>
          <p:cNvPr id="41988" name="Footer Placeholder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685800" y="2819400"/>
            <a:ext cx="7772400" cy="3581400"/>
            <a:chOff x="762000" y="2590801"/>
            <a:chExt cx="7772400" cy="3581400"/>
          </a:xfrm>
        </p:grpSpPr>
        <p:sp>
          <p:nvSpPr>
            <p:cNvPr id="41990" name="TextBox 7"/>
            <p:cNvSpPr txBox="1">
              <a:spLocks noChangeArrowheads="1"/>
            </p:cNvSpPr>
            <p:nvPr/>
          </p:nvSpPr>
          <p:spPr bwMode="auto">
            <a:xfrm>
              <a:off x="762000" y="2590801"/>
              <a:ext cx="7772400" cy="3581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2880" tIns="137160" rIns="182880" bIns="13716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pic>
          <p:nvPicPr>
            <p:cNvPr id="41991" name="Picture 9" descr="fig12_02.ti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6800" y="2895600"/>
              <a:ext cx="7191375" cy="2897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Sum of 1 to N</a:t>
            </a:r>
          </a:p>
        </p:txBody>
      </p:sp>
      <p:sp>
        <p:nvSpPr>
          <p:cNvPr id="43011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143000" y="2260600"/>
            <a:ext cx="6934200" cy="3606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  <a:buFont typeface="Times" charset="0"/>
              <a:buNone/>
            </a:pPr>
            <a:r>
              <a:rPr lang="en-US" altLang="x-none" sz="20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This method returns the sum of 1 to num</a:t>
            </a:r>
          </a:p>
          <a:p>
            <a:pPr eaLnBrk="1" hangingPunct="1">
              <a:lnSpc>
                <a:spcPct val="90000"/>
              </a:lnSpc>
              <a:buFont typeface="Times" charset="0"/>
              <a:buNone/>
            </a:pPr>
            <a:r>
              <a:rPr lang="en-US" altLang="x-none" sz="20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int </a:t>
            </a:r>
            <a:r>
              <a:rPr lang="en-US" altLang="x-none" sz="2000" b="1">
                <a:latin typeface="Courier New" charset="0"/>
                <a:ea typeface="Courier New" charset="0"/>
                <a:cs typeface="Courier New" charset="0"/>
              </a:rPr>
              <a:t>sum(</a:t>
            </a:r>
            <a:r>
              <a:rPr lang="en-US" altLang="x-none" sz="20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 </a:t>
            </a:r>
            <a:r>
              <a:rPr lang="en-US" altLang="x-none" sz="2000" b="1">
                <a:latin typeface="Courier New" charset="0"/>
                <a:ea typeface="Courier New" charset="0"/>
                <a:cs typeface="Courier New" charset="0"/>
              </a:rPr>
              <a:t>num)</a:t>
            </a:r>
          </a:p>
          <a:p>
            <a:pPr eaLnBrk="1" hangingPunct="1">
              <a:lnSpc>
                <a:spcPct val="90000"/>
              </a:lnSpc>
              <a:buFont typeface="Times" charset="0"/>
              <a:buNone/>
            </a:pPr>
            <a:r>
              <a:rPr lang="en-US" altLang="x-none" sz="2000" b="1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>
              <a:lnSpc>
                <a:spcPct val="90000"/>
              </a:lnSpc>
              <a:buFont typeface="Times" charset="0"/>
              <a:buNone/>
            </a:pPr>
            <a:r>
              <a:rPr lang="en-US" altLang="x-none" sz="20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20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 </a:t>
            </a:r>
            <a:r>
              <a:rPr lang="en-US" altLang="x-none" sz="2000" b="1">
                <a:latin typeface="Courier New" charset="0"/>
                <a:ea typeface="Courier New" charset="0"/>
                <a:cs typeface="Courier New" charset="0"/>
              </a:rPr>
              <a:t>result;</a:t>
            </a:r>
          </a:p>
          <a:p>
            <a:pPr eaLnBrk="1" hangingPunct="1">
              <a:lnSpc>
                <a:spcPct val="90000"/>
              </a:lnSpc>
              <a:buFont typeface="Times" charset="0"/>
              <a:buNone/>
            </a:pPr>
            <a:endParaRPr lang="en-US" altLang="x-none" sz="20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lnSpc>
                <a:spcPct val="90000"/>
              </a:lnSpc>
              <a:buFont typeface="Times" charset="0"/>
              <a:buNone/>
            </a:pPr>
            <a:r>
              <a:rPr lang="en-US" altLang="x-none" sz="20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20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if </a:t>
            </a:r>
            <a:r>
              <a:rPr lang="en-US" altLang="x-none" sz="2000" b="1">
                <a:latin typeface="Courier New" charset="0"/>
                <a:ea typeface="Courier New" charset="0"/>
                <a:cs typeface="Courier New" charset="0"/>
              </a:rPr>
              <a:t>(num == 1)</a:t>
            </a:r>
          </a:p>
          <a:p>
            <a:pPr eaLnBrk="1" hangingPunct="1">
              <a:lnSpc>
                <a:spcPct val="90000"/>
              </a:lnSpc>
              <a:buFont typeface="Times" charset="0"/>
              <a:buNone/>
            </a:pPr>
            <a:r>
              <a:rPr lang="en-US" altLang="x-none" sz="2000" b="1">
                <a:latin typeface="Courier New" charset="0"/>
                <a:ea typeface="Courier New" charset="0"/>
                <a:cs typeface="Courier New" charset="0"/>
              </a:rPr>
              <a:t>      result = 1;</a:t>
            </a:r>
          </a:p>
          <a:p>
            <a:pPr eaLnBrk="1" hangingPunct="1">
              <a:lnSpc>
                <a:spcPct val="90000"/>
              </a:lnSpc>
              <a:buFont typeface="Times" charset="0"/>
              <a:buNone/>
            </a:pPr>
            <a:r>
              <a:rPr lang="en-US" altLang="x-none" sz="20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20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else</a:t>
            </a:r>
          </a:p>
          <a:p>
            <a:pPr eaLnBrk="1" hangingPunct="1">
              <a:lnSpc>
                <a:spcPct val="90000"/>
              </a:lnSpc>
              <a:buFont typeface="Times" charset="0"/>
              <a:buNone/>
            </a:pPr>
            <a:r>
              <a:rPr lang="en-US" altLang="x-none" sz="2000" b="1">
                <a:latin typeface="Courier New" charset="0"/>
                <a:ea typeface="Courier New" charset="0"/>
                <a:cs typeface="Courier New" charset="0"/>
              </a:rPr>
              <a:t>      result = num + </a:t>
            </a:r>
            <a:r>
              <a:rPr lang="en-US" altLang="x-none" sz="20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sum</a:t>
            </a:r>
            <a:r>
              <a:rPr lang="en-US" altLang="x-none" sz="2000" b="1">
                <a:latin typeface="Courier New" charset="0"/>
                <a:ea typeface="Courier New" charset="0"/>
                <a:cs typeface="Courier New" charset="0"/>
              </a:rPr>
              <a:t>(n-1);</a:t>
            </a:r>
          </a:p>
          <a:p>
            <a:pPr eaLnBrk="1" hangingPunct="1">
              <a:lnSpc>
                <a:spcPct val="90000"/>
              </a:lnSpc>
              <a:buFont typeface="Times" charset="0"/>
              <a:buNone/>
            </a:pPr>
            <a:endParaRPr lang="en-US" altLang="x-none" sz="20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lnSpc>
                <a:spcPct val="90000"/>
              </a:lnSpc>
              <a:buFont typeface="Times" charset="0"/>
              <a:buNone/>
            </a:pPr>
            <a:r>
              <a:rPr lang="en-US" altLang="x-none" sz="20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20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return </a:t>
            </a:r>
            <a:r>
              <a:rPr lang="en-US" altLang="x-none" sz="2000" b="1">
                <a:latin typeface="Courier New" charset="0"/>
                <a:ea typeface="Courier New" charset="0"/>
                <a:cs typeface="Courier New" charset="0"/>
              </a:rPr>
              <a:t>result;</a:t>
            </a:r>
          </a:p>
          <a:p>
            <a:pPr eaLnBrk="1" hangingPunct="1">
              <a:lnSpc>
                <a:spcPct val="90000"/>
              </a:lnSpc>
              <a:buFont typeface="Times" charset="0"/>
              <a:buNone/>
            </a:pPr>
            <a:r>
              <a:rPr lang="en-US" altLang="x-none" sz="2000" b="1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43013" name="Content Placeholder 6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1828800"/>
          </a:xfrm>
        </p:spPr>
        <p:txBody>
          <a:bodyPr/>
          <a:lstStyle/>
          <a:p>
            <a:r>
              <a:rPr lang="en-US" altLang="x-none"/>
              <a:t>The summation could be implemented recursively as follows: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Sum of 1 to N</a:t>
            </a:r>
          </a:p>
        </p:txBody>
      </p:sp>
      <p:sp>
        <p:nvSpPr>
          <p:cNvPr id="44035" name="Footer Placeholder 29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grpSp>
        <p:nvGrpSpPr>
          <p:cNvPr id="44036" name="Group 34"/>
          <p:cNvGrpSpPr>
            <a:grpSpLocks/>
          </p:cNvGrpSpPr>
          <p:nvPr/>
        </p:nvGrpSpPr>
        <p:grpSpPr bwMode="auto">
          <a:xfrm>
            <a:off x="1295400" y="1219200"/>
            <a:ext cx="6477000" cy="4953000"/>
            <a:chOff x="685800" y="1371600"/>
            <a:chExt cx="6477000" cy="4953000"/>
          </a:xfrm>
        </p:grpSpPr>
        <p:sp>
          <p:nvSpPr>
            <p:cNvPr id="44037" name="TextBox 31"/>
            <p:cNvSpPr txBox="1">
              <a:spLocks noChangeArrowheads="1"/>
            </p:cNvSpPr>
            <p:nvPr/>
          </p:nvSpPr>
          <p:spPr bwMode="auto">
            <a:xfrm>
              <a:off x="685800" y="1371600"/>
              <a:ext cx="6477000" cy="4953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2880" tIns="137160" rIns="182880" bIns="13716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pic>
          <p:nvPicPr>
            <p:cNvPr id="44038" name="Picture 33" descr="fig12_03.ti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6800" y="1676400"/>
              <a:ext cx="5648325" cy="44060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Recursive Programming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50292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 dirty="0"/>
              <a:t>Note that just because we </a:t>
            </a:r>
            <a:r>
              <a:rPr lang="en-US" altLang="x-none" u="sng" dirty="0"/>
              <a:t>can</a:t>
            </a:r>
            <a:r>
              <a:rPr lang="en-US" altLang="x-none" dirty="0"/>
              <a:t> use recursion to solve a problem, doesn't mean we </a:t>
            </a:r>
            <a:r>
              <a:rPr lang="en-US" altLang="x-none" u="sng" dirty="0"/>
              <a:t>should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 dirty="0"/>
              <a:t>We usually would not use recursion to solve the summation problem, because the iterative version is easier to understand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 dirty="0"/>
              <a:t>However, for some problems, recursion provides an elegant solution, often cleaner than an iterative version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 dirty="0"/>
              <a:t>You must carefully decide whether recursion is the correct technique for any problem</a:t>
            </a:r>
          </a:p>
        </p:txBody>
      </p:sp>
      <p:sp>
        <p:nvSpPr>
          <p:cNvPr id="4506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Indirect Recursion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763000" cy="53340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A method invoking itself is considered to be </a:t>
            </a:r>
            <a:r>
              <a:rPr lang="en-US" altLang="x-none" i="1"/>
              <a:t>direct recursion</a:t>
            </a:r>
            <a:endParaRPr lang="en-US" altLang="x-none"/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A method could invoke another method, which invokes another, etc., until eventually the original method is invoked again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For example, method </a:t>
            </a:r>
            <a:r>
              <a:rPr lang="en-US" altLang="x-none">
                <a:latin typeface="Courier New" charset="0"/>
              </a:rPr>
              <a:t>m1</a:t>
            </a:r>
            <a:r>
              <a:rPr lang="en-US" altLang="x-none"/>
              <a:t> could invoke </a:t>
            </a:r>
            <a:r>
              <a:rPr lang="en-US" altLang="x-none">
                <a:latin typeface="Courier New" charset="0"/>
              </a:rPr>
              <a:t>m2</a:t>
            </a:r>
            <a:r>
              <a:rPr lang="en-US" altLang="x-none"/>
              <a:t>, which invokes </a:t>
            </a:r>
            <a:r>
              <a:rPr lang="en-US" altLang="x-none">
                <a:latin typeface="Courier New" charset="0"/>
              </a:rPr>
              <a:t>m3</a:t>
            </a:r>
            <a:r>
              <a:rPr lang="en-US" altLang="x-none"/>
              <a:t>, which in turn invokes </a:t>
            </a:r>
            <a:r>
              <a:rPr lang="en-US" altLang="x-none">
                <a:latin typeface="Courier New" charset="0"/>
              </a:rPr>
              <a:t>m1</a:t>
            </a:r>
            <a:r>
              <a:rPr lang="en-US" altLang="x-none"/>
              <a:t> again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This is called </a:t>
            </a:r>
            <a:r>
              <a:rPr lang="en-US" altLang="x-none" i="1"/>
              <a:t>indirect recursion</a:t>
            </a:r>
            <a:r>
              <a:rPr lang="en-US" altLang="x-none"/>
              <a:t>, and requires all the same care as direct recursion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It is often more difficult to trace and debug</a:t>
            </a:r>
          </a:p>
        </p:txBody>
      </p:sp>
      <p:sp>
        <p:nvSpPr>
          <p:cNvPr id="4608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Indirect Recursion</a:t>
            </a:r>
          </a:p>
        </p:txBody>
      </p:sp>
      <p:sp>
        <p:nvSpPr>
          <p:cNvPr id="47107" name="Footer Placeholder 3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grpSp>
        <p:nvGrpSpPr>
          <p:cNvPr id="47108" name="Group 40"/>
          <p:cNvGrpSpPr>
            <a:grpSpLocks/>
          </p:cNvGrpSpPr>
          <p:nvPr/>
        </p:nvGrpSpPr>
        <p:grpSpPr bwMode="auto">
          <a:xfrm>
            <a:off x="457200" y="1447800"/>
            <a:ext cx="8229600" cy="3657600"/>
            <a:chOff x="457200" y="1295400"/>
            <a:chExt cx="8229600" cy="3657600"/>
          </a:xfrm>
        </p:grpSpPr>
        <p:sp>
          <p:nvSpPr>
            <p:cNvPr id="47109" name="TextBox 37"/>
            <p:cNvSpPr txBox="1">
              <a:spLocks noChangeArrowheads="1"/>
            </p:cNvSpPr>
            <p:nvPr/>
          </p:nvSpPr>
          <p:spPr bwMode="auto">
            <a:xfrm>
              <a:off x="457200" y="1295400"/>
              <a:ext cx="8229600" cy="3657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2880" tIns="137160" rIns="182880" bIns="13716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pic>
          <p:nvPicPr>
            <p:cNvPr id="47110" name="Picture 39" descr="fig12_04.ti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0" y="1676400"/>
              <a:ext cx="7437437" cy="28639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Recursion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029200"/>
          </a:xfrm>
          <a:noFill/>
        </p:spPr>
        <p:txBody>
          <a:bodyPr lIns="92075" tIns="46038" rIns="92075" bIns="46038"/>
          <a:lstStyle/>
          <a:p>
            <a:r>
              <a:rPr lang="en-US" altLang="x-none" dirty="0"/>
              <a:t>Recursion is a fundamental programming technique that can provide an elegant solution certain kinds of problems</a:t>
            </a:r>
          </a:p>
          <a:p>
            <a:pPr>
              <a:spcBef>
                <a:spcPct val="70000"/>
              </a:spcBef>
            </a:pPr>
            <a:r>
              <a:rPr lang="en-US" altLang="x-none" dirty="0"/>
              <a:t>Chapter 12 focuses on:</a:t>
            </a:r>
          </a:p>
          <a:p>
            <a:pPr lvl="1">
              <a:spcBef>
                <a:spcPct val="70000"/>
              </a:spcBef>
            </a:pPr>
            <a:r>
              <a:rPr lang="en-US" altLang="x-none" dirty="0"/>
              <a:t>thinking in a recursive manner</a:t>
            </a:r>
          </a:p>
          <a:p>
            <a:pPr lvl="1"/>
            <a:r>
              <a:rPr lang="en-US" altLang="x-none" dirty="0"/>
              <a:t>programming in a recursive manner</a:t>
            </a:r>
          </a:p>
          <a:p>
            <a:pPr lvl="1"/>
            <a:r>
              <a:rPr lang="en-US" altLang="x-none" dirty="0"/>
              <a:t>the correct use of recursion</a:t>
            </a:r>
          </a:p>
          <a:p>
            <a:pPr lvl="1"/>
            <a:r>
              <a:rPr lang="en-US" altLang="x-none" dirty="0"/>
              <a:t>recursion </a:t>
            </a:r>
            <a:r>
              <a:rPr lang="en-US" altLang="x-none" dirty="0" smtClean="0"/>
              <a:t>examples</a:t>
            </a:r>
          </a:p>
          <a:p>
            <a:pPr lvl="1"/>
            <a:r>
              <a:rPr lang="en-US" altLang="x-none" dirty="0" smtClean="0"/>
              <a:t>recursion in graphics</a:t>
            </a:r>
            <a:endParaRPr lang="en-US" altLang="x-none" dirty="0" smtClean="0"/>
          </a:p>
          <a:p>
            <a:pPr lvl="1"/>
            <a:r>
              <a:rPr lang="en-US" altLang="x-none" dirty="0" smtClean="0"/>
              <a:t>fractals</a:t>
            </a:r>
            <a:endParaRPr lang="en-US" altLang="x-none" dirty="0"/>
          </a:p>
        </p:txBody>
      </p:sp>
      <p:sp>
        <p:nvSpPr>
          <p:cNvPr id="2970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  <p:custDataLst>
      <p:tags r:id="rId1"/>
    </p:custData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Outline</a:t>
            </a:r>
          </a:p>
        </p:txBody>
      </p:sp>
      <p:sp>
        <p:nvSpPr>
          <p:cNvPr id="100355" name="Text Box 3"/>
          <p:cNvSpPr txBox="1">
            <a:spLocks noChangeArrowheads="1"/>
          </p:cNvSpPr>
          <p:nvPr/>
        </p:nvSpPr>
        <p:spPr bwMode="auto">
          <a:xfrm>
            <a:off x="2667000" y="1752600"/>
            <a:ext cx="3743332" cy="3231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Recursive Thinking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Recursive Programming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Traversing a Maze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The Towers of Hanoi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Tiled Images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Fractals</a:t>
            </a:r>
            <a:endParaRPr lang="en-US" altLang="x-none" b="1" dirty="0"/>
          </a:p>
        </p:txBody>
      </p:sp>
      <p:sp>
        <p:nvSpPr>
          <p:cNvPr id="100356" name="AutoShape 4"/>
          <p:cNvSpPr>
            <a:spLocks noChangeArrowheads="1"/>
          </p:cNvSpPr>
          <p:nvPr/>
        </p:nvSpPr>
        <p:spPr bwMode="auto">
          <a:xfrm>
            <a:off x="1828800" y="2949575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 sz="1800"/>
          </a:p>
        </p:txBody>
      </p:sp>
      <p:sp>
        <p:nvSpPr>
          <p:cNvPr id="48133" name="Footer Placeholder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100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5" grpId="0"/>
      <p:bldP spid="10035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Maze Traversal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52578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We can use recursion to find a path through a maze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From each location, we can search in each direction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The recursive calls keep track of the path through the maze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The base case is an invalid move or reaching the final destination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See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>
                <a:latin typeface="Courier New" charset="0"/>
              </a:rPr>
              <a:t>MazeSearch.java </a:t>
            </a:r>
            <a:endParaRPr lang="en-US" altLang="x-none"/>
          </a:p>
          <a:p>
            <a:pPr>
              <a:lnSpc>
                <a:spcPct val="90000"/>
              </a:lnSpc>
            </a:pPr>
            <a:r>
              <a:rPr lang="en-US" altLang="x-none"/>
              <a:t>See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>
                <a:latin typeface="Courier New" charset="0"/>
              </a:rPr>
              <a:t>Maze.java </a:t>
            </a:r>
            <a:endParaRPr lang="en-US" altLang="x-none"/>
          </a:p>
        </p:txBody>
      </p:sp>
      <p:sp>
        <p:nvSpPr>
          <p:cNvPr id="4915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50179" name="TextBox 5"/>
          <p:cNvSpPr txBox="1">
            <a:spLocks noChangeArrowheads="1"/>
          </p:cNvSpPr>
          <p:nvPr/>
        </p:nvSpPr>
        <p:spPr bwMode="auto">
          <a:xfrm>
            <a:off x="609600" y="457200"/>
            <a:ext cx="7910513" cy="58785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MazeSearch.java       Author: Lewis/Loftus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Demonstrates recursion.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MazeSearch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Creates a new maze, prints its original form, attempts to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solve it, and prints out its final form.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static void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main(String[] args)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Maze labyrinth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Maze();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System.out.println(labyrinth);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if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(labyrinth.traverse(0, 0))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System.out.println("The maze was successfully traversed!");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else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System.out.println("There is no possible path.");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System.out.println(labyrinth);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51203" name="TextBox 5"/>
          <p:cNvSpPr txBox="1">
            <a:spLocks noChangeArrowheads="1"/>
          </p:cNvSpPr>
          <p:nvPr/>
        </p:nvSpPr>
        <p:spPr bwMode="auto">
          <a:xfrm>
            <a:off x="609600" y="457200"/>
            <a:ext cx="7910513" cy="58785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</a:t>
            </a:r>
            <a:r>
              <a:rPr lang="en-US" altLang="x-none" sz="1400" b="1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MazeSearch.java</a:t>
            </a:r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  Author: Lewis/Loftus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Demonstrates recursion.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x-none" sz="14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MazeSearch</a:t>
            </a:r>
            <a:endParaRPr lang="en-US" altLang="x-none" sz="14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Creates a new maze, prints its original form, attempts to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solve it, and prints out its final form.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static void </a:t>
            </a:r>
            <a:r>
              <a:rPr lang="en-US" altLang="x-none" sz="1400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main(String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[] </a:t>
            </a:r>
            <a:r>
              <a:rPr lang="en-US" altLang="x-none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args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Maze labyrinth =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Maze();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(labyrinth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pPr eaLnBrk="1" hangingPunct="1"/>
            <a:endParaRPr lang="en-US" altLang="x-none" sz="14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if 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altLang="x-none" sz="1400" b="1" dirty="0" err="1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labyrinth.traverse</a:t>
            </a:r>
            <a:r>
              <a:rPr lang="en-US" altLang="x-none" sz="1400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(0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 0))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 err="1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("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The maze was successfully traversed!");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else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 err="1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("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There is no possible path.");</a:t>
            </a:r>
          </a:p>
          <a:p>
            <a:pPr eaLnBrk="1" hangingPunct="1"/>
            <a:endParaRPr lang="en-US" altLang="x-none" sz="14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(labyrinth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2055813" y="304800"/>
            <a:ext cx="4802187" cy="547846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1200"/>
              </a:spcAft>
            </a:pPr>
            <a:r>
              <a:rPr lang="en-US" altLang="x-none" b="1" u="sng">
                <a:ea typeface="Courier New" charset="0"/>
                <a:cs typeface="Courier New" charset="0"/>
              </a:rPr>
              <a:t>Output</a:t>
            </a:r>
            <a:endParaRPr lang="en-US" altLang="x-none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1110110001111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1011101111001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0000101010100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1110111010111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1010000111001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1011111101111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1000000000000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1111111111111</a:t>
            </a:r>
          </a:p>
          <a:p>
            <a:pPr eaLnBrk="1" hangingPunct="1"/>
            <a:endParaRPr lang="en-US" altLang="x-none" sz="16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The maze was successfully traversed!</a:t>
            </a:r>
          </a:p>
          <a:p>
            <a:pPr eaLnBrk="1" hangingPunct="1"/>
            <a:endParaRPr lang="en-US" altLang="x-none" sz="16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7770110001111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3077707771001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0000707070300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7770777070333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7070000773003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7077777703333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7000000000000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7777777777777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52227" name="TextBox 5"/>
          <p:cNvSpPr txBox="1">
            <a:spLocks noChangeArrowheads="1"/>
          </p:cNvSpPr>
          <p:nvPr/>
        </p:nvSpPr>
        <p:spPr bwMode="auto">
          <a:xfrm>
            <a:off x="609600" y="963613"/>
            <a:ext cx="7910513" cy="5016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Maze.java       Author: Lewis/Loftus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Represents a maze of characters. The goal is to get from the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top left corner to the bottom right, following a path of 1s.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Maze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private final int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TRIED = 3;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private final int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PATH = 7;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private int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[][] grid = { {1,1,1,0,1,1,0,0,0,1,1,1,1},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                   {1,0,1,1,1,0,1,1,1,1,0,0,1},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                   {0,0,0,0,1,0,1,0,1,0,1,0,0},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                   {1,1,1,0,1,1,1,0,1,0,1,1,1},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                   {1,0,1,0,0,0,0,1,1,1,0,0,1},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                   {1,0,1,1,1,1,1,1,0,1,1,1,1},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                   {1,0,0,0,0,0,0,0,0,0,0,0,0},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                   {1,1,1,1,1,1,1,1,1,1,1,1,1} };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continued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53251" name="TextBox 5"/>
          <p:cNvSpPr txBox="1">
            <a:spLocks noChangeArrowheads="1"/>
          </p:cNvSpPr>
          <p:nvPr/>
        </p:nvSpPr>
        <p:spPr bwMode="auto">
          <a:xfrm>
            <a:off x="609600" y="213360"/>
            <a:ext cx="8001000" cy="64922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 dirty="0">
                <a:solidFill>
                  <a:srgbClr val="800000"/>
                </a:solidFill>
                <a:ea typeface="Courier New" charset="0"/>
                <a:cs typeface="Courier New" charset="0"/>
              </a:rPr>
              <a:t>continued</a:t>
            </a:r>
          </a:p>
          <a:p>
            <a:endParaRPr lang="en-US" sz="1400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</a:t>
            </a:r>
            <a:r>
              <a:rPr lang="en-US" sz="1400" b="1" dirty="0" smtClean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  <a:endParaRPr lang="en-US" sz="1400" b="1" dirty="0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</a:t>
            </a:r>
            <a:r>
              <a:rPr lang="en-US" sz="1400" b="1" dirty="0" smtClean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Attempts to recursively traverse the maze. Inserts special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</a:t>
            </a:r>
            <a:r>
              <a:rPr lang="en-US" sz="1400" b="1" dirty="0" smtClean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characters indicating locations that have been tried and that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</a:t>
            </a:r>
            <a:r>
              <a:rPr lang="en-US" sz="1400" b="1" dirty="0" smtClean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eventually become part of the solution.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</a:t>
            </a:r>
            <a:r>
              <a:rPr lang="en-US" sz="1400" b="1" dirty="0" smtClean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  <a:endParaRPr lang="en-US" sz="1400" b="1" dirty="0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</a:t>
            </a:r>
            <a:r>
              <a:rPr lang="en-US" sz="1400" b="1" dirty="0" smtClean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</a:t>
            </a:r>
            <a:r>
              <a:rPr lang="en-US" sz="1400" b="1" dirty="0" err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boolean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traverse(</a:t>
            </a:r>
            <a:r>
              <a:rPr lang="en-US" sz="1400" b="1" dirty="0" err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row, </a:t>
            </a:r>
            <a:r>
              <a:rPr lang="en-US" sz="1400" b="1" dirty="0" err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column)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</a:t>
            </a:r>
            <a:r>
              <a:rPr lang="en-US" sz="1400" b="1" dirty="0" err="1" smtClean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boolean</a:t>
            </a:r>
            <a:r>
              <a:rPr lang="en-US" sz="1400" b="1" dirty="0" smtClean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done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false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</a:t>
            </a:r>
            <a:r>
              <a:rPr lang="en-US" sz="1400" b="1" dirty="0" smtClean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if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(valid(row, column))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grid[row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][column] = TRIED;  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this cell has been tried</a:t>
            </a:r>
          </a:p>
          <a:p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</a:t>
            </a:r>
            <a:r>
              <a:rPr lang="en-US" sz="1400" b="1" dirty="0" smtClean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if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(row == </a:t>
            </a:r>
            <a:r>
              <a:rPr lang="en-US" sz="1400" b="1" dirty="0" err="1" smtClean="0">
                <a:latin typeface="Courier New" charset="0"/>
                <a:ea typeface="Courier New" charset="0"/>
                <a:cs typeface="Courier New" charset="0"/>
              </a:rPr>
              <a:t>grid.length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 - 1 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&amp;&amp; column == grid[0].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length - 1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 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done 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true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  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the maze is solved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</a:t>
            </a:r>
            <a:r>
              <a:rPr lang="en-US" sz="1400" b="1" dirty="0" smtClean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else</a:t>
            </a:r>
            <a:endParaRPr lang="en-US" sz="1400" b="1" dirty="0">
              <a:solidFill>
                <a:srgbClr val="3366FF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 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done 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= 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traverse(row + 1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, column);     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down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 </a:t>
            </a:r>
            <a:r>
              <a:rPr lang="en-US" sz="1400" b="1" dirty="0" smtClean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if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(!done)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    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done 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= traverse(row, 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column + 1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  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right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 </a:t>
            </a:r>
            <a:r>
              <a:rPr lang="en-US" sz="1400" b="1" dirty="0" smtClean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if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(!done)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    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done 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= 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traverse(row - 1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, column);  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up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 </a:t>
            </a:r>
            <a:r>
              <a:rPr lang="en-US" sz="1400" b="1" dirty="0" smtClean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if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(!done)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    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done 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= traverse(row, 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column - 1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  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left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solidFill>
                  <a:srgbClr val="800000"/>
                </a:solidFill>
                <a:ea typeface="Courier New" charset="0"/>
                <a:cs typeface="Courier New" charset="0"/>
              </a:rPr>
              <a:t>continued</a:t>
            </a:r>
          </a:p>
        </p:txBody>
      </p:sp>
    </p:spTree>
    <p:extLst>
      <p:ext uri="{BB962C8B-B14F-4D97-AF65-F5344CB8AC3E}">
        <p14:creationId xmlns:p14="http://schemas.microsoft.com/office/powerpoint/2010/main" val="891228661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53251" name="TextBox 5"/>
          <p:cNvSpPr txBox="1">
            <a:spLocks noChangeArrowheads="1"/>
          </p:cNvSpPr>
          <p:nvPr/>
        </p:nvSpPr>
        <p:spPr bwMode="auto">
          <a:xfrm>
            <a:off x="609600" y="152400"/>
            <a:ext cx="7910513" cy="6308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 dirty="0">
                <a:solidFill>
                  <a:srgbClr val="800000"/>
                </a:solidFill>
                <a:ea typeface="Courier New" charset="0"/>
                <a:cs typeface="Courier New" charset="0"/>
              </a:rPr>
              <a:t>continued</a:t>
            </a:r>
          </a:p>
          <a:p>
            <a:pPr eaLnBrk="1" hangingPunct="1"/>
            <a:endParaRPr lang="en-US" altLang="x-none" sz="1400" b="1" dirty="0">
              <a:solidFill>
                <a:srgbClr val="8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if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(done)  </a:t>
            </a:r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this location is part of the final path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   grid[row][column] = PATH;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}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return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done;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Determines if a specific location is valid.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private </a:t>
            </a:r>
            <a:r>
              <a:rPr lang="en-US" altLang="x-none" sz="1400" b="1" dirty="0" err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boolean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valid(</a:t>
            </a:r>
            <a:r>
              <a:rPr lang="en-US" altLang="x-none" sz="1400" b="1" dirty="0" err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row, </a:t>
            </a:r>
            <a:r>
              <a:rPr lang="en-US" altLang="x-none" sz="1400" b="1" dirty="0" err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column)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boolean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result =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false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 // check if cell is in the bounds of the matrix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if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(row &gt;= 0 &amp;&amp; row &lt;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grid.length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&amp;&amp;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 column &gt;= 0 &amp;&amp; column &lt; grid[row].length)</a:t>
            </a:r>
          </a:p>
          <a:p>
            <a:pPr eaLnBrk="1" hangingPunct="1"/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    //  check if cell is not blocked and not previously tried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if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(grid[row][column] == 1)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   result =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true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eaLnBrk="1" hangingPunct="1"/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return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result;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solidFill>
                  <a:srgbClr val="800000"/>
                </a:solidFill>
                <a:ea typeface="Courier New" charset="0"/>
                <a:cs typeface="Courier New" charset="0"/>
              </a:rPr>
              <a:t>continued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54275" name="TextBox 5"/>
          <p:cNvSpPr txBox="1">
            <a:spLocks noChangeArrowheads="1"/>
          </p:cNvSpPr>
          <p:nvPr/>
        </p:nvSpPr>
        <p:spPr bwMode="auto">
          <a:xfrm>
            <a:off x="609600" y="963613"/>
            <a:ext cx="7910513" cy="43703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 dirty="0">
                <a:solidFill>
                  <a:srgbClr val="800000"/>
                </a:solidFill>
                <a:ea typeface="Courier New" charset="0"/>
                <a:cs typeface="Courier New" charset="0"/>
              </a:rPr>
              <a:t>continued</a:t>
            </a:r>
          </a:p>
          <a:p>
            <a:pPr eaLnBrk="1" hangingPunct="1"/>
            <a:endParaRPr lang="en-US" altLang="x-none" sz="1400" b="1" dirty="0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Returns the maze as a string.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public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String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toString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()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String result = "\n";</a:t>
            </a:r>
          </a:p>
          <a:p>
            <a:pPr eaLnBrk="1" hangingPunct="1"/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altLang="x-none" sz="1400" b="1" dirty="0" err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row = 0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; row &lt;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grid.length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; row++)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{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altLang="x-none" sz="1400" b="1" dirty="0" err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column=0; column &lt; grid[row].length; column++)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   result += grid[row][column] + "";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result += "\n";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}</a:t>
            </a:r>
          </a:p>
          <a:p>
            <a:pPr eaLnBrk="1" hangingPunct="1"/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return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result;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Outline</a:t>
            </a:r>
          </a:p>
        </p:txBody>
      </p:sp>
      <p:sp>
        <p:nvSpPr>
          <p:cNvPr id="100355" name="Text Box 3"/>
          <p:cNvSpPr txBox="1">
            <a:spLocks noChangeArrowheads="1"/>
          </p:cNvSpPr>
          <p:nvPr/>
        </p:nvSpPr>
        <p:spPr bwMode="auto">
          <a:xfrm>
            <a:off x="2667000" y="1752600"/>
            <a:ext cx="3743332" cy="3231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Recursive Thinking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Recursive Programming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Traversing a Maze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The Towers of Hanoi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Tiled Images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Fractals</a:t>
            </a:r>
            <a:endParaRPr lang="en-US" altLang="x-none" b="1" dirty="0"/>
          </a:p>
        </p:txBody>
      </p:sp>
      <p:sp>
        <p:nvSpPr>
          <p:cNvPr id="100356" name="AutoShape 4"/>
          <p:cNvSpPr>
            <a:spLocks noChangeArrowheads="1"/>
          </p:cNvSpPr>
          <p:nvPr/>
        </p:nvSpPr>
        <p:spPr bwMode="auto">
          <a:xfrm>
            <a:off x="1828800" y="3505200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 sz="1800"/>
          </a:p>
        </p:txBody>
      </p:sp>
      <p:sp>
        <p:nvSpPr>
          <p:cNvPr id="48133" name="Footer Placeholder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1477166"/>
      </p:ext>
    </p:extLst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100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5" grpId="0"/>
      <p:bldP spid="10035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Towers of Hanoi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763000" cy="52578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 dirty="0"/>
              <a:t>The </a:t>
            </a:r>
            <a:r>
              <a:rPr lang="en-US" altLang="x-none" i="1" dirty="0"/>
              <a:t>Towers of Hanoi</a:t>
            </a:r>
            <a:r>
              <a:rPr lang="en-US" altLang="x-none" dirty="0"/>
              <a:t> is a puzzle made up of three vertical pegs and several disks that slide onto the pegs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 dirty="0"/>
              <a:t>The disks are of varying size, initially placed on one peg with the largest disk on the bottom with increasingly smaller ones on top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 dirty="0"/>
              <a:t>The goal is to move all of the disks from one peg to another under the following rules:</a:t>
            </a:r>
          </a:p>
          <a:p>
            <a:pPr lvl="1">
              <a:lnSpc>
                <a:spcPct val="90000"/>
              </a:lnSpc>
              <a:spcBef>
                <a:spcPct val="70000"/>
              </a:spcBef>
            </a:pPr>
            <a:r>
              <a:rPr lang="en-US" altLang="x-none" dirty="0"/>
              <a:t>Move only one disk at a time</a:t>
            </a:r>
          </a:p>
          <a:p>
            <a:pPr lvl="1">
              <a:lnSpc>
                <a:spcPct val="90000"/>
              </a:lnSpc>
              <a:spcBef>
                <a:spcPts val="816"/>
              </a:spcBef>
            </a:pPr>
            <a:r>
              <a:rPr lang="en-US" altLang="x-none" dirty="0"/>
              <a:t>A larger disk cannot be put on top of a smaller one</a:t>
            </a:r>
          </a:p>
        </p:txBody>
      </p:sp>
      <p:sp>
        <p:nvSpPr>
          <p:cNvPr id="5530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Outline</a:t>
            </a:r>
          </a:p>
        </p:txBody>
      </p:sp>
      <p:sp>
        <p:nvSpPr>
          <p:cNvPr id="100355" name="Text Box 3"/>
          <p:cNvSpPr txBox="1">
            <a:spLocks noChangeArrowheads="1"/>
          </p:cNvSpPr>
          <p:nvPr/>
        </p:nvSpPr>
        <p:spPr bwMode="auto">
          <a:xfrm>
            <a:off x="2667000" y="1828800"/>
            <a:ext cx="3743332" cy="3231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Recursive Thinking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Recursive Programming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 smtClean="0"/>
              <a:t>Traversing a Maze</a:t>
            </a:r>
            <a:endParaRPr lang="en-US" altLang="x-none" b="1" dirty="0"/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 smtClean="0"/>
              <a:t>The Towers of Hanoi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 smtClean="0"/>
              <a:t>Tiled Images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 smtClean="0"/>
              <a:t>Fractals</a:t>
            </a:r>
            <a:endParaRPr lang="en-US" altLang="x-none" b="1" dirty="0"/>
          </a:p>
        </p:txBody>
      </p:sp>
      <p:sp>
        <p:nvSpPr>
          <p:cNvPr id="100356" name="AutoShape 4"/>
          <p:cNvSpPr>
            <a:spLocks noChangeArrowheads="1"/>
          </p:cNvSpPr>
          <p:nvPr/>
        </p:nvSpPr>
        <p:spPr bwMode="auto">
          <a:xfrm>
            <a:off x="1828800" y="1906587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 sz="1800"/>
          </a:p>
        </p:txBody>
      </p:sp>
      <p:sp>
        <p:nvSpPr>
          <p:cNvPr id="30725" name="Footer Placeholder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100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5" grpId="0"/>
      <p:bldP spid="10035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 altLang="x-none"/>
              <a:t>Towers of Hanoi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049338" y="1447800"/>
            <a:ext cx="3446462" cy="1752600"/>
            <a:chOff x="480" y="912"/>
            <a:chExt cx="2352" cy="1104"/>
          </a:xfrm>
        </p:grpSpPr>
        <p:sp>
          <p:nvSpPr>
            <p:cNvPr id="56351" name="Rectangle 4"/>
            <p:cNvSpPr>
              <a:spLocks noChangeArrowheads="1"/>
            </p:cNvSpPr>
            <p:nvPr/>
          </p:nvSpPr>
          <p:spPr bwMode="auto">
            <a:xfrm>
              <a:off x="480" y="1584"/>
              <a:ext cx="2352" cy="4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56352" name="Rectangle 5"/>
            <p:cNvSpPr>
              <a:spLocks noChangeArrowheads="1"/>
            </p:cNvSpPr>
            <p:nvPr/>
          </p:nvSpPr>
          <p:spPr bwMode="auto">
            <a:xfrm>
              <a:off x="882" y="912"/>
              <a:ext cx="47" cy="72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endParaRPr lang="x-none" altLang="x-none">
                <a:latin typeface="Times New Roman" charset="0"/>
              </a:endParaRPr>
            </a:p>
          </p:txBody>
        </p:sp>
        <p:sp>
          <p:nvSpPr>
            <p:cNvPr id="56353" name="AutoShape 6"/>
            <p:cNvSpPr>
              <a:spLocks noChangeArrowheads="1"/>
            </p:cNvSpPr>
            <p:nvPr/>
          </p:nvSpPr>
          <p:spPr bwMode="auto">
            <a:xfrm>
              <a:off x="576" y="1440"/>
              <a:ext cx="624" cy="96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56354" name="AutoShape 7"/>
            <p:cNvSpPr>
              <a:spLocks noChangeArrowheads="1"/>
            </p:cNvSpPr>
            <p:nvPr/>
          </p:nvSpPr>
          <p:spPr bwMode="auto">
            <a:xfrm>
              <a:off x="664" y="1296"/>
              <a:ext cx="449" cy="96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56355" name="AutoShape 8"/>
            <p:cNvSpPr>
              <a:spLocks noChangeArrowheads="1"/>
            </p:cNvSpPr>
            <p:nvPr/>
          </p:nvSpPr>
          <p:spPr bwMode="auto">
            <a:xfrm>
              <a:off x="750" y="1152"/>
              <a:ext cx="276" cy="96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endParaRPr lang="x-none" altLang="x-none">
                <a:latin typeface="Times New Roman" charset="0"/>
              </a:endParaRPr>
            </a:p>
          </p:txBody>
        </p:sp>
        <p:sp>
          <p:nvSpPr>
            <p:cNvPr id="56356" name="Rectangle 9"/>
            <p:cNvSpPr>
              <a:spLocks noChangeArrowheads="1"/>
            </p:cNvSpPr>
            <p:nvPr/>
          </p:nvSpPr>
          <p:spPr bwMode="auto">
            <a:xfrm>
              <a:off x="1633" y="912"/>
              <a:ext cx="47" cy="72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endParaRPr lang="x-none" altLang="x-none">
                <a:latin typeface="Times New Roman" charset="0"/>
              </a:endParaRPr>
            </a:p>
          </p:txBody>
        </p:sp>
        <p:sp>
          <p:nvSpPr>
            <p:cNvPr id="56357" name="Rectangle 10"/>
            <p:cNvSpPr>
              <a:spLocks noChangeArrowheads="1"/>
            </p:cNvSpPr>
            <p:nvPr/>
          </p:nvSpPr>
          <p:spPr bwMode="auto">
            <a:xfrm>
              <a:off x="2352" y="912"/>
              <a:ext cx="47" cy="72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endParaRPr lang="x-none" altLang="x-none">
                <a:latin typeface="Times New Roman" charset="0"/>
              </a:endParaRPr>
            </a:p>
          </p:txBody>
        </p:sp>
        <p:sp>
          <p:nvSpPr>
            <p:cNvPr id="56358" name="Text Box 11"/>
            <p:cNvSpPr txBox="1">
              <a:spLocks noChangeArrowheads="1"/>
            </p:cNvSpPr>
            <p:nvPr/>
          </p:nvSpPr>
          <p:spPr bwMode="auto">
            <a:xfrm>
              <a:off x="802" y="1766"/>
              <a:ext cx="17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x-none" sz="2000">
                  <a:latin typeface="Times New Roman" charset="0"/>
                </a:rPr>
                <a:t>Original Configuration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4994275" y="1447800"/>
            <a:ext cx="3446463" cy="1752600"/>
            <a:chOff x="3408" y="912"/>
            <a:chExt cx="2352" cy="1104"/>
          </a:xfrm>
        </p:grpSpPr>
        <p:sp>
          <p:nvSpPr>
            <p:cNvPr id="56343" name="Rectangle 13"/>
            <p:cNvSpPr>
              <a:spLocks noChangeArrowheads="1"/>
            </p:cNvSpPr>
            <p:nvPr/>
          </p:nvSpPr>
          <p:spPr bwMode="auto">
            <a:xfrm>
              <a:off x="3408" y="1584"/>
              <a:ext cx="2352" cy="4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56344" name="Rectangle 14"/>
            <p:cNvSpPr>
              <a:spLocks noChangeArrowheads="1"/>
            </p:cNvSpPr>
            <p:nvPr/>
          </p:nvSpPr>
          <p:spPr bwMode="auto">
            <a:xfrm>
              <a:off x="3810" y="912"/>
              <a:ext cx="47" cy="72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endParaRPr lang="x-none" altLang="x-none">
                <a:latin typeface="Times New Roman" charset="0"/>
              </a:endParaRPr>
            </a:p>
          </p:txBody>
        </p:sp>
        <p:sp>
          <p:nvSpPr>
            <p:cNvPr id="56345" name="AutoShape 15"/>
            <p:cNvSpPr>
              <a:spLocks noChangeArrowheads="1"/>
            </p:cNvSpPr>
            <p:nvPr/>
          </p:nvSpPr>
          <p:spPr bwMode="auto">
            <a:xfrm>
              <a:off x="3504" y="1440"/>
              <a:ext cx="624" cy="96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56346" name="AutoShape 16"/>
            <p:cNvSpPr>
              <a:spLocks noChangeArrowheads="1"/>
            </p:cNvSpPr>
            <p:nvPr/>
          </p:nvSpPr>
          <p:spPr bwMode="auto">
            <a:xfrm>
              <a:off x="3592" y="1296"/>
              <a:ext cx="449" cy="96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56347" name="Rectangle 17"/>
            <p:cNvSpPr>
              <a:spLocks noChangeArrowheads="1"/>
            </p:cNvSpPr>
            <p:nvPr/>
          </p:nvSpPr>
          <p:spPr bwMode="auto">
            <a:xfrm>
              <a:off x="4561" y="912"/>
              <a:ext cx="47" cy="72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endParaRPr lang="x-none" altLang="x-none">
                <a:latin typeface="Times New Roman" charset="0"/>
              </a:endParaRPr>
            </a:p>
          </p:txBody>
        </p:sp>
        <p:sp>
          <p:nvSpPr>
            <p:cNvPr id="56348" name="Rectangle 18"/>
            <p:cNvSpPr>
              <a:spLocks noChangeArrowheads="1"/>
            </p:cNvSpPr>
            <p:nvPr/>
          </p:nvSpPr>
          <p:spPr bwMode="auto">
            <a:xfrm>
              <a:off x="5280" y="912"/>
              <a:ext cx="47" cy="72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endParaRPr lang="x-none" altLang="x-none">
                <a:latin typeface="Times New Roman" charset="0"/>
              </a:endParaRPr>
            </a:p>
          </p:txBody>
        </p:sp>
        <p:sp>
          <p:nvSpPr>
            <p:cNvPr id="56349" name="Text Box 19"/>
            <p:cNvSpPr txBox="1">
              <a:spLocks noChangeArrowheads="1"/>
            </p:cNvSpPr>
            <p:nvPr/>
          </p:nvSpPr>
          <p:spPr bwMode="auto">
            <a:xfrm>
              <a:off x="4255" y="1766"/>
              <a:ext cx="6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x-none" sz="2000">
                  <a:latin typeface="Times New Roman" charset="0"/>
                </a:rPr>
                <a:t>Move 1</a:t>
              </a:r>
            </a:p>
          </p:txBody>
        </p:sp>
        <p:sp>
          <p:nvSpPr>
            <p:cNvPr id="56350" name="AutoShape 20"/>
            <p:cNvSpPr>
              <a:spLocks noChangeArrowheads="1"/>
            </p:cNvSpPr>
            <p:nvPr/>
          </p:nvSpPr>
          <p:spPr bwMode="auto">
            <a:xfrm>
              <a:off x="5157" y="1419"/>
              <a:ext cx="276" cy="96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endParaRPr lang="x-none" altLang="x-none">
                <a:latin typeface="Times New Roman" charset="0"/>
              </a:endParaRPr>
            </a:p>
          </p:txBody>
        </p: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4994275" y="4114800"/>
            <a:ext cx="3446463" cy="1752600"/>
            <a:chOff x="3408" y="2592"/>
            <a:chExt cx="2352" cy="1104"/>
          </a:xfrm>
        </p:grpSpPr>
        <p:sp>
          <p:nvSpPr>
            <p:cNvPr id="56335" name="Rectangle 22"/>
            <p:cNvSpPr>
              <a:spLocks noChangeArrowheads="1"/>
            </p:cNvSpPr>
            <p:nvPr/>
          </p:nvSpPr>
          <p:spPr bwMode="auto">
            <a:xfrm>
              <a:off x="4561" y="2592"/>
              <a:ext cx="47" cy="72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endParaRPr lang="x-none" altLang="x-none">
                <a:latin typeface="Times New Roman" charset="0"/>
              </a:endParaRPr>
            </a:p>
          </p:txBody>
        </p:sp>
        <p:sp>
          <p:nvSpPr>
            <p:cNvPr id="56336" name="Rectangle 23"/>
            <p:cNvSpPr>
              <a:spLocks noChangeArrowheads="1"/>
            </p:cNvSpPr>
            <p:nvPr/>
          </p:nvSpPr>
          <p:spPr bwMode="auto">
            <a:xfrm>
              <a:off x="3408" y="3264"/>
              <a:ext cx="2352" cy="4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56337" name="Rectangle 24"/>
            <p:cNvSpPr>
              <a:spLocks noChangeArrowheads="1"/>
            </p:cNvSpPr>
            <p:nvPr/>
          </p:nvSpPr>
          <p:spPr bwMode="auto">
            <a:xfrm>
              <a:off x="3810" y="2592"/>
              <a:ext cx="47" cy="72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endParaRPr lang="x-none" altLang="x-none">
                <a:latin typeface="Times New Roman" charset="0"/>
              </a:endParaRPr>
            </a:p>
          </p:txBody>
        </p:sp>
        <p:sp>
          <p:nvSpPr>
            <p:cNvPr id="56338" name="AutoShape 25"/>
            <p:cNvSpPr>
              <a:spLocks noChangeArrowheads="1"/>
            </p:cNvSpPr>
            <p:nvPr/>
          </p:nvSpPr>
          <p:spPr bwMode="auto">
            <a:xfrm>
              <a:off x="3504" y="3120"/>
              <a:ext cx="624" cy="96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56339" name="AutoShape 26"/>
            <p:cNvSpPr>
              <a:spLocks noChangeArrowheads="1"/>
            </p:cNvSpPr>
            <p:nvPr/>
          </p:nvSpPr>
          <p:spPr bwMode="auto">
            <a:xfrm>
              <a:off x="4359" y="3120"/>
              <a:ext cx="449" cy="96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56340" name="Rectangle 27"/>
            <p:cNvSpPr>
              <a:spLocks noChangeArrowheads="1"/>
            </p:cNvSpPr>
            <p:nvPr/>
          </p:nvSpPr>
          <p:spPr bwMode="auto">
            <a:xfrm>
              <a:off x="5280" y="2592"/>
              <a:ext cx="47" cy="72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endParaRPr lang="x-none" altLang="x-none">
                <a:latin typeface="Times New Roman" charset="0"/>
              </a:endParaRPr>
            </a:p>
          </p:txBody>
        </p:sp>
        <p:sp>
          <p:nvSpPr>
            <p:cNvPr id="56341" name="Text Box 28"/>
            <p:cNvSpPr txBox="1">
              <a:spLocks noChangeArrowheads="1"/>
            </p:cNvSpPr>
            <p:nvPr/>
          </p:nvSpPr>
          <p:spPr bwMode="auto">
            <a:xfrm>
              <a:off x="4255" y="3446"/>
              <a:ext cx="6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x-none" sz="2000">
                  <a:latin typeface="Times New Roman" charset="0"/>
                </a:rPr>
                <a:t>Move 3</a:t>
              </a:r>
            </a:p>
          </p:txBody>
        </p:sp>
        <p:sp>
          <p:nvSpPr>
            <p:cNvPr id="56342" name="AutoShape 29"/>
            <p:cNvSpPr>
              <a:spLocks noChangeArrowheads="1"/>
            </p:cNvSpPr>
            <p:nvPr/>
          </p:nvSpPr>
          <p:spPr bwMode="auto">
            <a:xfrm>
              <a:off x="4446" y="2976"/>
              <a:ext cx="276" cy="96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endParaRPr lang="x-none" altLang="x-none">
                <a:latin typeface="Times New Roman" charset="0"/>
              </a:endParaRPr>
            </a:p>
          </p:txBody>
        </p:sp>
      </p:grpSp>
      <p:grpSp>
        <p:nvGrpSpPr>
          <p:cNvPr id="5" name="Group 30"/>
          <p:cNvGrpSpPr>
            <a:grpSpLocks/>
          </p:cNvGrpSpPr>
          <p:nvPr/>
        </p:nvGrpSpPr>
        <p:grpSpPr bwMode="auto">
          <a:xfrm>
            <a:off x="1066800" y="4114800"/>
            <a:ext cx="3446463" cy="1752600"/>
            <a:chOff x="480" y="2592"/>
            <a:chExt cx="2352" cy="1104"/>
          </a:xfrm>
        </p:grpSpPr>
        <p:sp>
          <p:nvSpPr>
            <p:cNvPr id="56327" name="Rectangle 31"/>
            <p:cNvSpPr>
              <a:spLocks noChangeArrowheads="1"/>
            </p:cNvSpPr>
            <p:nvPr/>
          </p:nvSpPr>
          <p:spPr bwMode="auto">
            <a:xfrm>
              <a:off x="480" y="3264"/>
              <a:ext cx="2352" cy="4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56328" name="Rectangle 32"/>
            <p:cNvSpPr>
              <a:spLocks noChangeArrowheads="1"/>
            </p:cNvSpPr>
            <p:nvPr/>
          </p:nvSpPr>
          <p:spPr bwMode="auto">
            <a:xfrm>
              <a:off x="882" y="2592"/>
              <a:ext cx="47" cy="72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endParaRPr lang="x-none" altLang="x-none">
                <a:latin typeface="Times New Roman" charset="0"/>
              </a:endParaRPr>
            </a:p>
          </p:txBody>
        </p:sp>
        <p:sp>
          <p:nvSpPr>
            <p:cNvPr id="56329" name="AutoShape 33"/>
            <p:cNvSpPr>
              <a:spLocks noChangeArrowheads="1"/>
            </p:cNvSpPr>
            <p:nvPr/>
          </p:nvSpPr>
          <p:spPr bwMode="auto">
            <a:xfrm>
              <a:off x="576" y="3120"/>
              <a:ext cx="624" cy="96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56330" name="Rectangle 34"/>
            <p:cNvSpPr>
              <a:spLocks noChangeArrowheads="1"/>
            </p:cNvSpPr>
            <p:nvPr/>
          </p:nvSpPr>
          <p:spPr bwMode="auto">
            <a:xfrm>
              <a:off x="1633" y="2592"/>
              <a:ext cx="47" cy="72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endParaRPr lang="x-none" altLang="x-none">
                <a:latin typeface="Times New Roman" charset="0"/>
              </a:endParaRPr>
            </a:p>
          </p:txBody>
        </p:sp>
        <p:sp>
          <p:nvSpPr>
            <p:cNvPr id="56331" name="Rectangle 35"/>
            <p:cNvSpPr>
              <a:spLocks noChangeArrowheads="1"/>
            </p:cNvSpPr>
            <p:nvPr/>
          </p:nvSpPr>
          <p:spPr bwMode="auto">
            <a:xfrm>
              <a:off x="2352" y="2592"/>
              <a:ext cx="47" cy="72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endParaRPr lang="x-none" altLang="x-none">
                <a:latin typeface="Times New Roman" charset="0"/>
              </a:endParaRPr>
            </a:p>
          </p:txBody>
        </p:sp>
        <p:sp>
          <p:nvSpPr>
            <p:cNvPr id="56332" name="Text Box 36"/>
            <p:cNvSpPr txBox="1">
              <a:spLocks noChangeArrowheads="1"/>
            </p:cNvSpPr>
            <p:nvPr/>
          </p:nvSpPr>
          <p:spPr bwMode="auto">
            <a:xfrm>
              <a:off x="1327" y="3446"/>
              <a:ext cx="6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x-none" sz="2000">
                  <a:latin typeface="Times New Roman" charset="0"/>
                </a:rPr>
                <a:t>Move 2</a:t>
              </a:r>
            </a:p>
          </p:txBody>
        </p:sp>
        <p:sp>
          <p:nvSpPr>
            <p:cNvPr id="56333" name="AutoShape 37"/>
            <p:cNvSpPr>
              <a:spLocks noChangeArrowheads="1"/>
            </p:cNvSpPr>
            <p:nvPr/>
          </p:nvSpPr>
          <p:spPr bwMode="auto">
            <a:xfrm>
              <a:off x="2238" y="3120"/>
              <a:ext cx="276" cy="96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endParaRPr lang="x-none" altLang="x-none">
                <a:latin typeface="Times New Roman" charset="0"/>
              </a:endParaRPr>
            </a:p>
          </p:txBody>
        </p:sp>
        <p:sp>
          <p:nvSpPr>
            <p:cNvPr id="56334" name="AutoShape 38"/>
            <p:cNvSpPr>
              <a:spLocks noChangeArrowheads="1"/>
            </p:cNvSpPr>
            <p:nvPr/>
          </p:nvSpPr>
          <p:spPr bwMode="auto">
            <a:xfrm>
              <a:off x="1428" y="3120"/>
              <a:ext cx="449" cy="96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</p:grp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3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 altLang="x-none"/>
              <a:t>Towers of Hanoi</a:t>
            </a:r>
          </a:p>
        </p:txBody>
      </p:sp>
      <p:grpSp>
        <p:nvGrpSpPr>
          <p:cNvPr id="2" name="Group 38"/>
          <p:cNvGrpSpPr>
            <a:grpSpLocks/>
          </p:cNvGrpSpPr>
          <p:nvPr/>
        </p:nvGrpSpPr>
        <p:grpSpPr bwMode="auto">
          <a:xfrm>
            <a:off x="1125538" y="1447800"/>
            <a:ext cx="3446462" cy="1752600"/>
            <a:chOff x="443" y="912"/>
            <a:chExt cx="2171" cy="1104"/>
          </a:xfrm>
        </p:grpSpPr>
        <p:sp>
          <p:nvSpPr>
            <p:cNvPr id="57375" name="Rectangle 2"/>
            <p:cNvSpPr>
              <a:spLocks noChangeArrowheads="1"/>
            </p:cNvSpPr>
            <p:nvPr/>
          </p:nvSpPr>
          <p:spPr bwMode="auto">
            <a:xfrm>
              <a:off x="2171" y="912"/>
              <a:ext cx="43" cy="72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endParaRPr lang="x-none" altLang="x-none">
                <a:latin typeface="Times New Roman" charset="0"/>
              </a:endParaRPr>
            </a:p>
          </p:txBody>
        </p:sp>
        <p:sp>
          <p:nvSpPr>
            <p:cNvPr id="57376" name="Rectangle 4"/>
            <p:cNvSpPr>
              <a:spLocks noChangeArrowheads="1"/>
            </p:cNvSpPr>
            <p:nvPr/>
          </p:nvSpPr>
          <p:spPr bwMode="auto">
            <a:xfrm>
              <a:off x="1507" y="912"/>
              <a:ext cx="44" cy="72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endParaRPr lang="x-none" altLang="x-none">
                <a:latin typeface="Times New Roman" charset="0"/>
              </a:endParaRPr>
            </a:p>
          </p:txBody>
        </p:sp>
        <p:sp>
          <p:nvSpPr>
            <p:cNvPr id="57377" name="Rectangle 5"/>
            <p:cNvSpPr>
              <a:spLocks noChangeArrowheads="1"/>
            </p:cNvSpPr>
            <p:nvPr/>
          </p:nvSpPr>
          <p:spPr bwMode="auto">
            <a:xfrm>
              <a:off x="443" y="1584"/>
              <a:ext cx="2171" cy="4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57378" name="Rectangle 6"/>
            <p:cNvSpPr>
              <a:spLocks noChangeArrowheads="1"/>
            </p:cNvSpPr>
            <p:nvPr/>
          </p:nvSpPr>
          <p:spPr bwMode="auto">
            <a:xfrm>
              <a:off x="814" y="912"/>
              <a:ext cx="44" cy="72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endParaRPr lang="x-none" altLang="x-none">
                <a:latin typeface="Times New Roman" charset="0"/>
              </a:endParaRPr>
            </a:p>
          </p:txBody>
        </p:sp>
        <p:sp>
          <p:nvSpPr>
            <p:cNvPr id="57379" name="AutoShape 7"/>
            <p:cNvSpPr>
              <a:spLocks noChangeArrowheads="1"/>
            </p:cNvSpPr>
            <p:nvPr/>
          </p:nvSpPr>
          <p:spPr bwMode="auto">
            <a:xfrm>
              <a:off x="1905" y="1440"/>
              <a:ext cx="576" cy="96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57380" name="AutoShape 8"/>
            <p:cNvSpPr>
              <a:spLocks noChangeArrowheads="1"/>
            </p:cNvSpPr>
            <p:nvPr/>
          </p:nvSpPr>
          <p:spPr bwMode="auto">
            <a:xfrm>
              <a:off x="1314" y="1440"/>
              <a:ext cx="414" cy="96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57381" name="AutoShape 9"/>
            <p:cNvSpPr>
              <a:spLocks noChangeArrowheads="1"/>
            </p:cNvSpPr>
            <p:nvPr/>
          </p:nvSpPr>
          <p:spPr bwMode="auto">
            <a:xfrm>
              <a:off x="1393" y="1296"/>
              <a:ext cx="255" cy="96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endParaRPr lang="x-none" altLang="x-none">
                <a:latin typeface="Times New Roman" charset="0"/>
              </a:endParaRPr>
            </a:p>
          </p:txBody>
        </p:sp>
        <p:sp>
          <p:nvSpPr>
            <p:cNvPr id="57382" name="Text Box 10"/>
            <p:cNvSpPr txBox="1">
              <a:spLocks noChangeArrowheads="1"/>
            </p:cNvSpPr>
            <p:nvPr/>
          </p:nvSpPr>
          <p:spPr bwMode="auto">
            <a:xfrm>
              <a:off x="1225" y="1766"/>
              <a:ext cx="6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x-none" sz="2000">
                  <a:latin typeface="Times New Roman" charset="0"/>
                </a:rPr>
                <a:t>Move 4</a:t>
              </a:r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4994275" y="1447800"/>
            <a:ext cx="3446463" cy="1752600"/>
            <a:chOff x="3408" y="912"/>
            <a:chExt cx="2352" cy="1104"/>
          </a:xfrm>
        </p:grpSpPr>
        <p:sp>
          <p:nvSpPr>
            <p:cNvPr id="57367" name="Rectangle 12"/>
            <p:cNvSpPr>
              <a:spLocks noChangeArrowheads="1"/>
            </p:cNvSpPr>
            <p:nvPr/>
          </p:nvSpPr>
          <p:spPr bwMode="auto">
            <a:xfrm>
              <a:off x="3408" y="1584"/>
              <a:ext cx="2352" cy="4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57368" name="Rectangle 13"/>
            <p:cNvSpPr>
              <a:spLocks noChangeArrowheads="1"/>
            </p:cNvSpPr>
            <p:nvPr/>
          </p:nvSpPr>
          <p:spPr bwMode="auto">
            <a:xfrm>
              <a:off x="3810" y="912"/>
              <a:ext cx="47" cy="72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endParaRPr lang="x-none" altLang="x-none">
                <a:latin typeface="Times New Roman" charset="0"/>
              </a:endParaRPr>
            </a:p>
          </p:txBody>
        </p:sp>
        <p:sp>
          <p:nvSpPr>
            <p:cNvPr id="57369" name="Rectangle 14"/>
            <p:cNvSpPr>
              <a:spLocks noChangeArrowheads="1"/>
            </p:cNvSpPr>
            <p:nvPr/>
          </p:nvSpPr>
          <p:spPr bwMode="auto">
            <a:xfrm>
              <a:off x="4561" y="912"/>
              <a:ext cx="47" cy="72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endParaRPr lang="x-none" altLang="x-none">
                <a:latin typeface="Times New Roman" charset="0"/>
              </a:endParaRPr>
            </a:p>
          </p:txBody>
        </p:sp>
        <p:sp>
          <p:nvSpPr>
            <p:cNvPr id="57370" name="Rectangle 15"/>
            <p:cNvSpPr>
              <a:spLocks noChangeArrowheads="1"/>
            </p:cNvSpPr>
            <p:nvPr/>
          </p:nvSpPr>
          <p:spPr bwMode="auto">
            <a:xfrm>
              <a:off x="5280" y="912"/>
              <a:ext cx="47" cy="72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endParaRPr lang="x-none" altLang="x-none">
                <a:latin typeface="Times New Roman" charset="0"/>
              </a:endParaRPr>
            </a:p>
          </p:txBody>
        </p:sp>
        <p:sp>
          <p:nvSpPr>
            <p:cNvPr id="57371" name="Text Box 16"/>
            <p:cNvSpPr txBox="1">
              <a:spLocks noChangeArrowheads="1"/>
            </p:cNvSpPr>
            <p:nvPr/>
          </p:nvSpPr>
          <p:spPr bwMode="auto">
            <a:xfrm>
              <a:off x="4255" y="1766"/>
              <a:ext cx="6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x-none" sz="2000">
                  <a:latin typeface="Times New Roman" charset="0"/>
                </a:rPr>
                <a:t>Move 5</a:t>
              </a:r>
            </a:p>
          </p:txBody>
        </p:sp>
        <p:sp>
          <p:nvSpPr>
            <p:cNvPr id="57372" name="AutoShape 17"/>
            <p:cNvSpPr>
              <a:spLocks noChangeArrowheads="1"/>
            </p:cNvSpPr>
            <p:nvPr/>
          </p:nvSpPr>
          <p:spPr bwMode="auto">
            <a:xfrm>
              <a:off x="3687" y="1440"/>
              <a:ext cx="276" cy="96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endParaRPr lang="x-none" altLang="x-none">
                <a:latin typeface="Times New Roman" charset="0"/>
              </a:endParaRPr>
            </a:p>
          </p:txBody>
        </p:sp>
        <p:sp>
          <p:nvSpPr>
            <p:cNvPr id="57373" name="AutoShape 18"/>
            <p:cNvSpPr>
              <a:spLocks noChangeArrowheads="1"/>
            </p:cNvSpPr>
            <p:nvPr/>
          </p:nvSpPr>
          <p:spPr bwMode="auto">
            <a:xfrm>
              <a:off x="4983" y="1440"/>
              <a:ext cx="624" cy="96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57374" name="AutoShape 19"/>
            <p:cNvSpPr>
              <a:spLocks noChangeArrowheads="1"/>
            </p:cNvSpPr>
            <p:nvPr/>
          </p:nvSpPr>
          <p:spPr bwMode="auto">
            <a:xfrm>
              <a:off x="4359" y="1440"/>
              <a:ext cx="449" cy="96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</p:grp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1125538" y="4114800"/>
            <a:ext cx="3446462" cy="1752600"/>
            <a:chOff x="480" y="2592"/>
            <a:chExt cx="2352" cy="1104"/>
          </a:xfrm>
        </p:grpSpPr>
        <p:sp>
          <p:nvSpPr>
            <p:cNvPr id="57359" name="Rectangle 21"/>
            <p:cNvSpPr>
              <a:spLocks noChangeArrowheads="1"/>
            </p:cNvSpPr>
            <p:nvPr/>
          </p:nvSpPr>
          <p:spPr bwMode="auto">
            <a:xfrm>
              <a:off x="480" y="3264"/>
              <a:ext cx="2352" cy="4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57360" name="Rectangle 22"/>
            <p:cNvSpPr>
              <a:spLocks noChangeArrowheads="1"/>
            </p:cNvSpPr>
            <p:nvPr/>
          </p:nvSpPr>
          <p:spPr bwMode="auto">
            <a:xfrm>
              <a:off x="882" y="2592"/>
              <a:ext cx="47" cy="72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endParaRPr lang="x-none" altLang="x-none">
                <a:latin typeface="Times New Roman" charset="0"/>
              </a:endParaRPr>
            </a:p>
          </p:txBody>
        </p:sp>
        <p:sp>
          <p:nvSpPr>
            <p:cNvPr id="57361" name="Rectangle 23"/>
            <p:cNvSpPr>
              <a:spLocks noChangeArrowheads="1"/>
            </p:cNvSpPr>
            <p:nvPr/>
          </p:nvSpPr>
          <p:spPr bwMode="auto">
            <a:xfrm>
              <a:off x="1633" y="2592"/>
              <a:ext cx="47" cy="72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endParaRPr lang="x-none" altLang="x-none">
                <a:latin typeface="Times New Roman" charset="0"/>
              </a:endParaRPr>
            </a:p>
          </p:txBody>
        </p:sp>
        <p:sp>
          <p:nvSpPr>
            <p:cNvPr id="57362" name="Rectangle 24"/>
            <p:cNvSpPr>
              <a:spLocks noChangeArrowheads="1"/>
            </p:cNvSpPr>
            <p:nvPr/>
          </p:nvSpPr>
          <p:spPr bwMode="auto">
            <a:xfrm>
              <a:off x="2352" y="2592"/>
              <a:ext cx="47" cy="72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endParaRPr lang="x-none" altLang="x-none">
                <a:latin typeface="Times New Roman" charset="0"/>
              </a:endParaRPr>
            </a:p>
          </p:txBody>
        </p:sp>
        <p:sp>
          <p:nvSpPr>
            <p:cNvPr id="57363" name="Text Box 25"/>
            <p:cNvSpPr txBox="1">
              <a:spLocks noChangeArrowheads="1"/>
            </p:cNvSpPr>
            <p:nvPr/>
          </p:nvSpPr>
          <p:spPr bwMode="auto">
            <a:xfrm>
              <a:off x="1327" y="3446"/>
              <a:ext cx="6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x-none" sz="2000">
                  <a:latin typeface="Times New Roman" charset="0"/>
                </a:rPr>
                <a:t>Move 6</a:t>
              </a:r>
            </a:p>
          </p:txBody>
        </p:sp>
        <p:sp>
          <p:nvSpPr>
            <p:cNvPr id="57364" name="AutoShape 26"/>
            <p:cNvSpPr>
              <a:spLocks noChangeArrowheads="1"/>
            </p:cNvSpPr>
            <p:nvPr/>
          </p:nvSpPr>
          <p:spPr bwMode="auto">
            <a:xfrm>
              <a:off x="768" y="3120"/>
              <a:ext cx="276" cy="96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endParaRPr lang="x-none" altLang="x-none">
                <a:latin typeface="Times New Roman" charset="0"/>
              </a:endParaRPr>
            </a:p>
          </p:txBody>
        </p:sp>
        <p:sp>
          <p:nvSpPr>
            <p:cNvPr id="57365" name="AutoShape 27"/>
            <p:cNvSpPr>
              <a:spLocks noChangeArrowheads="1"/>
            </p:cNvSpPr>
            <p:nvPr/>
          </p:nvSpPr>
          <p:spPr bwMode="auto">
            <a:xfrm>
              <a:off x="2143" y="2976"/>
              <a:ext cx="449" cy="96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57366" name="AutoShape 28"/>
            <p:cNvSpPr>
              <a:spLocks noChangeArrowheads="1"/>
            </p:cNvSpPr>
            <p:nvPr/>
          </p:nvSpPr>
          <p:spPr bwMode="auto">
            <a:xfrm>
              <a:off x="2061" y="3120"/>
              <a:ext cx="624" cy="96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</p:grpSp>
      <p:grpSp>
        <p:nvGrpSpPr>
          <p:cNvPr id="5" name="Group 29"/>
          <p:cNvGrpSpPr>
            <a:grpSpLocks/>
          </p:cNvGrpSpPr>
          <p:nvPr/>
        </p:nvGrpSpPr>
        <p:grpSpPr bwMode="auto">
          <a:xfrm>
            <a:off x="4994275" y="4114800"/>
            <a:ext cx="3446463" cy="1752600"/>
            <a:chOff x="3408" y="2592"/>
            <a:chExt cx="2352" cy="1104"/>
          </a:xfrm>
        </p:grpSpPr>
        <p:sp>
          <p:nvSpPr>
            <p:cNvPr id="57351" name="Rectangle 30"/>
            <p:cNvSpPr>
              <a:spLocks noChangeArrowheads="1"/>
            </p:cNvSpPr>
            <p:nvPr/>
          </p:nvSpPr>
          <p:spPr bwMode="auto">
            <a:xfrm>
              <a:off x="4561" y="2592"/>
              <a:ext cx="47" cy="72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endParaRPr lang="x-none" altLang="x-none">
                <a:latin typeface="Times New Roman" charset="0"/>
              </a:endParaRPr>
            </a:p>
          </p:txBody>
        </p:sp>
        <p:sp>
          <p:nvSpPr>
            <p:cNvPr id="57352" name="Rectangle 31"/>
            <p:cNvSpPr>
              <a:spLocks noChangeArrowheads="1"/>
            </p:cNvSpPr>
            <p:nvPr/>
          </p:nvSpPr>
          <p:spPr bwMode="auto">
            <a:xfrm>
              <a:off x="3408" y="3264"/>
              <a:ext cx="2352" cy="4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57353" name="Rectangle 32"/>
            <p:cNvSpPr>
              <a:spLocks noChangeArrowheads="1"/>
            </p:cNvSpPr>
            <p:nvPr/>
          </p:nvSpPr>
          <p:spPr bwMode="auto">
            <a:xfrm>
              <a:off x="3810" y="2592"/>
              <a:ext cx="47" cy="72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endParaRPr lang="x-none" altLang="x-none">
                <a:latin typeface="Times New Roman" charset="0"/>
              </a:endParaRPr>
            </a:p>
          </p:txBody>
        </p:sp>
        <p:sp>
          <p:nvSpPr>
            <p:cNvPr id="57354" name="Rectangle 33"/>
            <p:cNvSpPr>
              <a:spLocks noChangeArrowheads="1"/>
            </p:cNvSpPr>
            <p:nvPr/>
          </p:nvSpPr>
          <p:spPr bwMode="auto">
            <a:xfrm>
              <a:off x="5280" y="2592"/>
              <a:ext cx="47" cy="72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endParaRPr lang="x-none" altLang="x-none">
                <a:latin typeface="Times New Roman" charset="0"/>
              </a:endParaRPr>
            </a:p>
          </p:txBody>
        </p:sp>
        <p:sp>
          <p:nvSpPr>
            <p:cNvPr id="57355" name="Text Box 34"/>
            <p:cNvSpPr txBox="1">
              <a:spLocks noChangeArrowheads="1"/>
            </p:cNvSpPr>
            <p:nvPr/>
          </p:nvSpPr>
          <p:spPr bwMode="auto">
            <a:xfrm>
              <a:off x="4008" y="3446"/>
              <a:ext cx="11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x-none" sz="2000">
                  <a:latin typeface="Times New Roman" charset="0"/>
                </a:rPr>
                <a:t>Move 7</a:t>
              </a:r>
              <a:r>
                <a:rPr lang="en-US" altLang="x-none" sz="2000">
                  <a:latin typeface="Times New Roman" charset="0"/>
                  <a:ea typeface="Times New Roman" charset="0"/>
                  <a:cs typeface="Times New Roman" charset="0"/>
                </a:rPr>
                <a:t> (done)</a:t>
              </a:r>
            </a:p>
          </p:txBody>
        </p:sp>
        <p:sp>
          <p:nvSpPr>
            <p:cNvPr id="57356" name="AutoShape 35"/>
            <p:cNvSpPr>
              <a:spLocks noChangeArrowheads="1"/>
            </p:cNvSpPr>
            <p:nvPr/>
          </p:nvSpPr>
          <p:spPr bwMode="auto">
            <a:xfrm>
              <a:off x="4983" y="3120"/>
              <a:ext cx="624" cy="96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57357" name="AutoShape 36"/>
            <p:cNvSpPr>
              <a:spLocks noChangeArrowheads="1"/>
            </p:cNvSpPr>
            <p:nvPr/>
          </p:nvSpPr>
          <p:spPr bwMode="auto">
            <a:xfrm>
              <a:off x="5071" y="2976"/>
              <a:ext cx="449" cy="96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57358" name="AutoShape 37"/>
            <p:cNvSpPr>
              <a:spLocks noChangeArrowheads="1"/>
            </p:cNvSpPr>
            <p:nvPr/>
          </p:nvSpPr>
          <p:spPr bwMode="auto">
            <a:xfrm>
              <a:off x="5158" y="2832"/>
              <a:ext cx="276" cy="96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endParaRPr lang="x-none" altLang="x-none">
                <a:latin typeface="Times New Roman" charset="0"/>
              </a:endParaRPr>
            </a:p>
          </p:txBody>
        </p:sp>
      </p:grp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Towers of Hanoi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42672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An iterative solution to the Towers of Hanoi is quite complex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A recursive solution is much shorter and more elegant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See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>
                <a:latin typeface="Courier New" charset="0"/>
              </a:rPr>
              <a:t>SolveTowers.java </a:t>
            </a:r>
            <a:r>
              <a:rPr lang="en-US" altLang="x-none"/>
              <a:t> </a:t>
            </a:r>
          </a:p>
          <a:p>
            <a:pPr>
              <a:lnSpc>
                <a:spcPct val="90000"/>
              </a:lnSpc>
            </a:pPr>
            <a:r>
              <a:rPr lang="en-US" altLang="x-none"/>
              <a:t>See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>
                <a:latin typeface="Courier New" charset="0"/>
              </a:rPr>
              <a:t>TowersOfHanoi.java </a:t>
            </a:r>
            <a:endParaRPr lang="en-US" altLang="x-none"/>
          </a:p>
          <a:p>
            <a:pPr>
              <a:lnSpc>
                <a:spcPct val="90000"/>
              </a:lnSpc>
            </a:pPr>
            <a:endParaRPr lang="en-US" altLang="x-none"/>
          </a:p>
        </p:txBody>
      </p:sp>
      <p:sp>
        <p:nvSpPr>
          <p:cNvPr id="5837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59395" name="TextBox 5"/>
          <p:cNvSpPr txBox="1">
            <a:spLocks noChangeArrowheads="1"/>
          </p:cNvSpPr>
          <p:nvPr/>
        </p:nvSpPr>
        <p:spPr bwMode="auto">
          <a:xfrm>
            <a:off x="609600" y="1027113"/>
            <a:ext cx="7910513" cy="41544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SolveTowers.java       Author: Lewis/Loftus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Demonstrates recursion.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SolveTowers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Creates a TowersOfHanoi puzzle and solves it.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static void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main(String[] args)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TowersOfHanoi towers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TowersOfHanoi(4);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towers.solve();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60419" name="TextBox 5"/>
          <p:cNvSpPr txBox="1">
            <a:spLocks noChangeArrowheads="1"/>
          </p:cNvSpPr>
          <p:nvPr/>
        </p:nvSpPr>
        <p:spPr bwMode="auto">
          <a:xfrm>
            <a:off x="609600" y="1027113"/>
            <a:ext cx="7910513" cy="41544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</a:t>
            </a:r>
            <a:r>
              <a:rPr lang="en-US" altLang="x-none" sz="1400" b="1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SolveTowers.java</a:t>
            </a:r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  Author: Lewis/Loftus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Demonstrates recursion.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x-none" sz="1400" b="1" dirty="0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SolveTowers</a:t>
            </a:r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Creates a </a:t>
            </a:r>
            <a:r>
              <a:rPr lang="en-US" altLang="x-none" sz="1400" b="1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TowersOfHanoi</a:t>
            </a:r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puzzle and solves it.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static void 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main(String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[]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args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TowersOfHanoi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towers =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 dirty="0" err="1" smtClean="0">
                <a:latin typeface="Courier New" charset="0"/>
                <a:ea typeface="Courier New" charset="0"/>
                <a:cs typeface="Courier New" charset="0"/>
              </a:rPr>
              <a:t>TowersOfHanoi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(4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pPr eaLnBrk="1" hangingPunct="1"/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towers.solve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743200" y="838200"/>
            <a:ext cx="3460750" cy="449421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1200"/>
              </a:spcAft>
            </a:pPr>
            <a:r>
              <a:rPr lang="en-US" altLang="x-none" b="1" u="sng">
                <a:ea typeface="Courier New" charset="0"/>
                <a:cs typeface="Courier New" charset="0"/>
              </a:rPr>
              <a:t>Output</a:t>
            </a:r>
            <a:endParaRPr lang="en-US" altLang="x-none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Move one disk from 1 to 2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Move one disk from 1 to 3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Move one disk from 2 to 3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Move one disk from 1 to 2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Move one disk from 3 to 1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Move one disk from 3 to 2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Move one disk from 1 to 2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Move one disk from 1 to 3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Move one disk from 2 to 3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Move one disk from 2 to 1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Move one disk from 3 to 1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Move one disk from 2 to 3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Move one disk from 1 to 2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Move one disk from 1 to 3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Move one disk from 2 to 3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61443" name="TextBox 5"/>
          <p:cNvSpPr txBox="1">
            <a:spLocks noChangeArrowheads="1"/>
          </p:cNvSpPr>
          <p:nvPr/>
        </p:nvSpPr>
        <p:spPr bwMode="auto">
          <a:xfrm>
            <a:off x="609600" y="152400"/>
            <a:ext cx="7910513" cy="6308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TowersOfHanoi.java       Author: Lewis/Loftus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Represents the classic Towers of Hanoi puzzle.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TowersOfHanoi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private int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totalDisks;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Sets up the puzzle with the specified number of disks.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TowersOfHanoi(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disks)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totalDisks = disks;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Performs the initial call to moveTower to solve the puzzle.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Moves the disks from tower 1 to tower 3 using tower 2.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void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solve()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moveTower(totalDisks, 1, 3, 2);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continued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62467" name="TextBox 5"/>
          <p:cNvSpPr txBox="1">
            <a:spLocks noChangeArrowheads="1"/>
          </p:cNvSpPr>
          <p:nvPr/>
        </p:nvSpPr>
        <p:spPr bwMode="auto">
          <a:xfrm>
            <a:off x="609600" y="180975"/>
            <a:ext cx="7910513" cy="65246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continued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Moves the specified number of disks from one tower to another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by moving a subtower of n-1 disks out of the way, moving one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disk, then moving the subtower back. Base case of 1 disk.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private void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moveTower(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numDisks,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start,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end,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temp)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if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(numDisks == 1)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moveOneDisk(start, end);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else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moveTower(numDisks-1, start, temp, end);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moveOneDisk(start, end);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moveTower(numDisks-1, temp, end, start);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}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Prints instructions to move one disk from the specified start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tower to the specified end tower.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private void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moveOneDisk(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start,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end)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System.out.println("Move one disk from " + start + " to " +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                end);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Outline</a:t>
            </a:r>
          </a:p>
        </p:txBody>
      </p:sp>
      <p:sp>
        <p:nvSpPr>
          <p:cNvPr id="100355" name="Text Box 3"/>
          <p:cNvSpPr txBox="1">
            <a:spLocks noChangeArrowheads="1"/>
          </p:cNvSpPr>
          <p:nvPr/>
        </p:nvSpPr>
        <p:spPr bwMode="auto">
          <a:xfrm>
            <a:off x="2667000" y="1752600"/>
            <a:ext cx="3743332" cy="3231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Recursive Thinking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Recursive Programming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Traversing a Maze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The Towers of Hanoi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Tiled Images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Fractals</a:t>
            </a:r>
            <a:endParaRPr lang="en-US" altLang="x-none" b="1" dirty="0"/>
          </a:p>
        </p:txBody>
      </p:sp>
      <p:sp>
        <p:nvSpPr>
          <p:cNvPr id="100356" name="AutoShape 4"/>
          <p:cNvSpPr>
            <a:spLocks noChangeArrowheads="1"/>
          </p:cNvSpPr>
          <p:nvPr/>
        </p:nvSpPr>
        <p:spPr bwMode="auto">
          <a:xfrm>
            <a:off x="1828800" y="4038600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 sz="1800"/>
          </a:p>
        </p:txBody>
      </p:sp>
      <p:sp>
        <p:nvSpPr>
          <p:cNvPr id="48133" name="Footer Placeholder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011403"/>
      </p:ext>
    </p:extLst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100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5" grpId="0"/>
      <p:bldP spid="10035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 dirty="0"/>
              <a:t>Tiled </a:t>
            </a:r>
            <a:r>
              <a:rPr lang="en-US" altLang="x-none" dirty="0" smtClean="0"/>
              <a:t>Images</a:t>
            </a:r>
            <a:endParaRPr lang="en-US" altLang="x-none" dirty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763000" cy="41910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en-US" altLang="x-none" dirty="0"/>
              <a:t>Consider the task of repeatedly displaying a set of images in a mosaic</a:t>
            </a:r>
          </a:p>
          <a:p>
            <a:pPr lvl="1">
              <a:lnSpc>
                <a:spcPct val="90000"/>
              </a:lnSpc>
              <a:spcBef>
                <a:spcPct val="70000"/>
              </a:spcBef>
            </a:pPr>
            <a:r>
              <a:rPr lang="en-US" altLang="x-none" dirty="0"/>
              <a:t>Three quadrants contain individual images</a:t>
            </a:r>
          </a:p>
          <a:p>
            <a:pPr lvl="1">
              <a:lnSpc>
                <a:spcPct val="90000"/>
              </a:lnSpc>
            </a:pPr>
            <a:r>
              <a:rPr lang="en-US" altLang="x-none" dirty="0"/>
              <a:t>Upper-left quadrant repeats pattern</a:t>
            </a:r>
          </a:p>
          <a:p>
            <a:pPr>
              <a:lnSpc>
                <a:spcPct val="90000"/>
              </a:lnSpc>
              <a:spcBef>
                <a:spcPct val="100000"/>
              </a:spcBef>
            </a:pPr>
            <a:r>
              <a:rPr lang="en-US" altLang="x-none" dirty="0"/>
              <a:t>The base case is reached when the area for the images shrinks to a certain size</a:t>
            </a:r>
          </a:p>
          <a:p>
            <a:pPr>
              <a:lnSpc>
                <a:spcPct val="90000"/>
              </a:lnSpc>
              <a:spcBef>
                <a:spcPct val="100000"/>
              </a:spcBef>
            </a:pPr>
            <a:r>
              <a:rPr lang="en-US" altLang="x-none" dirty="0"/>
              <a:t>See</a:t>
            </a:r>
            <a:r>
              <a:rPr lang="en-US" altLang="x-none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dirty="0" err="1" smtClean="0">
                <a:latin typeface="Courier New" charset="0"/>
              </a:rPr>
              <a:t>TiledImages.java</a:t>
            </a:r>
            <a:r>
              <a:rPr lang="en-US" altLang="x-none" dirty="0" smtClean="0">
                <a:latin typeface="Courier New" charset="0"/>
              </a:rPr>
              <a:t> </a:t>
            </a:r>
            <a:endParaRPr lang="en-US" altLang="x-none" dirty="0"/>
          </a:p>
        </p:txBody>
      </p:sp>
      <p:sp>
        <p:nvSpPr>
          <p:cNvPr id="6451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57347" name="TextBox 5"/>
          <p:cNvSpPr txBox="1">
            <a:spLocks noChangeArrowheads="1"/>
          </p:cNvSpPr>
          <p:nvPr/>
        </p:nvSpPr>
        <p:spPr bwMode="auto">
          <a:xfrm>
            <a:off x="304800" y="472440"/>
            <a:ext cx="8534400" cy="58521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182880" tIns="137160" rIns="182880" bIns="137160">
            <a:spAutoFit/>
          </a:bodyPr>
          <a:lstStyle/>
          <a:p>
            <a:r>
              <a:rPr lang="en-US" sz="1400" b="1" dirty="0" smtClean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javafx.application.Application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javafx.scene.Group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javafx.scene.Scene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javafx.scene.effect.ColorAdjust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javafx.scene.effect.SepiaTone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javafx.scene.image.Image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javafx.scene.image.ImageView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javafx.scene.paint.Color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javafx.stage.Stage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//************************************************************************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  </a:t>
            </a:r>
            <a:r>
              <a:rPr lang="en-US" sz="1400" b="1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TiledImages.java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      Author: </a:t>
            </a:r>
            <a:r>
              <a:rPr lang="en-US" sz="1400" b="1" u="sng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Lewis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sz="1400" b="1" u="sng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Loftus</a:t>
            </a:r>
            <a:endParaRPr lang="en-US" sz="1400" b="1" dirty="0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  Demonstrates the use of recursion.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//************************************************************************</a:t>
            </a:r>
          </a:p>
          <a:p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TiledImages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extends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Application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private final static </a:t>
            </a:r>
            <a:r>
              <a:rPr lang="en-US" sz="1400" b="1" dirty="0" err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MIN = 20;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private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Image image;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private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ColorAdjust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monochrome;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private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SepiaTone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sepia;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private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Group root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endParaRPr lang="en-US" sz="1400" b="1" dirty="0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solidFill>
                  <a:srgbClr val="800000"/>
                </a:solidFill>
                <a:latin typeface="+mn-lt"/>
                <a:ea typeface="Courier New" charset="0"/>
                <a:cs typeface="Courier New" charset="0"/>
              </a:rPr>
              <a:t>continue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Recursive Thinking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686800" cy="46482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100000"/>
              </a:spcBef>
            </a:pPr>
            <a:r>
              <a:rPr lang="en-US" altLang="x-none"/>
              <a:t>A </a:t>
            </a:r>
            <a:r>
              <a:rPr lang="en-US" altLang="x-none" i="1"/>
              <a:t>recursive definition</a:t>
            </a:r>
            <a:r>
              <a:rPr lang="en-US" altLang="x-none"/>
              <a:t> is one which uses the word or concept being defined in the definition itself</a:t>
            </a:r>
          </a:p>
          <a:p>
            <a:pPr>
              <a:lnSpc>
                <a:spcPct val="90000"/>
              </a:lnSpc>
              <a:spcBef>
                <a:spcPct val="100000"/>
              </a:spcBef>
            </a:pPr>
            <a:r>
              <a:rPr lang="en-US" altLang="x-none"/>
              <a:t>When defining an English word, a recursive definition is often not helpful</a:t>
            </a:r>
          </a:p>
          <a:p>
            <a:pPr>
              <a:lnSpc>
                <a:spcPct val="90000"/>
              </a:lnSpc>
              <a:spcBef>
                <a:spcPct val="100000"/>
              </a:spcBef>
            </a:pPr>
            <a:r>
              <a:rPr lang="en-US" altLang="x-none"/>
              <a:t>But in other situations, a recursive definition can be an appropriate way to express a concept</a:t>
            </a:r>
          </a:p>
          <a:p>
            <a:pPr>
              <a:lnSpc>
                <a:spcPct val="90000"/>
              </a:lnSpc>
              <a:spcBef>
                <a:spcPct val="100000"/>
              </a:spcBef>
            </a:pPr>
            <a:r>
              <a:rPr lang="en-US" altLang="x-none"/>
              <a:t>Before applying recursion to programming, it is best to practice thinking recursively</a:t>
            </a:r>
          </a:p>
        </p:txBody>
      </p:sp>
      <p:sp>
        <p:nvSpPr>
          <p:cNvPr id="3174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57347" name="TextBox 5"/>
          <p:cNvSpPr txBox="1">
            <a:spLocks noChangeArrowheads="1"/>
          </p:cNvSpPr>
          <p:nvPr/>
        </p:nvSpPr>
        <p:spPr bwMode="auto">
          <a:xfrm>
            <a:off x="304800" y="635198"/>
            <a:ext cx="8534400" cy="523220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182880" tIns="137160" rIns="182880" bIns="137160">
            <a:spAutoFit/>
          </a:bodyPr>
          <a:lstStyle/>
          <a:p>
            <a:r>
              <a:rPr lang="en-US" sz="1400" b="1" dirty="0" smtClean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//--------------------------------------------------------------------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  Sets up the display of a series of tiled images.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//--------------------------------------------------------------------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void 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start(Stage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primaryStage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{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image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Image("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girl.jpg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");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   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monochrome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ColorAdjust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(0, -1, 0, 0);       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sepia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SepiaTone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();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1400" b="1" dirty="0">
                <a:latin typeface="Courier New" charset="0"/>
                <a:ea typeface="Courier New" charset="0"/>
                <a:cs typeface="Courier New" charset="0"/>
              </a:rPr>
            </a:b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root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Group();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addPictures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(300);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   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Scene scene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Scene(root, 600, 600,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Color.WHITE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primaryStage.setTitle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("Tiled Images");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primaryStage.setScene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(scene);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primaryStage.show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endParaRPr lang="en-US" sz="1400" b="1" dirty="0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solidFill>
                  <a:srgbClr val="800000"/>
                </a:solidFill>
                <a:latin typeface="+mn-lt"/>
                <a:ea typeface="Courier New" charset="0"/>
                <a:cs typeface="Courier New" charset="0"/>
              </a:rPr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1124015319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57347" name="TextBox 5"/>
          <p:cNvSpPr txBox="1">
            <a:spLocks noChangeArrowheads="1"/>
          </p:cNvSpPr>
          <p:nvPr/>
        </p:nvSpPr>
        <p:spPr bwMode="auto">
          <a:xfrm>
            <a:off x="304800" y="76200"/>
            <a:ext cx="8534400" cy="66751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182880" tIns="137160" rIns="182880" bIns="137160">
            <a:spAutoFit/>
          </a:bodyPr>
          <a:lstStyle/>
          <a:p>
            <a:r>
              <a:rPr lang="en-US" sz="1400" b="1" dirty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//--------------------------------------------------------------------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  Uses the parameter to specify the size and position of an image.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  Displays the image in full color, monochrome, and sepia tone,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  then repeats the display recursively in the upper left quadrant.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//--------------------------------------------------------------------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 smtClean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private void </a:t>
            </a:r>
            <a:r>
              <a:rPr lang="en-US" sz="1400" b="1" dirty="0" err="1" smtClean="0">
                <a:latin typeface="Courier New" charset="0"/>
                <a:ea typeface="Courier New" charset="0"/>
                <a:cs typeface="Courier New" charset="0"/>
              </a:rPr>
              <a:t>addPictures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 smtClean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double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size)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{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ImageView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colorView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ImageView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(image);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colorView.setFitWidth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(size);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colorView.setFitHeight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(size);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colorView.setX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(size);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colorView.setY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(size);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   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ImageView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monochromeView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ImageView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(image);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monochromeView.setEffect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(monochrome);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monochromeView.setFitWidth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(size);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monochromeView.setFitHeight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(size);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monochromeView.setX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(0);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monochromeView.setY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(size);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   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ImageView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sepiaView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ImageView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(image);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sepiaView.setEffect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(sepia);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sepiaView.setFitWidth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(size);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sepiaView.setFitHeight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(size);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sepiaView.setX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(size);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sepiaView.setY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(0);</a:t>
            </a:r>
          </a:p>
          <a:p>
            <a:pPr>
              <a:defRPr/>
            </a:pPr>
            <a:endParaRPr lang="en-US" sz="1400" b="1" dirty="0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solidFill>
                  <a:srgbClr val="800000"/>
                </a:solidFill>
                <a:latin typeface="+mn-lt"/>
                <a:ea typeface="Courier New" charset="0"/>
                <a:cs typeface="Courier New" charset="0"/>
              </a:rPr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2059307421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57347" name="TextBox 5"/>
          <p:cNvSpPr txBox="1">
            <a:spLocks noChangeArrowheads="1"/>
          </p:cNvSpPr>
          <p:nvPr/>
        </p:nvSpPr>
        <p:spPr bwMode="auto">
          <a:xfrm>
            <a:off x="304800" y="1173480"/>
            <a:ext cx="8534400" cy="21031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182880" tIns="137160" rIns="182880" bIns="137160">
            <a:spAutoFit/>
          </a:bodyPr>
          <a:lstStyle/>
          <a:p>
            <a:r>
              <a:rPr lang="en-US" sz="1400" b="1" dirty="0" smtClean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root.getChildren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().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addAll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sepiaView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colorView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monochromeView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if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(size &gt; MIN)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addPictures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(size / 2);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}</a:t>
            </a:r>
          </a:p>
          <a:p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endParaRPr lang="en-US" sz="1400" b="1" dirty="0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260047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57347" name="TextBox 5"/>
          <p:cNvSpPr txBox="1">
            <a:spLocks noChangeArrowheads="1"/>
          </p:cNvSpPr>
          <p:nvPr/>
        </p:nvSpPr>
        <p:spPr bwMode="auto">
          <a:xfrm>
            <a:off x="304800" y="1173480"/>
            <a:ext cx="8534400" cy="21031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182880" tIns="137160" rIns="182880" bIns="137160">
            <a:spAutoFit/>
          </a:bodyPr>
          <a:lstStyle/>
          <a:p>
            <a:r>
              <a:rPr lang="en-US" sz="1400" b="1" dirty="0" smtClean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root.getChildren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().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addAll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sepiaView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colorView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monochromeView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if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(size &gt; MIN)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addPictures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(size / 2);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}</a:t>
            </a:r>
          </a:p>
          <a:p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endParaRPr lang="en-US" sz="1400" b="1" dirty="0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447800" y="152400"/>
            <a:ext cx="6096000" cy="6248400"/>
            <a:chOff x="2286000" y="685800"/>
            <a:chExt cx="6096000" cy="6248400"/>
          </a:xfrm>
        </p:grpSpPr>
        <p:sp>
          <p:nvSpPr>
            <p:cNvPr id="4" name="TextBox 3"/>
            <p:cNvSpPr txBox="1">
              <a:spLocks noChangeArrowheads="1"/>
            </p:cNvSpPr>
            <p:nvPr/>
          </p:nvSpPr>
          <p:spPr bwMode="auto">
            <a:xfrm>
              <a:off x="2286000" y="685800"/>
              <a:ext cx="6096000" cy="624840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182880" tIns="137160" rIns="182880" bIns="13716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1200"/>
                </a:spcAft>
              </a:pPr>
              <a:endParaRPr lang="x-none" altLang="x-none" sz="1600" b="1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4600" y="899922"/>
              <a:ext cx="5676900" cy="58850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277382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Outline</a:t>
            </a:r>
          </a:p>
        </p:txBody>
      </p:sp>
      <p:sp>
        <p:nvSpPr>
          <p:cNvPr id="100355" name="Text Box 3"/>
          <p:cNvSpPr txBox="1">
            <a:spLocks noChangeArrowheads="1"/>
          </p:cNvSpPr>
          <p:nvPr/>
        </p:nvSpPr>
        <p:spPr bwMode="auto">
          <a:xfrm>
            <a:off x="2667000" y="1752600"/>
            <a:ext cx="3743332" cy="3231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Recursive Thinking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Recursive Programming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Traversing a Maze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The Towers of Hanoi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Tiled Images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Fractals</a:t>
            </a:r>
            <a:endParaRPr lang="en-US" altLang="x-none" b="1" dirty="0"/>
          </a:p>
        </p:txBody>
      </p:sp>
      <p:sp>
        <p:nvSpPr>
          <p:cNvPr id="100356" name="AutoShape 4"/>
          <p:cNvSpPr>
            <a:spLocks noChangeArrowheads="1"/>
          </p:cNvSpPr>
          <p:nvPr/>
        </p:nvSpPr>
        <p:spPr bwMode="auto">
          <a:xfrm>
            <a:off x="1828800" y="4572000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 sz="1800"/>
          </a:p>
        </p:txBody>
      </p:sp>
      <p:sp>
        <p:nvSpPr>
          <p:cNvPr id="48133" name="Footer Placeholder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5121993"/>
      </p:ext>
    </p:extLst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100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5" grpId="0"/>
      <p:bldP spid="10035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Fractals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763000" cy="5105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 dirty="0"/>
              <a:t>A </a:t>
            </a:r>
            <a:r>
              <a:rPr lang="en-US" altLang="x-none" i="1" dirty="0"/>
              <a:t>fractal</a:t>
            </a:r>
            <a:r>
              <a:rPr lang="en-US" altLang="x-none" dirty="0"/>
              <a:t> is a geometric shape made up of the same pattern repeated in different sizes and orientations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 dirty="0"/>
              <a:t>The </a:t>
            </a:r>
            <a:r>
              <a:rPr lang="en-US" altLang="x-none" i="1" dirty="0"/>
              <a:t>Koch Snowflake</a:t>
            </a:r>
            <a:r>
              <a:rPr lang="en-US" altLang="x-none" dirty="0"/>
              <a:t> is a particular fractal that begins with an equilateral triangle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 dirty="0"/>
              <a:t>To get a higher order of the fractal, the sides of the triangle are replaced with angled line segments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 dirty="0"/>
              <a:t>See</a:t>
            </a:r>
            <a:r>
              <a:rPr lang="en-US" altLang="x-none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dirty="0" err="1">
                <a:latin typeface="Courier New" charset="0"/>
              </a:rPr>
              <a:t>KochSnowflake.java</a:t>
            </a:r>
            <a:r>
              <a:rPr lang="en-US" altLang="x-none" dirty="0">
                <a:latin typeface="Courier New" charset="0"/>
              </a:rPr>
              <a:t> </a:t>
            </a:r>
            <a:endParaRPr lang="en-US" altLang="x-none" dirty="0"/>
          </a:p>
          <a:p>
            <a:pPr>
              <a:lnSpc>
                <a:spcPct val="90000"/>
              </a:lnSpc>
            </a:pPr>
            <a:r>
              <a:rPr lang="en-US" altLang="x-none" dirty="0"/>
              <a:t>See</a:t>
            </a:r>
            <a:r>
              <a:rPr lang="en-US" altLang="x-none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dirty="0" err="1" smtClean="0">
                <a:latin typeface="Courier New" charset="0"/>
              </a:rPr>
              <a:t>KochPane.java</a:t>
            </a:r>
            <a:r>
              <a:rPr lang="en-US" altLang="x-none" dirty="0" smtClean="0">
                <a:latin typeface="Courier New" charset="0"/>
              </a:rPr>
              <a:t> </a:t>
            </a:r>
            <a:endParaRPr lang="en-US" altLang="x-none" dirty="0"/>
          </a:p>
        </p:txBody>
      </p:sp>
      <p:sp>
        <p:nvSpPr>
          <p:cNvPr id="6963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70659" name="TextBox 5"/>
          <p:cNvSpPr txBox="1">
            <a:spLocks noChangeArrowheads="1"/>
          </p:cNvSpPr>
          <p:nvPr/>
        </p:nvSpPr>
        <p:spPr bwMode="auto">
          <a:xfrm>
            <a:off x="304800" y="213360"/>
            <a:ext cx="8534400" cy="64922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sz="1400" b="1" dirty="0" smtClean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javafx.application.Application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javafx.event.ActionEvent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javafx.geometry.Pos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javafx.scene.Scene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javafx.scene.control.Button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javafx.scene.image.Image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javafx.scene.image.ImageView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javafx.scene.layout.HBox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javafx.scene.layout.VBox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javafx.scene.text.Text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javafx.stage.Stage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//************************************************************************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  </a:t>
            </a:r>
            <a:r>
              <a:rPr lang="en-US" sz="1400" b="1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KochSnowflake.java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      Author: Lewis/Loftus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  Demonstrates the use of recursion to draw a fractal.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//************************************************************************</a:t>
            </a:r>
          </a:p>
          <a:p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KochSnowflake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extends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Application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private final static </a:t>
            </a:r>
            <a:r>
              <a:rPr lang="en-US" sz="1400" b="1" dirty="0" err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MIN_ORDER = 1;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private final static </a:t>
            </a:r>
            <a:r>
              <a:rPr lang="en-US" sz="1400" b="1" dirty="0" err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MAX_ORDER = 6;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private </a:t>
            </a:r>
            <a:r>
              <a:rPr lang="en-US" sz="1400" b="1" dirty="0" err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order;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private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Button up, down;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private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Text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orderText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private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KochPane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fractalPane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endParaRPr lang="en-US" altLang="x-none" sz="1400" b="1" dirty="0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70659" name="TextBox 5"/>
          <p:cNvSpPr txBox="1">
            <a:spLocks noChangeArrowheads="1"/>
          </p:cNvSpPr>
          <p:nvPr/>
        </p:nvSpPr>
        <p:spPr bwMode="auto">
          <a:xfrm>
            <a:off x="304800" y="76200"/>
            <a:ext cx="8534400" cy="66751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altLang="x-none" sz="1400" b="1" dirty="0" smtClean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//--------------------------------------------------------------------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  Displays two buttons that control the order of the fractal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  shown in the pane below the buttons.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//--------------------------------------------------------------------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void 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start(Stage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primaryStage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{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Image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upImage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Image("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up.png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");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up = new Button();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up.setGraphic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ImageView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upImage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up.setOnAction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this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::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processUpButtonPress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   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Image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downImage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Image("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down.png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");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down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Button();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down.setGraphic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ImageView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downImage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down.setOnAction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this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::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processDownButtonPress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down.setDisable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true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   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order = 1;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orderText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Text("Order: 1");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   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HBox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toolbar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HBox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toolbar.setStyle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("-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fx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-background-color: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darksalmon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");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toolbar.setAlignment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Pos.CENTER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toolbar.setPrefHeight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(50);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toolbar.setSpacing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(40);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toolbar.getChildren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().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addAll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(up,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orderText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, down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endParaRPr lang="en-US" altLang="x-none" sz="1400" b="1" dirty="0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1464431867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70659" name="TextBox 5"/>
          <p:cNvSpPr txBox="1">
            <a:spLocks noChangeArrowheads="1"/>
          </p:cNvSpPr>
          <p:nvPr/>
        </p:nvSpPr>
        <p:spPr bwMode="auto">
          <a:xfrm>
            <a:off x="304800" y="76200"/>
            <a:ext cx="8534400" cy="66751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altLang="x-none" sz="1400" b="1" dirty="0" smtClean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   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fractalPane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KochPane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VBox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root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VBox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root.setStyle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("-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fx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-background-color: white");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root.getChildren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().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addAll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(toolbar,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fractalPane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Scene scene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Scene(root, 400, 450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primaryStage.setTitle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("Koch Snowflake");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primaryStage.setScene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(scene);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primaryStage.show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}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//--------------------------------------------------------------------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  Increments the fractal order when the up button is pressed.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  Disables the up button if the maximum order is reached.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//--------------------------------------------------------------------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void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processUpButtonPress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ActionEvent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event)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{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order++;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orderText.setText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("Order: " + order);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fractalPane.makeFractal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(order);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   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down.setDisable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false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if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(order == MAX_ORDER)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up.setDisable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true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endParaRPr lang="en-US" altLang="x-none" sz="1400" b="1" dirty="0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396310402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70659" name="TextBox 5"/>
          <p:cNvSpPr txBox="1">
            <a:spLocks noChangeArrowheads="1"/>
          </p:cNvSpPr>
          <p:nvPr/>
        </p:nvSpPr>
        <p:spPr bwMode="auto">
          <a:xfrm>
            <a:off x="304800" y="716280"/>
            <a:ext cx="8534400" cy="39319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altLang="x-none" sz="1400" b="1" dirty="0" smtClean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//--------------------------------------------------------------------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  Decrements the fractal order when the down button is pressed.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  Disables the down button if the minimum order is reached.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//--------------------------------------------------------------------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void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processDownButtonPress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ActionEvent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event)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{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order--;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orderText.setText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("Order: " + order);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fractalPane.makeFractal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(order);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   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up.setDisable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false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if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(order == MIN_ORDER)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down.setDisable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true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}</a:t>
            </a:r>
          </a:p>
          <a:p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endParaRPr lang="en-US" altLang="x-none" sz="1400" b="1" dirty="0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2137067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Recursive Definitions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1816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Aft>
                <a:spcPts val="1800"/>
              </a:spcAft>
            </a:pPr>
            <a:r>
              <a:rPr lang="en-US" altLang="x-none"/>
              <a:t>Consider the following list of numbers:</a:t>
            </a:r>
          </a:p>
          <a:p>
            <a:pPr algn="ctr">
              <a:lnSpc>
                <a:spcPct val="90000"/>
              </a:lnSpc>
              <a:spcAft>
                <a:spcPts val="1800"/>
              </a:spcAft>
              <a:buFont typeface="Times" charset="0"/>
              <a:buNone/>
            </a:pPr>
            <a:r>
              <a:rPr lang="en-US" altLang="x-none">
                <a:latin typeface="Courier New" charset="0"/>
              </a:rPr>
              <a:t>24, 88, 40, 37</a:t>
            </a:r>
          </a:p>
          <a:p>
            <a:pPr>
              <a:lnSpc>
                <a:spcPct val="90000"/>
              </a:lnSpc>
              <a:spcAft>
                <a:spcPts val="1800"/>
              </a:spcAft>
            </a:pPr>
            <a:r>
              <a:rPr lang="en-US" altLang="x-none"/>
              <a:t>Such a list can be defined as follows:</a:t>
            </a:r>
          </a:p>
          <a:p>
            <a:pPr>
              <a:lnSpc>
                <a:spcPct val="90000"/>
              </a:lnSpc>
              <a:buFont typeface="Times" charset="0"/>
              <a:buNone/>
            </a:pPr>
            <a:r>
              <a:rPr lang="en-US" altLang="x-none">
                <a:latin typeface="Courier New" charset="0"/>
              </a:rPr>
              <a:t>     A </a:t>
            </a:r>
            <a:r>
              <a:rPr lang="en-US" altLang="x-none" i="1">
                <a:latin typeface="Courier New" charset="0"/>
              </a:rPr>
              <a:t>List </a:t>
            </a:r>
            <a:r>
              <a:rPr lang="en-US" altLang="x-none">
                <a:latin typeface="Courier New" charset="0"/>
              </a:rPr>
              <a:t>is a:  number</a:t>
            </a:r>
          </a:p>
          <a:p>
            <a:pPr>
              <a:lnSpc>
                <a:spcPct val="90000"/>
              </a:lnSpc>
              <a:spcAft>
                <a:spcPts val="1800"/>
              </a:spcAft>
              <a:buFont typeface="Times" charset="0"/>
              <a:buNone/>
            </a:pPr>
            <a:r>
              <a:rPr lang="en-US" altLang="x-none">
                <a:latin typeface="Courier New" charset="0"/>
              </a:rPr>
              <a:t>            or a:  number  comma  </a:t>
            </a:r>
            <a:r>
              <a:rPr lang="en-US" altLang="x-none" i="1">
                <a:latin typeface="Courier New" charset="0"/>
              </a:rPr>
              <a:t>List</a:t>
            </a:r>
          </a:p>
          <a:p>
            <a:pPr>
              <a:lnSpc>
                <a:spcPct val="90000"/>
              </a:lnSpc>
              <a:spcAft>
                <a:spcPts val="1800"/>
              </a:spcAft>
            </a:pPr>
            <a:r>
              <a:rPr lang="en-US" altLang="x-none"/>
              <a:t>That is, a </a:t>
            </a:r>
            <a:r>
              <a:rPr lang="en-US" altLang="x-none" i="1"/>
              <a:t>List </a:t>
            </a:r>
            <a:r>
              <a:rPr lang="en-US" altLang="x-none"/>
              <a:t>is defined to be a single number, or a number followed by a comma followed by a </a:t>
            </a:r>
            <a:r>
              <a:rPr lang="en-US" altLang="x-none" i="1"/>
              <a:t>List</a:t>
            </a:r>
          </a:p>
          <a:p>
            <a:pPr>
              <a:lnSpc>
                <a:spcPct val="90000"/>
              </a:lnSpc>
              <a:spcAft>
                <a:spcPts val="1800"/>
              </a:spcAft>
            </a:pPr>
            <a:r>
              <a:rPr lang="en-US" altLang="x-none"/>
              <a:t>The concept of a </a:t>
            </a:r>
            <a:r>
              <a:rPr lang="en-US" altLang="x-none" i="1"/>
              <a:t>List </a:t>
            </a:r>
            <a:r>
              <a:rPr lang="en-US" altLang="x-none"/>
              <a:t>is used to define itself</a:t>
            </a:r>
          </a:p>
        </p:txBody>
      </p:sp>
      <p:sp>
        <p:nvSpPr>
          <p:cNvPr id="3277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70659" name="TextBox 5"/>
          <p:cNvSpPr txBox="1">
            <a:spLocks noChangeArrowheads="1"/>
          </p:cNvSpPr>
          <p:nvPr/>
        </p:nvSpPr>
        <p:spPr bwMode="auto">
          <a:xfrm>
            <a:off x="304800" y="716280"/>
            <a:ext cx="8534400" cy="39319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altLang="x-none" sz="1400" b="1" dirty="0" smtClean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//--------------------------------------------------------------------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  Decrements the fractal order when the down button is pressed.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  Disables the down button if the minimum order is reached.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//--------------------------------------------------------------------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void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processDownButtonPress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ActionEvent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event)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{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order--;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orderText.setText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("Order: " + order);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fractalPane.makeFractal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(order);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   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up.setDisable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false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if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(order == MIN_ORDER)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down.setDisable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true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}</a:t>
            </a:r>
          </a:p>
          <a:p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endParaRPr lang="en-US" altLang="x-none" sz="1400" b="1" dirty="0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57200" y="472440"/>
            <a:ext cx="3840480" cy="4480560"/>
            <a:chOff x="1447800" y="152400"/>
            <a:chExt cx="3840480" cy="4480560"/>
          </a:xfrm>
        </p:grpSpPr>
        <p:sp>
          <p:nvSpPr>
            <p:cNvPr id="4" name="TextBox 3"/>
            <p:cNvSpPr txBox="1">
              <a:spLocks noChangeArrowheads="1"/>
            </p:cNvSpPr>
            <p:nvPr/>
          </p:nvSpPr>
          <p:spPr bwMode="auto">
            <a:xfrm>
              <a:off x="1447800" y="152400"/>
              <a:ext cx="3840480" cy="448056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182880" tIns="137160" rIns="182880" bIns="13716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1200"/>
                </a:spcAft>
              </a:pPr>
              <a:endParaRPr lang="x-none" altLang="x-none" sz="1600" b="1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6400" y="373380"/>
              <a:ext cx="3429000" cy="4046220"/>
            </a:xfrm>
            <a:prstGeom prst="rect">
              <a:avLst/>
            </a:prstGeom>
          </p:spPr>
        </p:pic>
      </p:grpSp>
      <p:grpSp>
        <p:nvGrpSpPr>
          <p:cNvPr id="6" name="Group 5"/>
          <p:cNvGrpSpPr/>
          <p:nvPr/>
        </p:nvGrpSpPr>
        <p:grpSpPr>
          <a:xfrm>
            <a:off x="4846320" y="472440"/>
            <a:ext cx="3840480" cy="4480560"/>
            <a:chOff x="4613953" y="472440"/>
            <a:chExt cx="3840480" cy="4480560"/>
          </a:xfrm>
        </p:grpSpPr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4613953" y="472440"/>
              <a:ext cx="3840480" cy="448056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182880" tIns="137160" rIns="182880" bIns="13716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1200"/>
                </a:spcAft>
              </a:pPr>
              <a:endParaRPr lang="x-none" altLang="x-none" sz="1600" b="1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9693" y="693420"/>
              <a:ext cx="3429000" cy="40462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220160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Koch </a:t>
            </a:r>
            <a:r>
              <a:rPr lang="en-US" altLang="x-none" dirty="0" smtClean="0"/>
              <a:t>Snowflake</a:t>
            </a:r>
            <a:endParaRPr lang="en-US" altLang="x-none" dirty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676400" y="1295400"/>
            <a:ext cx="1263650" cy="4800600"/>
            <a:chOff x="736" y="864"/>
            <a:chExt cx="862" cy="3024"/>
          </a:xfrm>
        </p:grpSpPr>
        <p:sp>
          <p:nvSpPr>
            <p:cNvPr id="75793" name="Line 4"/>
            <p:cNvSpPr>
              <a:spLocks noChangeShapeType="1"/>
            </p:cNvSpPr>
            <p:nvPr/>
          </p:nvSpPr>
          <p:spPr bwMode="auto">
            <a:xfrm>
              <a:off x="1536" y="1008"/>
              <a:ext cx="0" cy="27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794" name="Text Box 5"/>
            <p:cNvSpPr txBox="1">
              <a:spLocks noChangeArrowheads="1"/>
            </p:cNvSpPr>
            <p:nvPr/>
          </p:nvSpPr>
          <p:spPr bwMode="auto">
            <a:xfrm>
              <a:off x="736" y="864"/>
              <a:ext cx="86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x-none">
                  <a:latin typeface="Times New Roman" charset="0"/>
                </a:rPr>
                <a:t>&lt; </a:t>
              </a:r>
              <a:r>
                <a:rPr lang="en-US" altLang="x-none" i="1">
                  <a:latin typeface="Times New Roman" charset="0"/>
                </a:rPr>
                <a:t>x</a:t>
              </a:r>
              <a:r>
                <a:rPr lang="en-US" altLang="x-none" baseline="-25000">
                  <a:latin typeface="Times New Roman" charset="0"/>
                </a:rPr>
                <a:t>5</a:t>
              </a:r>
              <a:r>
                <a:rPr lang="en-US" altLang="x-none">
                  <a:latin typeface="Times New Roman" charset="0"/>
                </a:rPr>
                <a:t>, </a:t>
              </a:r>
              <a:r>
                <a:rPr lang="en-US" altLang="x-none" i="1">
                  <a:latin typeface="Times New Roman" charset="0"/>
                </a:rPr>
                <a:t>y</a:t>
              </a:r>
              <a:r>
                <a:rPr lang="en-US" altLang="x-none" baseline="-25000">
                  <a:latin typeface="Times New Roman" charset="0"/>
                </a:rPr>
                <a:t>5</a:t>
              </a:r>
              <a:r>
                <a:rPr lang="en-US" altLang="x-none" i="1">
                  <a:latin typeface="Times New Roman" charset="0"/>
                </a:rPr>
                <a:t>&gt;</a:t>
              </a:r>
              <a:endParaRPr lang="en-US" altLang="x-none">
                <a:latin typeface="Times New Roman" charset="0"/>
              </a:endParaRPr>
            </a:p>
          </p:txBody>
        </p:sp>
        <p:sp>
          <p:nvSpPr>
            <p:cNvPr id="75795" name="Text Box 6"/>
            <p:cNvSpPr txBox="1">
              <a:spLocks noChangeArrowheads="1"/>
            </p:cNvSpPr>
            <p:nvPr/>
          </p:nvSpPr>
          <p:spPr bwMode="auto">
            <a:xfrm>
              <a:off x="736" y="3600"/>
              <a:ext cx="86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x-none">
                  <a:latin typeface="Times New Roman" charset="0"/>
                </a:rPr>
                <a:t>&lt; </a:t>
              </a:r>
              <a:r>
                <a:rPr lang="en-US" altLang="x-none" i="1">
                  <a:latin typeface="Times New Roman" charset="0"/>
                </a:rPr>
                <a:t>x</a:t>
              </a:r>
              <a:r>
                <a:rPr lang="en-US" altLang="x-none" baseline="-25000">
                  <a:latin typeface="Times New Roman" charset="0"/>
                </a:rPr>
                <a:t>1</a:t>
              </a:r>
              <a:r>
                <a:rPr lang="en-US" altLang="x-none">
                  <a:latin typeface="Times New Roman" charset="0"/>
                </a:rPr>
                <a:t>, </a:t>
              </a:r>
              <a:r>
                <a:rPr lang="en-US" altLang="x-none" i="1">
                  <a:latin typeface="Times New Roman" charset="0"/>
                </a:rPr>
                <a:t>y</a:t>
              </a:r>
              <a:r>
                <a:rPr lang="en-US" altLang="x-none" baseline="-25000">
                  <a:latin typeface="Times New Roman" charset="0"/>
                </a:rPr>
                <a:t>1</a:t>
              </a:r>
              <a:r>
                <a:rPr lang="en-US" altLang="x-none" i="1">
                  <a:latin typeface="Times New Roman" charset="0"/>
                </a:rPr>
                <a:t>&gt;</a:t>
              </a:r>
              <a:endParaRPr lang="en-US" altLang="x-none">
                <a:latin typeface="Times New Roman" charset="0"/>
              </a:endParaRPr>
            </a:p>
          </p:txBody>
        </p:sp>
      </p:grpSp>
      <p:sp>
        <p:nvSpPr>
          <p:cNvPr id="93191" name="AutoShape 7"/>
          <p:cNvSpPr>
            <a:spLocks noChangeArrowheads="1"/>
          </p:cNvSpPr>
          <p:nvPr/>
        </p:nvSpPr>
        <p:spPr bwMode="auto">
          <a:xfrm>
            <a:off x="3498850" y="3124200"/>
            <a:ext cx="1758950" cy="990600"/>
          </a:xfrm>
          <a:prstGeom prst="rightArrow">
            <a:avLst>
              <a:gd name="adj1" fmla="val 50000"/>
              <a:gd name="adj2" fmla="val 44391"/>
            </a:avLst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x-none">
                <a:latin typeface="Times New Roman" charset="0"/>
              </a:rPr>
              <a:t>Becomes</a:t>
            </a:r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5553075" y="1295400"/>
            <a:ext cx="3057544" cy="4800600"/>
            <a:chOff x="3088" y="864"/>
            <a:chExt cx="2086" cy="3024"/>
          </a:xfrm>
        </p:grpSpPr>
        <p:grpSp>
          <p:nvGrpSpPr>
            <p:cNvPr id="75783" name="Group 9"/>
            <p:cNvGrpSpPr>
              <a:grpSpLocks/>
            </p:cNvGrpSpPr>
            <p:nvPr/>
          </p:nvGrpSpPr>
          <p:grpSpPr bwMode="auto">
            <a:xfrm>
              <a:off x="3888" y="1008"/>
              <a:ext cx="432" cy="2745"/>
              <a:chOff x="3888" y="1008"/>
              <a:chExt cx="432" cy="2745"/>
            </a:xfrm>
          </p:grpSpPr>
          <p:sp>
            <p:nvSpPr>
              <p:cNvPr id="75789" name="Line 10"/>
              <p:cNvSpPr>
                <a:spLocks noChangeShapeType="1"/>
              </p:cNvSpPr>
              <p:nvPr/>
            </p:nvSpPr>
            <p:spPr bwMode="auto">
              <a:xfrm>
                <a:off x="3888" y="2832"/>
                <a:ext cx="0" cy="92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790" name="Line 11"/>
              <p:cNvSpPr>
                <a:spLocks noChangeShapeType="1"/>
              </p:cNvSpPr>
              <p:nvPr/>
            </p:nvSpPr>
            <p:spPr bwMode="auto">
              <a:xfrm>
                <a:off x="3888" y="1008"/>
                <a:ext cx="0" cy="92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791" name="Line 12"/>
              <p:cNvSpPr>
                <a:spLocks noChangeShapeType="1"/>
              </p:cNvSpPr>
              <p:nvPr/>
            </p:nvSpPr>
            <p:spPr bwMode="auto">
              <a:xfrm>
                <a:off x="3888" y="1920"/>
                <a:ext cx="432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792" name="Line 13"/>
              <p:cNvSpPr>
                <a:spLocks noChangeShapeType="1"/>
              </p:cNvSpPr>
              <p:nvPr/>
            </p:nvSpPr>
            <p:spPr bwMode="auto">
              <a:xfrm flipH="1">
                <a:off x="3888" y="2352"/>
                <a:ext cx="432" cy="48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5784" name="Text Box 14"/>
            <p:cNvSpPr txBox="1">
              <a:spLocks noChangeArrowheads="1"/>
            </p:cNvSpPr>
            <p:nvPr/>
          </p:nvSpPr>
          <p:spPr bwMode="auto">
            <a:xfrm>
              <a:off x="3088" y="864"/>
              <a:ext cx="86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x-none">
                  <a:latin typeface="Times New Roman" charset="0"/>
                </a:rPr>
                <a:t>&lt; </a:t>
              </a:r>
              <a:r>
                <a:rPr lang="en-US" altLang="x-none" i="1">
                  <a:latin typeface="Times New Roman" charset="0"/>
                </a:rPr>
                <a:t>x</a:t>
              </a:r>
              <a:r>
                <a:rPr lang="en-US" altLang="x-none" baseline="-25000">
                  <a:latin typeface="Times New Roman" charset="0"/>
                </a:rPr>
                <a:t>5</a:t>
              </a:r>
              <a:r>
                <a:rPr lang="en-US" altLang="x-none">
                  <a:latin typeface="Times New Roman" charset="0"/>
                </a:rPr>
                <a:t>, </a:t>
              </a:r>
              <a:r>
                <a:rPr lang="en-US" altLang="x-none" i="1">
                  <a:latin typeface="Times New Roman" charset="0"/>
                </a:rPr>
                <a:t>y</a:t>
              </a:r>
              <a:r>
                <a:rPr lang="en-US" altLang="x-none" baseline="-25000">
                  <a:latin typeface="Times New Roman" charset="0"/>
                </a:rPr>
                <a:t>5</a:t>
              </a:r>
              <a:r>
                <a:rPr lang="en-US" altLang="x-none" i="1">
                  <a:latin typeface="Times New Roman" charset="0"/>
                </a:rPr>
                <a:t>&gt;</a:t>
              </a:r>
              <a:endParaRPr lang="en-US" altLang="x-none">
                <a:latin typeface="Times New Roman" charset="0"/>
              </a:endParaRPr>
            </a:p>
          </p:txBody>
        </p:sp>
        <p:sp>
          <p:nvSpPr>
            <p:cNvPr id="75785" name="Text Box 15"/>
            <p:cNvSpPr txBox="1">
              <a:spLocks noChangeArrowheads="1"/>
            </p:cNvSpPr>
            <p:nvPr/>
          </p:nvSpPr>
          <p:spPr bwMode="auto">
            <a:xfrm>
              <a:off x="3088" y="3600"/>
              <a:ext cx="86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x-none">
                  <a:latin typeface="Times New Roman" charset="0"/>
                </a:rPr>
                <a:t>&lt; </a:t>
              </a:r>
              <a:r>
                <a:rPr lang="en-US" altLang="x-none" i="1">
                  <a:latin typeface="Times New Roman" charset="0"/>
                </a:rPr>
                <a:t>x</a:t>
              </a:r>
              <a:r>
                <a:rPr lang="en-US" altLang="x-none" baseline="-25000">
                  <a:latin typeface="Times New Roman" charset="0"/>
                </a:rPr>
                <a:t>1</a:t>
              </a:r>
              <a:r>
                <a:rPr lang="en-US" altLang="x-none">
                  <a:latin typeface="Times New Roman" charset="0"/>
                </a:rPr>
                <a:t>, </a:t>
              </a:r>
              <a:r>
                <a:rPr lang="en-US" altLang="x-none" i="1">
                  <a:latin typeface="Times New Roman" charset="0"/>
                </a:rPr>
                <a:t>y</a:t>
              </a:r>
              <a:r>
                <a:rPr lang="en-US" altLang="x-none" baseline="-25000">
                  <a:latin typeface="Times New Roman" charset="0"/>
                </a:rPr>
                <a:t>1</a:t>
              </a:r>
              <a:r>
                <a:rPr lang="en-US" altLang="x-none" i="1">
                  <a:latin typeface="Times New Roman" charset="0"/>
                </a:rPr>
                <a:t>&gt;</a:t>
              </a:r>
              <a:endParaRPr lang="en-US" altLang="x-none">
                <a:latin typeface="Times New Roman" charset="0"/>
              </a:endParaRPr>
            </a:p>
          </p:txBody>
        </p:sp>
        <p:sp>
          <p:nvSpPr>
            <p:cNvPr id="75786" name="Text Box 16"/>
            <p:cNvSpPr txBox="1">
              <a:spLocks noChangeArrowheads="1"/>
            </p:cNvSpPr>
            <p:nvPr/>
          </p:nvSpPr>
          <p:spPr bwMode="auto">
            <a:xfrm>
              <a:off x="3088" y="1776"/>
              <a:ext cx="86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x-none">
                  <a:latin typeface="Times New Roman" charset="0"/>
                </a:rPr>
                <a:t>&lt; </a:t>
              </a:r>
              <a:r>
                <a:rPr lang="en-US" altLang="x-none" i="1">
                  <a:latin typeface="Times New Roman" charset="0"/>
                </a:rPr>
                <a:t>x</a:t>
              </a:r>
              <a:r>
                <a:rPr lang="en-US" altLang="x-none" baseline="-25000">
                  <a:latin typeface="Times New Roman" charset="0"/>
                </a:rPr>
                <a:t>4</a:t>
              </a:r>
              <a:r>
                <a:rPr lang="en-US" altLang="x-none">
                  <a:latin typeface="Times New Roman" charset="0"/>
                </a:rPr>
                <a:t>, </a:t>
              </a:r>
              <a:r>
                <a:rPr lang="en-US" altLang="x-none" i="1">
                  <a:latin typeface="Times New Roman" charset="0"/>
                </a:rPr>
                <a:t>y</a:t>
              </a:r>
              <a:r>
                <a:rPr lang="en-US" altLang="x-none" baseline="-25000">
                  <a:latin typeface="Times New Roman" charset="0"/>
                </a:rPr>
                <a:t>4</a:t>
              </a:r>
              <a:r>
                <a:rPr lang="en-US" altLang="x-none" i="1">
                  <a:latin typeface="Times New Roman" charset="0"/>
                </a:rPr>
                <a:t>&gt;</a:t>
              </a:r>
              <a:endParaRPr lang="en-US" altLang="x-none">
                <a:latin typeface="Times New Roman" charset="0"/>
              </a:endParaRPr>
            </a:p>
          </p:txBody>
        </p:sp>
        <p:sp>
          <p:nvSpPr>
            <p:cNvPr id="75787" name="Text Box 17"/>
            <p:cNvSpPr txBox="1">
              <a:spLocks noChangeArrowheads="1"/>
            </p:cNvSpPr>
            <p:nvPr/>
          </p:nvSpPr>
          <p:spPr bwMode="auto">
            <a:xfrm>
              <a:off x="3088" y="2688"/>
              <a:ext cx="86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x-none">
                  <a:latin typeface="Times New Roman" charset="0"/>
                </a:rPr>
                <a:t>&lt; </a:t>
              </a:r>
              <a:r>
                <a:rPr lang="en-US" altLang="x-none" i="1">
                  <a:latin typeface="Times New Roman" charset="0"/>
                </a:rPr>
                <a:t>x</a:t>
              </a:r>
              <a:r>
                <a:rPr lang="en-US" altLang="x-none" baseline="-25000">
                  <a:latin typeface="Times New Roman" charset="0"/>
                </a:rPr>
                <a:t>2</a:t>
              </a:r>
              <a:r>
                <a:rPr lang="en-US" altLang="x-none">
                  <a:latin typeface="Times New Roman" charset="0"/>
                </a:rPr>
                <a:t>, </a:t>
              </a:r>
              <a:r>
                <a:rPr lang="en-US" altLang="x-none" i="1">
                  <a:latin typeface="Times New Roman" charset="0"/>
                </a:rPr>
                <a:t>y</a:t>
              </a:r>
              <a:r>
                <a:rPr lang="en-US" altLang="x-none" baseline="-25000">
                  <a:latin typeface="Times New Roman" charset="0"/>
                </a:rPr>
                <a:t>2</a:t>
              </a:r>
              <a:r>
                <a:rPr lang="en-US" altLang="x-none" i="1">
                  <a:latin typeface="Times New Roman" charset="0"/>
                </a:rPr>
                <a:t>&gt;</a:t>
              </a:r>
              <a:endParaRPr lang="en-US" altLang="x-none">
                <a:latin typeface="Times New Roman" charset="0"/>
              </a:endParaRPr>
            </a:p>
          </p:txBody>
        </p:sp>
        <p:sp>
          <p:nvSpPr>
            <p:cNvPr id="75788" name="Text Box 18"/>
            <p:cNvSpPr txBox="1">
              <a:spLocks noChangeArrowheads="1"/>
            </p:cNvSpPr>
            <p:nvPr/>
          </p:nvSpPr>
          <p:spPr bwMode="auto">
            <a:xfrm>
              <a:off x="4312" y="2208"/>
              <a:ext cx="86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x-none">
                  <a:latin typeface="Times New Roman" charset="0"/>
                </a:rPr>
                <a:t>&lt; </a:t>
              </a:r>
              <a:r>
                <a:rPr lang="en-US" altLang="x-none" i="1">
                  <a:latin typeface="Times New Roman" charset="0"/>
                </a:rPr>
                <a:t>x</a:t>
              </a:r>
              <a:r>
                <a:rPr lang="en-US" altLang="x-none" baseline="-25000">
                  <a:latin typeface="Times New Roman" charset="0"/>
                </a:rPr>
                <a:t>3</a:t>
              </a:r>
              <a:r>
                <a:rPr lang="en-US" altLang="x-none">
                  <a:latin typeface="Times New Roman" charset="0"/>
                </a:rPr>
                <a:t>, </a:t>
              </a:r>
              <a:r>
                <a:rPr lang="en-US" altLang="x-none" i="1">
                  <a:latin typeface="Times New Roman" charset="0"/>
                </a:rPr>
                <a:t>y</a:t>
              </a:r>
              <a:r>
                <a:rPr lang="en-US" altLang="x-none" baseline="-25000">
                  <a:latin typeface="Times New Roman" charset="0"/>
                </a:rPr>
                <a:t>3</a:t>
              </a:r>
              <a:r>
                <a:rPr lang="en-US" altLang="x-none" i="1">
                  <a:latin typeface="Times New Roman" charset="0"/>
                </a:rPr>
                <a:t>&gt;</a:t>
              </a:r>
              <a:endParaRPr lang="en-US" altLang="x-none">
                <a:latin typeface="Times New Roman" charset="0"/>
              </a:endParaRPr>
            </a:p>
          </p:txBody>
        </p:sp>
      </p:grpSp>
      <p:sp>
        <p:nvSpPr>
          <p:cNvPr id="75782" name="Footer Placeholder 19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3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91" grpId="0" animBg="1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70659" name="TextBox 5"/>
          <p:cNvSpPr txBox="1">
            <a:spLocks noChangeArrowheads="1"/>
          </p:cNvSpPr>
          <p:nvPr/>
        </p:nvSpPr>
        <p:spPr bwMode="auto">
          <a:xfrm>
            <a:off x="304800" y="558998"/>
            <a:ext cx="8534400" cy="523220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sz="1400" b="1" dirty="0" smtClean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javafx.scene.layout.Pane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javafx.scene.shape.Line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//************************************************************************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  </a:t>
            </a:r>
            <a:r>
              <a:rPr lang="en-US" sz="1400" b="1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KochPane.java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      Author: Lewis/Loftus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  Represents the pane in which the Koch Snowflake fractal is presented.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//************************************************************************</a:t>
            </a:r>
          </a:p>
          <a:p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KochPane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extends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Pane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final static double 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SQ =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Math.sqrt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(3) / 6;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//--------------------------------------------------------------------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  Makes an initial fractal of order 1 (a triangle) when the pane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  is first created.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//--------------------------------------------------------------------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KochPane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{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makeFractal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(1);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endParaRPr lang="en-US" altLang="x-none" sz="1400" b="1" dirty="0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1043311951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70659" name="TextBox 5"/>
          <p:cNvSpPr txBox="1">
            <a:spLocks noChangeArrowheads="1"/>
          </p:cNvSpPr>
          <p:nvPr/>
        </p:nvSpPr>
        <p:spPr bwMode="auto">
          <a:xfrm>
            <a:off x="304800" y="320040"/>
            <a:ext cx="8534400" cy="58521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altLang="x-none" sz="1400" b="1" dirty="0" smtClean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//--------------------------------------------------------------------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  Draws the fractal by clearing the pane and then adding three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  lines of the specified order between three predetermined points.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//--------------------------------------------------------------------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void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makeFractal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 err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order)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{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getChildren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().clear();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addLine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(order, 200, 20, 60, 300);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addLine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(order, 60, 300, 340, 300);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addLine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(order, 340, 300, 200, 20);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}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//--------------------------------------------------------------------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  Recursively adds a line of the specified order to the fractal.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  The base case is a straight line between the given points.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  Otherwise, three intermediate points are computed and four line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  segments are added as a fractal of decremented order.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//--------------------------------------------------------------------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void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addLine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 err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order,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double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x1,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double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y1,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double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x5,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double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y5)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{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double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deltaX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deltaY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, x2, y2, x3, y3, x4, y4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endParaRPr lang="en-US" altLang="x-none" sz="1400" b="1" dirty="0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474483194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70659" name="TextBox 5"/>
          <p:cNvSpPr txBox="1">
            <a:spLocks noChangeArrowheads="1"/>
          </p:cNvSpPr>
          <p:nvPr/>
        </p:nvSpPr>
        <p:spPr bwMode="auto">
          <a:xfrm>
            <a:off x="304800" y="213360"/>
            <a:ext cx="8534400" cy="612648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altLang="x-none" sz="1400" b="1" smtClean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if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(order == 1)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{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getChildren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().add(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Line(x1, y1, x5, y5));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}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else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{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deltaX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= x5 - x1;  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distance between the end points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deltaY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= y5 - y1;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       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x2 = x1 +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deltaX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/ 3;  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one third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y2 = y1 +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deltaY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/ 3;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       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x3 = (x1 + x5) / 2 + SQ * (y1 - y5);  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projection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y3 = (y1 + y5) / 2 + SQ * (x5 - x1);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       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x4 = x1 +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deltaX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* 2 / 3;  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two thirds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y4 = y1 +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deltaY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* 2 / 3;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       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addLine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(order - 1, x1, y1, x2, y2);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addLine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(order - 1, x2, y2, x3, y3);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addLine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(order - 1, x3, y3, x4, y4);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addLine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(order - 1, x4, y4, x5, y5);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}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}</a:t>
            </a:r>
          </a:p>
          <a:p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endParaRPr lang="en-US" altLang="x-none" sz="1400" b="1" dirty="0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260247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Summary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4343400"/>
          </a:xfrm>
        </p:spPr>
        <p:txBody>
          <a:bodyPr/>
          <a:lstStyle/>
          <a:p>
            <a:r>
              <a:rPr lang="en-US" altLang="x-none" dirty="0"/>
              <a:t>Chapter 12 has focused on:</a:t>
            </a:r>
          </a:p>
          <a:p>
            <a:pPr lvl="1">
              <a:spcBef>
                <a:spcPct val="70000"/>
              </a:spcBef>
            </a:pPr>
            <a:r>
              <a:rPr lang="en-US" altLang="x-none" dirty="0"/>
              <a:t>thinking in a recursive manner</a:t>
            </a:r>
          </a:p>
          <a:p>
            <a:pPr lvl="1"/>
            <a:r>
              <a:rPr lang="en-US" altLang="x-none" dirty="0"/>
              <a:t>programming in a recursive manner</a:t>
            </a:r>
          </a:p>
          <a:p>
            <a:pPr lvl="1"/>
            <a:r>
              <a:rPr lang="en-US" altLang="x-none" dirty="0"/>
              <a:t>the correct use of recursion</a:t>
            </a:r>
          </a:p>
          <a:p>
            <a:pPr lvl="1"/>
            <a:r>
              <a:rPr lang="en-US" altLang="x-none" dirty="0"/>
              <a:t>recursion examples</a:t>
            </a:r>
          </a:p>
          <a:p>
            <a:pPr lvl="1"/>
            <a:r>
              <a:rPr lang="en-US" altLang="x-none" dirty="0"/>
              <a:t>recursion in graphics</a:t>
            </a:r>
          </a:p>
          <a:p>
            <a:pPr lvl="1"/>
            <a:r>
              <a:rPr lang="en-US" altLang="x-none" dirty="0" smtClean="0"/>
              <a:t>fractals</a:t>
            </a:r>
            <a:endParaRPr lang="en-US" altLang="x-none" dirty="0"/>
          </a:p>
          <a:p>
            <a:endParaRPr lang="en-US" altLang="x-none" dirty="0"/>
          </a:p>
        </p:txBody>
      </p:sp>
      <p:sp>
        <p:nvSpPr>
          <p:cNvPr id="8090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Recursive Definitions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13716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en-US" altLang="x-none"/>
              <a:t>The recursive part of the LIST definition is used several times, terminating with the non-recursive part:</a:t>
            </a:r>
          </a:p>
        </p:txBody>
      </p:sp>
      <p:sp>
        <p:nvSpPr>
          <p:cNvPr id="3379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762000" y="2590800"/>
            <a:ext cx="7772400" cy="3684588"/>
            <a:chOff x="609601" y="2514600"/>
            <a:chExt cx="7772400" cy="3684587"/>
          </a:xfrm>
        </p:grpSpPr>
        <p:sp>
          <p:nvSpPr>
            <p:cNvPr id="33798" name="TextBox 5"/>
            <p:cNvSpPr txBox="1">
              <a:spLocks noChangeArrowheads="1"/>
            </p:cNvSpPr>
            <p:nvPr/>
          </p:nvSpPr>
          <p:spPr bwMode="auto">
            <a:xfrm>
              <a:off x="609601" y="2514600"/>
              <a:ext cx="7772400" cy="36845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2880" tIns="137160" rIns="182880" bIns="13716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pic>
          <p:nvPicPr>
            <p:cNvPr id="33799" name="Picture 6" descr="fig12_01.ti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0600" y="2743200"/>
              <a:ext cx="6859588" cy="3139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Infinite Recursion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48768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All recursive definitions have to have a non-recursive part called the </a:t>
            </a:r>
            <a:r>
              <a:rPr lang="en-US" altLang="x-none" i="1"/>
              <a:t>base case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If they didn't, there would be no way to terminate the recursive path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Such a definition would cause </a:t>
            </a:r>
            <a:r>
              <a:rPr lang="en-US" altLang="x-none" i="1"/>
              <a:t>infinite recursion</a:t>
            </a:r>
            <a:endParaRPr lang="en-US" altLang="x-none"/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This problem is similar to an infinite loop, but the non-terminating "loop" is part of the definition itself</a:t>
            </a:r>
          </a:p>
        </p:txBody>
      </p:sp>
      <p:sp>
        <p:nvSpPr>
          <p:cNvPr id="3482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Recursive Factorial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43434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N!, for any positive integer N, is defined to be the product of all integers between 1 and N inclusive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This definition can be expressed recursively as:</a:t>
            </a:r>
          </a:p>
          <a:p>
            <a:pPr>
              <a:lnSpc>
                <a:spcPct val="90000"/>
              </a:lnSpc>
              <a:spcBef>
                <a:spcPct val="70000"/>
              </a:spcBef>
              <a:buFont typeface="Times" charset="0"/>
              <a:buNone/>
            </a:pPr>
            <a:r>
              <a:rPr lang="en-US" altLang="x-none">
                <a:latin typeface="Courier New" charset="0"/>
              </a:rPr>
              <a:t>     1!  =  1</a:t>
            </a:r>
          </a:p>
          <a:p>
            <a:pPr>
              <a:lnSpc>
                <a:spcPct val="90000"/>
              </a:lnSpc>
              <a:buFont typeface="Times" charset="0"/>
              <a:buNone/>
            </a:pPr>
            <a:r>
              <a:rPr lang="en-US" altLang="x-none">
                <a:latin typeface="Courier New" charset="0"/>
              </a:rPr>
              <a:t>     N!  =  N * (N-1)!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A factorial is defined in terms of another factorial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Eventually, the base case of 1! is reached</a:t>
            </a:r>
          </a:p>
        </p:txBody>
      </p:sp>
      <p:sp>
        <p:nvSpPr>
          <p:cNvPr id="3584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Recursive Factorial</a:t>
            </a:r>
          </a:p>
        </p:txBody>
      </p:sp>
      <p:sp>
        <p:nvSpPr>
          <p:cNvPr id="74755" name="Rectangle 3"/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457200" y="1143000"/>
            <a:ext cx="8305800" cy="41148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buFont typeface="Times" charset="0"/>
              <a:buNone/>
            </a:pPr>
            <a:endParaRPr lang="en-US" altLang="x-none">
              <a:latin typeface="Courier New" charset="0"/>
            </a:endParaRPr>
          </a:p>
          <a:p>
            <a:pPr>
              <a:lnSpc>
                <a:spcPct val="90000"/>
              </a:lnSpc>
              <a:buFont typeface="Times" charset="0"/>
              <a:buNone/>
            </a:pPr>
            <a:r>
              <a:rPr lang="en-US" altLang="x-none">
                <a:latin typeface="Courier New" charset="0"/>
              </a:rPr>
              <a:t>       5!</a:t>
            </a:r>
          </a:p>
          <a:p>
            <a:pPr>
              <a:lnSpc>
                <a:spcPct val="90000"/>
              </a:lnSpc>
              <a:buFont typeface="Times" charset="0"/>
              <a:buNone/>
            </a:pPr>
            <a:endParaRPr lang="en-US" altLang="x-none" sz="800">
              <a:latin typeface="Courier New" charset="0"/>
            </a:endParaRPr>
          </a:p>
          <a:p>
            <a:pPr>
              <a:lnSpc>
                <a:spcPct val="90000"/>
              </a:lnSpc>
              <a:buFont typeface="Times" charset="0"/>
              <a:buNone/>
            </a:pPr>
            <a:r>
              <a:rPr lang="en-US" altLang="x-none">
                <a:latin typeface="Courier New" charset="0"/>
              </a:rPr>
              <a:t>     5 * 4!</a:t>
            </a:r>
          </a:p>
          <a:p>
            <a:pPr>
              <a:lnSpc>
                <a:spcPct val="90000"/>
              </a:lnSpc>
              <a:buFont typeface="Times" charset="0"/>
              <a:buNone/>
            </a:pPr>
            <a:endParaRPr lang="en-US" altLang="x-none" sz="800">
              <a:latin typeface="Courier New" charset="0"/>
            </a:endParaRPr>
          </a:p>
          <a:p>
            <a:pPr>
              <a:lnSpc>
                <a:spcPct val="90000"/>
              </a:lnSpc>
              <a:buFont typeface="Times" charset="0"/>
              <a:buNone/>
            </a:pPr>
            <a:r>
              <a:rPr lang="en-US" altLang="x-none">
                <a:latin typeface="Courier New" charset="0"/>
              </a:rPr>
              <a:t>         4 * 3!</a:t>
            </a:r>
          </a:p>
          <a:p>
            <a:pPr>
              <a:lnSpc>
                <a:spcPct val="90000"/>
              </a:lnSpc>
              <a:buFont typeface="Times" charset="0"/>
              <a:buNone/>
            </a:pPr>
            <a:endParaRPr lang="en-US" altLang="x-none" sz="800">
              <a:latin typeface="Courier New" charset="0"/>
            </a:endParaRPr>
          </a:p>
          <a:p>
            <a:pPr>
              <a:lnSpc>
                <a:spcPct val="90000"/>
              </a:lnSpc>
              <a:buFont typeface="Times" charset="0"/>
              <a:buNone/>
            </a:pPr>
            <a:r>
              <a:rPr lang="en-US" altLang="x-none">
                <a:latin typeface="Courier New" charset="0"/>
              </a:rPr>
              <a:t>             3 * 2!</a:t>
            </a:r>
          </a:p>
          <a:p>
            <a:pPr>
              <a:lnSpc>
                <a:spcPct val="90000"/>
              </a:lnSpc>
              <a:buFont typeface="Times" charset="0"/>
              <a:buNone/>
            </a:pPr>
            <a:endParaRPr lang="en-US" altLang="x-none" sz="800">
              <a:latin typeface="Courier New" charset="0"/>
            </a:endParaRPr>
          </a:p>
          <a:p>
            <a:pPr>
              <a:lnSpc>
                <a:spcPct val="90000"/>
              </a:lnSpc>
              <a:buFont typeface="Times" charset="0"/>
              <a:buNone/>
            </a:pPr>
            <a:r>
              <a:rPr lang="en-US" altLang="x-none">
                <a:latin typeface="Courier New" charset="0"/>
              </a:rPr>
              <a:t>                 2 * 1!</a:t>
            </a:r>
          </a:p>
          <a:p>
            <a:pPr>
              <a:lnSpc>
                <a:spcPct val="90000"/>
              </a:lnSpc>
              <a:buFont typeface="Times" charset="0"/>
              <a:buNone/>
            </a:pPr>
            <a:endParaRPr lang="en-US" altLang="x-none" sz="800">
              <a:latin typeface="Courier New" charset="0"/>
            </a:endParaRPr>
          </a:p>
          <a:p>
            <a:pPr>
              <a:lnSpc>
                <a:spcPct val="90000"/>
              </a:lnSpc>
              <a:buFont typeface="Times" charset="0"/>
              <a:buNone/>
            </a:pPr>
            <a:r>
              <a:rPr lang="en-US" altLang="x-none">
                <a:latin typeface="Courier New" charset="0"/>
              </a:rPr>
              <a:t>                     1</a:t>
            </a:r>
          </a:p>
        </p:txBody>
      </p:sp>
      <p:grpSp>
        <p:nvGrpSpPr>
          <p:cNvPr id="2" name="Group 13"/>
          <p:cNvGrpSpPr>
            <a:grpSpLocks noChangeAspect="1"/>
          </p:cNvGrpSpPr>
          <p:nvPr/>
        </p:nvGrpSpPr>
        <p:grpSpPr bwMode="auto">
          <a:xfrm>
            <a:off x="3505200" y="1958975"/>
            <a:ext cx="3471863" cy="2336800"/>
            <a:chOff x="2064" y="1552"/>
            <a:chExt cx="2187" cy="1472"/>
          </a:xfrm>
        </p:grpSpPr>
        <p:sp>
          <p:nvSpPr>
            <p:cNvPr id="36870" name="Arc 5"/>
            <p:cNvSpPr>
              <a:spLocks/>
            </p:cNvSpPr>
            <p:nvPr/>
          </p:nvSpPr>
          <p:spPr bwMode="auto">
            <a:xfrm>
              <a:off x="3438" y="2688"/>
              <a:ext cx="506" cy="336"/>
            </a:xfrm>
            <a:custGeom>
              <a:avLst/>
              <a:gdLst>
                <a:gd name="T0" fmla="*/ 0 w 22889"/>
                <a:gd name="T1" fmla="*/ 0 h 43200"/>
                <a:gd name="T2" fmla="*/ 1 w 22889"/>
                <a:gd name="T3" fmla="*/ 3 h 43200"/>
                <a:gd name="T4" fmla="*/ 1 w 22889"/>
                <a:gd name="T5" fmla="*/ 1 h 43200"/>
                <a:gd name="T6" fmla="*/ 0 60000 65536"/>
                <a:gd name="T7" fmla="*/ 0 60000 65536"/>
                <a:gd name="T8" fmla="*/ 0 60000 65536"/>
                <a:gd name="T9" fmla="*/ 0 w 22889"/>
                <a:gd name="T10" fmla="*/ 0 h 43200"/>
                <a:gd name="T11" fmla="*/ 22889 w 22889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889" h="43200" fill="none" extrusionOk="0">
                  <a:moveTo>
                    <a:pt x="0" y="38"/>
                  </a:moveTo>
                  <a:cubicBezTo>
                    <a:pt x="429" y="12"/>
                    <a:pt x="859" y="-1"/>
                    <a:pt x="1289" y="-1"/>
                  </a:cubicBezTo>
                  <a:cubicBezTo>
                    <a:pt x="13218" y="0"/>
                    <a:pt x="22889" y="9670"/>
                    <a:pt x="22889" y="21600"/>
                  </a:cubicBezTo>
                  <a:cubicBezTo>
                    <a:pt x="22889" y="33529"/>
                    <a:pt x="13218" y="43200"/>
                    <a:pt x="1288" y="43200"/>
                  </a:cubicBezTo>
                </a:path>
                <a:path w="22889" h="43200" stroke="0" extrusionOk="0">
                  <a:moveTo>
                    <a:pt x="0" y="38"/>
                  </a:moveTo>
                  <a:cubicBezTo>
                    <a:pt x="429" y="12"/>
                    <a:pt x="859" y="-1"/>
                    <a:pt x="1289" y="-1"/>
                  </a:cubicBezTo>
                  <a:cubicBezTo>
                    <a:pt x="13218" y="0"/>
                    <a:pt x="22889" y="9670"/>
                    <a:pt x="22889" y="21600"/>
                  </a:cubicBezTo>
                  <a:cubicBezTo>
                    <a:pt x="22889" y="33529"/>
                    <a:pt x="13218" y="43200"/>
                    <a:pt x="1288" y="43200"/>
                  </a:cubicBezTo>
                  <a:lnTo>
                    <a:pt x="1289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stealth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36871" name="Arc 6"/>
            <p:cNvSpPr>
              <a:spLocks/>
            </p:cNvSpPr>
            <p:nvPr/>
          </p:nvSpPr>
          <p:spPr bwMode="auto">
            <a:xfrm>
              <a:off x="2997" y="2256"/>
              <a:ext cx="485" cy="336"/>
            </a:xfrm>
            <a:custGeom>
              <a:avLst/>
              <a:gdLst>
                <a:gd name="T0" fmla="*/ 0 w 21917"/>
                <a:gd name="T1" fmla="*/ 0 h 43200"/>
                <a:gd name="T2" fmla="*/ 0 w 21917"/>
                <a:gd name="T3" fmla="*/ 3 h 43200"/>
                <a:gd name="T4" fmla="*/ 0 w 21917"/>
                <a:gd name="T5" fmla="*/ 1 h 43200"/>
                <a:gd name="T6" fmla="*/ 0 60000 65536"/>
                <a:gd name="T7" fmla="*/ 0 60000 65536"/>
                <a:gd name="T8" fmla="*/ 0 60000 65536"/>
                <a:gd name="T9" fmla="*/ 0 w 21917"/>
                <a:gd name="T10" fmla="*/ 0 h 43200"/>
                <a:gd name="T11" fmla="*/ 21917 w 21917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917" h="43200" fill="none" extrusionOk="0">
                  <a:moveTo>
                    <a:pt x="0" y="2"/>
                  </a:moveTo>
                  <a:cubicBezTo>
                    <a:pt x="105" y="0"/>
                    <a:pt x="211" y="-1"/>
                    <a:pt x="317" y="-1"/>
                  </a:cubicBezTo>
                  <a:cubicBezTo>
                    <a:pt x="12246" y="0"/>
                    <a:pt x="21917" y="9670"/>
                    <a:pt x="21917" y="21600"/>
                  </a:cubicBezTo>
                  <a:cubicBezTo>
                    <a:pt x="21917" y="33529"/>
                    <a:pt x="12246" y="43199"/>
                    <a:pt x="317" y="43199"/>
                  </a:cubicBezTo>
                </a:path>
                <a:path w="21917" h="43200" stroke="0" extrusionOk="0">
                  <a:moveTo>
                    <a:pt x="0" y="2"/>
                  </a:moveTo>
                  <a:cubicBezTo>
                    <a:pt x="105" y="0"/>
                    <a:pt x="211" y="-1"/>
                    <a:pt x="317" y="-1"/>
                  </a:cubicBezTo>
                  <a:cubicBezTo>
                    <a:pt x="12246" y="0"/>
                    <a:pt x="21917" y="9670"/>
                    <a:pt x="21917" y="21600"/>
                  </a:cubicBezTo>
                  <a:cubicBezTo>
                    <a:pt x="21917" y="33529"/>
                    <a:pt x="12246" y="43199"/>
                    <a:pt x="317" y="43199"/>
                  </a:cubicBezTo>
                  <a:lnTo>
                    <a:pt x="317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stealth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36872" name="Arc 7"/>
            <p:cNvSpPr>
              <a:spLocks/>
            </p:cNvSpPr>
            <p:nvPr/>
          </p:nvSpPr>
          <p:spPr bwMode="auto">
            <a:xfrm>
              <a:off x="2529" y="1920"/>
              <a:ext cx="484" cy="320"/>
            </a:xfrm>
            <a:custGeom>
              <a:avLst/>
              <a:gdLst>
                <a:gd name="T0" fmla="*/ 0 w 21917"/>
                <a:gd name="T1" fmla="*/ 0 h 43200"/>
                <a:gd name="T2" fmla="*/ 0 w 21917"/>
                <a:gd name="T3" fmla="*/ 2 h 43200"/>
                <a:gd name="T4" fmla="*/ 0 w 21917"/>
                <a:gd name="T5" fmla="*/ 1 h 43200"/>
                <a:gd name="T6" fmla="*/ 0 60000 65536"/>
                <a:gd name="T7" fmla="*/ 0 60000 65536"/>
                <a:gd name="T8" fmla="*/ 0 60000 65536"/>
                <a:gd name="T9" fmla="*/ 0 w 21917"/>
                <a:gd name="T10" fmla="*/ 0 h 43200"/>
                <a:gd name="T11" fmla="*/ 21917 w 21917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917" h="43200" fill="none" extrusionOk="0">
                  <a:moveTo>
                    <a:pt x="0" y="2"/>
                  </a:moveTo>
                  <a:cubicBezTo>
                    <a:pt x="105" y="0"/>
                    <a:pt x="211" y="-1"/>
                    <a:pt x="317" y="-1"/>
                  </a:cubicBezTo>
                  <a:cubicBezTo>
                    <a:pt x="12246" y="0"/>
                    <a:pt x="21917" y="9670"/>
                    <a:pt x="21917" y="21600"/>
                  </a:cubicBezTo>
                  <a:cubicBezTo>
                    <a:pt x="21917" y="33529"/>
                    <a:pt x="12246" y="43199"/>
                    <a:pt x="317" y="43199"/>
                  </a:cubicBezTo>
                </a:path>
                <a:path w="21917" h="43200" stroke="0" extrusionOk="0">
                  <a:moveTo>
                    <a:pt x="0" y="2"/>
                  </a:moveTo>
                  <a:cubicBezTo>
                    <a:pt x="105" y="0"/>
                    <a:pt x="211" y="-1"/>
                    <a:pt x="317" y="-1"/>
                  </a:cubicBezTo>
                  <a:cubicBezTo>
                    <a:pt x="12246" y="0"/>
                    <a:pt x="21917" y="9670"/>
                    <a:pt x="21917" y="21600"/>
                  </a:cubicBezTo>
                  <a:cubicBezTo>
                    <a:pt x="21917" y="33529"/>
                    <a:pt x="12246" y="43199"/>
                    <a:pt x="317" y="43199"/>
                  </a:cubicBezTo>
                  <a:lnTo>
                    <a:pt x="317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stealth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36873" name="Arc 8"/>
            <p:cNvSpPr>
              <a:spLocks/>
            </p:cNvSpPr>
            <p:nvPr/>
          </p:nvSpPr>
          <p:spPr bwMode="auto">
            <a:xfrm>
              <a:off x="2064" y="1552"/>
              <a:ext cx="484" cy="368"/>
            </a:xfrm>
            <a:custGeom>
              <a:avLst/>
              <a:gdLst>
                <a:gd name="T0" fmla="*/ 0 w 21917"/>
                <a:gd name="T1" fmla="*/ 0 h 43200"/>
                <a:gd name="T2" fmla="*/ 0 w 21917"/>
                <a:gd name="T3" fmla="*/ 3 h 43200"/>
                <a:gd name="T4" fmla="*/ 0 w 21917"/>
                <a:gd name="T5" fmla="*/ 2 h 43200"/>
                <a:gd name="T6" fmla="*/ 0 60000 65536"/>
                <a:gd name="T7" fmla="*/ 0 60000 65536"/>
                <a:gd name="T8" fmla="*/ 0 60000 65536"/>
                <a:gd name="T9" fmla="*/ 0 w 21917"/>
                <a:gd name="T10" fmla="*/ 0 h 43200"/>
                <a:gd name="T11" fmla="*/ 21917 w 21917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917" h="43200" fill="none" extrusionOk="0">
                  <a:moveTo>
                    <a:pt x="0" y="2"/>
                  </a:moveTo>
                  <a:cubicBezTo>
                    <a:pt x="105" y="0"/>
                    <a:pt x="211" y="-1"/>
                    <a:pt x="317" y="-1"/>
                  </a:cubicBezTo>
                  <a:cubicBezTo>
                    <a:pt x="12246" y="0"/>
                    <a:pt x="21917" y="9670"/>
                    <a:pt x="21917" y="21600"/>
                  </a:cubicBezTo>
                  <a:cubicBezTo>
                    <a:pt x="21917" y="33529"/>
                    <a:pt x="12246" y="43199"/>
                    <a:pt x="317" y="43199"/>
                  </a:cubicBezTo>
                </a:path>
                <a:path w="21917" h="43200" stroke="0" extrusionOk="0">
                  <a:moveTo>
                    <a:pt x="0" y="2"/>
                  </a:moveTo>
                  <a:cubicBezTo>
                    <a:pt x="105" y="0"/>
                    <a:pt x="211" y="-1"/>
                    <a:pt x="317" y="-1"/>
                  </a:cubicBezTo>
                  <a:cubicBezTo>
                    <a:pt x="12246" y="0"/>
                    <a:pt x="21917" y="9670"/>
                    <a:pt x="21917" y="21600"/>
                  </a:cubicBezTo>
                  <a:cubicBezTo>
                    <a:pt x="21917" y="33529"/>
                    <a:pt x="12246" y="43199"/>
                    <a:pt x="317" y="43199"/>
                  </a:cubicBezTo>
                  <a:lnTo>
                    <a:pt x="317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stealth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36874" name="Rectangle 9"/>
            <p:cNvSpPr>
              <a:spLocks noChangeArrowheads="1"/>
            </p:cNvSpPr>
            <p:nvPr/>
          </p:nvSpPr>
          <p:spPr bwMode="auto">
            <a:xfrm>
              <a:off x="4043" y="2707"/>
              <a:ext cx="208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x-none" sz="1800">
                  <a:latin typeface="Courier New" charset="0"/>
                </a:rPr>
                <a:t>2</a:t>
              </a:r>
            </a:p>
          </p:txBody>
        </p:sp>
        <p:sp>
          <p:nvSpPr>
            <p:cNvPr id="36875" name="Rectangle 10"/>
            <p:cNvSpPr>
              <a:spLocks noChangeArrowheads="1"/>
            </p:cNvSpPr>
            <p:nvPr/>
          </p:nvSpPr>
          <p:spPr bwMode="auto">
            <a:xfrm>
              <a:off x="3615" y="2307"/>
              <a:ext cx="208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x-none" sz="1800">
                  <a:latin typeface="Courier New" charset="0"/>
                </a:rPr>
                <a:t>6</a:t>
              </a:r>
            </a:p>
          </p:txBody>
        </p:sp>
        <p:sp>
          <p:nvSpPr>
            <p:cNvPr id="36876" name="Rectangle 11"/>
            <p:cNvSpPr>
              <a:spLocks noChangeArrowheads="1"/>
            </p:cNvSpPr>
            <p:nvPr/>
          </p:nvSpPr>
          <p:spPr bwMode="auto">
            <a:xfrm>
              <a:off x="3127" y="1923"/>
              <a:ext cx="295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x-none" sz="1800">
                  <a:latin typeface="Courier New" charset="0"/>
                </a:rPr>
                <a:t>24</a:t>
              </a:r>
            </a:p>
          </p:txBody>
        </p:sp>
        <p:sp>
          <p:nvSpPr>
            <p:cNvPr id="36877" name="Rectangle 12"/>
            <p:cNvSpPr>
              <a:spLocks noChangeArrowheads="1"/>
            </p:cNvSpPr>
            <p:nvPr/>
          </p:nvSpPr>
          <p:spPr bwMode="auto">
            <a:xfrm>
              <a:off x="2643" y="1584"/>
              <a:ext cx="381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x-none" sz="1800">
                  <a:latin typeface="Courier New" charset="0"/>
                </a:rPr>
                <a:t>120</a:t>
              </a:r>
            </a:p>
          </p:txBody>
        </p:sp>
      </p:grpSp>
      <p:sp>
        <p:nvSpPr>
          <p:cNvPr id="36869" name="Footer Placeholder 1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4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4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747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47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BTEXT" val="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347</TotalTime>
  <Words>2692</Words>
  <Application>Microsoft Macintosh PowerPoint</Application>
  <PresentationFormat>On-screen Show (4:3)</PresentationFormat>
  <Paragraphs>825</Paragraphs>
  <Slides>55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55</vt:i4>
      </vt:variant>
    </vt:vector>
  </HeadingPairs>
  <TitlesOfParts>
    <vt:vector size="63" baseType="lpstr">
      <vt:lpstr>Calibri</vt:lpstr>
      <vt:lpstr>Courier New</vt:lpstr>
      <vt:lpstr>ＭＳ Ｐゴシック</vt:lpstr>
      <vt:lpstr>Times</vt:lpstr>
      <vt:lpstr>Times New Roman</vt:lpstr>
      <vt:lpstr>Arial</vt:lpstr>
      <vt:lpstr>Default Design</vt:lpstr>
      <vt:lpstr>Custom Design</vt:lpstr>
      <vt:lpstr>Chapter 12 Recursion</vt:lpstr>
      <vt:lpstr>Recursion</vt:lpstr>
      <vt:lpstr>Outline</vt:lpstr>
      <vt:lpstr>Recursive Thinking</vt:lpstr>
      <vt:lpstr>Recursive Definitions</vt:lpstr>
      <vt:lpstr>Recursive Definitions</vt:lpstr>
      <vt:lpstr>Infinite Recursion</vt:lpstr>
      <vt:lpstr>Recursive Factorial</vt:lpstr>
      <vt:lpstr>Recursive Factorial</vt:lpstr>
      <vt:lpstr>Quick Check</vt:lpstr>
      <vt:lpstr>Quick Check</vt:lpstr>
      <vt:lpstr>Outline</vt:lpstr>
      <vt:lpstr>Recursive Programming</vt:lpstr>
      <vt:lpstr>Sum of 1 to N</vt:lpstr>
      <vt:lpstr>Sum of 1 to N</vt:lpstr>
      <vt:lpstr>Sum of 1 to N</vt:lpstr>
      <vt:lpstr>Recursive Programming</vt:lpstr>
      <vt:lpstr>Indirect Recursion</vt:lpstr>
      <vt:lpstr>Indirect Recursion</vt:lpstr>
      <vt:lpstr>Outline</vt:lpstr>
      <vt:lpstr>Maze Traversal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Outline</vt:lpstr>
      <vt:lpstr>Towers of Hanoi</vt:lpstr>
      <vt:lpstr>Towers of Hanoi</vt:lpstr>
      <vt:lpstr>Towers of Hanoi</vt:lpstr>
      <vt:lpstr>Towers of Hanoi</vt:lpstr>
      <vt:lpstr>PowerPoint Presentation</vt:lpstr>
      <vt:lpstr>PowerPoint Presentation</vt:lpstr>
      <vt:lpstr>PowerPoint Presentation</vt:lpstr>
      <vt:lpstr>PowerPoint Presentation</vt:lpstr>
      <vt:lpstr>Outline</vt:lpstr>
      <vt:lpstr>Tiled Images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Outline</vt:lpstr>
      <vt:lpstr>Fractals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Koch Snowflake</vt:lpstr>
      <vt:lpstr>PowerPoint Presentation</vt:lpstr>
      <vt:lpstr>PowerPoint Presentation</vt:lpstr>
      <vt:lpstr>PowerPoint Presentation</vt:lpstr>
      <vt:lpstr>Summary</vt:lpstr>
    </vt:vector>
  </TitlesOfParts>
  <Company>PEARSON</Company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#, Title</dc:title>
  <dc:creator>usnidem</dc:creator>
  <cp:lastModifiedBy>John Lewis</cp:lastModifiedBy>
  <cp:revision>38</cp:revision>
  <dcterms:created xsi:type="dcterms:W3CDTF">2011-03-04T16:12:51Z</dcterms:created>
  <dcterms:modified xsi:type="dcterms:W3CDTF">2016-11-29T16:25:40Z</dcterms:modified>
</cp:coreProperties>
</file>