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55"/>
  </p:notesMasterIdLst>
  <p:handoutMasterIdLst>
    <p:handoutMasterId r:id="rId56"/>
  </p:handoutMasterIdLst>
  <p:sldIdLst>
    <p:sldId id="256" r:id="rId3"/>
    <p:sldId id="260" r:id="rId4"/>
    <p:sldId id="261" r:id="rId5"/>
    <p:sldId id="262" r:id="rId6"/>
    <p:sldId id="315" r:id="rId7"/>
    <p:sldId id="263" r:id="rId8"/>
    <p:sldId id="264" r:id="rId9"/>
    <p:sldId id="293" r:id="rId10"/>
    <p:sldId id="266" r:id="rId11"/>
    <p:sldId id="267" r:id="rId12"/>
    <p:sldId id="268" r:id="rId13"/>
    <p:sldId id="269" r:id="rId14"/>
    <p:sldId id="270" r:id="rId15"/>
    <p:sldId id="271" r:id="rId16"/>
    <p:sldId id="297" r:id="rId17"/>
    <p:sldId id="299" r:id="rId18"/>
    <p:sldId id="298" r:id="rId19"/>
    <p:sldId id="300" r:id="rId20"/>
    <p:sldId id="301" r:id="rId21"/>
    <p:sldId id="302" r:id="rId22"/>
    <p:sldId id="303" r:id="rId23"/>
    <p:sldId id="304" r:id="rId24"/>
    <p:sldId id="313" r:id="rId25"/>
    <p:sldId id="314" r:id="rId26"/>
    <p:sldId id="305" r:id="rId27"/>
    <p:sldId id="272" r:id="rId28"/>
    <p:sldId id="273" r:id="rId29"/>
    <p:sldId id="29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306" r:id="rId39"/>
    <p:sldId id="308" r:id="rId40"/>
    <p:sldId id="316" r:id="rId41"/>
    <p:sldId id="295" r:id="rId42"/>
    <p:sldId id="284" r:id="rId43"/>
    <p:sldId id="310" r:id="rId44"/>
    <p:sldId id="285" r:id="rId45"/>
    <p:sldId id="286" r:id="rId46"/>
    <p:sldId id="311" r:id="rId47"/>
    <p:sldId id="287" r:id="rId48"/>
    <p:sldId id="312" r:id="rId49"/>
    <p:sldId id="288" r:id="rId50"/>
    <p:sldId id="296" r:id="rId51"/>
    <p:sldId id="290" r:id="rId52"/>
    <p:sldId id="291" r:id="rId53"/>
    <p:sldId id="292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>
      <p:cViewPr varScale="1">
        <p:scale>
          <a:sx n="124" d="100"/>
          <a:sy n="124" d="100"/>
        </p:scale>
        <p:origin x="6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28B9043-3A12-2D4D-9D32-35F218845CD9}" type="datetime1">
              <a:rPr lang="en-US" altLang="x-none"/>
              <a:pPr/>
              <a:t>11/29/16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4FF4EC-1A22-444A-B6A2-4B9E78D078C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F42AE6-67C5-A94D-B1B3-F063534C2280}" type="datetime1">
              <a:rPr lang="en-US" altLang="x-none"/>
              <a:pPr/>
              <a:t>11/29/16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1B2266-382F-7247-A466-D687F237F063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B2266-382F-7247-A466-D687F237F063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963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26EBC3-6CE5-2148-9F87-3996EFD51B5A}" type="slidenum">
              <a:rPr lang="en-US" altLang="x-none" sz="1200"/>
              <a:pPr eaLnBrk="1" hangingPunct="1"/>
              <a:t>25</a:t>
            </a:fld>
            <a:endParaRPr lang="en-US" altLang="x-none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02043E-A3FA-A244-B4FE-5826FF165D84}" type="slidenum">
              <a:rPr lang="en-US" altLang="x-none" sz="1200"/>
              <a:pPr eaLnBrk="1" hangingPunct="1"/>
              <a:t>26</a:t>
            </a:fld>
            <a:endParaRPr lang="en-US" altLang="x-none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A487A1-25D6-AF4C-B666-D81C1EB85DEB}" type="slidenum">
              <a:rPr lang="en-US" altLang="x-none" sz="1200"/>
              <a:pPr eaLnBrk="1" hangingPunct="1"/>
              <a:t>27</a:t>
            </a:fld>
            <a:endParaRPr lang="en-US" altLang="x-none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C2ECB1F-7DD7-2448-8BED-CDE3A07C9F63}" type="slidenum">
              <a:rPr lang="en-US" altLang="x-none" sz="1200"/>
              <a:pPr eaLnBrk="1" hangingPunct="1"/>
              <a:t>30</a:t>
            </a:fld>
            <a:endParaRPr lang="en-US" altLang="x-none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29FEF5-14A5-054E-AB9D-5F6192A39335}" type="slidenum">
              <a:rPr lang="en-US" altLang="x-none" sz="1200"/>
              <a:pPr eaLnBrk="1" hangingPunct="1"/>
              <a:t>31</a:t>
            </a:fld>
            <a:endParaRPr lang="en-US" altLang="x-none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08C860-6D5E-E34C-98D5-36BA3334B322}" type="slidenum">
              <a:rPr lang="en-US" altLang="x-none" sz="1200"/>
              <a:pPr eaLnBrk="1" hangingPunct="1"/>
              <a:t>33</a:t>
            </a:fld>
            <a:endParaRPr lang="en-US" altLang="x-none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89AB52-8CA2-C346-BFA3-32E03D635F38}" type="slidenum">
              <a:rPr lang="en-US" altLang="x-none" sz="1200"/>
              <a:pPr eaLnBrk="1" hangingPunct="1"/>
              <a:t>34</a:t>
            </a:fld>
            <a:endParaRPr lang="en-US" altLang="x-none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557FE8-5725-5245-847C-0F362ED58502}" type="slidenum">
              <a:rPr lang="en-US" altLang="x-none" sz="1200"/>
              <a:pPr eaLnBrk="1" hangingPunct="1"/>
              <a:t>35</a:t>
            </a:fld>
            <a:endParaRPr lang="en-US" altLang="x-none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21C7544-2D1B-7546-9457-9582FB428D87}" type="slidenum">
              <a:rPr lang="en-US" altLang="x-none" sz="1200"/>
              <a:pPr eaLnBrk="1" hangingPunct="1"/>
              <a:t>6</a:t>
            </a:fld>
            <a:endParaRPr lang="en-US" altLang="x-none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0DD48E-87CA-E040-A9DE-2F65CDE7CFC6}" type="slidenum">
              <a:rPr lang="en-US" altLang="x-none" sz="1200"/>
              <a:pPr eaLnBrk="1" hangingPunct="1"/>
              <a:t>7</a:t>
            </a:fld>
            <a:endParaRPr lang="en-US" altLang="x-none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80DBDC1-A8C0-6840-B805-EA92B2B2D60F}" type="slidenum">
              <a:rPr lang="en-US" altLang="x-none" sz="1200"/>
              <a:pPr eaLnBrk="1" hangingPunct="1"/>
              <a:t>9</a:t>
            </a:fld>
            <a:endParaRPr lang="en-US" altLang="x-none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3C49879-7B48-7D4C-8123-156918B5F073}" type="slidenum">
              <a:rPr lang="en-US" altLang="x-none" sz="1200"/>
              <a:pPr eaLnBrk="1" hangingPunct="1"/>
              <a:t>10</a:t>
            </a:fld>
            <a:endParaRPr lang="en-US" altLang="x-none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14CDB7-697D-FA4B-AE3F-09E384AE9913}" type="slidenum">
              <a:rPr lang="en-US" altLang="x-none" sz="1200"/>
              <a:pPr eaLnBrk="1" hangingPunct="1"/>
              <a:t>11</a:t>
            </a:fld>
            <a:endParaRPr lang="en-US" altLang="x-none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FD1CC7-E667-B74B-83E8-3668822553B6}" type="slidenum">
              <a:rPr lang="en-US" altLang="x-none" sz="1200"/>
              <a:pPr eaLnBrk="1" hangingPunct="1"/>
              <a:t>12</a:t>
            </a:fld>
            <a:endParaRPr lang="en-US" altLang="x-none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646A2D-0516-824A-8508-85641E5699D7}" type="slidenum">
              <a:rPr lang="en-US" altLang="x-none" sz="1200"/>
              <a:pPr eaLnBrk="1" hangingPunct="1"/>
              <a:t>13</a:t>
            </a:fld>
            <a:endParaRPr lang="en-US" altLang="x-none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ABF13D-A084-234C-89F1-09617F2D999A}" type="slidenum">
              <a:rPr lang="en-US" altLang="x-none" sz="1200"/>
              <a:pPr eaLnBrk="1" hangingPunct="1"/>
              <a:t>22</a:t>
            </a:fld>
            <a:endParaRPr lang="en-US" altLang="x-none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9350" y="690563"/>
            <a:ext cx="4557713" cy="3417887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29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989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528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9DAFE9-9F81-6D4D-8097-7505EBAD3B2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878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7F994-2CA6-774A-B3BB-DBCCB10C647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9691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9557C-E0CD-3446-BAEC-C9D5C95CDD7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7710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3BC608-1053-6444-80A9-F7945F8A55E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6607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34B19E-5354-9641-83A8-D046C31208C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3545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045A19-61FD-9C47-8ED6-FD8C913ECD6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6001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EDB75C-46D0-1F4E-9DE7-D1D9E30CFCA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5145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2E9B52-BCF2-AB43-A6B9-1AA27E25239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7846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0910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8D7107-ECD4-E24E-80EF-868311D77F5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57285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3EB634-8B96-FB47-AF9C-880DD67A683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862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17F277-0D67-FA41-B7FE-63B0F5AEBD0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961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484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08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487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165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294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314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366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B2DEBCD-DDD7-A04F-9315-7050820701D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x-none"/>
              <a:t>Chapter 13</a:t>
            </a:r>
            <a:br>
              <a:rPr lang="en-US" altLang="x-none"/>
            </a:br>
            <a:r>
              <a:rPr lang="en-US" altLang="x-none"/>
              <a:t>Collections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Java Software Solutions</a:t>
            </a:r>
            <a:endParaRPr lang="en-US" altLang="x-none" dirty="0"/>
          </a:p>
          <a:p>
            <a:pPr eaLnBrk="1" hangingPunct="1"/>
            <a:r>
              <a:rPr lang="en-US" altLang="x-none" dirty="0"/>
              <a:t>Foundations of Program Design</a:t>
            </a:r>
          </a:p>
          <a:p>
            <a:pPr eaLnBrk="1" hangingPunct="1"/>
            <a:r>
              <a:rPr lang="en-US" altLang="x-none" dirty="0"/>
              <a:t>9</a:t>
            </a:r>
            <a:r>
              <a:rPr lang="en-US" altLang="x-none" baseline="30000" dirty="0" smtClean="0"/>
              <a:t>th</a:t>
            </a:r>
            <a:r>
              <a:rPr lang="en-US" altLang="x-none" dirty="0" smtClean="0"/>
              <a:t> </a:t>
            </a:r>
            <a:r>
              <a:rPr lang="en-US" altLang="x-none" dirty="0"/>
              <a:t>Edition</a:t>
            </a:r>
          </a:p>
          <a:p>
            <a:pPr algn="r" eaLnBrk="1" hangingPunct="1"/>
            <a:endParaRPr lang="en-US" altLang="x-none" dirty="0"/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x-none" sz="2800"/>
              <a:t>John Lewis</a:t>
            </a:r>
          </a:p>
          <a:p>
            <a:pPr algn="r" eaLnBrk="1" hangingPunct="1"/>
            <a:r>
              <a:rPr lang="en-US" altLang="x-none" sz="2800"/>
              <a:t>William Loftus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3036013" cy="3757066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Object References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28194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Recall that an </a:t>
            </a:r>
            <a:r>
              <a:rPr lang="en-US" altLang="x-none" i="1"/>
              <a:t>object reference</a:t>
            </a:r>
            <a:r>
              <a:rPr lang="en-US" altLang="x-none"/>
              <a:t> is a variable that stores the address of an object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 reference also can be called a </a:t>
            </a:r>
            <a:r>
              <a:rPr lang="en-US" altLang="x-none" i="1"/>
              <a:t>pointer</a:t>
            </a:r>
            <a:endParaRPr lang="en-US" altLang="x-none"/>
          </a:p>
          <a:p>
            <a:pPr>
              <a:spcBef>
                <a:spcPct val="70000"/>
              </a:spcBef>
            </a:pPr>
            <a:r>
              <a:rPr lang="en-US" altLang="x-none"/>
              <a:t>References often are depicted graphically:</a:t>
            </a:r>
          </a:p>
          <a:p>
            <a:endParaRPr lang="en-US" altLang="x-none"/>
          </a:p>
        </p:txBody>
      </p:sp>
      <p:sp>
        <p:nvSpPr>
          <p:cNvPr id="38916" name="Footer Placeholder 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057400" y="3962400"/>
            <a:ext cx="4146550" cy="1828800"/>
            <a:chOff x="2254250" y="4114800"/>
            <a:chExt cx="4146550" cy="1828800"/>
          </a:xfrm>
        </p:grpSpPr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514600" y="4495800"/>
              <a:ext cx="685800" cy="38100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8919" name="Text Box 7"/>
            <p:cNvSpPr txBox="1">
              <a:spLocks noChangeArrowheads="1"/>
            </p:cNvSpPr>
            <p:nvPr/>
          </p:nvSpPr>
          <p:spPr bwMode="auto">
            <a:xfrm>
              <a:off x="2254250" y="4114800"/>
              <a:ext cx="126205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 b="1">
                  <a:latin typeface="Courier New" charset="0"/>
                </a:rPr>
                <a:t>student</a:t>
              </a:r>
            </a:p>
          </p:txBody>
        </p:sp>
        <p:sp>
          <p:nvSpPr>
            <p:cNvPr id="38920" name="AutoShape 8"/>
            <p:cNvSpPr>
              <a:spLocks noChangeArrowheads="1"/>
            </p:cNvSpPr>
            <p:nvPr/>
          </p:nvSpPr>
          <p:spPr bwMode="auto">
            <a:xfrm>
              <a:off x="3886200" y="4419600"/>
              <a:ext cx="2514600" cy="15240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2000" b="1">
                <a:latin typeface="Courier New" charset="0"/>
              </a:endParaRPr>
            </a:p>
          </p:txBody>
        </p:sp>
        <p:sp>
          <p:nvSpPr>
            <p:cNvPr id="38921" name="Line 9"/>
            <p:cNvSpPr>
              <a:spLocks noChangeShapeType="1"/>
            </p:cNvSpPr>
            <p:nvPr/>
          </p:nvSpPr>
          <p:spPr bwMode="auto">
            <a:xfrm>
              <a:off x="2895600" y="46863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4267200" y="4540512"/>
              <a:ext cx="1828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John Smith</a:t>
              </a:r>
              <a:endParaRPr lang="en-US" altLang="x-none"/>
            </a:p>
          </p:txBody>
        </p:sp>
        <p:sp>
          <p:nvSpPr>
            <p:cNvPr id="38923" name="Rectangle 10"/>
            <p:cNvSpPr>
              <a:spLocks noChangeArrowheads="1"/>
            </p:cNvSpPr>
            <p:nvPr/>
          </p:nvSpPr>
          <p:spPr bwMode="auto">
            <a:xfrm>
              <a:off x="4577247" y="4997712"/>
              <a:ext cx="1143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40725</a:t>
              </a:r>
              <a:endParaRPr lang="en-US" altLang="x-none"/>
            </a:p>
          </p:txBody>
        </p:sp>
        <p:sp>
          <p:nvSpPr>
            <p:cNvPr id="38924" name="Rectangle 10"/>
            <p:cNvSpPr>
              <a:spLocks noChangeArrowheads="1"/>
            </p:cNvSpPr>
            <p:nvPr/>
          </p:nvSpPr>
          <p:spPr bwMode="auto">
            <a:xfrm>
              <a:off x="4577247" y="5454912"/>
              <a:ext cx="1143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3.58</a:t>
              </a:r>
              <a:endParaRPr lang="en-US" altLang="x-none"/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References as Links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25146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Object references can be used to create </a:t>
            </a:r>
            <a:r>
              <a:rPr lang="en-US" altLang="x-none" i="1"/>
              <a:t>links</a:t>
            </a:r>
            <a:r>
              <a:rPr lang="en-US" altLang="x-none"/>
              <a:t> between objects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Suppose a class contains a reference to another object of the same class:</a:t>
            </a:r>
          </a:p>
          <a:p>
            <a:endParaRPr lang="en-US" altLang="x-none"/>
          </a:p>
        </p:txBody>
      </p:sp>
      <p:sp>
        <p:nvSpPr>
          <p:cNvPr id="40964" name="Footer Placeholder 1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2667000" y="3657600"/>
            <a:ext cx="3352800" cy="2124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class Node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int info;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Node next;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References as Links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1828800"/>
          </a:xfrm>
          <a:noFill/>
        </p:spPr>
        <p:txBody>
          <a:bodyPr lIns="92075" tIns="46038" rIns="92075" bIns="46038"/>
          <a:lstStyle/>
          <a:p>
            <a:r>
              <a:rPr lang="en-US" altLang="x-none"/>
              <a:t>References can be used to create a variety of linked structures, such as a </a:t>
            </a:r>
            <a:r>
              <a:rPr lang="en-US" altLang="x-none" i="1"/>
              <a:t>linked list</a:t>
            </a:r>
            <a:r>
              <a:rPr lang="en-US" altLang="x-none"/>
              <a:t>:</a:t>
            </a:r>
          </a:p>
        </p:txBody>
      </p:sp>
      <p:sp>
        <p:nvSpPr>
          <p:cNvPr id="43012" name="Footer Placeholder 2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762000" y="2743200"/>
            <a:ext cx="7543800" cy="2322513"/>
            <a:chOff x="762000" y="3505200"/>
            <a:chExt cx="7543800" cy="2322731"/>
          </a:xfrm>
        </p:grpSpPr>
        <p:sp>
          <p:nvSpPr>
            <p:cNvPr id="43014" name="TextBox 5"/>
            <p:cNvSpPr txBox="1">
              <a:spLocks noChangeArrowheads="1"/>
            </p:cNvSpPr>
            <p:nvPr/>
          </p:nvSpPr>
          <p:spPr bwMode="auto">
            <a:xfrm>
              <a:off x="762000" y="3505200"/>
              <a:ext cx="7543800" cy="23227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43015" name="Picture 25" descr="fig13_01.t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3862480"/>
              <a:ext cx="6727849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Intermediate Nodes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410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objects being stored should not be concerned with the details of the data structure in which they may be stored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For example, the </a:t>
            </a:r>
            <a:r>
              <a:rPr lang="en-US" altLang="x-none">
                <a:latin typeface="Courier New" charset="0"/>
              </a:rPr>
              <a:t>Student</a:t>
            </a:r>
            <a:r>
              <a:rPr lang="en-US" altLang="x-none"/>
              <a:t> class should not have to store a link to the next </a:t>
            </a:r>
            <a:r>
              <a:rPr lang="en-US" altLang="x-none">
                <a:latin typeface="Courier New" charset="0"/>
              </a:rPr>
              <a:t>Student</a:t>
            </a:r>
            <a:r>
              <a:rPr lang="en-US" altLang="x-none"/>
              <a:t> object in the list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Instead, use a separate node class with two parts: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a reference to an independent object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link to the next node in the list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internal representation becomes a linked list of nodes</a:t>
            </a:r>
            <a:endParaRPr lang="en-US" altLang="x-none">
              <a:latin typeface="Courier New" charset="0"/>
            </a:endParaRPr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Magazine Collection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Let’s explore an example of a collection of </a:t>
            </a:r>
            <a:r>
              <a:rPr lang="en-US" altLang="x-none">
                <a:latin typeface="Courier New" charset="0"/>
              </a:rPr>
              <a:t>Magazine</a:t>
            </a:r>
            <a:r>
              <a:rPr lang="en-US" altLang="x-none"/>
              <a:t> objects, managed by the </a:t>
            </a:r>
            <a:r>
              <a:rPr lang="en-US" altLang="x-none">
                <a:latin typeface="Courier New" charset="0"/>
              </a:rPr>
              <a:t>MagazineList</a:t>
            </a:r>
            <a:r>
              <a:rPr lang="en-US" altLang="x-none"/>
              <a:t> class, which has an private inner class called </a:t>
            </a:r>
            <a:r>
              <a:rPr lang="en-US" altLang="x-none">
                <a:latin typeface="Courier New" charset="0"/>
              </a:rPr>
              <a:t>MagazineNode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MagazineRack.java </a:t>
            </a:r>
            <a:endParaRPr lang="en-US" altLang="x-none"/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MagazineList.java </a:t>
            </a:r>
            <a:endParaRPr lang="en-US" altLang="x-none"/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Magazine.java </a:t>
            </a:r>
            <a:endParaRPr lang="en-US" altLang="x-none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8131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MagazineRack.java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Driver to exercise the MagazineList collection.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MagazineRack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MagazineList object, adds several magazines to the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list, then prints it.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    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MagazineList rack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MagazineList();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rack.add(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Magazine("Time"));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rack.add(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Magazine("Woodworking Today"));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rack.add(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Magazine("Communications of the ACM"));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rack.add(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Magazine("House and Garden"));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rack.add(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Magazine("GQ"));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System.out.println(rack); 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9155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MagazineRack.java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Driver to exercise the MagazineList collection.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MagazineRack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MagazineList object, adds several magazines to the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list, then prints it.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    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MagazineList rack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MagazineList();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rack.add(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Magazine("Time"));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rack.add(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Magazine("Woodworking Today"));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rack.add(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Magazine("Communications of the ACM"));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rack.add(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Magazine("House and Garden"));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rack.add(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Magazine("GQ"));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System.out.println(rack); 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590800" y="304800"/>
            <a:ext cx="3810000" cy="203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Time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Woodworking Today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Communications of the ACM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House and Garden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GQ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MagazineList.java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collection of magazines.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MagazineList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MagazineNode list;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an initially empty list of magazines.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MagazineList()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list = null;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1203" name="TextBox 5"/>
          <p:cNvSpPr txBox="1">
            <a:spLocks noChangeArrowheads="1"/>
          </p:cNvSpPr>
          <p:nvPr/>
        </p:nvSpPr>
        <p:spPr bwMode="auto">
          <a:xfrm>
            <a:off x="609600" y="7874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new MagazineNode object and adds it to the end of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the linked list.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add(Magazine mag)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MagazineNode node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MagazineNode(mag);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MagazineNode current;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(list == null)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list = node;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current = list;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(current.next !=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current = current.next;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current.next = node;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2227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this list of magazines as a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result = "";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MagazineNode current = list;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(current !=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result += current.magazine + "\n";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current = current.next;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Collections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4724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 collection is an object that helps us organize and manage other objects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Chapter 13 focuses on: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 concept of a collection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separating the interface from the implementation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dynamic data structures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linked lists</a:t>
            </a:r>
          </a:p>
          <a:p>
            <a:pPr lvl="1">
              <a:lnSpc>
                <a:spcPct val="90000"/>
              </a:lnSpc>
            </a:pPr>
            <a:r>
              <a:rPr lang="en-US" altLang="x-none" dirty="0" smtClean="0"/>
              <a:t>queues and stacks</a:t>
            </a:r>
            <a:endParaRPr lang="en-US" altLang="x-none" dirty="0"/>
          </a:p>
          <a:p>
            <a:pPr lvl="1">
              <a:lnSpc>
                <a:spcPct val="90000"/>
              </a:lnSpc>
            </a:pPr>
            <a:r>
              <a:rPr lang="en-US" altLang="x-none" dirty="0"/>
              <a:t>trees and graphs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generics</a:t>
            </a: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609600" y="838200"/>
            <a:ext cx="7910513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An inner class that represents a node in the magazine list.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The public variables are accessed by the MagazineList class.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MagazineNode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Magazine magazine;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MagazineNode next;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 Sets up the node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MagazineNode(Magazine mag)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magazine = mag;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next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4275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Magazine.java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single magazine.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Magazine 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title;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the new magazine with its title.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Magazine(String newTitle)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    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title = newTitle;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this magazine as a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title;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Inserting a Node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1828800"/>
          </a:xfrm>
          <a:noFill/>
        </p:spPr>
        <p:txBody>
          <a:bodyPr lIns="92075" tIns="46038" rIns="92075" bIns="46038"/>
          <a:lstStyle/>
          <a:p>
            <a:r>
              <a:rPr lang="en-US" altLang="x-none"/>
              <a:t>A node can be inserted into a linked list with a few reference changes:</a:t>
            </a:r>
          </a:p>
        </p:txBody>
      </p:sp>
      <p:sp>
        <p:nvSpPr>
          <p:cNvPr id="55300" name="Footer Placeholder 2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62000" y="2743200"/>
            <a:ext cx="7543800" cy="2667000"/>
            <a:chOff x="762000" y="2743200"/>
            <a:chExt cx="7543800" cy="2667000"/>
          </a:xfrm>
        </p:grpSpPr>
        <p:sp>
          <p:nvSpPr>
            <p:cNvPr id="55302" name="TextBox 5"/>
            <p:cNvSpPr txBox="1">
              <a:spLocks noChangeArrowheads="1"/>
            </p:cNvSpPr>
            <p:nvPr/>
          </p:nvSpPr>
          <p:spPr bwMode="auto">
            <a:xfrm>
              <a:off x="762000" y="2743200"/>
              <a:ext cx="7543800" cy="2667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55303" name="Picture 7" descr="fig13_02.t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048000"/>
              <a:ext cx="7137400" cy="2061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5734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8" name="TextBox 5"/>
          <p:cNvSpPr txBox="1">
            <a:spLocks noChangeArrowheads="1"/>
          </p:cNvSpPr>
          <p:nvPr/>
        </p:nvSpPr>
        <p:spPr bwMode="auto">
          <a:xfrm>
            <a:off x="304800" y="12192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Write code that inserts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newNode</a:t>
            </a:r>
            <a:r>
              <a:rPr lang="en-US" altLang="x-none" sz="2800"/>
              <a:t> after the node pointed to by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current</a:t>
            </a:r>
            <a:r>
              <a:rPr lang="en-US" altLang="x-none" sz="2800"/>
              <a:t>.</a:t>
            </a:r>
          </a:p>
          <a:p>
            <a:pPr eaLnBrk="1" hangingPunct="1"/>
            <a:endParaRPr lang="en-US" altLang="x-none" sz="280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5837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8372" name="TextBox 5"/>
          <p:cNvSpPr txBox="1">
            <a:spLocks noChangeArrowheads="1"/>
          </p:cNvSpPr>
          <p:nvPr/>
        </p:nvSpPr>
        <p:spPr bwMode="auto">
          <a:xfrm>
            <a:off x="304800" y="12192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Write code that inserts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newNode</a:t>
            </a:r>
            <a:r>
              <a:rPr lang="en-US" altLang="x-none" sz="2800"/>
              <a:t> after the node pointed to by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current</a:t>
            </a:r>
            <a:r>
              <a:rPr lang="en-US" altLang="x-none" sz="2800"/>
              <a:t>.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1828800" y="2667000"/>
            <a:ext cx="53562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newNode.next = current.next;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current.next = newNode;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Deleting a Node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1828800"/>
          </a:xfrm>
          <a:noFill/>
        </p:spPr>
        <p:txBody>
          <a:bodyPr lIns="92075" tIns="46038" rIns="92075" bIns="46038"/>
          <a:lstStyle/>
          <a:p>
            <a:r>
              <a:rPr lang="en-US" altLang="x-none"/>
              <a:t>Likewise, a node can be removed from a linked list by changing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next </a:t>
            </a:r>
            <a:r>
              <a:rPr lang="en-US" altLang="x-none"/>
              <a:t>pointer of the preceding node:</a:t>
            </a:r>
          </a:p>
        </p:txBody>
      </p:sp>
      <p:sp>
        <p:nvSpPr>
          <p:cNvPr id="59396" name="Footer Placeholder 2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62000" y="2971800"/>
            <a:ext cx="7543800" cy="1676400"/>
            <a:chOff x="762000" y="2819400"/>
            <a:chExt cx="7543800" cy="1676400"/>
          </a:xfrm>
        </p:grpSpPr>
        <p:sp>
          <p:nvSpPr>
            <p:cNvPr id="59398" name="TextBox 5"/>
            <p:cNvSpPr txBox="1">
              <a:spLocks noChangeArrowheads="1"/>
            </p:cNvSpPr>
            <p:nvPr/>
          </p:nvSpPr>
          <p:spPr bwMode="auto">
            <a:xfrm>
              <a:off x="762000" y="2819400"/>
              <a:ext cx="7543800" cy="1676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59399" name="Picture 6" descr="fig13_03.t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124200"/>
              <a:ext cx="7010400" cy="104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Other Dynamic Representations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1447800"/>
          </a:xfrm>
          <a:noFill/>
        </p:spPr>
        <p:txBody>
          <a:bodyPr lIns="92075" tIns="46038" rIns="92075" bIns="46038"/>
          <a:lstStyle/>
          <a:p>
            <a:r>
              <a:rPr lang="en-US" altLang="x-none"/>
              <a:t>It may be convenient to implement a list as a </a:t>
            </a:r>
            <a:r>
              <a:rPr lang="en-US" altLang="x-none" i="1"/>
              <a:t>doubly linked list</a:t>
            </a:r>
            <a:r>
              <a:rPr lang="en-US" altLang="x-none"/>
              <a:t>, with </a:t>
            </a:r>
            <a:r>
              <a:rPr lang="en-US" altLang="x-none">
                <a:latin typeface="Courier New" charset="0"/>
              </a:rPr>
              <a:t>next</a:t>
            </a:r>
            <a:r>
              <a:rPr lang="en-US" altLang="x-none"/>
              <a:t> and </a:t>
            </a:r>
            <a:r>
              <a:rPr lang="en-US" altLang="x-none">
                <a:latin typeface="Courier New" charset="0"/>
              </a:rPr>
              <a:t>previous</a:t>
            </a:r>
            <a:r>
              <a:rPr lang="en-US" altLang="x-none"/>
              <a:t> references:</a:t>
            </a:r>
          </a:p>
        </p:txBody>
      </p:sp>
      <p:sp>
        <p:nvSpPr>
          <p:cNvPr id="61444" name="Footer Placeholder 28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685800" y="3200400"/>
            <a:ext cx="7772400" cy="1676400"/>
            <a:chOff x="685800" y="3200400"/>
            <a:chExt cx="7772400" cy="1676400"/>
          </a:xfrm>
        </p:grpSpPr>
        <p:sp>
          <p:nvSpPr>
            <p:cNvPr id="61446" name="TextBox 5"/>
            <p:cNvSpPr txBox="1">
              <a:spLocks noChangeArrowheads="1"/>
            </p:cNvSpPr>
            <p:nvPr/>
          </p:nvSpPr>
          <p:spPr bwMode="auto">
            <a:xfrm>
              <a:off x="685800" y="3200400"/>
              <a:ext cx="7772400" cy="1676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61447" name="Picture 32" descr="fig13_04.t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250" y="3505200"/>
              <a:ext cx="7448550" cy="105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Other Dynamic Representations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1905000"/>
          </a:xfrm>
          <a:noFill/>
        </p:spPr>
        <p:txBody>
          <a:bodyPr lIns="92075" tIns="46038" rIns="92075" bIns="46038"/>
          <a:lstStyle/>
          <a:p>
            <a:r>
              <a:rPr lang="en-US" altLang="x-none"/>
              <a:t>Another approach is to use a separate </a:t>
            </a:r>
            <a:r>
              <a:rPr lang="en-US" altLang="x-none" i="1"/>
              <a:t>header node</a:t>
            </a:r>
            <a:r>
              <a:rPr lang="en-US" altLang="x-none"/>
              <a:t>, with a count and references to both the front and rear of the list:</a:t>
            </a:r>
          </a:p>
        </p:txBody>
      </p:sp>
      <p:sp>
        <p:nvSpPr>
          <p:cNvPr id="63492" name="Footer Placeholder 2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85800" y="2743200"/>
            <a:ext cx="7696200" cy="3505200"/>
            <a:chOff x="685800" y="2743200"/>
            <a:chExt cx="7696200" cy="3505200"/>
          </a:xfrm>
        </p:grpSpPr>
        <p:sp>
          <p:nvSpPr>
            <p:cNvPr id="63494" name="TextBox 5"/>
            <p:cNvSpPr txBox="1">
              <a:spLocks noChangeArrowheads="1"/>
            </p:cNvSpPr>
            <p:nvPr/>
          </p:nvSpPr>
          <p:spPr bwMode="auto">
            <a:xfrm>
              <a:off x="685800" y="2743200"/>
              <a:ext cx="7696200" cy="350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63495" name="Picture 33" descr="fig13_05.t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2917124"/>
              <a:ext cx="6842355" cy="312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209800" y="1752600"/>
            <a:ext cx="6248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Collections and Data Structures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Dynamic Representations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Queues and Stacks</a:t>
            </a:r>
            <a:endParaRPr lang="en-US" altLang="x-none" b="1" dirty="0"/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Trees </a:t>
            </a:r>
            <a:r>
              <a:rPr lang="en-US" altLang="x-none" b="1" dirty="0"/>
              <a:t>and Graphs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The Java Collections API</a:t>
            </a:r>
            <a:endParaRPr lang="en-US" altLang="x-none" b="1" dirty="0"/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1371600" y="296068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6554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Classic </a:t>
            </a:r>
            <a:r>
              <a:rPr lang="en-US" altLang="x-none" dirty="0" smtClean="0"/>
              <a:t>Collections</a:t>
            </a:r>
            <a:endParaRPr lang="en-US" altLang="x-none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1148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 dirty="0"/>
              <a:t>Now we'll examine some common </a:t>
            </a:r>
            <a:r>
              <a:rPr lang="en-US" altLang="x-none" dirty="0" smtClean="0"/>
              <a:t>collections that </a:t>
            </a:r>
            <a:r>
              <a:rPr lang="en-US" altLang="x-none" dirty="0"/>
              <a:t>are helpful in many situations</a:t>
            </a:r>
          </a:p>
          <a:p>
            <a:pPr>
              <a:spcBef>
                <a:spcPct val="70000"/>
              </a:spcBef>
            </a:pPr>
            <a:r>
              <a:rPr lang="en-US" altLang="x-none" dirty="0"/>
              <a:t>Classic </a:t>
            </a:r>
            <a:r>
              <a:rPr lang="en-US" altLang="x-none" i="1" dirty="0"/>
              <a:t>linear </a:t>
            </a:r>
            <a:r>
              <a:rPr lang="en-US" altLang="x-none" i="1" dirty="0" smtClean="0"/>
              <a:t>collections </a:t>
            </a:r>
            <a:r>
              <a:rPr lang="en-US" altLang="x-none" dirty="0" smtClean="0"/>
              <a:t>include </a:t>
            </a:r>
            <a:r>
              <a:rPr lang="en-US" altLang="x-none" i="1" dirty="0"/>
              <a:t>queues</a:t>
            </a:r>
            <a:r>
              <a:rPr lang="en-US" altLang="x-none" dirty="0"/>
              <a:t> and </a:t>
            </a:r>
            <a:r>
              <a:rPr lang="en-US" altLang="x-none" i="1" dirty="0"/>
              <a:t>stacks</a:t>
            </a:r>
          </a:p>
          <a:p>
            <a:pPr>
              <a:spcBef>
                <a:spcPct val="70000"/>
              </a:spcBef>
            </a:pPr>
            <a:r>
              <a:rPr lang="en-US" altLang="x-none" dirty="0"/>
              <a:t>Classic </a:t>
            </a:r>
            <a:r>
              <a:rPr lang="en-US" altLang="x-none" i="1" dirty="0"/>
              <a:t>nonlinear </a:t>
            </a:r>
            <a:r>
              <a:rPr lang="en-US" altLang="x-none" i="1" dirty="0" smtClean="0"/>
              <a:t>collections </a:t>
            </a:r>
            <a:r>
              <a:rPr lang="en-US" altLang="x-none" dirty="0" smtClean="0"/>
              <a:t>include </a:t>
            </a:r>
            <a:r>
              <a:rPr lang="en-US" altLang="x-none" i="1" dirty="0"/>
              <a:t>trees</a:t>
            </a:r>
            <a:r>
              <a:rPr lang="en-US" altLang="x-none" dirty="0"/>
              <a:t> and</a:t>
            </a:r>
            <a:r>
              <a:rPr lang="en-US" altLang="x-none" i="1" dirty="0"/>
              <a:t> graphs</a:t>
            </a:r>
            <a:endParaRPr lang="en-US" altLang="x-none" dirty="0"/>
          </a:p>
        </p:txBody>
      </p:sp>
      <p:sp>
        <p:nvSpPr>
          <p:cNvPr id="665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209800" y="1752600"/>
            <a:ext cx="6248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Collections and Data Structures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Dynamic Representations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Queues and Stacks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Trees and Graphs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The Java Collections API</a:t>
            </a:r>
            <a:endParaRPr lang="en-US" altLang="x-none" b="1" dirty="0"/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1371600" y="183038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2970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Queues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3200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queue</a:t>
            </a:r>
            <a:r>
              <a:rPr lang="en-US" altLang="x-none"/>
              <a:t> is a list that adds items only to the rear of the list and removes them only from the front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is a FIFO data structure:  First-In, First-Out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Analogy:  a line of people at a bank teller’s window</a:t>
            </a:r>
          </a:p>
        </p:txBody>
      </p:sp>
      <p:sp>
        <p:nvSpPr>
          <p:cNvPr id="67588" name="Footer Placeholder 1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63575" y="3657600"/>
            <a:ext cx="8001000" cy="2209800"/>
            <a:chOff x="762000" y="3733800"/>
            <a:chExt cx="8001000" cy="2209800"/>
          </a:xfrm>
        </p:grpSpPr>
        <p:sp>
          <p:nvSpPr>
            <p:cNvPr id="67590" name="TextBox 5"/>
            <p:cNvSpPr txBox="1">
              <a:spLocks noChangeArrowheads="1"/>
            </p:cNvSpPr>
            <p:nvPr/>
          </p:nvSpPr>
          <p:spPr bwMode="auto">
            <a:xfrm>
              <a:off x="762000" y="3733800"/>
              <a:ext cx="8001000" cy="2209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67591" name="Picture 18" descr="fig13_06.t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4038600"/>
              <a:ext cx="7489965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Queues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/>
              <a:t>Classic operations for a queue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enqueue - add an item to the rear of the queue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dequeue (or serve) - remove an item from the front of the queue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empty - returns true if the queue is empty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Queues often are helpful in simulations or any situation in which items get “backed up” while awaiting processing</a:t>
            </a:r>
          </a:p>
          <a:p>
            <a:pPr>
              <a:lnSpc>
                <a:spcPct val="90000"/>
              </a:lnSpc>
            </a:pPr>
            <a:endParaRPr lang="en-US" altLang="x-none">
              <a:latin typeface="Courier New" charset="0"/>
            </a:endParaRPr>
          </a:p>
        </p:txBody>
      </p:sp>
      <p:sp>
        <p:nvSpPr>
          <p:cNvPr id="6963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Queues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1910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A queue can be represented by a singly-linked list; it is most efficient if the references point from the front toward the rear of the queue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 queue can be represented by an array, using the remainder operator (%) to “wrap around” when the end of the array is reached and space is available at the front of the array</a:t>
            </a:r>
          </a:p>
        </p:txBody>
      </p:sp>
      <p:sp>
        <p:nvSpPr>
          <p:cNvPr id="7168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Stacks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2672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 dirty="0"/>
              <a:t>A </a:t>
            </a:r>
            <a:r>
              <a:rPr lang="en-US" altLang="x-none" i="1" dirty="0"/>
              <a:t>stack</a:t>
            </a:r>
            <a:r>
              <a:rPr lang="en-US" altLang="x-none" dirty="0"/>
              <a:t> </a:t>
            </a:r>
            <a:r>
              <a:rPr lang="en-US" altLang="x-none" dirty="0" smtClean="0"/>
              <a:t>is </a:t>
            </a:r>
            <a:r>
              <a:rPr lang="en-US" altLang="x-none" dirty="0"/>
              <a:t>also linear, like a list or a queue</a:t>
            </a:r>
          </a:p>
          <a:p>
            <a:pPr>
              <a:spcBef>
                <a:spcPct val="70000"/>
              </a:spcBef>
            </a:pPr>
            <a:r>
              <a:rPr lang="en-US" altLang="x-none" dirty="0"/>
              <a:t>Items are added and removed from only one end of a stack</a:t>
            </a:r>
          </a:p>
          <a:p>
            <a:pPr>
              <a:spcBef>
                <a:spcPct val="70000"/>
              </a:spcBef>
            </a:pPr>
            <a:r>
              <a:rPr lang="en-US" altLang="x-none" dirty="0"/>
              <a:t>It is therefore LIFO:  Last-In, First-Out</a:t>
            </a:r>
          </a:p>
          <a:p>
            <a:pPr>
              <a:spcBef>
                <a:spcPct val="70000"/>
              </a:spcBef>
            </a:pPr>
            <a:r>
              <a:rPr lang="en-US" altLang="x-none" dirty="0"/>
              <a:t>Analogies:  a stack of plates or a stack of books</a:t>
            </a:r>
          </a:p>
        </p:txBody>
      </p:sp>
      <p:sp>
        <p:nvSpPr>
          <p:cNvPr id="7270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Stacks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267200"/>
          </a:xfrm>
          <a:noFill/>
        </p:spPr>
        <p:txBody>
          <a:bodyPr lIns="92075" tIns="46038" rIns="92075" bIns="46038"/>
          <a:lstStyle/>
          <a:p>
            <a:r>
              <a:rPr lang="en-US" altLang="x-none"/>
              <a:t>Stacks often are drawn vertically:</a:t>
            </a:r>
          </a:p>
        </p:txBody>
      </p:sp>
      <p:sp>
        <p:nvSpPr>
          <p:cNvPr id="74756" name="Footer Placeholder 1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838200" y="2057400"/>
            <a:ext cx="7696200" cy="3657600"/>
            <a:chOff x="533400" y="2133600"/>
            <a:chExt cx="7696200" cy="3657600"/>
          </a:xfrm>
        </p:grpSpPr>
        <p:sp>
          <p:nvSpPr>
            <p:cNvPr id="74758" name="TextBox 5"/>
            <p:cNvSpPr txBox="1">
              <a:spLocks noChangeArrowheads="1"/>
            </p:cNvSpPr>
            <p:nvPr/>
          </p:nvSpPr>
          <p:spPr bwMode="auto">
            <a:xfrm>
              <a:off x="533400" y="2133600"/>
              <a:ext cx="7696200" cy="3657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74759" name="Picture 20" descr="fig13_07.t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438400"/>
              <a:ext cx="7002462" cy="3133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Stacks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  <a:noFill/>
        </p:spPr>
        <p:txBody>
          <a:bodyPr lIns="92075" tIns="46038" rIns="92075" bIns="46038"/>
          <a:lstStyle/>
          <a:p>
            <a:pPr>
              <a:spcAft>
                <a:spcPts val="1200"/>
              </a:spcAft>
            </a:pPr>
            <a:r>
              <a:rPr lang="en-US" altLang="x-none" sz="2400"/>
              <a:t>Clasic stack operations:</a:t>
            </a:r>
          </a:p>
          <a:p>
            <a:pPr lvl="1"/>
            <a:r>
              <a:rPr lang="en-US" altLang="x-none" sz="2000"/>
              <a:t>push - add an item to the top of the stack</a:t>
            </a:r>
          </a:p>
          <a:p>
            <a:pPr lvl="1"/>
            <a:r>
              <a:rPr lang="en-US" altLang="x-none" sz="2000"/>
              <a:t>pop - remove an item from the top of the stack</a:t>
            </a:r>
          </a:p>
          <a:p>
            <a:pPr lvl="1"/>
            <a:r>
              <a:rPr lang="en-US" altLang="x-none" sz="2000"/>
              <a:t>peek (or top) - retrieves the top item without removing it</a:t>
            </a:r>
          </a:p>
          <a:p>
            <a:pPr lvl="1"/>
            <a:r>
              <a:rPr lang="en-US" altLang="x-none" sz="2000"/>
              <a:t>empty - returns true if the stack is empty</a:t>
            </a:r>
          </a:p>
          <a:p>
            <a:pPr>
              <a:spcBef>
                <a:spcPct val="70000"/>
              </a:spcBef>
            </a:pPr>
            <a:r>
              <a:rPr lang="en-US" altLang="x-none" sz="2400"/>
              <a:t>A stack can be represented by a singly-linked list, with the first node in the list being to top element on the stack</a:t>
            </a:r>
          </a:p>
          <a:p>
            <a:pPr>
              <a:spcBef>
                <a:spcPct val="70000"/>
              </a:spcBef>
            </a:pPr>
            <a:r>
              <a:rPr lang="en-US" altLang="x-none" sz="2400"/>
              <a:t>A stack can also be represented by an array, with the bottom of the stack at index 0</a:t>
            </a:r>
          </a:p>
        </p:txBody>
      </p:sp>
      <p:sp>
        <p:nvSpPr>
          <p:cNvPr id="7680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Stacks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1910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 dirty="0"/>
              <a:t>The </a:t>
            </a:r>
            <a:r>
              <a:rPr lang="en-US" altLang="x-none" dirty="0" err="1">
                <a:latin typeface="Courier New" charset="0"/>
              </a:rPr>
              <a:t>java.util</a:t>
            </a:r>
            <a:r>
              <a:rPr lang="en-US" altLang="x-none" dirty="0"/>
              <a:t> package contains a </a:t>
            </a:r>
            <a:r>
              <a:rPr lang="en-US" altLang="x-none" dirty="0">
                <a:latin typeface="Courier New" charset="0"/>
              </a:rPr>
              <a:t>Stack</a:t>
            </a:r>
            <a:r>
              <a:rPr lang="en-US" altLang="x-none" dirty="0"/>
              <a:t> class</a:t>
            </a:r>
          </a:p>
          <a:p>
            <a:pPr>
              <a:spcBef>
                <a:spcPct val="70000"/>
              </a:spcBef>
            </a:pPr>
            <a:r>
              <a:rPr lang="en-US" altLang="x-none" dirty="0" smtClean="0"/>
              <a:t>Suppose </a:t>
            </a:r>
            <a:r>
              <a:rPr lang="en-US" altLang="x-none" dirty="0"/>
              <a:t>a message has been encoded by reversing the letters of each </a:t>
            </a:r>
            <a:r>
              <a:rPr lang="en-US" altLang="x-none" dirty="0" smtClean="0"/>
              <a:t>word</a:t>
            </a:r>
          </a:p>
          <a:p>
            <a:pPr>
              <a:spcBef>
                <a:spcPct val="70000"/>
              </a:spcBef>
            </a:pPr>
            <a:r>
              <a:rPr lang="en-US" altLang="x-none" dirty="0" smtClean="0"/>
              <a:t>The</a:t>
            </a:r>
            <a:r>
              <a:rPr lang="en-US" altLang="x-none" dirty="0" smtClean="0"/>
              <a:t> message can be decoded by stacking the individual characters of each word to reverse them</a:t>
            </a:r>
            <a:endParaRPr lang="en-US" altLang="x-none" dirty="0"/>
          </a:p>
          <a:p>
            <a:pPr>
              <a:spcBef>
                <a:spcPct val="70000"/>
              </a:spcBef>
            </a:pPr>
            <a:r>
              <a:rPr lang="en-US" altLang="x-none" dirty="0"/>
              <a:t>See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latin typeface="Courier New" charset="0"/>
              </a:rPr>
              <a:t>Decode.java</a:t>
            </a:r>
            <a:r>
              <a:rPr lang="en-US" altLang="x-none" dirty="0">
                <a:latin typeface="Courier New" charset="0"/>
              </a:rPr>
              <a:t> </a:t>
            </a:r>
            <a:endParaRPr lang="en-US" altLang="x-none" dirty="0"/>
          </a:p>
          <a:p>
            <a:endParaRPr lang="en-US" altLang="x-none" dirty="0"/>
          </a:p>
        </p:txBody>
      </p:sp>
      <p:sp>
        <p:nvSpPr>
          <p:cNvPr id="7885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9875" name="TextBox 5"/>
          <p:cNvSpPr txBox="1">
            <a:spLocks noChangeArrowheads="1"/>
          </p:cNvSpPr>
          <p:nvPr/>
        </p:nvSpPr>
        <p:spPr bwMode="auto">
          <a:xfrm>
            <a:off x="609600" y="304800"/>
            <a:ext cx="7910513" cy="6094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Decode.java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the Stack class.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java.util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Decode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 Decodes a message by reversing each word in a string.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main(String[]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  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Scanner(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System.in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Stack&lt;Character&gt;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word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Stack&lt;Character&gt;();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String message;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index = 0;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("Enter the coded message:");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message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scan.nextLine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("The decoded message is:");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0899" name="TextBox 5"/>
          <p:cNvSpPr txBox="1">
            <a:spLocks noChangeArrowheads="1"/>
          </p:cNvSpPr>
          <p:nvPr/>
        </p:nvSpPr>
        <p:spPr bwMode="auto">
          <a:xfrm>
            <a:off x="609600" y="990600"/>
            <a:ext cx="8153400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(index &lt;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message.length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Push word onto stack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(index &lt;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message.length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 &amp;&amp;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message.charAt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(index) != ' ')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word.push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message.charAt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(index));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index++;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Print word in reverse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(!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word.empty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word.pop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());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 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index++;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0899" name="TextBox 5"/>
          <p:cNvSpPr txBox="1">
            <a:spLocks noChangeArrowheads="1"/>
          </p:cNvSpPr>
          <p:nvPr/>
        </p:nvSpPr>
        <p:spPr bwMode="auto">
          <a:xfrm>
            <a:off x="609600" y="990600"/>
            <a:ext cx="8153400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(index &lt;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message.length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Push word onto stack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(index &lt;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message.length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 &amp;&amp;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message.charAt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(index) != ' ')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word.push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message.charAt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(index));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index++;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Print word in reverse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(!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word.empty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word.pop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());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 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index++;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667000" y="806450"/>
            <a:ext cx="3810000" cy="17843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the coded message:</a:t>
            </a:r>
          </a:p>
          <a:p>
            <a:pPr eaLnBrk="1" hangingPunct="1"/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artxE eseehc esaelp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The decoded message is: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Extra cheese please</a:t>
            </a:r>
          </a:p>
        </p:txBody>
      </p:sp>
    </p:spTree>
    <p:extLst>
      <p:ext uri="{BB962C8B-B14F-4D97-AF65-F5344CB8AC3E}">
        <p14:creationId xmlns:p14="http://schemas.microsoft.com/office/powerpoint/2010/main" val="1594138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Collections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 </a:t>
            </a:r>
            <a:r>
              <a:rPr lang="en-US" altLang="x-none" i="1" dirty="0"/>
              <a:t>collection</a:t>
            </a:r>
            <a:r>
              <a:rPr lang="en-US" altLang="x-none" dirty="0"/>
              <a:t> is an object that serves as a repository for other objects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 collection provides services for adding, removing, and otherwise managing the elements it contains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Sometimes the elements in a collection are ordered, sometimes they are </a:t>
            </a:r>
            <a:r>
              <a:rPr lang="en-US" altLang="x-none" dirty="0" smtClean="0"/>
              <a:t>not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All collection classes in Java are generic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You create a collection that holds a specific type, such as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&lt;String&gt;</a:t>
            </a: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dirty="0" smtClean="0">
                <a:latin typeface="Times New Roman" charset="0"/>
              </a:rPr>
              <a:t>Copyright © 2017 Pearson Education, Inc.</a:t>
            </a:r>
            <a:endParaRPr lang="en-US" altLang="x-none" sz="1200" dirty="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209800" y="1752600"/>
            <a:ext cx="6248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Collections and Data Structures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Dynamic Representations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Queues and Stacks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Trees and Graphs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The Java Collections API</a:t>
            </a:r>
            <a:endParaRPr lang="en-US" altLang="x-none" b="1" dirty="0"/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1371600" y="349408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8294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Trees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464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tree</a:t>
            </a:r>
            <a:r>
              <a:rPr lang="en-US" altLang="x-none"/>
              <a:t> is a non-linear data structure that consists of a </a:t>
            </a:r>
            <a:r>
              <a:rPr lang="en-US" altLang="x-none" i="1"/>
              <a:t>root node</a:t>
            </a:r>
            <a:r>
              <a:rPr lang="en-US" altLang="x-none"/>
              <a:t> and potentially many levels of additional nodes that form a hierarchy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Nodes that have no children are called </a:t>
            </a:r>
            <a:r>
              <a:rPr lang="en-US" altLang="x-none" i="1"/>
              <a:t>leaf nodes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Nodes except for the root and leaf nodes are called </a:t>
            </a:r>
            <a:r>
              <a:rPr lang="en-US" altLang="x-none" i="1"/>
              <a:t>internal nodes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 a general tree, each node can have many child nodes</a:t>
            </a:r>
          </a:p>
        </p:txBody>
      </p:sp>
      <p:sp>
        <p:nvSpPr>
          <p:cNvPr id="839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 General Tree</a:t>
            </a:r>
          </a:p>
        </p:txBody>
      </p:sp>
      <p:sp>
        <p:nvSpPr>
          <p:cNvPr id="8499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95400" y="1219200"/>
            <a:ext cx="6400800" cy="4953000"/>
            <a:chOff x="1219200" y="1066800"/>
            <a:chExt cx="6400800" cy="4953000"/>
          </a:xfrm>
        </p:grpSpPr>
        <p:sp>
          <p:nvSpPr>
            <p:cNvPr id="84997" name="TextBox 5"/>
            <p:cNvSpPr txBox="1">
              <a:spLocks noChangeArrowheads="1"/>
            </p:cNvSpPr>
            <p:nvPr/>
          </p:nvSpPr>
          <p:spPr bwMode="auto">
            <a:xfrm>
              <a:off x="1219200" y="1066800"/>
              <a:ext cx="6400800" cy="4953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84998" name="Picture 9" descr="fig13_08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1219200"/>
              <a:ext cx="5113867" cy="457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Binary Trees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 a </a:t>
            </a:r>
            <a:r>
              <a:rPr lang="en-US" altLang="x-none" i="1"/>
              <a:t>binary tree</a:t>
            </a:r>
            <a:r>
              <a:rPr lang="en-US" altLang="x-none"/>
              <a:t>, each node can have no more than two child nodes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Trees are typically are represented using references as dynamic links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binary trees, this requires storing only two links per node to the left and right child</a:t>
            </a:r>
          </a:p>
        </p:txBody>
      </p:sp>
      <p:sp>
        <p:nvSpPr>
          <p:cNvPr id="860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Graphs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267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graph</a:t>
            </a:r>
            <a:r>
              <a:rPr lang="en-US" altLang="x-none"/>
              <a:t> is another non-linear structure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Unlike a tree, a graph does not have a root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Any node in a graph can be connected to any other node by an </a:t>
            </a:r>
            <a:r>
              <a:rPr lang="en-US" altLang="x-none" i="1"/>
              <a:t>edge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Analogy: the highway system connecting cities on a map</a:t>
            </a:r>
            <a:endParaRPr lang="en-US" altLang="x-none" i="1"/>
          </a:p>
        </p:txBody>
      </p:sp>
      <p:sp>
        <p:nvSpPr>
          <p:cNvPr id="870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Graphs</a:t>
            </a:r>
          </a:p>
        </p:txBody>
      </p:sp>
      <p:sp>
        <p:nvSpPr>
          <p:cNvPr id="8806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371600" y="1371600"/>
            <a:ext cx="6400800" cy="4648200"/>
            <a:chOff x="1295400" y="1219200"/>
            <a:chExt cx="6400800" cy="4648200"/>
          </a:xfrm>
        </p:grpSpPr>
        <p:sp>
          <p:nvSpPr>
            <p:cNvPr id="88069" name="TextBox 5"/>
            <p:cNvSpPr txBox="1">
              <a:spLocks noChangeArrowheads="1"/>
            </p:cNvSpPr>
            <p:nvPr/>
          </p:nvSpPr>
          <p:spPr bwMode="auto">
            <a:xfrm>
              <a:off x="1295400" y="1219200"/>
              <a:ext cx="6400800" cy="4648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88070" name="Picture 9" descr="fig13_09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096" y="1524000"/>
              <a:ext cx="5783774" cy="403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Digraphs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41148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In a </a:t>
            </a:r>
            <a:r>
              <a:rPr lang="en-US" altLang="x-none" i="1"/>
              <a:t>directed graph</a:t>
            </a:r>
            <a:r>
              <a:rPr lang="en-US" altLang="x-none"/>
              <a:t> or </a:t>
            </a:r>
            <a:r>
              <a:rPr lang="en-US" altLang="x-none" i="1"/>
              <a:t>digraph</a:t>
            </a:r>
            <a:r>
              <a:rPr lang="en-US" altLang="x-none"/>
              <a:t>, each edge has a specific direction.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Edges with direction sometimes are called </a:t>
            </a:r>
            <a:r>
              <a:rPr lang="en-US" altLang="x-none" i="1"/>
              <a:t>arcs</a:t>
            </a:r>
            <a:endParaRPr lang="en-US" altLang="x-none"/>
          </a:p>
          <a:p>
            <a:pPr>
              <a:spcBef>
                <a:spcPct val="70000"/>
              </a:spcBef>
            </a:pPr>
            <a:r>
              <a:rPr lang="en-US" altLang="x-none"/>
              <a:t>Analogy: airline flights between airports</a:t>
            </a:r>
          </a:p>
        </p:txBody>
      </p:sp>
      <p:sp>
        <p:nvSpPr>
          <p:cNvPr id="890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Digraphs</a:t>
            </a:r>
          </a:p>
        </p:txBody>
      </p:sp>
      <p:sp>
        <p:nvSpPr>
          <p:cNvPr id="9011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295400" y="1219200"/>
            <a:ext cx="6400800" cy="4953000"/>
            <a:chOff x="1295400" y="1219200"/>
            <a:chExt cx="6400800" cy="4953000"/>
          </a:xfrm>
        </p:grpSpPr>
        <p:sp>
          <p:nvSpPr>
            <p:cNvPr id="90117" name="TextBox 5"/>
            <p:cNvSpPr txBox="1">
              <a:spLocks noChangeArrowheads="1"/>
            </p:cNvSpPr>
            <p:nvPr/>
          </p:nvSpPr>
          <p:spPr bwMode="auto">
            <a:xfrm>
              <a:off x="1295400" y="1219200"/>
              <a:ext cx="6400800" cy="4953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90118" name="Picture 7" descr="fig13_10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180" y="1471520"/>
              <a:ext cx="5791200" cy="4459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Representing Graphs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41148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Both graphs and digraphs can be represented using dynamic links or using arrays.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As always, the representation should facilitate the intended operations and make them convenient to implement</a:t>
            </a:r>
          </a:p>
        </p:txBody>
      </p:sp>
      <p:sp>
        <p:nvSpPr>
          <p:cNvPr id="9114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209800" y="1752600"/>
            <a:ext cx="6248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Collections and Data Structures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Dynamic Representations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Queues and Stacks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Trees and Graphs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The Java Collections API</a:t>
            </a:r>
            <a:endParaRPr lang="en-US" altLang="x-none" b="1" dirty="0"/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1371600" y="402748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92165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Collections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>
                <a:ea typeface="Courier New" charset="0"/>
                <a:cs typeface="Courier New" charset="0"/>
              </a:rPr>
              <a:t>Often c</a:t>
            </a:r>
            <a:r>
              <a:rPr lang="en-US" altLang="x-none" dirty="0" smtClean="0">
                <a:ea typeface="Courier New" charset="0"/>
                <a:cs typeface="Courier New" charset="0"/>
              </a:rPr>
              <a:t>ollections can be implemented in a variety of ways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>
                <a:ea typeface="Courier New" charset="0"/>
                <a:cs typeface="Courier New" charset="0"/>
              </a:rPr>
              <a:t>A collection is implemented with a particular underlying data structure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>
                <a:ea typeface="Courier New" charset="0"/>
                <a:cs typeface="Courier New" charset="0"/>
              </a:rPr>
              <a:t>For example, an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altLang="x-none" dirty="0" smtClean="0">
                <a:ea typeface="Courier New" charset="0"/>
                <a:cs typeface="Courier New" charset="0"/>
              </a:rPr>
              <a:t> is implemented using an array and a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LinkedList</a:t>
            </a:r>
            <a:r>
              <a:rPr lang="en-US" altLang="x-none" dirty="0" smtClean="0">
                <a:ea typeface="Courier New" charset="0"/>
                <a:cs typeface="Courier New" charset="0"/>
              </a:rPr>
              <a:t> is implemented using a dynamic list (discussed later)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>
                <a:ea typeface="Courier New" charset="0"/>
                <a:cs typeface="Courier New" charset="0"/>
              </a:rPr>
              <a:t>But both represent a list collection, and behave in similar ways</a:t>
            </a:r>
            <a:endParaRPr lang="en-US" altLang="x-none" dirty="0">
              <a:ea typeface="Courier New" charset="0"/>
              <a:cs typeface="Courier New" charset="0"/>
            </a:endParaRP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dirty="0" smtClean="0">
                <a:latin typeface="Times New Roman" charset="0"/>
              </a:rPr>
              <a:t>Copyright © 2017 Pearson Education, Inc.</a:t>
            </a:r>
            <a:endParaRPr lang="en-US" altLang="x-none" sz="12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012507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Collection Classes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419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Java standard library contains several classes that represent collections, often referred to as the </a:t>
            </a:r>
            <a:r>
              <a:rPr lang="en-US" altLang="x-none" i="1"/>
              <a:t>Java Collections API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Their underlying implementation is implied in the class names such as </a:t>
            </a:r>
            <a:r>
              <a:rPr lang="en-US" altLang="x-none">
                <a:latin typeface="Courier New" charset="0"/>
              </a:rPr>
              <a:t>ArrayList</a:t>
            </a:r>
            <a:r>
              <a:rPr lang="en-US" altLang="x-none"/>
              <a:t> and </a:t>
            </a:r>
            <a:r>
              <a:rPr lang="en-US" altLang="x-none">
                <a:latin typeface="Courier New" charset="0"/>
              </a:rPr>
              <a:t>LinkedList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Several interfaces are used to define operations on the collections, such as </a:t>
            </a:r>
            <a:r>
              <a:rPr lang="en-US" altLang="x-none">
                <a:latin typeface="Courier New" charset="0"/>
              </a:rPr>
              <a:t>List</a:t>
            </a:r>
            <a:r>
              <a:rPr lang="en-US" altLang="x-none"/>
              <a:t>, </a:t>
            </a:r>
            <a:r>
              <a:rPr lang="en-US" altLang="x-none">
                <a:latin typeface="Courier New" charset="0"/>
              </a:rPr>
              <a:t>Set</a:t>
            </a:r>
            <a:r>
              <a:rPr lang="en-US" altLang="x-none"/>
              <a:t>, </a:t>
            </a:r>
            <a:r>
              <a:rPr lang="en-US" altLang="x-none">
                <a:latin typeface="Courier New" charset="0"/>
              </a:rPr>
              <a:t>SortedSet</a:t>
            </a:r>
            <a:r>
              <a:rPr lang="en-US" altLang="x-none"/>
              <a:t>, </a:t>
            </a:r>
            <a:r>
              <a:rPr lang="en-US" altLang="x-none">
                <a:latin typeface="Courier New" charset="0"/>
              </a:rPr>
              <a:t>Map</a:t>
            </a:r>
            <a:r>
              <a:rPr lang="en-US" altLang="x-none"/>
              <a:t>, and </a:t>
            </a:r>
            <a:r>
              <a:rPr lang="en-US" altLang="x-none">
                <a:latin typeface="Courier New" charset="0"/>
              </a:rPr>
              <a:t>SortedMap</a:t>
            </a:r>
          </a:p>
        </p:txBody>
      </p:sp>
      <p:sp>
        <p:nvSpPr>
          <p:cNvPr id="9318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Generics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530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 sz="2400"/>
              <a:t>As mentioned in Chapter 5, Java supports </a:t>
            </a:r>
            <a:r>
              <a:rPr lang="en-US" altLang="x-none" sz="2400" i="1"/>
              <a:t>generic types, </a:t>
            </a:r>
            <a:r>
              <a:rPr lang="en-US" altLang="x-none" sz="2400"/>
              <a:t>which are useful when defining collections</a:t>
            </a:r>
          </a:p>
          <a:p>
            <a:pPr>
              <a:spcBef>
                <a:spcPct val="70000"/>
              </a:spcBef>
            </a:pPr>
            <a:r>
              <a:rPr lang="en-US" altLang="x-none" sz="2400"/>
              <a:t>A class can be defined to operate on a generic data type which is specified when the class is instantiated:</a:t>
            </a:r>
          </a:p>
          <a:p>
            <a:pPr algn="ctr">
              <a:spcBef>
                <a:spcPct val="70000"/>
              </a:spcBef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LinkedList&lt;Book&gt; myList =</a:t>
            </a:r>
          </a:p>
          <a:p>
            <a:pPr algn="ctr"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new LinkedList&lt;Book&gt;();</a:t>
            </a:r>
          </a:p>
          <a:p>
            <a:pPr>
              <a:spcBef>
                <a:spcPct val="70000"/>
              </a:spcBef>
            </a:pPr>
            <a:r>
              <a:rPr lang="en-US" altLang="x-none" sz="2400"/>
              <a:t>By specifying the type stored in a collection, only objects of that type can be added to it</a:t>
            </a:r>
          </a:p>
          <a:p>
            <a:pPr>
              <a:spcBef>
                <a:spcPct val="70000"/>
              </a:spcBef>
            </a:pPr>
            <a:r>
              <a:rPr lang="en-US" altLang="x-none" sz="2400"/>
              <a:t>Furthermore, when an object is removed, its type is already established</a:t>
            </a:r>
          </a:p>
        </p:txBody>
      </p:sp>
      <p:sp>
        <p:nvSpPr>
          <p:cNvPr id="9421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114800"/>
          </a:xfrm>
        </p:spPr>
        <p:txBody>
          <a:bodyPr/>
          <a:lstStyle/>
          <a:p>
            <a:r>
              <a:rPr lang="en-US" altLang="x-none" dirty="0"/>
              <a:t>Chapter 13 has focused on:</a:t>
            </a:r>
          </a:p>
          <a:p>
            <a:pPr lvl="1">
              <a:spcBef>
                <a:spcPct val="70000"/>
              </a:spcBef>
            </a:pPr>
            <a:r>
              <a:rPr lang="en-US" altLang="x-none" dirty="0"/>
              <a:t>the concept of a collection</a:t>
            </a:r>
          </a:p>
          <a:p>
            <a:pPr lvl="1"/>
            <a:r>
              <a:rPr lang="en-US" altLang="x-none" dirty="0"/>
              <a:t>separating the interface from the implementation</a:t>
            </a:r>
          </a:p>
          <a:p>
            <a:pPr lvl="1"/>
            <a:r>
              <a:rPr lang="en-US" altLang="x-none" dirty="0"/>
              <a:t>dynamic data structures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linked lists</a:t>
            </a:r>
          </a:p>
          <a:p>
            <a:pPr lvl="1">
              <a:lnSpc>
                <a:spcPct val="90000"/>
              </a:lnSpc>
            </a:pPr>
            <a:r>
              <a:rPr lang="en-US" altLang="x-none" dirty="0" smtClean="0"/>
              <a:t>queues and stacks</a:t>
            </a:r>
            <a:endParaRPr lang="en-US" altLang="x-none" dirty="0"/>
          </a:p>
          <a:p>
            <a:pPr lvl="1">
              <a:lnSpc>
                <a:spcPct val="90000"/>
              </a:lnSpc>
            </a:pPr>
            <a:r>
              <a:rPr lang="en-US" altLang="x-none" dirty="0"/>
              <a:t>trees and graphs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generics</a:t>
            </a:r>
            <a:endParaRPr lang="en-US" altLang="x-none" dirty="0"/>
          </a:p>
        </p:txBody>
      </p:sp>
      <p:sp>
        <p:nvSpPr>
          <p:cNvPr id="9523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Abstraction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Collections, like all objects, are </a:t>
            </a:r>
            <a:r>
              <a:rPr lang="en-US" altLang="x-none" i="1" dirty="0" smtClean="0"/>
              <a:t>abstractions</a:t>
            </a:r>
            <a:endParaRPr lang="en-US" altLang="x-none" i="1" dirty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They hide underlying details</a:t>
            </a:r>
            <a:endParaRPr lang="en-US" altLang="x-none" dirty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They separate </a:t>
            </a:r>
            <a:r>
              <a:rPr lang="en-US" altLang="x-none" dirty="0"/>
              <a:t>the </a:t>
            </a:r>
            <a:r>
              <a:rPr lang="en-US" altLang="x-none" i="1" dirty="0"/>
              <a:t>interface</a:t>
            </a:r>
            <a:r>
              <a:rPr lang="en-US" altLang="x-none" dirty="0"/>
              <a:t> of the </a:t>
            </a:r>
            <a:r>
              <a:rPr lang="en-US" altLang="x-none" dirty="0" smtClean="0"/>
              <a:t>object from </a:t>
            </a:r>
            <a:r>
              <a:rPr lang="en-US" altLang="x-none" dirty="0"/>
              <a:t>its underlying implementation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This helps manage complexity and makes it possible to change the implementation without changing the interface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Abstract Data Types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An </a:t>
            </a:r>
            <a:r>
              <a:rPr lang="en-US" altLang="x-none" i="1" dirty="0"/>
              <a:t>abstract data type</a:t>
            </a:r>
            <a:r>
              <a:rPr lang="en-US" altLang="x-none" dirty="0"/>
              <a:t> (ADT) is an organized collection of information and a set of operations used to manage that information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The set of operations defines the interface to the ADT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/>
              <a:t>In one sense, as long as the ADT fulfills the promises of the interface, it doesn't matter how the ADT is implemented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dirty="0" smtClean="0"/>
              <a:t>Essentially, the terms collection and abstract data type are interchangeable</a:t>
            </a:r>
            <a:endParaRPr lang="en-US" altLang="x-none" i="1" dirty="0"/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209800" y="1752600"/>
            <a:ext cx="6248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Collections and Data Structures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Dynamic Representations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Queues and Stacks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Trees and Graphs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The Java Collections API</a:t>
            </a:r>
            <a:endParaRPr lang="en-US" altLang="x-none" b="1" dirty="0"/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1371600" y="2397125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35845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Dynamic Structures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876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static</a:t>
            </a:r>
            <a:r>
              <a:rPr lang="en-US" altLang="x-none"/>
              <a:t> data structure has a fixed size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This meaning is different from the meaning of the </a:t>
            </a:r>
            <a:r>
              <a:rPr lang="en-US" altLang="x-none">
                <a:latin typeface="Courier New" charset="0"/>
              </a:rPr>
              <a:t>static</a:t>
            </a:r>
            <a:r>
              <a:rPr lang="en-US" altLang="x-none"/>
              <a:t> modifier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Arrays are static;  once you define the number of elements it can hold, the size doesn’t change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dynamic</a:t>
            </a:r>
            <a:r>
              <a:rPr lang="en-US" altLang="x-none"/>
              <a:t> </a:t>
            </a:r>
            <a:r>
              <a:rPr lang="en-US" altLang="x-none" i="1"/>
              <a:t>data structure</a:t>
            </a:r>
            <a:r>
              <a:rPr lang="en-US" altLang="x-none"/>
              <a:t> grows and shrinks at execution time as required by its contents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dynamic data structure is implemented using object references as </a:t>
            </a:r>
            <a:r>
              <a:rPr lang="en-US" altLang="x-none" i="1"/>
              <a:t>links</a:t>
            </a:r>
            <a:endParaRPr lang="en-US" altLang="x-none"/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2805</Words>
  <Application>Microsoft Macintosh PowerPoint</Application>
  <PresentationFormat>On-screen Show (4:3)</PresentationFormat>
  <Paragraphs>507</Paragraphs>
  <Slides>52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Calibri</vt:lpstr>
      <vt:lpstr>Courier New</vt:lpstr>
      <vt:lpstr>ＭＳ Ｐゴシック</vt:lpstr>
      <vt:lpstr>Times</vt:lpstr>
      <vt:lpstr>Times New Roman</vt:lpstr>
      <vt:lpstr>Arial</vt:lpstr>
      <vt:lpstr>Default Design</vt:lpstr>
      <vt:lpstr>Custom Design</vt:lpstr>
      <vt:lpstr>Chapter 13 Collections</vt:lpstr>
      <vt:lpstr>Collections</vt:lpstr>
      <vt:lpstr>Outline</vt:lpstr>
      <vt:lpstr>Collections</vt:lpstr>
      <vt:lpstr>Collections</vt:lpstr>
      <vt:lpstr>Abstraction</vt:lpstr>
      <vt:lpstr>Abstract Data Types</vt:lpstr>
      <vt:lpstr>Outline</vt:lpstr>
      <vt:lpstr>Dynamic Structures</vt:lpstr>
      <vt:lpstr>Object References</vt:lpstr>
      <vt:lpstr>References as Links</vt:lpstr>
      <vt:lpstr>References as Links</vt:lpstr>
      <vt:lpstr>Intermediate Nodes</vt:lpstr>
      <vt:lpstr>Magazine Collection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Inserting a Node</vt:lpstr>
      <vt:lpstr>Quick Check</vt:lpstr>
      <vt:lpstr>Quick Check</vt:lpstr>
      <vt:lpstr>Deleting a Node</vt:lpstr>
      <vt:lpstr>Other Dynamic Representations</vt:lpstr>
      <vt:lpstr>Other Dynamic Representations</vt:lpstr>
      <vt:lpstr>Outline</vt:lpstr>
      <vt:lpstr>Classic Collections</vt:lpstr>
      <vt:lpstr>Queues</vt:lpstr>
      <vt:lpstr>Queues</vt:lpstr>
      <vt:lpstr>Queues</vt:lpstr>
      <vt:lpstr>Stacks</vt:lpstr>
      <vt:lpstr>Stacks</vt:lpstr>
      <vt:lpstr>Stacks</vt:lpstr>
      <vt:lpstr>Stacks</vt:lpstr>
      <vt:lpstr>PowerPoint Presentation</vt:lpstr>
      <vt:lpstr>PowerPoint Presentation</vt:lpstr>
      <vt:lpstr>PowerPoint Presentation</vt:lpstr>
      <vt:lpstr>Outline</vt:lpstr>
      <vt:lpstr>Trees</vt:lpstr>
      <vt:lpstr>A General Tree</vt:lpstr>
      <vt:lpstr>Binary Trees</vt:lpstr>
      <vt:lpstr>Graphs</vt:lpstr>
      <vt:lpstr>Graphs</vt:lpstr>
      <vt:lpstr>Digraphs</vt:lpstr>
      <vt:lpstr>Digraphs</vt:lpstr>
      <vt:lpstr>Representing Graphs</vt:lpstr>
      <vt:lpstr>Outline</vt:lpstr>
      <vt:lpstr>Collection Classes</vt:lpstr>
      <vt:lpstr>Generics</vt:lpstr>
      <vt:lpstr>Summary</vt:lpstr>
    </vt:vector>
  </TitlesOfParts>
  <Company>PEARSON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John Lewis</cp:lastModifiedBy>
  <cp:revision>32</cp:revision>
  <dcterms:created xsi:type="dcterms:W3CDTF">2011-03-04T13:43:46Z</dcterms:created>
  <dcterms:modified xsi:type="dcterms:W3CDTF">2016-11-29T20:27:42Z</dcterms:modified>
</cp:coreProperties>
</file>