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45" r:id="rId46"/>
    <p:sldId id="477" r:id="rId47"/>
    <p:sldId id="415" r:id="rId48"/>
    <p:sldId id="444" r:id="rId49"/>
  </p:sldIdLst>
  <p:sldSz cx="9144000" cy="6858000" type="screen4x3"/>
  <p:notesSz cx="6858000" cy="9144000"/>
  <p:embeddedFontLst>
    <p:embeddedFont>
      <p:font typeface="Wingdings 2" pitchFamily="18" charset="2"/>
      <p:regular r:id="rId52"/>
    </p:embeddedFont>
    <p:embeddedFont>
      <p:font typeface="Cambria Math" pitchFamily="18" charset="0"/>
      <p:regular r:id="rId53"/>
    </p:embeddedFont>
    <p:embeddedFont>
      <p:font typeface="Constantia" pitchFamily="18" charset="0"/>
      <p:regular r:id="rId54"/>
      <p:bold r:id="rId55"/>
      <p:italic r:id="rId56"/>
      <p:boldItalic r:id="rId57"/>
    </p:embeddedFont>
    <p:embeddedFont>
      <p:font typeface="Calibri" pitchFamily="3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5" autoAdjust="0"/>
    <p:restoredTop sz="94660"/>
  </p:normalViewPr>
  <p:slideViewPr>
    <p:cSldViewPr>
      <p:cViewPr>
        <p:scale>
          <a:sx n="80" d="100"/>
          <a:sy n="80" d="100"/>
        </p:scale>
        <p:origin x="-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D7F-D8FB-4A15-A313-702D9E2728FE}" type="datetime1">
              <a:rPr lang="en-US" smtClean="0"/>
              <a:t>6/25/2020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F6E-6527-4052-B26E-5E0370B19D7A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2D-6457-4BA0-B443-5F8C76A1F8E8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0B1-B987-4273-BC95-C57AC25DB753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3EF-C079-4E88-BBB2-C3388DE253D7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B716-2AD2-49C1-AC9C-8E5606EEEDB4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52C7-1FDE-4D26-B55F-9AD69207C1C4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610-84B4-4448-B8E6-2F11A755A328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8EF-E4EC-426C-9BCB-B2F3C357133E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255E-DEFD-4F6B-B9FF-3BC6D4D3559C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55DA-84E5-4C4F-9ED0-15F14AFA7275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D1D774-BF50-4A5E-B1D7-A205E55231D6}" type="datetime1">
              <a:rPr lang="en-US" smtClean="0"/>
              <a:t>6/25/2020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III: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3246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dirty="0" err="1" smtClean="0">
                <a:latin typeface="Cambria Math"/>
                <a:ea typeface="Cambria Math"/>
              </a:rPr>
              <a:t>q→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q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</a:t>
            </a:r>
            <a:r>
              <a:rPr lang="en-US" smtClean="0"/>
              <a:t>will study English </a:t>
            </a:r>
            <a:r>
              <a:rPr lang="en-US" dirty="0" smtClean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>
                <a:solidFill>
                  <a:srgbClr val="FF0000"/>
                </a:solidFill>
              </a:rPr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valid argument </a:t>
            </a:r>
            <a:r>
              <a:rPr lang="en-US" dirty="0" smtClean="0"/>
              <a:t>takes the following form:</a:t>
            </a:r>
          </a:p>
          <a:p>
            <a:pPr>
              <a:buNone/>
            </a:pPr>
            <a:r>
              <a:rPr lang="en-US" dirty="0" smtClean="0"/>
              <a:t>              	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single proposition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9290"/>
            <a:ext cx="9067800" cy="47889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Example 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="1" dirty="0" smtClean="0"/>
              <a:t>:</a:t>
            </a:r>
            <a:r>
              <a:rPr lang="en-US" sz="1600" dirty="0" smtClean="0"/>
              <a:t>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With these hypotheses: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“We will go swimming only if it is sunny.”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“If we do not go swimming, then we will take a canoe trip.”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“If we take a canoe trip, then we will be home by sunset.”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“We will be home by sunset.”</a:t>
            </a:r>
          </a:p>
          <a:p>
            <a:pPr>
              <a:buNone/>
            </a:pPr>
            <a:r>
              <a:rPr lang="en-US" sz="1600" b="1" dirty="0" smtClean="0"/>
              <a:t>Solution: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  Choose propositional variables:</a:t>
            </a:r>
          </a:p>
          <a:p>
            <a:pPr lvl="1">
              <a:buNone/>
            </a:pPr>
            <a:r>
              <a:rPr lang="en-US" sz="1600" b="1" i="1" dirty="0" smtClean="0"/>
              <a:t>p</a:t>
            </a:r>
            <a:r>
              <a:rPr lang="en-US" sz="1600" b="1" dirty="0" smtClean="0"/>
              <a:t> : “It is sunny this afternoon.”      </a:t>
            </a:r>
            <a:r>
              <a:rPr lang="en-US" sz="1600" b="1" i="1" dirty="0" smtClean="0"/>
              <a:t>r</a:t>
            </a:r>
            <a:r>
              <a:rPr lang="en-US" sz="1600" b="1" dirty="0" smtClean="0"/>
              <a:t>  : “We will go swimming.”  </a:t>
            </a:r>
            <a:r>
              <a:rPr lang="en-US" sz="1600" b="1" i="1" dirty="0" smtClean="0"/>
              <a:t>t : </a:t>
            </a:r>
            <a:r>
              <a:rPr lang="en-US" sz="1600" b="1" dirty="0" smtClean="0"/>
              <a:t>“We will be home by sunset.”</a:t>
            </a:r>
          </a:p>
          <a:p>
            <a:pPr lvl="1">
              <a:buNone/>
            </a:pPr>
            <a:r>
              <a:rPr lang="en-US" sz="1600" b="1" i="1" dirty="0" smtClean="0"/>
              <a:t>q</a:t>
            </a:r>
            <a:r>
              <a:rPr lang="en-US" sz="1600" b="1" dirty="0" smtClean="0"/>
              <a:t>  : “It is colder than yesterday.”     </a:t>
            </a:r>
            <a:r>
              <a:rPr lang="en-US" sz="1600" b="1" i="1" dirty="0" smtClean="0"/>
              <a:t>s  : </a:t>
            </a:r>
            <a:r>
              <a:rPr lang="en-US" sz="1600" b="1" dirty="0" smtClean="0"/>
              <a:t>“We will take a canoe trip.” </a:t>
            </a:r>
            <a:endParaRPr lang="en-US" sz="1600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50719" y="5706094"/>
            <a:ext cx="5160381" cy="542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and Rules of Inference</a:t>
            </a:r>
          </a:p>
          <a:p>
            <a:r>
              <a:rPr lang="en-US" dirty="0" smtClean="0"/>
              <a:t>Proof Methods</a:t>
            </a:r>
          </a:p>
          <a:p>
            <a:r>
              <a:rPr lang="en-US" dirty="0" smtClean="0"/>
              <a:t>Proof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281"/>
            <a:ext cx="8229600" cy="1143000"/>
          </a:xfrm>
        </p:spPr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14400" y="26670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2182100"/>
            <a:ext cx="37161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81150" y="1503841"/>
            <a:ext cx="6262233" cy="65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Valid arguments for quantified statements </a:t>
            </a:r>
            <a:r>
              <a:rPr lang="en-US" dirty="0" smtClean="0"/>
              <a:t>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Rules of Inference for Propositional Logic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Universal Instantiation </a:t>
            </a:r>
            <a:r>
              <a:rPr lang="en-US" dirty="0" smtClean="0"/>
              <a:t>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3188823"/>
            <a:ext cx="79426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smtClean="0"/>
              <a:t>Our domain consists of all dogs and Fido is a dog.</a:t>
            </a:r>
          </a:p>
          <a:p>
            <a:endParaRPr lang="en-US" sz="2800" dirty="0" smtClean="0"/>
          </a:p>
          <a:p>
            <a:r>
              <a:rPr lang="en-US" sz="2800" dirty="0" smtClean="0"/>
              <a:t>“All dogs are cuddly.”</a:t>
            </a:r>
          </a:p>
          <a:p>
            <a:endParaRPr lang="en-US" sz="2800" dirty="0" smtClean="0"/>
          </a:p>
          <a:p>
            <a:r>
              <a:rPr lang="en-US" sz="2800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0" y="1981200"/>
            <a:ext cx="2286000" cy="12076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Universal Generalization </a:t>
            </a:r>
            <a:r>
              <a:rPr lang="en-US" dirty="0" smtClean="0"/>
              <a:t>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33600" y="2438400"/>
            <a:ext cx="5266458" cy="10829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7803" y="4191000"/>
            <a:ext cx="731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Used often implicitly in Mathematical Proofs.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Existential Instantiation </a:t>
            </a:r>
            <a:r>
              <a:rPr lang="en-US" dirty="0" smtClean="0"/>
              <a:t>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86725" y="3647289"/>
            <a:ext cx="7010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“There is someone who got an A in the course.”</a:t>
            </a:r>
          </a:p>
          <a:p>
            <a:r>
              <a:rPr lang="en-US" sz="2400" dirty="0" smtClean="0"/>
              <a:t>“Let’s call her </a:t>
            </a:r>
            <a:r>
              <a:rPr lang="en-US" sz="2400" i="1" dirty="0" smtClean="0"/>
              <a:t>a</a:t>
            </a:r>
            <a:r>
              <a:rPr lang="en-US" sz="2400" dirty="0" smtClean="0"/>
              <a:t> and say that </a:t>
            </a:r>
            <a:r>
              <a:rPr lang="en-US" sz="2400" i="1" dirty="0" smtClean="0"/>
              <a:t>a</a:t>
            </a:r>
            <a:r>
              <a:rPr lang="en-US" sz="2400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86725" y="2133600"/>
            <a:ext cx="6408523" cy="11591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Existential Generalization </a:t>
            </a:r>
            <a:r>
              <a:rPr lang="en-US" dirty="0" smtClean="0"/>
              <a:t>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1381" y="4038600"/>
            <a:ext cx="7010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“Michelle got an A in the class.”</a:t>
            </a:r>
          </a:p>
          <a:p>
            <a:r>
              <a:rPr lang="en-US" sz="2400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91381" y="2362200"/>
            <a:ext cx="5920023" cy="11591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72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371600" y="28194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226564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364673" y="1378216"/>
            <a:ext cx="3429001" cy="113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05000" y="32766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219200" y="20574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329535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[ Even though these examples seem silly, both trivial and vacuous proofs are often used in mathematical induction, as we will see in Chapter 5) 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We will learn more about the integers in Chapter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367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6950" y="598306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Note:       marks </a:t>
            </a:r>
            <a:r>
              <a:rPr lang="en-US" b="1" dirty="0" smtClean="0">
                <a:solidFill>
                  <a:srgbClr val="7030A0"/>
                </a:solidFill>
              </a:rPr>
              <a:t>the  end of  the proof. Sometimes QED is used instead. )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3048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Thus </a:t>
            </a:r>
            <a:r>
              <a:rPr lang="en-US" dirty="0" smtClean="0"/>
              <a:t>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493895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5029200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8800" y="5068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>
                <a:solidFill>
                  <a:srgbClr val="FF0000"/>
                </a:solidFill>
              </a:rPr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</a:t>
            </a:r>
            <a:r>
              <a:rPr lang="en-US" dirty="0" smtClean="0">
                <a:solidFill>
                  <a:srgbClr val="FF0000"/>
                </a:solidFill>
              </a:rPr>
              <a:t>proof by contraposition</a:t>
            </a:r>
            <a:r>
              <a:rPr lang="en-US" dirty="0" smtClean="0"/>
              <a:t>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Proof by Contradiction</a:t>
            </a:r>
            <a:r>
              <a:rPr lang="en-US" dirty="0" smtClean="0"/>
              <a:t>: </a:t>
            </a:r>
            <a:r>
              <a:rPr lang="en-US" dirty="0"/>
              <a:t>(Another type of indirect </a:t>
            </a:r>
            <a:r>
              <a:rPr lang="en-US" dirty="0" smtClean="0"/>
              <a:t>proof</a:t>
            </a:r>
            <a:r>
              <a:rPr lang="en-US" b="1" dirty="0" smtClean="0"/>
              <a:t>)</a:t>
            </a:r>
            <a:r>
              <a:rPr lang="en-US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Start with p is true, and try to prove </a:t>
            </a:r>
            <a:r>
              <a:rPr lang="en-US" i="1" dirty="0" smtClean="0"/>
              <a:t>q is true. </a:t>
            </a:r>
            <a:br>
              <a:rPr lang="en-US" i="1" dirty="0" smtClean="0"/>
            </a:br>
            <a:r>
              <a:rPr lang="en-US" dirty="0" smtClean="0"/>
              <a:t>A</a:t>
            </a:r>
            <a:r>
              <a:rPr lang="en-US" dirty="0" smtClean="0"/>
              <a:t>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</a:t>
            </a:r>
            <a:r>
              <a:rPr lang="en-US" dirty="0" smtClean="0"/>
              <a:t>and derive a </a:t>
            </a:r>
            <a:r>
              <a:rPr lang="en-US" dirty="0" smtClean="0"/>
              <a:t>contradiction (normally your argument needs to use the fact that p is true)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contrapositive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 also holds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iff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28194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23925" y="5334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>
                <a:solidFill>
                  <a:srgbClr val="FF0000"/>
                </a:solidFill>
              </a:rPr>
              <a:t>: Step 5.  a - b = </a:t>
            </a:r>
            <a:r>
              <a:rPr lang="en-US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sz="2800" dirty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argument</a:t>
            </a:r>
            <a:r>
              <a:rPr lang="en-US" i="1" dirty="0" smtClean="0"/>
              <a:t>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>
                <a:solidFill>
                  <a:srgbClr val="FF0000"/>
                </a:solidFill>
              </a:rPr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>
                <a:solidFill>
                  <a:srgbClr val="FF0000"/>
                </a:solidFill>
              </a:rPr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Inference rules are </a:t>
            </a:r>
            <a:r>
              <a:rPr lang="en-US" dirty="0" smtClean="0"/>
              <a:t>all </a:t>
            </a:r>
            <a:r>
              <a:rPr lang="en-US" dirty="0" smtClean="0"/>
              <a:t>simple </a:t>
            </a:r>
            <a:r>
              <a:rPr lang="en-US" dirty="0" smtClean="0"/>
              <a:t>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8837</TotalTime>
  <Words>3033</Words>
  <Application>Microsoft Office PowerPoint</Application>
  <PresentationFormat>On-screen Show (4:3)</PresentationFormat>
  <Paragraphs>434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Wingdings 2</vt:lpstr>
      <vt:lpstr>Wingdings</vt:lpstr>
      <vt:lpstr>Cambria Math</vt:lpstr>
      <vt:lpstr>Constantia</vt:lpstr>
      <vt:lpstr>Calibri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Theorems that are Biconditional Statements</vt:lpstr>
      <vt:lpstr>What is wrong with this?</vt:lpstr>
      <vt:lpstr>What is wrong with this?</vt:lpstr>
      <vt:lpstr>Looking Ahead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Young</cp:lastModifiedBy>
  <cp:revision>490</cp:revision>
  <dcterms:created xsi:type="dcterms:W3CDTF">2013-10-11T23:23:15Z</dcterms:created>
  <dcterms:modified xsi:type="dcterms:W3CDTF">2020-06-26T04:01:41Z</dcterms:modified>
</cp:coreProperties>
</file>