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48" r:id="rId3"/>
    <p:sldId id="404" r:id="rId4"/>
    <p:sldId id="405" r:id="rId5"/>
    <p:sldId id="395" r:id="rId6"/>
    <p:sldId id="397" r:id="rId7"/>
    <p:sldId id="428" r:id="rId8"/>
    <p:sldId id="398" r:id="rId9"/>
    <p:sldId id="416" r:id="rId10"/>
    <p:sldId id="391" r:id="rId11"/>
    <p:sldId id="399" r:id="rId12"/>
    <p:sldId id="400" r:id="rId13"/>
    <p:sldId id="402" r:id="rId14"/>
    <p:sldId id="406" r:id="rId15"/>
    <p:sldId id="407" r:id="rId16"/>
    <p:sldId id="409" r:id="rId17"/>
    <p:sldId id="408" r:id="rId18"/>
    <p:sldId id="410" r:id="rId19"/>
    <p:sldId id="352" r:id="rId20"/>
    <p:sldId id="389" r:id="rId21"/>
    <p:sldId id="417" r:id="rId22"/>
    <p:sldId id="421" r:id="rId23"/>
    <p:sldId id="418" r:id="rId24"/>
    <p:sldId id="419" r:id="rId25"/>
    <p:sldId id="420" r:id="rId26"/>
    <p:sldId id="422" r:id="rId27"/>
    <p:sldId id="423" r:id="rId28"/>
    <p:sldId id="425" r:id="rId29"/>
    <p:sldId id="412" r:id="rId30"/>
    <p:sldId id="426" r:id="rId31"/>
    <p:sldId id="427" r:id="rId32"/>
    <p:sldId id="353" r:id="rId33"/>
    <p:sldId id="354" r:id="rId34"/>
    <p:sldId id="429" r:id="rId35"/>
    <p:sldId id="430" r:id="rId36"/>
    <p:sldId id="438" r:id="rId37"/>
    <p:sldId id="439" r:id="rId38"/>
    <p:sldId id="441" r:id="rId39"/>
    <p:sldId id="440" r:id="rId40"/>
    <p:sldId id="431" r:id="rId41"/>
    <p:sldId id="432" r:id="rId42"/>
    <p:sldId id="437" r:id="rId43"/>
    <p:sldId id="433" r:id="rId44"/>
    <p:sldId id="434" r:id="rId45"/>
    <p:sldId id="435" r:id="rId46"/>
    <p:sldId id="43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103" d="100"/>
          <a:sy n="103" d="100"/>
        </p:scale>
        <p:origin x="2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D479-5D2A-45D6-B5D7-CB743BAABF82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108A-1389-47DE-BCC7-13FA101B7B32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6-39FC-49F4-A8B9-88C132F9387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46DC-ADB1-4445-BC8F-8248947672A1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BC6-FD9D-4194-B0AD-C96AEDBD6386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69CB-0FBC-47AA-B5BF-290FA8C8444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F472-7C5A-4423-8D32-2204D886B76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841-21EA-42E1-8561-727620CB734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7DB7-0525-4546-BC2E-C2F4F20171B4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2D8F-3D87-44C7-921E-7B487D5EA928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A29A-72FA-4E69-AED2-39CB8E3DB417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889DA0-B4A1-4F81-B0C7-EDE403942B8D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for Rooted Trees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0" y="1904999"/>
            <a:ext cx="2692146" cy="246597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743098"/>
            <a:ext cx="6019800" cy="48101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In the rooted tree </a:t>
            </a:r>
            <a:r>
              <a:rPr lang="en-US" i="1" dirty="0" smtClean="0"/>
              <a:t>T</a:t>
            </a:r>
            <a:r>
              <a:rPr lang="en-US" dirty="0" smtClean="0"/>
              <a:t> (with </a:t>
            </a:r>
            <a:r>
              <a:rPr lang="en-US" b="1" dirty="0" smtClean="0">
                <a:solidFill>
                  <a:srgbClr val="FF0000"/>
                </a:solidFill>
              </a:rPr>
              <a:t>root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the parent of </a:t>
            </a:r>
            <a:r>
              <a:rPr lang="en-US" i="1" dirty="0"/>
              <a:t>c</a:t>
            </a:r>
            <a:r>
              <a:rPr lang="en-US" dirty="0"/>
              <a:t>, the children of </a:t>
            </a:r>
            <a:r>
              <a:rPr lang="en-US" i="1" dirty="0"/>
              <a:t>g</a:t>
            </a:r>
            <a:r>
              <a:rPr lang="en-US" dirty="0"/>
              <a:t>, the siblings   of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ancestors of </a:t>
            </a:r>
            <a:r>
              <a:rPr lang="en-US" i="1" dirty="0"/>
              <a:t>e</a:t>
            </a:r>
            <a:r>
              <a:rPr lang="en-US" dirty="0"/>
              <a:t>,  and </a:t>
            </a:r>
            <a:r>
              <a:rPr lang="en-US" dirty="0" smtClean="0"/>
              <a:t>the </a:t>
            </a:r>
            <a:r>
              <a:rPr lang="en-US" dirty="0"/>
              <a:t>descendants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all internal </a:t>
            </a:r>
            <a:r>
              <a:rPr lang="en-US" dirty="0" smtClean="0"/>
              <a:t>vertices  </a:t>
            </a:r>
            <a:r>
              <a:rPr lang="en-US" dirty="0"/>
              <a:t>and all leaves</a:t>
            </a:r>
            <a:r>
              <a:rPr lang="en-US" dirty="0" smtClean="0"/>
              <a:t>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parent of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is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. The </a:t>
            </a:r>
            <a:r>
              <a:rPr lang="en-US" b="1" dirty="0">
                <a:solidFill>
                  <a:srgbClr val="FF0000"/>
                </a:solidFill>
              </a:rPr>
              <a:t>children of </a:t>
            </a:r>
            <a:r>
              <a:rPr lang="en-US" b="1" i="1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 are </a:t>
            </a:r>
            <a:r>
              <a:rPr lang="en-US" b="1" i="1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, and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</a:t>
            </a:r>
            <a:r>
              <a:rPr lang="en-US" b="1" dirty="0">
                <a:solidFill>
                  <a:srgbClr val="FF0000"/>
                </a:solidFill>
              </a:rPr>
              <a:t>siblings of </a:t>
            </a:r>
            <a:r>
              <a:rPr lang="en-US" b="1" i="1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rgbClr val="FF0000"/>
                </a:solidFill>
              </a:rPr>
              <a:t> are 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ancestors of </a:t>
            </a:r>
            <a:r>
              <a:rPr lang="en-US" b="1" i="1" dirty="0">
                <a:solidFill>
                  <a:srgbClr val="7030A0"/>
                </a:solidFill>
              </a:rPr>
              <a:t>e</a:t>
            </a:r>
            <a:r>
              <a:rPr lang="en-US" b="1" dirty="0">
                <a:solidFill>
                  <a:srgbClr val="7030A0"/>
                </a:solidFill>
              </a:rPr>
              <a:t> are c, </a:t>
            </a:r>
            <a:r>
              <a:rPr lang="en-US" b="1" i="1" dirty="0">
                <a:solidFill>
                  <a:srgbClr val="7030A0"/>
                </a:solidFill>
              </a:rPr>
              <a:t>b</a:t>
            </a:r>
            <a:r>
              <a:rPr lang="en-US" b="1" dirty="0">
                <a:solidFill>
                  <a:srgbClr val="7030A0"/>
                </a:solidFill>
              </a:rPr>
              <a:t>, and </a:t>
            </a:r>
            <a:r>
              <a:rPr lang="en-US" b="1" i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. The </a:t>
            </a:r>
            <a:r>
              <a:rPr lang="en-US" b="1" dirty="0">
                <a:solidFill>
                  <a:srgbClr val="7030A0"/>
                </a:solidFill>
              </a:rPr>
              <a:t>descendants of </a:t>
            </a:r>
            <a:r>
              <a:rPr lang="en-US" b="1" i="1" dirty="0">
                <a:solidFill>
                  <a:srgbClr val="7030A0"/>
                </a:solidFill>
              </a:rPr>
              <a:t>b</a:t>
            </a:r>
            <a:r>
              <a:rPr lang="en-US" b="1" dirty="0">
                <a:solidFill>
                  <a:srgbClr val="7030A0"/>
                </a:solidFill>
              </a:rPr>
              <a:t> are </a:t>
            </a:r>
            <a:r>
              <a:rPr lang="en-US" b="1" i="1" dirty="0">
                <a:solidFill>
                  <a:srgbClr val="7030A0"/>
                </a:solidFill>
              </a:rPr>
              <a:t>c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i="1" dirty="0">
                <a:solidFill>
                  <a:srgbClr val="7030A0"/>
                </a:solidFill>
              </a:rPr>
              <a:t>d</a:t>
            </a:r>
            <a:r>
              <a:rPr lang="en-US" b="1" dirty="0">
                <a:solidFill>
                  <a:srgbClr val="7030A0"/>
                </a:solidFill>
              </a:rPr>
              <a:t>, and </a:t>
            </a:r>
            <a:r>
              <a:rPr lang="en-US" b="1" i="1" dirty="0">
                <a:solidFill>
                  <a:srgbClr val="7030A0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.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internal vertices are </a:t>
            </a:r>
            <a:r>
              <a:rPr lang="en-US" b="1" i="1" dirty="0">
                <a:solidFill>
                  <a:srgbClr val="002060"/>
                </a:solidFill>
              </a:rPr>
              <a:t>a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i="1" dirty="0">
                <a:solidFill>
                  <a:srgbClr val="002060"/>
                </a:solidFill>
              </a:rPr>
              <a:t>b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i="1" dirty="0">
                <a:solidFill>
                  <a:srgbClr val="002060"/>
                </a:solidFill>
              </a:rPr>
              <a:t>g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i="1" dirty="0">
                <a:solidFill>
                  <a:srgbClr val="002060"/>
                </a:solidFill>
              </a:rPr>
              <a:t>h</a:t>
            </a:r>
            <a:r>
              <a:rPr lang="en-US" b="1" dirty="0">
                <a:solidFill>
                  <a:srgbClr val="002060"/>
                </a:solidFill>
              </a:rPr>
              <a:t>, and </a:t>
            </a:r>
            <a:r>
              <a:rPr lang="en-US" b="1" i="1" dirty="0">
                <a:solidFill>
                  <a:srgbClr val="002060"/>
                </a:solidFill>
              </a:rPr>
              <a:t>j</a:t>
            </a:r>
            <a:r>
              <a:rPr lang="en-US" b="1" dirty="0">
                <a:solidFill>
                  <a:srgbClr val="002060"/>
                </a:solidFill>
              </a:rPr>
              <a:t>. </a:t>
            </a: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leaves are </a:t>
            </a:r>
            <a:r>
              <a:rPr lang="en-US" b="1" i="1" dirty="0">
                <a:solidFill>
                  <a:srgbClr val="00B0F0"/>
                </a:solidFill>
              </a:rPr>
              <a:t>d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i="1" dirty="0">
                <a:solidFill>
                  <a:srgbClr val="00B0F0"/>
                </a:solidFill>
              </a:rPr>
              <a:t>e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i="1" dirty="0">
                <a:solidFill>
                  <a:srgbClr val="00B0F0"/>
                </a:solidFill>
              </a:rPr>
              <a:t>f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i="1" dirty="0" err="1">
                <a:solidFill>
                  <a:srgbClr val="00B0F0"/>
                </a:solidFill>
              </a:rPr>
              <a:t>i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i="1" dirty="0">
                <a:solidFill>
                  <a:srgbClr val="00B0F0"/>
                </a:solidFill>
              </a:rPr>
              <a:t>k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i="1" dirty="0">
                <a:solidFill>
                  <a:srgbClr val="00B0F0"/>
                </a:solidFill>
              </a:rPr>
              <a:t>l</a:t>
            </a:r>
            <a:r>
              <a:rPr lang="en-US" b="1" dirty="0">
                <a:solidFill>
                  <a:srgbClr val="00B0F0"/>
                </a:solidFill>
              </a:rPr>
              <a:t>, and </a:t>
            </a:r>
            <a:r>
              <a:rPr lang="en-US" b="1" i="1" dirty="0">
                <a:solidFill>
                  <a:srgbClr val="00B0F0"/>
                </a:solidFill>
              </a:rPr>
              <a:t>m</a:t>
            </a:r>
            <a:r>
              <a:rPr lang="en-US" dirty="0"/>
              <a:t>. 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/>
              <a:t>We display the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subtree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rooted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at </a:t>
            </a: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37" y="4890164"/>
            <a:ext cx="1236726" cy="16034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 smtClean="0"/>
              <a:t>Definition</a:t>
            </a:r>
            <a:r>
              <a:rPr lang="en-US" sz="7200" dirty="0" smtClean="0"/>
              <a:t>: A rooted tree is called an </a:t>
            </a:r>
            <a:r>
              <a:rPr lang="en-US" sz="7200" b="1" i="1" dirty="0" smtClean="0">
                <a:solidFill>
                  <a:srgbClr val="FF0000"/>
                </a:solidFill>
              </a:rPr>
              <a:t>m-</a:t>
            </a:r>
            <a:r>
              <a:rPr lang="en-US" sz="7200" b="1" i="1" dirty="0" err="1" smtClean="0">
                <a:solidFill>
                  <a:srgbClr val="FF0000"/>
                </a:solidFill>
              </a:rPr>
              <a:t>ary</a:t>
            </a:r>
            <a:r>
              <a:rPr lang="en-US" sz="7200" b="1" i="1" dirty="0" smtClean="0">
                <a:solidFill>
                  <a:srgbClr val="FF0000"/>
                </a:solidFill>
              </a:rPr>
              <a:t> tree </a:t>
            </a:r>
            <a:r>
              <a:rPr lang="en-US" sz="7200" b="1" dirty="0" smtClean="0">
                <a:solidFill>
                  <a:srgbClr val="FF0000"/>
                </a:solidFill>
              </a:rPr>
              <a:t>if every internal vertex has no more than </a:t>
            </a:r>
            <a:r>
              <a:rPr lang="en-US" sz="7200" b="1" i="1" dirty="0" smtClean="0">
                <a:solidFill>
                  <a:srgbClr val="FF0000"/>
                </a:solidFill>
              </a:rPr>
              <a:t>m</a:t>
            </a:r>
            <a:r>
              <a:rPr lang="en-US" sz="7200" b="1" dirty="0" smtClean="0">
                <a:solidFill>
                  <a:srgbClr val="FF0000"/>
                </a:solidFill>
              </a:rPr>
              <a:t> children. </a:t>
            </a:r>
            <a:r>
              <a:rPr lang="en-US" sz="7200" dirty="0" smtClean="0"/>
              <a:t>The tree is called a </a:t>
            </a:r>
            <a:r>
              <a:rPr lang="en-US" sz="7200" b="1" i="1" dirty="0" smtClean="0">
                <a:solidFill>
                  <a:srgbClr val="002060"/>
                </a:solidFill>
              </a:rPr>
              <a:t>full m-</a:t>
            </a:r>
            <a:r>
              <a:rPr lang="en-US" sz="7200" b="1" i="1" dirty="0" err="1" smtClean="0">
                <a:solidFill>
                  <a:srgbClr val="002060"/>
                </a:solidFill>
              </a:rPr>
              <a:t>ary</a:t>
            </a:r>
            <a:r>
              <a:rPr lang="en-US" sz="7200" b="1" i="1" dirty="0" smtClean="0">
                <a:solidFill>
                  <a:srgbClr val="002060"/>
                </a:solidFill>
              </a:rPr>
              <a:t> tree </a:t>
            </a:r>
            <a:r>
              <a:rPr lang="en-US" sz="7200" b="1" dirty="0" smtClean="0">
                <a:solidFill>
                  <a:srgbClr val="002060"/>
                </a:solidFill>
              </a:rPr>
              <a:t>if every internal vertex has exactly </a:t>
            </a:r>
            <a:r>
              <a:rPr lang="en-US" sz="7200" b="1" i="1" dirty="0" smtClean="0">
                <a:solidFill>
                  <a:srgbClr val="002060"/>
                </a:solidFill>
              </a:rPr>
              <a:t>m</a:t>
            </a:r>
            <a:r>
              <a:rPr lang="en-US" sz="7200" b="1" dirty="0" smtClean="0">
                <a:solidFill>
                  <a:srgbClr val="002060"/>
                </a:solidFill>
              </a:rPr>
              <a:t> children</a:t>
            </a:r>
            <a:r>
              <a:rPr lang="en-US" sz="7200" dirty="0" smtClean="0"/>
              <a:t>. An </a:t>
            </a:r>
            <a:r>
              <a:rPr lang="en-US" sz="7200" b="1" i="1" dirty="0" smtClean="0">
                <a:solidFill>
                  <a:srgbClr val="00B050"/>
                </a:solidFill>
              </a:rPr>
              <a:t>m</a:t>
            </a:r>
            <a:r>
              <a:rPr lang="en-US" sz="7200" b="1" dirty="0" smtClean="0">
                <a:solidFill>
                  <a:srgbClr val="00B050"/>
                </a:solidFill>
              </a:rPr>
              <a:t>-</a:t>
            </a:r>
            <a:r>
              <a:rPr lang="en-US" sz="7200" b="1" dirty="0" err="1" smtClean="0">
                <a:solidFill>
                  <a:srgbClr val="00B050"/>
                </a:solidFill>
              </a:rPr>
              <a:t>ary</a:t>
            </a:r>
            <a:r>
              <a:rPr lang="en-US" sz="7200" b="1" dirty="0" smtClean="0">
                <a:solidFill>
                  <a:srgbClr val="00B050"/>
                </a:solidFill>
              </a:rPr>
              <a:t> tree with </a:t>
            </a:r>
            <a:r>
              <a:rPr lang="en-US" sz="7200" b="1" i="1" dirty="0" smtClean="0">
                <a:solidFill>
                  <a:srgbClr val="00B050"/>
                </a:solidFill>
              </a:rPr>
              <a:t>m</a:t>
            </a:r>
            <a:r>
              <a:rPr lang="en-US" sz="7200" b="1" dirty="0" smtClean="0">
                <a:solidFill>
                  <a:srgbClr val="00B050"/>
                </a:solidFill>
              </a:rPr>
              <a:t> = </a:t>
            </a:r>
            <a:r>
              <a:rPr lang="en-US" sz="7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 smtClean="0">
                <a:solidFill>
                  <a:srgbClr val="00B050"/>
                </a:solidFill>
              </a:rPr>
              <a:t> is called a </a:t>
            </a:r>
            <a:r>
              <a:rPr lang="en-US" sz="7200" b="1" i="1" dirty="0" smtClean="0">
                <a:solidFill>
                  <a:srgbClr val="00B050"/>
                </a:solidFill>
              </a:rPr>
              <a:t>binary</a:t>
            </a:r>
            <a:r>
              <a:rPr lang="en-US" sz="7200" b="1" dirty="0" smtClean="0">
                <a:solidFill>
                  <a:srgbClr val="00B050"/>
                </a:solidFill>
              </a:rPr>
              <a:t> tree.</a:t>
            </a:r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r>
              <a:rPr lang="en-US" sz="7200" b="1" dirty="0" smtClean="0"/>
              <a:t>Example</a:t>
            </a:r>
            <a:r>
              <a:rPr lang="en-US" sz="7200" dirty="0" smtClean="0"/>
              <a:t>: Are the following rooted trees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trees for some positive integer </a:t>
            </a:r>
            <a:r>
              <a:rPr lang="en-US" sz="7200" i="1" dirty="0" smtClean="0"/>
              <a:t>m</a:t>
            </a:r>
            <a:r>
              <a:rPr lang="en-US" sz="7200" dirty="0" smtClean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r>
              <a:rPr lang="en-US" sz="7200" b="1" dirty="0" smtClean="0"/>
              <a:t>Solution</a:t>
            </a:r>
            <a:r>
              <a:rPr lang="en-US" sz="7200" dirty="0" smtClean="0"/>
              <a:t>: </a:t>
            </a:r>
            <a:r>
              <a:rPr lang="en-US" sz="7200" i="1" dirty="0" smtClean="0">
                <a:solidFill>
                  <a:srgbClr val="FF0000"/>
                </a:solidFill>
              </a:rPr>
              <a:t>T</a:t>
            </a:r>
            <a:r>
              <a:rPr lang="en-US" sz="72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>
                <a:solidFill>
                  <a:srgbClr val="FF0000"/>
                </a:solidFill>
              </a:rPr>
              <a:t> is a full binary tree</a:t>
            </a:r>
            <a:r>
              <a:rPr lang="en-US" sz="7200" dirty="0" smtClean="0"/>
              <a:t> because each of its internal vertices has two children. </a:t>
            </a:r>
            <a:r>
              <a:rPr lang="en-US" sz="7200" i="1" dirty="0" smtClean="0">
                <a:solidFill>
                  <a:srgbClr val="FF0000"/>
                </a:solidFill>
              </a:rPr>
              <a:t>T</a:t>
            </a:r>
            <a:r>
              <a:rPr lang="en-US" sz="72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aseline="-25000" dirty="0" smtClean="0">
                <a:solidFill>
                  <a:srgbClr val="FF0000"/>
                </a:solidFill>
              </a:rPr>
              <a:t> </a:t>
            </a:r>
            <a:r>
              <a:rPr lang="en-US" sz="7200" dirty="0" smtClean="0">
                <a:solidFill>
                  <a:srgbClr val="FF0000"/>
                </a:solidFill>
              </a:rPr>
              <a:t>is a full </a:t>
            </a:r>
            <a:r>
              <a:rPr lang="en-US" sz="72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>
                <a:solidFill>
                  <a:srgbClr val="FF0000"/>
                </a:solidFill>
              </a:rPr>
              <a:t>-ary tree</a:t>
            </a:r>
            <a:r>
              <a:rPr lang="en-US" sz="7200" dirty="0" smtClean="0"/>
              <a:t> because each of its internal vertices has three children. In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 each internal vertex has five children, so </a:t>
            </a:r>
            <a:r>
              <a:rPr lang="en-US" sz="7200" i="1" dirty="0" smtClean="0">
                <a:solidFill>
                  <a:srgbClr val="FF0000"/>
                </a:solidFill>
              </a:rPr>
              <a:t>T</a:t>
            </a:r>
            <a:r>
              <a:rPr lang="en-US" sz="72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>
                <a:solidFill>
                  <a:srgbClr val="FF0000"/>
                </a:solidFill>
              </a:rPr>
              <a:t> is a full </a:t>
            </a:r>
            <a:r>
              <a:rPr lang="en-US" sz="72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7200" dirty="0" smtClean="0">
                <a:solidFill>
                  <a:srgbClr val="FF0000"/>
                </a:solidFill>
              </a:rPr>
              <a:t>-ary tree</a:t>
            </a:r>
            <a:r>
              <a:rPr lang="en-US" sz="7200" dirty="0" smtClean="0"/>
              <a:t>. </a:t>
            </a:r>
            <a:r>
              <a:rPr lang="en-US" sz="7200" i="1" dirty="0" smtClean="0">
                <a:solidFill>
                  <a:srgbClr val="FF0000"/>
                </a:solidFill>
              </a:rPr>
              <a:t>T</a:t>
            </a:r>
            <a:r>
              <a:rPr lang="en-US" sz="72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7200" baseline="-25000" dirty="0" smtClean="0">
                <a:solidFill>
                  <a:srgbClr val="FF0000"/>
                </a:solidFill>
              </a:rPr>
              <a:t> </a:t>
            </a:r>
            <a:r>
              <a:rPr lang="en-US" sz="7200" dirty="0" smtClean="0">
                <a:solidFill>
                  <a:srgbClr val="FF0000"/>
                </a:solidFill>
              </a:rPr>
              <a:t>is not a full </a:t>
            </a:r>
            <a:r>
              <a:rPr lang="en-US" sz="7200" i="1" dirty="0" smtClean="0">
                <a:solidFill>
                  <a:srgbClr val="FF0000"/>
                </a:solidFill>
              </a:rPr>
              <a:t>m</a:t>
            </a:r>
            <a:r>
              <a:rPr lang="en-US" sz="7200" dirty="0" smtClean="0">
                <a:solidFill>
                  <a:srgbClr val="FF0000"/>
                </a:solidFill>
              </a:rPr>
              <a:t>-</a:t>
            </a:r>
            <a:r>
              <a:rPr lang="en-US" sz="7200" dirty="0" err="1" smtClean="0">
                <a:solidFill>
                  <a:srgbClr val="FF0000"/>
                </a:solidFill>
              </a:rPr>
              <a:t>ary</a:t>
            </a:r>
            <a:r>
              <a:rPr lang="en-US" sz="7200" dirty="0" smtClean="0">
                <a:solidFill>
                  <a:srgbClr val="FF0000"/>
                </a:solidFill>
              </a:rPr>
              <a:t> tree for any m </a:t>
            </a:r>
            <a:r>
              <a:rPr lang="en-US" sz="7200" dirty="0" smtClean="0"/>
              <a:t>because some of its internal vertices have two children and others have three children.</a:t>
            </a:r>
            <a:endParaRPr lang="en-US" sz="7200" dirty="0"/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733800"/>
            <a:ext cx="7393043" cy="1447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22" y="1751838"/>
            <a:ext cx="8271377" cy="472516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Definition: An </a:t>
            </a:r>
            <a:r>
              <a:rPr lang="en-US" sz="2000" i="1" dirty="0" smtClean="0">
                <a:solidFill>
                  <a:srgbClr val="FF0000"/>
                </a:solidFill>
              </a:rPr>
              <a:t>ordered rooted tree </a:t>
            </a:r>
            <a:r>
              <a:rPr lang="en-US" sz="2000" dirty="0" smtClean="0">
                <a:solidFill>
                  <a:srgbClr val="00B050"/>
                </a:solidFill>
              </a:rPr>
              <a:t>is a rooted tree where the children of each internal vertex are ordered.</a:t>
            </a:r>
          </a:p>
          <a:p>
            <a:pPr lvl="1"/>
            <a:r>
              <a:rPr lang="en-US" sz="1400" dirty="0" smtClean="0"/>
              <a:t>We </a:t>
            </a:r>
            <a:r>
              <a:rPr lang="en-US" sz="1400" b="1" dirty="0" smtClean="0">
                <a:solidFill>
                  <a:srgbClr val="FF0000"/>
                </a:solidFill>
              </a:rPr>
              <a:t>draw ordered rooted trees </a:t>
            </a:r>
            <a:r>
              <a:rPr lang="en-US" sz="1400" dirty="0" smtClean="0"/>
              <a:t>so that the children of each internal vertex are </a:t>
            </a:r>
            <a:r>
              <a:rPr lang="en-US" sz="1400" b="1" dirty="0" smtClean="0">
                <a:solidFill>
                  <a:srgbClr val="FF0000"/>
                </a:solidFill>
              </a:rPr>
              <a:t>shown in order from left to righ</a:t>
            </a:r>
            <a:r>
              <a:rPr lang="en-US" sz="1400" dirty="0" smtClean="0"/>
              <a:t>t.</a:t>
            </a:r>
          </a:p>
          <a:p>
            <a:pPr lvl="1"/>
            <a:endParaRPr lang="en-US" sz="1400" dirty="0" smtClean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b="1" dirty="0" smtClean="0"/>
              <a:t>Definition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 </a:t>
            </a:r>
            <a:r>
              <a:rPr lang="en-US" sz="1400" b="1" i="1" dirty="0">
                <a:solidFill>
                  <a:srgbClr val="FF0000"/>
                </a:solidFill>
              </a:rPr>
              <a:t>binary tree </a:t>
            </a:r>
            <a:r>
              <a:rPr lang="en-US" sz="1400" dirty="0"/>
              <a:t>is an </a:t>
            </a:r>
            <a:r>
              <a:rPr lang="en-US" sz="1400" dirty="0" smtClean="0"/>
              <a:t>ordered </a:t>
            </a:r>
            <a:r>
              <a:rPr lang="en-US" sz="1400" dirty="0"/>
              <a:t>rooted where </a:t>
            </a:r>
            <a:r>
              <a:rPr lang="en-US" sz="1400" dirty="0" err="1"/>
              <a:t>where</a:t>
            </a:r>
            <a:r>
              <a:rPr lang="en-US" sz="1400" dirty="0"/>
              <a:t> each internal vertex has </a:t>
            </a:r>
            <a:r>
              <a:rPr lang="en-US" sz="1400" b="1" dirty="0">
                <a:solidFill>
                  <a:srgbClr val="FF0000"/>
                </a:solidFill>
              </a:rPr>
              <a:t>at most two children</a:t>
            </a:r>
            <a:r>
              <a:rPr lang="en-US" sz="1400" dirty="0"/>
              <a:t>.   If an internal vertex of a binary tree has two children, the </a:t>
            </a:r>
            <a:r>
              <a:rPr lang="en-US" sz="1400" dirty="0">
                <a:solidFill>
                  <a:srgbClr val="FF0000"/>
                </a:solidFill>
              </a:rPr>
              <a:t>first is called the </a:t>
            </a:r>
            <a:r>
              <a:rPr lang="en-US" sz="1400" i="1" dirty="0">
                <a:solidFill>
                  <a:srgbClr val="FF0000"/>
                </a:solidFill>
              </a:rPr>
              <a:t>left child </a:t>
            </a:r>
            <a:r>
              <a:rPr lang="en-US" sz="1400" dirty="0"/>
              <a:t>and the </a:t>
            </a:r>
            <a:r>
              <a:rPr lang="en-US" sz="1400" b="1" dirty="0">
                <a:solidFill>
                  <a:srgbClr val="FF0000"/>
                </a:solidFill>
              </a:rPr>
              <a:t>second the </a:t>
            </a:r>
            <a:r>
              <a:rPr lang="en-US" sz="1400" b="1" i="1" dirty="0">
                <a:solidFill>
                  <a:srgbClr val="FF0000"/>
                </a:solidFill>
              </a:rPr>
              <a:t>right </a:t>
            </a:r>
            <a:r>
              <a:rPr lang="en-US" sz="1400" b="1" i="1" dirty="0" smtClean="0">
                <a:solidFill>
                  <a:srgbClr val="FF0000"/>
                </a:solidFill>
              </a:rPr>
              <a:t>child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0070C0"/>
                </a:solidFill>
              </a:rPr>
              <a:t>tree rooted at the left child of a vertex is called the </a:t>
            </a:r>
            <a:r>
              <a:rPr lang="en-US" sz="1400" b="1" i="1" dirty="0" smtClean="0">
                <a:solidFill>
                  <a:srgbClr val="0070C0"/>
                </a:solidFill>
              </a:rPr>
              <a:t>left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subtree</a:t>
            </a:r>
            <a:r>
              <a:rPr lang="en-US" sz="1400" i="1" dirty="0" smtClean="0"/>
              <a:t> </a:t>
            </a:r>
            <a:r>
              <a:rPr lang="en-US" sz="1400" dirty="0" smtClean="0"/>
              <a:t>of this vertex, and </a:t>
            </a:r>
            <a:r>
              <a:rPr lang="en-US" sz="1400" b="1" dirty="0" smtClean="0">
                <a:solidFill>
                  <a:srgbClr val="0070C0"/>
                </a:solidFill>
              </a:rPr>
              <a:t>the tree rooted at the right child of a vertex is called the </a:t>
            </a:r>
            <a:r>
              <a:rPr lang="en-US" sz="1400" b="1" i="1" dirty="0" smtClean="0">
                <a:solidFill>
                  <a:srgbClr val="0070C0"/>
                </a:solidFill>
              </a:rPr>
              <a:t>right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subtree</a:t>
            </a:r>
            <a:r>
              <a:rPr lang="en-US" sz="1400" b="1" i="1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of this vertex.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400" dirty="0" smtClean="0"/>
          </a:p>
          <a:p>
            <a:pPr indent="0">
              <a:buNone/>
            </a:pPr>
            <a:r>
              <a:rPr lang="en-US" sz="1400" b="1" dirty="0" smtClean="0"/>
              <a:t>Example</a:t>
            </a:r>
            <a:r>
              <a:rPr lang="en-US" sz="1400" dirty="0" smtClean="0"/>
              <a:t>:  Consider the binary tree </a:t>
            </a:r>
            <a:r>
              <a:rPr lang="en-US" sz="1400" i="1" dirty="0" smtClean="0"/>
              <a:t>T</a:t>
            </a:r>
            <a:r>
              <a:rPr lang="en-US" sz="1400" dirty="0" smtClean="0"/>
              <a:t>.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r>
              <a:rPr lang="en-US" sz="1400" dirty="0" smtClean="0"/>
              <a:t>  What are the left and right children of </a:t>
            </a:r>
            <a:r>
              <a:rPr lang="en-US" sz="1400" i="1" dirty="0" smtClean="0"/>
              <a:t>d</a:t>
            </a:r>
            <a:r>
              <a:rPr lang="en-US" sz="1400" dirty="0" smtClean="0"/>
              <a:t>?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smtClean="0">
                <a:solidFill>
                  <a:schemeClr val="accent2"/>
                </a:solidFill>
              </a:rPr>
              <a:t>ii</a:t>
            </a:r>
            <a:r>
              <a:rPr lang="en-US" sz="1400" dirty="0" smtClean="0">
                <a:solidFill>
                  <a:schemeClr val="accent2"/>
                </a:solidFill>
              </a:rPr>
              <a:t>)  </a:t>
            </a:r>
            <a:r>
              <a:rPr lang="en-US" sz="1400" dirty="0" smtClean="0"/>
              <a:t>What are the left and right </a:t>
            </a:r>
            <a:r>
              <a:rPr lang="en-US" sz="1400" dirty="0" err="1" smtClean="0"/>
              <a:t>subtrees</a:t>
            </a:r>
            <a:r>
              <a:rPr lang="en-US" sz="1400" dirty="0" smtClean="0"/>
              <a:t> of </a:t>
            </a:r>
            <a:r>
              <a:rPr lang="en-US" sz="1400" i="1" dirty="0" smtClean="0"/>
              <a:t>c</a:t>
            </a:r>
            <a:r>
              <a:rPr lang="en-US" sz="1400" dirty="0" smtClean="0"/>
              <a:t>?</a:t>
            </a:r>
            <a:br>
              <a:rPr lang="en-US" sz="1400" dirty="0" smtClean="0"/>
            </a:br>
            <a:endParaRPr lang="en-US" sz="1400" dirty="0" smtClean="0"/>
          </a:p>
          <a:p>
            <a:pPr indent="0">
              <a:lnSpc>
                <a:spcPts val="1400"/>
              </a:lnSpc>
              <a:buNone/>
            </a:pPr>
            <a:r>
              <a:rPr lang="en-US" sz="1400" b="1" dirty="0" smtClean="0"/>
              <a:t>Solution</a:t>
            </a:r>
            <a:r>
              <a:rPr lang="en-US" sz="1400" dirty="0" smtClean="0"/>
              <a:t>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) </a:t>
            </a:r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left child of </a:t>
            </a:r>
            <a:r>
              <a:rPr lang="en-US" sz="1400" b="1" i="1" dirty="0" smtClean="0">
                <a:solidFill>
                  <a:srgbClr val="FF0000"/>
                </a:solidFill>
              </a:rPr>
              <a:t>d</a:t>
            </a:r>
            <a:r>
              <a:rPr lang="en-US" sz="1400" b="1" dirty="0" smtClean="0">
                <a:solidFill>
                  <a:srgbClr val="FF0000"/>
                </a:solidFill>
              </a:rPr>
              <a:t> is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b="1" dirty="0" smtClean="0">
                <a:solidFill>
                  <a:srgbClr val="FF0000"/>
                </a:solidFill>
              </a:rPr>
              <a:t>the right child is </a:t>
            </a:r>
            <a:r>
              <a:rPr lang="en-US" sz="1400" b="1" i="1" dirty="0" smtClean="0">
                <a:solidFill>
                  <a:srgbClr val="FF0000"/>
                </a:solidFill>
              </a:rPr>
              <a:t>g</a:t>
            </a:r>
            <a:r>
              <a:rPr lang="en-US" sz="1400" dirty="0" smtClean="0"/>
              <a:t>.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smtClean="0">
                <a:solidFill>
                  <a:schemeClr val="accent2"/>
                </a:solidFill>
              </a:rPr>
              <a:t>ii</a:t>
            </a:r>
            <a:r>
              <a:rPr lang="en-US" sz="1400" dirty="0" smtClean="0">
                <a:solidFill>
                  <a:schemeClr val="accent2"/>
                </a:solidFill>
              </a:rPr>
              <a:t>) </a:t>
            </a:r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left and right </a:t>
            </a:r>
            <a:r>
              <a:rPr lang="en-US" sz="1400" b="1" dirty="0" err="1" smtClean="0">
                <a:solidFill>
                  <a:srgbClr val="FF0000"/>
                </a:solidFill>
              </a:rPr>
              <a:t>subtrees</a:t>
            </a:r>
            <a:r>
              <a:rPr lang="en-US" sz="1400" b="1" dirty="0" smtClean="0">
                <a:solidFill>
                  <a:srgbClr val="FF0000"/>
                </a:solidFill>
              </a:rPr>
              <a:t> of </a:t>
            </a:r>
            <a:r>
              <a:rPr lang="en-US" sz="1400" b="1" i="1" dirty="0" smtClean="0">
                <a:solidFill>
                  <a:srgbClr val="FF0000"/>
                </a:solidFill>
              </a:rPr>
              <a:t>c</a:t>
            </a:r>
            <a:r>
              <a:rPr lang="en-US" sz="1400" b="1" dirty="0" smtClean="0">
                <a:solidFill>
                  <a:srgbClr val="FF0000"/>
                </a:solidFill>
              </a:rPr>
              <a:t> are displayed in                                                                                    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       (b) and (c).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67200"/>
            <a:ext cx="3768223" cy="20374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: A tree with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vertices has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−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edges.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</a:t>
            </a:r>
            <a:r>
              <a:rPr lang="en-US" b="1" dirty="0" smtClean="0"/>
              <a:t>):</a:t>
            </a:r>
          </a:p>
          <a:p>
            <a:pPr indent="0">
              <a:buNone/>
            </a:pPr>
            <a:r>
              <a:rPr lang="en-US" i="1" dirty="0" smtClean="0"/>
              <a:t>BASIS STEP</a:t>
            </a:r>
            <a:r>
              <a:rPr lang="en-US" dirty="0" smtClean="0"/>
              <a:t>: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 tree with one vertex has no edges. Hence, the theorem holds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i="1" dirty="0" smtClean="0"/>
              <a:t>INDUCTIVE STEP</a:t>
            </a:r>
            <a:r>
              <a:rPr lang="en-US" dirty="0" smtClean="0"/>
              <a:t>: Assume that every tree with </a:t>
            </a:r>
            <a:r>
              <a:rPr lang="en-US" i="1" dirty="0" smtClean="0"/>
              <a:t>k</a:t>
            </a:r>
            <a:r>
              <a:rPr lang="en-US" dirty="0" smtClean="0"/>
              <a:t> vertices has 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dirty="0" smtClean="0"/>
              <a:t>Suppose that a tree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vertices and that </a:t>
            </a:r>
            <a:r>
              <a:rPr lang="en-US" i="1" dirty="0" smtClean="0"/>
              <a:t>v</a:t>
            </a:r>
            <a:r>
              <a:rPr lang="en-US" dirty="0" smtClean="0"/>
              <a:t> is a leaf of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i="1" dirty="0" smtClean="0"/>
              <a:t>w </a:t>
            </a:r>
            <a:r>
              <a:rPr lang="en-US" dirty="0" smtClean="0"/>
              <a:t>be the parent of </a:t>
            </a:r>
            <a:r>
              <a:rPr lang="en-US" i="1" dirty="0" smtClean="0"/>
              <a:t>v</a:t>
            </a:r>
            <a:r>
              <a:rPr lang="en-US" dirty="0" smtClean="0"/>
              <a:t>. Removing the vertex </a:t>
            </a:r>
            <a:r>
              <a:rPr lang="en-US" i="1" dirty="0" smtClean="0"/>
              <a:t>v</a:t>
            </a:r>
            <a:r>
              <a:rPr lang="en-US" dirty="0" smtClean="0"/>
              <a:t> and the edge connecting </a:t>
            </a:r>
            <a:r>
              <a:rPr lang="en-US" i="1" dirty="0" smtClean="0"/>
              <a:t>w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produces a tree </a:t>
            </a:r>
            <a:r>
              <a:rPr lang="en-US" i="1" dirty="0" smtClean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 smtClean="0"/>
              <a:t> with </a:t>
            </a:r>
            <a:r>
              <a:rPr lang="en-US" i="1" dirty="0" smtClean="0"/>
              <a:t>k</a:t>
            </a:r>
            <a:r>
              <a:rPr lang="en-US" dirty="0" smtClean="0"/>
              <a:t> vertices. By the inductive hypothesis,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edges. Because </a:t>
            </a:r>
            <a:r>
              <a:rPr lang="en-US" i="1" dirty="0" smtClean="0"/>
              <a:t>T</a:t>
            </a:r>
            <a:r>
              <a:rPr lang="en-US" dirty="0" smtClean="0"/>
              <a:t> has one more edge  than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, we see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edges. This completes the inductive step.</a:t>
            </a:r>
            <a:endParaRPr lang="en-US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95863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full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ary</a:t>
            </a:r>
            <a:r>
              <a:rPr lang="en-US" dirty="0" smtClean="0">
                <a:solidFill>
                  <a:srgbClr val="FF0000"/>
                </a:solidFill>
              </a:rPr>
              <a:t> tree </a:t>
            </a: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internal vertices </a:t>
            </a:r>
            <a:r>
              <a:rPr lang="en-US" dirty="0">
                <a:solidFill>
                  <a:srgbClr val="FF0000"/>
                </a:solidFill>
              </a:rPr>
              <a:t>has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n = mi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+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vertices.</a:t>
            </a: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dirty="0" smtClean="0"/>
              <a:t>: Every vertex, except the root, is the child of an internal vertex. Because each of the </a:t>
            </a:r>
            <a:r>
              <a:rPr lang="en-US" i="1" dirty="0" err="1" smtClean="0"/>
              <a:t>i</a:t>
            </a:r>
            <a:r>
              <a:rPr lang="en-US" dirty="0" smtClean="0"/>
              <a:t> internal vertices has </a:t>
            </a:r>
            <a:r>
              <a:rPr lang="en-US" i="1" dirty="0" smtClean="0"/>
              <a:t>m</a:t>
            </a:r>
            <a:r>
              <a:rPr lang="en-US" dirty="0" smtClean="0"/>
              <a:t> children, there are </a:t>
            </a:r>
            <a:r>
              <a:rPr lang="en-US" i="1" dirty="0" smtClean="0"/>
              <a:t>mi</a:t>
            </a:r>
            <a:r>
              <a:rPr lang="en-US" dirty="0" smtClean="0"/>
              <a:t> vertices in the tree other than the root. Hence, the tree contains </a:t>
            </a:r>
            <a:r>
              <a:rPr lang="en-US" i="1" dirty="0"/>
              <a:t>n = mi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vertices.</a:t>
            </a:r>
          </a:p>
          <a:p>
            <a:pPr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16961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16052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A full </a:t>
            </a:r>
            <a:r>
              <a:rPr lang="en-US" b="1" i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ary</a:t>
            </a:r>
            <a:r>
              <a:rPr lang="en-US" b="1" dirty="0">
                <a:solidFill>
                  <a:srgbClr val="FF0000"/>
                </a:solidFill>
              </a:rPr>
              <a:t> tree with </a:t>
            </a: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i="1" dirty="0" smtClean="0"/>
              <a:t> </a:t>
            </a:r>
          </a:p>
          <a:p>
            <a:pPr lvl="1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2200" b="1" i="1" dirty="0" smtClean="0"/>
              <a:t>Proof</a:t>
            </a:r>
            <a:r>
              <a:rPr lang="en-US" sz="2200" dirty="0" smtClean="0"/>
              <a:t> 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of part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): </a:t>
            </a:r>
            <a:r>
              <a:rPr lang="en-US" sz="2200" dirty="0" smtClean="0"/>
              <a:t>Solving for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 in </a:t>
            </a:r>
            <a:r>
              <a:rPr lang="en-US" sz="2200" i="1" dirty="0" smtClean="0"/>
              <a:t>n</a:t>
            </a:r>
            <a:r>
              <a:rPr lang="en-US" sz="2200" dirty="0" smtClean="0"/>
              <a:t> = </a:t>
            </a:r>
            <a:r>
              <a:rPr lang="en-US" sz="2200" i="1" dirty="0" smtClean="0"/>
              <a:t>mi </a:t>
            </a:r>
            <a:r>
              <a:rPr lang="en-US" sz="2200" dirty="0" smtClean="0"/>
              <a:t>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/>
              <a:t> (from Theorem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/>
              <a:t>) gives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 </a:t>
            </a:r>
            <a:r>
              <a:rPr lang="en-US" sz="2200" dirty="0" smtClean="0"/>
              <a:t>= (</a:t>
            </a:r>
            <a:r>
              <a:rPr lang="en-US" sz="2200" i="1" dirty="0" smtClean="0">
                <a:latin typeface="Cambria Math"/>
                <a:ea typeface="Cambria Math"/>
              </a:rPr>
              <a:t>n</a:t>
            </a:r>
            <a:r>
              <a:rPr lang="en-US" sz="2200" dirty="0" smtClean="0">
                <a:latin typeface="Cambria Math"/>
                <a:ea typeface="Cambria Math"/>
              </a:rPr>
              <a:t>  </a:t>
            </a:r>
            <a:r>
              <a:rPr lang="en-US" sz="2200" dirty="0">
                <a:latin typeface="Cambria Math"/>
                <a:ea typeface="Cambria Math"/>
              </a:rPr>
              <a:t>− 1</a:t>
            </a:r>
            <a:r>
              <a:rPr lang="en-US" sz="2200" dirty="0" smtClean="0">
                <a:latin typeface="Cambria Math"/>
                <a:ea typeface="Cambria Math"/>
              </a:rPr>
              <a:t>)/</a:t>
            </a:r>
            <a:r>
              <a:rPr lang="en-US" sz="2200" i="1" dirty="0" smtClean="0">
                <a:latin typeface="Cambria Math"/>
                <a:ea typeface="Cambria Math"/>
              </a:rPr>
              <a:t>m</a:t>
            </a:r>
            <a:r>
              <a:rPr lang="en-US" sz="2200" dirty="0" smtClean="0">
                <a:latin typeface="Cambria Math"/>
                <a:ea typeface="Cambria Math"/>
              </a:rPr>
              <a:t>.  Since each vertex is either a leaf or an internal vertex,  </a:t>
            </a:r>
            <a:r>
              <a:rPr lang="en-US" sz="2200" i="1" dirty="0" smtClean="0">
                <a:ea typeface="Cambria Math"/>
              </a:rPr>
              <a:t>n</a:t>
            </a:r>
            <a:r>
              <a:rPr lang="en-US" sz="2200" dirty="0" smtClean="0">
                <a:latin typeface="Cambria Math"/>
                <a:ea typeface="Cambria Math"/>
              </a:rPr>
              <a:t> = </a:t>
            </a:r>
            <a:r>
              <a:rPr lang="en-US" sz="2200" i="1" dirty="0" smtClean="0">
                <a:ea typeface="Cambria Math"/>
              </a:rPr>
              <a:t>l</a:t>
            </a:r>
            <a:r>
              <a:rPr lang="en-US" sz="2200" i="1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+ </a:t>
            </a:r>
            <a:r>
              <a:rPr lang="en-US" sz="2200" i="1" dirty="0" err="1" smtClean="0">
                <a:ea typeface="Cambria Math"/>
              </a:rPr>
              <a:t>i</a:t>
            </a:r>
            <a:r>
              <a:rPr lang="en-US" sz="2200" dirty="0" smtClean="0">
                <a:latin typeface="Cambria Math"/>
                <a:ea typeface="Cambria Math"/>
              </a:rPr>
              <a:t>. By solving for </a:t>
            </a:r>
            <a:r>
              <a:rPr lang="en-US" sz="2200" i="1" dirty="0" smtClean="0">
                <a:ea typeface="Cambria Math"/>
              </a:rPr>
              <a:t>l</a:t>
            </a:r>
            <a:r>
              <a:rPr lang="en-US" sz="2200" dirty="0" smtClean="0">
                <a:latin typeface="Cambria Math"/>
                <a:ea typeface="Cambria Math"/>
              </a:rPr>
              <a:t> and using the formula for </a:t>
            </a:r>
            <a:r>
              <a:rPr lang="en-US" sz="2200" i="1" dirty="0">
                <a:ea typeface="Cambria Math"/>
              </a:rPr>
              <a:t>i</a:t>
            </a:r>
            <a:r>
              <a:rPr lang="en-US" sz="2200" dirty="0" smtClean="0">
                <a:latin typeface="Cambria Math"/>
                <a:ea typeface="Cambria Math"/>
              </a:rPr>
              <a:t>, we see </a:t>
            </a:r>
            <a:r>
              <a:rPr lang="en-US" sz="2200" dirty="0" smtClean="0">
                <a:ea typeface="Cambria Math"/>
              </a:rPr>
              <a:t>that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86001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i="1" dirty="0">
                <a:solidFill>
                  <a:srgbClr val="7030A0"/>
                </a:solidFill>
              </a:rPr>
              <a:t>n</a:t>
            </a:r>
            <a:r>
              <a:rPr lang="en-US" b="1" dirty="0">
                <a:solidFill>
                  <a:srgbClr val="7030A0"/>
                </a:solidFill>
              </a:rPr>
              <a:t> vertices </a:t>
            </a:r>
            <a:r>
              <a:rPr lang="en-US" b="1" dirty="0" smtClean="0">
                <a:solidFill>
                  <a:srgbClr val="7030A0"/>
                </a:solidFill>
              </a:rPr>
              <a:t>has   </a:t>
            </a:r>
            <a:r>
              <a:rPr lang="en-US" b="1" i="1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(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− 1)/</a:t>
            </a:r>
            <a:r>
              <a:rPr lang="en-US" b="1" i="1" dirty="0" smtClean="0">
                <a:solidFill>
                  <a:srgbClr val="FF0000"/>
                </a:solidFill>
                <a:latin typeface="Cambria Math"/>
                <a:ea typeface="Cambria Math"/>
              </a:rPr>
              <a:t>m  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                   </a:t>
            </a:r>
            <a:r>
              <a:rPr lang="en-US" b="1" dirty="0" smtClean="0">
                <a:solidFill>
                  <a:srgbClr val="7030A0"/>
                </a:solidFill>
                <a:latin typeface="Cambria Math"/>
                <a:ea typeface="Cambria Math"/>
              </a:rPr>
              <a:t>internal </a:t>
            </a:r>
            <a:r>
              <a:rPr lang="en-US" b="1" dirty="0">
                <a:solidFill>
                  <a:srgbClr val="7030A0"/>
                </a:solidFill>
                <a:latin typeface="Cambria Math"/>
                <a:ea typeface="Cambria Math"/>
              </a:rPr>
              <a:t>vertices </a:t>
            </a:r>
            <a:endParaRPr lang="en-US" b="1" dirty="0" smtClean="0">
              <a:solidFill>
                <a:srgbClr val="7030A0"/>
              </a:solidFill>
              <a:latin typeface="Cambria Math"/>
              <a:ea typeface="Cambria Math"/>
            </a:endParaRPr>
          </a:p>
          <a:p>
            <a:pPr marL="0" lvl="1"/>
            <a:r>
              <a:rPr lang="en-US" b="1" dirty="0" smtClean="0">
                <a:solidFill>
                  <a:srgbClr val="7030A0"/>
                </a:solidFill>
                <a:latin typeface="Cambria Math"/>
                <a:ea typeface="Cambria Math"/>
              </a:rPr>
              <a:t>and                         </a:t>
            </a:r>
            <a:r>
              <a:rPr lang="en-US" b="1" i="1" dirty="0" smtClean="0">
                <a:solidFill>
                  <a:srgbClr val="FF0000"/>
                </a:solidFill>
                <a:ea typeface="Cambria Math"/>
              </a:rPr>
              <a:t>l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= [(</a:t>
            </a:r>
            <a:r>
              <a:rPr lang="en-US" b="1" i="1" dirty="0" smtClean="0">
                <a:solidFill>
                  <a:srgbClr val="FF0000"/>
                </a:solidFill>
                <a:latin typeface="Cambria Math"/>
                <a:ea typeface="Cambria Math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− 1)</a:t>
            </a:r>
            <a:r>
              <a:rPr lang="en-US" b="1" i="1" dirty="0" smtClean="0">
                <a:solidFill>
                  <a:srgbClr val="FF0000"/>
                </a:solidFill>
                <a:latin typeface="Cambria Math"/>
                <a:ea typeface="Cambria Math"/>
              </a:rPr>
              <a:t>n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+ 1]/</a:t>
            </a:r>
            <a:r>
              <a:rPr lang="en-US" b="1" i="1" dirty="0" smtClean="0">
                <a:solidFill>
                  <a:srgbClr val="FF0000"/>
                </a:solidFill>
                <a:latin typeface="Cambria Math"/>
                <a:ea typeface="Cambria Math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     </a:t>
            </a:r>
            <a:r>
              <a:rPr lang="en-US" b="1" dirty="0" smtClean="0">
                <a:solidFill>
                  <a:srgbClr val="7030A0"/>
                </a:solidFill>
                <a:latin typeface="Cambria Math"/>
                <a:ea typeface="Cambria Math"/>
              </a:rPr>
              <a:t> leaves,</a:t>
            </a:r>
            <a:endParaRPr lang="en-US" b="1" dirty="0">
              <a:solidFill>
                <a:srgbClr val="7030A0"/>
              </a:solidFill>
              <a:latin typeface="Cambria Math"/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048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i="1" dirty="0">
                <a:solidFill>
                  <a:schemeClr val="accent4">
                    <a:lumMod val="50000"/>
                  </a:schemeClr>
                </a:solidFill>
                <a:ea typeface="Cambria Math"/>
              </a:rPr>
              <a:t>i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mbria Math"/>
                <a:ea typeface="Cambria Math"/>
              </a:rPr>
              <a:t>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ambria Math"/>
                <a:ea typeface="Cambria Math"/>
              </a:rPr>
              <a:t> internal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mbria Math"/>
                <a:ea typeface="Cambria Math"/>
              </a:rPr>
              <a:t>vertices has 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=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mi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+ 1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            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ambria Math"/>
                <a:ea typeface="Cambria Math"/>
              </a:rPr>
              <a:t>vertices </a:t>
            </a:r>
          </a:p>
          <a:p>
            <a:pPr marL="0" lvl="1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ambria Math"/>
                <a:ea typeface="Cambria Math"/>
              </a:rPr>
              <a:t>and                                     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l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= (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m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 − 1)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+ 1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 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ambria Math"/>
                <a:ea typeface="Cambria Math"/>
              </a:rPr>
              <a:t>leaves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mbria Math"/>
                <a:ea typeface="Cambria Math"/>
              </a:rPr>
              <a:t>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810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i="1" dirty="0">
                <a:solidFill>
                  <a:srgbClr val="00B0F0"/>
                </a:solidFill>
                <a:ea typeface="Cambria Math"/>
              </a:rPr>
              <a:t>l</a:t>
            </a:r>
            <a:r>
              <a:rPr lang="en-US" b="1" dirty="0">
                <a:solidFill>
                  <a:srgbClr val="00B0F0"/>
                </a:solidFill>
                <a:latin typeface="Cambria Math"/>
                <a:ea typeface="Cambria Math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ambria Math"/>
                <a:ea typeface="Cambria Math"/>
              </a:rPr>
              <a:t>leaves has  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= (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ml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 − 1)/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m − 1)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 </a:t>
            </a:r>
            <a:r>
              <a:rPr lang="en-US" b="1" dirty="0" smtClean="0">
                <a:solidFill>
                  <a:srgbClr val="00B0F0"/>
                </a:solidFill>
                <a:latin typeface="Cambria Math"/>
                <a:ea typeface="Cambria Math"/>
              </a:rPr>
              <a:t>vertices </a:t>
            </a:r>
          </a:p>
          <a:p>
            <a:pPr marL="0" lvl="1"/>
            <a:r>
              <a:rPr lang="en-US" b="1" dirty="0" smtClean="0">
                <a:solidFill>
                  <a:srgbClr val="00B0F0"/>
                </a:solidFill>
                <a:latin typeface="Cambria Math"/>
                <a:ea typeface="Cambria Math"/>
              </a:rPr>
              <a:t>and                  </a:t>
            </a:r>
            <a:r>
              <a:rPr lang="en-US" b="1" i="1" dirty="0" err="1" smtClean="0">
                <a:solidFill>
                  <a:srgbClr val="FF0000"/>
                </a:solidFill>
                <a:ea typeface="Cambria Math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= (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l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− 1)/ (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m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 − 1)  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 </a:t>
            </a:r>
            <a:r>
              <a:rPr lang="en-US" b="1" dirty="0" smtClean="0">
                <a:solidFill>
                  <a:srgbClr val="00B0F0"/>
                </a:solidFill>
                <a:latin typeface="Cambria Math"/>
                <a:ea typeface="Cambria Math"/>
              </a:rPr>
              <a:t>internal </a:t>
            </a:r>
            <a:r>
              <a:rPr lang="en-US" b="1" dirty="0">
                <a:solidFill>
                  <a:srgbClr val="00B0F0"/>
                </a:solidFill>
                <a:latin typeface="Cambria Math"/>
                <a:ea typeface="Cambria Math"/>
              </a:rPr>
              <a:t>vertices.</a:t>
            </a:r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239543" y="6250632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6172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proofs of parts (ii) and (iii) are left as exercises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5786735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dirty="0" smtClean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l </a:t>
            </a:r>
            <a:r>
              <a:rPr lang="en-US" sz="2400" dirty="0">
                <a:ea typeface="Cambria Math"/>
              </a:rPr>
              <a:t>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ea typeface="Cambria Math"/>
              </a:rPr>
              <a:t> 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>
                <a:ea typeface="Cambria Math"/>
              </a:rPr>
              <a:t> (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−</a:t>
            </a:r>
            <a:r>
              <a:rPr lang="en-US" sz="2400" dirty="0">
                <a:ea typeface="Cambria Math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)/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dirty="0">
                <a:ea typeface="Cambria Math"/>
              </a:rPr>
              <a:t> =</a:t>
            </a:r>
            <a:r>
              <a:rPr lang="en-US" sz="2400" dirty="0">
                <a:latin typeface="Cambria Math"/>
                <a:ea typeface="Cambria Math"/>
              </a:rPr>
              <a:t> [(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 − 1)</a:t>
            </a:r>
            <a:r>
              <a:rPr lang="en-US" sz="2400" i="1" dirty="0">
                <a:latin typeface="Cambria Math"/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+ 1]/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.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of vertices and height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working with trees, we often want to have rooted trees where the </a:t>
            </a:r>
            <a:r>
              <a:rPr lang="en-US" dirty="0" err="1" smtClean="0"/>
              <a:t>subtrees</a:t>
            </a:r>
            <a:r>
              <a:rPr lang="en-US" dirty="0" smtClean="0"/>
              <a:t> at each vertex contain paths of approximately the same length.</a:t>
            </a:r>
          </a:p>
          <a:p>
            <a:r>
              <a:rPr lang="en-US" dirty="0" smtClean="0"/>
              <a:t>To make this idea precise we need some definitions: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FF0000"/>
                </a:solidFill>
              </a:rPr>
              <a:t>level</a:t>
            </a:r>
            <a:r>
              <a:rPr lang="en-US" b="1" dirty="0" smtClean="0">
                <a:solidFill>
                  <a:srgbClr val="FF0000"/>
                </a:solidFill>
              </a:rPr>
              <a:t> of a vertex </a:t>
            </a:r>
            <a:r>
              <a:rPr lang="en-US" b="1" i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>
                <a:solidFill>
                  <a:srgbClr val="FF0000"/>
                </a:solidFill>
              </a:rPr>
              <a:t> in a rooted tree is the length of the unique path from the root to this vertex.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FF0000"/>
                </a:solidFill>
              </a:rPr>
              <a:t>height</a:t>
            </a:r>
            <a:r>
              <a:rPr lang="en-US" b="1" dirty="0" smtClean="0">
                <a:solidFill>
                  <a:srgbClr val="FF0000"/>
                </a:solidFill>
              </a:rPr>
              <a:t> of a rooted tree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rgbClr val="FF0000"/>
                </a:solidFill>
              </a:rPr>
              <a:t>maximum of the levels of the vertices.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  </a:t>
            </a:r>
            <a:r>
              <a:rPr lang="en-US" dirty="0" smtClean="0"/>
              <a:t>Find the level of each vertex in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 smtClean="0"/>
              <a:t>        the tree to the right.                        </a:t>
            </a:r>
          </a:p>
          <a:p>
            <a:pPr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ii</a:t>
            </a:r>
            <a:r>
              <a:rPr lang="en-US" dirty="0" smtClean="0">
                <a:solidFill>
                  <a:schemeClr val="accent1"/>
                </a:solidFill>
              </a:rPr>
              <a:t>)  </a:t>
            </a:r>
            <a:r>
              <a:rPr lang="en-US" dirty="0" smtClean="0"/>
              <a:t>What is the height of the tree?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lnSpc>
                <a:spcPts val="1700"/>
              </a:lnSpc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endParaRPr lang="en-US" dirty="0"/>
          </a:p>
          <a:p>
            <a:pPr indent="0">
              <a:lnSpc>
                <a:spcPts val="12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 The </a:t>
            </a:r>
            <a:r>
              <a:rPr lang="en-US" b="1" dirty="0" smtClean="0">
                <a:solidFill>
                  <a:srgbClr val="FF0000"/>
                </a:solidFill>
              </a:rPr>
              <a:t>root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 is at level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 Vertices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, and </a:t>
            </a:r>
            <a:r>
              <a:rPr lang="en-US" i="1" dirty="0" smtClean="0"/>
              <a:t>k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Vertices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smtClean="0"/>
              <a:t>l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Vertices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Vertex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is at level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</a:p>
          <a:p>
            <a:pPr indent="0">
              <a:lnSpc>
                <a:spcPts val="17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  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The height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the largest level of any vertex. </a:t>
            </a:r>
          </a:p>
          <a:p>
            <a:pPr indent="0">
              <a:lnSpc>
                <a:spcPts val="1700"/>
              </a:lnSpc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45397"/>
            <a:ext cx="1519177" cy="19159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Definition: A rooted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ary</a:t>
            </a:r>
            <a:r>
              <a:rPr lang="en-US" dirty="0" smtClean="0">
                <a:solidFill>
                  <a:srgbClr val="FF0000"/>
                </a:solidFill>
              </a:rPr>
              <a:t> tree of height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balanced</a:t>
            </a:r>
            <a:r>
              <a:rPr lang="en-US" dirty="0" smtClean="0">
                <a:solidFill>
                  <a:srgbClr val="FF0000"/>
                </a:solidFill>
              </a:rPr>
              <a:t> if all leaves are at levels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−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 rooted trees shown below is balanced?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and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 balanced, but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not because it has leaves at levels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1" y="3733800"/>
            <a:ext cx="6462924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Bound for the Number of Leaves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Theorem </a:t>
            </a:r>
            <a:r>
              <a:rPr lang="en-US" sz="4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4400" dirty="0" smtClean="0">
                <a:solidFill>
                  <a:srgbClr val="FF0000"/>
                </a:solidFill>
              </a:rPr>
              <a:t>: There are at most </a:t>
            </a:r>
            <a:r>
              <a:rPr lang="en-US" sz="4400" i="1" dirty="0" err="1" smtClean="0">
                <a:solidFill>
                  <a:srgbClr val="FF0000"/>
                </a:solidFill>
              </a:rPr>
              <a:t>m</a:t>
            </a:r>
            <a:r>
              <a:rPr lang="en-US" sz="4400" i="1" baseline="30000" dirty="0" err="1" smtClean="0">
                <a:solidFill>
                  <a:srgbClr val="FF0000"/>
                </a:solidFill>
              </a:rPr>
              <a:t>h</a:t>
            </a:r>
            <a:r>
              <a:rPr lang="en-US" sz="4400" dirty="0" smtClean="0">
                <a:solidFill>
                  <a:srgbClr val="FF0000"/>
                </a:solidFill>
              </a:rPr>
              <a:t> leaves in an </a:t>
            </a:r>
            <a:r>
              <a:rPr lang="en-US" sz="4400" i="1" dirty="0">
                <a:solidFill>
                  <a:srgbClr val="FF0000"/>
                </a:solidFill>
              </a:rPr>
              <a:t>m</a:t>
            </a:r>
            <a:r>
              <a:rPr lang="en-US" sz="4400" dirty="0">
                <a:solidFill>
                  <a:srgbClr val="FF0000"/>
                </a:solidFill>
              </a:rPr>
              <a:t>-</a:t>
            </a:r>
            <a:r>
              <a:rPr lang="en-US" sz="4400" dirty="0" err="1">
                <a:solidFill>
                  <a:srgbClr val="FF0000"/>
                </a:solidFill>
              </a:rPr>
              <a:t>ary</a:t>
            </a:r>
            <a:r>
              <a:rPr lang="en-US" sz="4400" dirty="0">
                <a:solidFill>
                  <a:srgbClr val="FF0000"/>
                </a:solidFill>
              </a:rPr>
              <a:t> tree </a:t>
            </a:r>
            <a:r>
              <a:rPr lang="en-US" sz="4400" dirty="0" smtClean="0">
                <a:solidFill>
                  <a:srgbClr val="FF0000"/>
                </a:solidFill>
              </a:rPr>
              <a:t>of height </a:t>
            </a:r>
            <a:r>
              <a:rPr lang="en-US" sz="4400" i="1" dirty="0">
                <a:solidFill>
                  <a:srgbClr val="FF0000"/>
                </a:solidFill>
              </a:rPr>
              <a:t>h</a:t>
            </a:r>
            <a:r>
              <a:rPr lang="en-US" sz="4400" dirty="0" smtClean="0">
                <a:solidFill>
                  <a:srgbClr val="FF0000"/>
                </a:solidFill>
              </a:rPr>
              <a:t>.</a:t>
            </a:r>
            <a:endParaRPr lang="en-US" sz="4400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 on height</a:t>
            </a:r>
            <a:r>
              <a:rPr lang="en-US" b="1" dirty="0" smtClean="0"/>
              <a:t>): </a:t>
            </a:r>
          </a:p>
          <a:p>
            <a:pPr indent="0">
              <a:buNone/>
            </a:pPr>
            <a:r>
              <a:rPr lang="en-US" i="1" dirty="0" smtClean="0"/>
              <a:t>BASIS STEP</a:t>
            </a:r>
            <a:r>
              <a:rPr lang="en-US" dirty="0" smtClean="0"/>
              <a:t>: Consider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of height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 The tree consists of a root and no more than </a:t>
            </a:r>
            <a:r>
              <a:rPr lang="en-US" i="1" dirty="0" smtClean="0"/>
              <a:t>m</a:t>
            </a:r>
            <a:r>
              <a:rPr lang="en-US" dirty="0" smtClean="0"/>
              <a:t> children, all leaves. Hence, there are no more than </a:t>
            </a:r>
            <a:r>
              <a:rPr lang="en-US" i="1" dirty="0" smtClean="0"/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dirty="0" smtClean="0"/>
              <a:t> leaves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i="1" dirty="0" smtClean="0"/>
              <a:t>INDUCTIVE STEP</a:t>
            </a:r>
            <a:r>
              <a:rPr lang="en-US" dirty="0" smtClean="0"/>
              <a:t>: Assume the result is true for all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of height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. Let </a:t>
            </a:r>
            <a:r>
              <a:rPr lang="en-US" i="1" dirty="0" smtClean="0"/>
              <a:t>T</a:t>
            </a:r>
            <a:r>
              <a:rPr lang="en-US" dirty="0" smtClean="0"/>
              <a:t> be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. The leaves of </a:t>
            </a:r>
            <a:r>
              <a:rPr lang="en-US" i="1" dirty="0" smtClean="0"/>
              <a:t>T </a:t>
            </a:r>
            <a:r>
              <a:rPr lang="en-US" dirty="0" smtClean="0"/>
              <a:t>are the leaves of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T</a:t>
            </a:r>
            <a:r>
              <a:rPr lang="en-US" dirty="0" smtClean="0"/>
              <a:t> we get when we delete the edges from the root to each of the vertices of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Each of these </a:t>
            </a:r>
            <a:r>
              <a:rPr lang="en-US" dirty="0" err="1" smtClean="0"/>
              <a:t>subtrees</a:t>
            </a:r>
            <a:r>
              <a:rPr lang="en-US" dirty="0" smtClean="0"/>
              <a:t> has height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By the inductive hypothesis, each of these </a:t>
            </a:r>
            <a:r>
              <a:rPr lang="en-US" dirty="0" err="1" smtClean="0"/>
              <a:t>subtrees</a:t>
            </a:r>
            <a:r>
              <a:rPr lang="en-US" dirty="0" smtClean="0"/>
              <a:t> has at most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i="1" baseline="30000" dirty="0" smtClean="0">
                <a:latin typeface="Cambria Math"/>
                <a:ea typeface="Cambria Math"/>
              </a:rPr>
              <a:t>−</a:t>
            </a:r>
            <a:r>
              <a:rPr lang="en-US" baseline="30000" dirty="0" smtClean="0"/>
              <a:t>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leaves. Since there are at most </a:t>
            </a:r>
            <a:r>
              <a:rPr lang="en-US" i="1" dirty="0" smtClean="0"/>
              <a:t>m</a:t>
            </a:r>
            <a:r>
              <a:rPr lang="en-US" dirty="0" smtClean="0"/>
              <a:t> such </a:t>
            </a:r>
            <a:r>
              <a:rPr lang="en-US" dirty="0" err="1" smtClean="0"/>
              <a:t>subtees</a:t>
            </a:r>
            <a:r>
              <a:rPr lang="en-US" dirty="0" smtClean="0"/>
              <a:t>, there are at most </a:t>
            </a:r>
            <a:r>
              <a:rPr lang="en-US" i="1" dirty="0" smtClean="0"/>
              <a:t>m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/>
              <a:t> 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dirty="0" smtClean="0"/>
              <a:t> leaves in the tree.  </a:t>
            </a:r>
          </a:p>
          <a:p>
            <a:pPr indent="0">
              <a:buNone/>
            </a:pPr>
            <a:endParaRPr lang="en-US" baseline="30000" dirty="0"/>
          </a:p>
          <a:p>
            <a:pPr indent="0">
              <a:buNone/>
            </a:pPr>
            <a:r>
              <a:rPr lang="en-US" b="1" dirty="0" smtClean="0"/>
              <a:t>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If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 has </a:t>
            </a:r>
            <a:r>
              <a:rPr lang="en-US" i="1" dirty="0" smtClean="0"/>
              <a:t>l</a:t>
            </a:r>
            <a:r>
              <a:rPr lang="en-US" dirty="0" smtClean="0"/>
              <a:t> leaves, then  </a:t>
            </a:r>
            <a:r>
              <a:rPr lang="en-US" i="1" dirty="0" smtClean="0"/>
              <a:t>h</a:t>
            </a:r>
            <a:r>
              <a:rPr lang="en-US" dirty="0" smtClean="0"/>
              <a:t> ≥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dirty="0" err="1" smtClean="0">
                <a:ea typeface="Cambria Math"/>
              </a:rPr>
              <a:t>log</a:t>
            </a:r>
            <a:r>
              <a:rPr lang="en-US" i="1" baseline="-25000" dirty="0" err="1" smtClean="0">
                <a:ea typeface="Cambria Math"/>
              </a:rPr>
              <a:t>m</a:t>
            </a:r>
            <a:r>
              <a:rPr lang="en-US" i="1" baseline="-25000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l</a:t>
            </a:r>
            <a:r>
              <a:rPr lang="en-US" dirty="0" smtClean="0">
                <a:latin typeface="Cambria Math"/>
                <a:ea typeface="Cambria Math"/>
              </a:rPr>
              <a:t>⌉. </a:t>
            </a:r>
            <a:r>
              <a:rPr lang="en-US" dirty="0" smtClean="0">
                <a:ea typeface="Cambria Math"/>
              </a:rPr>
              <a:t>If the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-</a:t>
            </a:r>
            <a:r>
              <a:rPr lang="en-US" dirty="0" err="1" smtClean="0">
                <a:ea typeface="Cambria Math"/>
              </a:rPr>
              <a:t>ary</a:t>
            </a:r>
            <a:r>
              <a:rPr lang="en-US" dirty="0" smtClean="0">
                <a:ea typeface="Cambria Math"/>
              </a:rPr>
              <a:t> tree is full and balanced, then </a:t>
            </a:r>
            <a:r>
              <a:rPr lang="en-US" i="1" dirty="0" smtClean="0">
                <a:ea typeface="Cambria Math"/>
              </a:rPr>
              <a:t>h</a:t>
            </a:r>
            <a:r>
              <a:rPr lang="en-US" dirty="0" smtClean="0">
                <a:ea typeface="Cambria Math"/>
              </a:rPr>
              <a:t> = 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⌈</a:t>
            </a:r>
            <a:r>
              <a:rPr lang="en-US" sz="2500" dirty="0" err="1">
                <a:solidFill>
                  <a:prstClr val="black"/>
                </a:solidFill>
                <a:ea typeface="Cambria Math"/>
              </a:rPr>
              <a:t>log</a:t>
            </a:r>
            <a:r>
              <a:rPr lang="en-US" sz="2500" i="1" baseline="-25000" dirty="0" err="1">
                <a:solidFill>
                  <a:prstClr val="black"/>
                </a:solidFill>
                <a:ea typeface="Cambria Math"/>
              </a:rPr>
              <a:t>m</a:t>
            </a:r>
            <a:r>
              <a:rPr lang="en-US" sz="2500" i="1" baseline="-25000" dirty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500" i="1" dirty="0">
                <a:solidFill>
                  <a:prstClr val="black"/>
                </a:solidFill>
                <a:ea typeface="Cambria Math"/>
              </a:rPr>
              <a:t>l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⌉. </a:t>
            </a:r>
            <a:r>
              <a:rPr lang="en-US" sz="2500" dirty="0" smtClean="0">
                <a:solidFill>
                  <a:prstClr val="black"/>
                </a:solidFill>
                <a:latin typeface="Cambria Math"/>
                <a:ea typeface="Cambria Math"/>
              </a:rPr>
              <a:t> (</a:t>
            </a:r>
            <a:r>
              <a:rPr lang="en-US" sz="2500" i="1" dirty="0" smtClean="0">
                <a:solidFill>
                  <a:prstClr val="black"/>
                </a:solidFill>
                <a:latin typeface="Cambria Math"/>
                <a:ea typeface="Cambria Math"/>
              </a:rPr>
              <a:t>see text for the proof</a:t>
            </a:r>
            <a:r>
              <a:rPr lang="en-US" sz="2500" dirty="0" smtClean="0">
                <a:solidFill>
                  <a:prstClr val="black"/>
                </a:solidFill>
                <a:latin typeface="Cambria Math"/>
                <a:ea typeface="Cambria Math"/>
              </a:rPr>
              <a:t>)</a:t>
            </a:r>
            <a:endParaRPr lang="en-US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3581400"/>
            <a:ext cx="4305300" cy="129997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7976154" y="540357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Trees</a:t>
            </a:r>
          </a:p>
          <a:p>
            <a:r>
              <a:rPr lang="en-US" dirty="0" smtClean="0"/>
              <a:t>Tree </a:t>
            </a:r>
            <a:r>
              <a:rPr lang="en-US" dirty="0" smtClean="0"/>
              <a:t>Traversal</a:t>
            </a:r>
          </a:p>
          <a:p>
            <a:r>
              <a:rPr lang="en-US" dirty="0" smtClean="0"/>
              <a:t>Spanning Trees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Traversal Algorithms</a:t>
            </a:r>
          </a:p>
          <a:p>
            <a:r>
              <a:rPr lang="en-US" dirty="0" smtClean="0"/>
              <a:t>Infix, Prefix, and Postfix Notation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Procedures for </a:t>
            </a:r>
            <a:r>
              <a:rPr lang="en-US" b="1" dirty="0" smtClean="0">
                <a:solidFill>
                  <a:srgbClr val="FF0000"/>
                </a:solidFill>
              </a:rPr>
              <a:t>systematically visiting every vertex </a:t>
            </a:r>
            <a:r>
              <a:rPr lang="en-US" dirty="0" smtClean="0"/>
              <a:t>of an ordered tree are called </a:t>
            </a:r>
            <a:r>
              <a:rPr lang="en-US" b="1" i="1" dirty="0" smtClean="0">
                <a:solidFill>
                  <a:srgbClr val="FF0000"/>
                </a:solidFill>
              </a:rPr>
              <a:t>traversals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/>
              <a:t>The three most commonly used </a:t>
            </a:r>
            <a:r>
              <a:rPr lang="en-US" i="1" dirty="0" smtClean="0"/>
              <a:t>traversals</a:t>
            </a:r>
            <a:r>
              <a:rPr lang="en-US" dirty="0" smtClean="0"/>
              <a:t> are </a:t>
            </a:r>
            <a:r>
              <a:rPr lang="en-US" b="1" i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 </a:t>
            </a:r>
            <a:r>
              <a:rPr lang="en-US" i="1" dirty="0" smtClean="0"/>
              <a:t>traversal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inorder</a:t>
            </a:r>
            <a:r>
              <a:rPr lang="en-US" i="1" dirty="0" smtClean="0"/>
              <a:t> traversal</a:t>
            </a:r>
            <a:r>
              <a:rPr lang="en-US" dirty="0" smtClean="0"/>
              <a:t>, and </a:t>
            </a:r>
            <a:r>
              <a:rPr lang="en-US" b="1" i="1" dirty="0" err="1" smtClean="0">
                <a:solidFill>
                  <a:srgbClr val="FF0000"/>
                </a:solidFill>
              </a:rPr>
              <a:t>postorder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traversal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8912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Let </a:t>
            </a:r>
            <a:r>
              <a:rPr lang="en-US" sz="2400" i="1" dirty="0" smtClean="0"/>
              <a:t>T</a:t>
            </a:r>
            <a:r>
              <a:rPr lang="en-US" sz="2400" dirty="0" smtClean="0"/>
              <a:t> be an ordered rooted tree with root </a:t>
            </a:r>
            <a:r>
              <a:rPr lang="en-US" sz="2400" i="1" dirty="0" smtClean="0"/>
              <a:t>r</a:t>
            </a:r>
            <a:r>
              <a:rPr lang="en-US" sz="2400" dirty="0" smtClean="0"/>
              <a:t>. If </a:t>
            </a:r>
            <a:r>
              <a:rPr lang="en-US" sz="2400" i="1" dirty="0" smtClean="0"/>
              <a:t>T</a:t>
            </a:r>
            <a:r>
              <a:rPr lang="en-US" sz="2400" dirty="0" smtClean="0"/>
              <a:t> consists only of </a:t>
            </a:r>
            <a:r>
              <a:rPr lang="en-US" sz="2400" i="1" dirty="0" smtClean="0"/>
              <a:t>r</a:t>
            </a:r>
            <a:r>
              <a:rPr lang="en-US" sz="2400" dirty="0" smtClean="0"/>
              <a:t>, then </a:t>
            </a:r>
            <a:r>
              <a:rPr lang="en-US" sz="2400" i="1" dirty="0" smtClean="0"/>
              <a:t>r</a:t>
            </a:r>
            <a:r>
              <a:rPr lang="en-US" sz="2400" dirty="0" smtClean="0"/>
              <a:t> is the </a:t>
            </a:r>
            <a:r>
              <a:rPr lang="en-US" sz="2400" b="1" i="1" dirty="0" smtClean="0">
                <a:solidFill>
                  <a:srgbClr val="FF0000"/>
                </a:solidFill>
              </a:rPr>
              <a:t>preorder traversal </a:t>
            </a:r>
            <a:r>
              <a:rPr lang="en-US" sz="2400" b="1" dirty="0" smtClean="0">
                <a:solidFill>
                  <a:srgbClr val="FF0000"/>
                </a:solidFill>
              </a:rPr>
              <a:t>of </a:t>
            </a:r>
            <a:r>
              <a:rPr lang="en-US" sz="2400" b="1" i="1" dirty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. Otherwise, suppose that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are the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of </a:t>
            </a:r>
            <a:r>
              <a:rPr lang="en-US" sz="2400" i="1" dirty="0" smtClean="0"/>
              <a:t>r</a:t>
            </a:r>
            <a:r>
              <a:rPr lang="en-US" sz="2400" dirty="0" smtClean="0"/>
              <a:t> from left to right in </a:t>
            </a:r>
            <a:r>
              <a:rPr lang="en-US" sz="2400" i="1" dirty="0" smtClean="0"/>
              <a:t>T</a:t>
            </a:r>
            <a:r>
              <a:rPr lang="en-US" sz="2400" dirty="0" smtClean="0"/>
              <a:t>. The preorder traversal  begins by </a:t>
            </a:r>
            <a:r>
              <a:rPr lang="en-US" sz="2400" dirty="0" smtClean="0">
                <a:solidFill>
                  <a:srgbClr val="FF0000"/>
                </a:solidFill>
              </a:rPr>
              <a:t>visiting </a:t>
            </a:r>
            <a:r>
              <a:rPr lang="en-US" sz="2400" i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, and continues by traversing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in preorder, then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 in preorder, and so on</a:t>
            </a:r>
            <a:r>
              <a:rPr lang="en-US" sz="2400" dirty="0" smtClean="0"/>
              <a:t>, until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n</a:t>
            </a:r>
            <a:r>
              <a:rPr lang="en-US" sz="2400" dirty="0" smtClean="0"/>
              <a:t>  is traversed in preorder. 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38600"/>
            <a:ext cx="3962400" cy="26472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Preorder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46443"/>
            <a:ext cx="2895600" cy="4859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438400"/>
            <a:ext cx="46482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smtClean="0"/>
              <a:t>preorder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dirty="0"/>
              <a:t>l</a:t>
            </a:r>
            <a:r>
              <a:rPr lang="en-US" dirty="0" smtClean="0"/>
              <a:t>ist</a:t>
            </a:r>
            <a:r>
              <a:rPr lang="en-US" i="1" dirty="0" smtClean="0"/>
              <a:t> r</a:t>
            </a:r>
          </a:p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preorder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Let </a:t>
            </a:r>
            <a:r>
              <a:rPr lang="en-US" sz="2400" i="1" dirty="0" smtClean="0"/>
              <a:t>T</a:t>
            </a:r>
            <a:r>
              <a:rPr lang="en-US" sz="2400" dirty="0" smtClean="0"/>
              <a:t> be an ordered rooted tree with root </a:t>
            </a:r>
            <a:r>
              <a:rPr lang="en-US" sz="2400" i="1" dirty="0" smtClean="0"/>
              <a:t>r</a:t>
            </a:r>
            <a:r>
              <a:rPr lang="en-US" sz="2400" dirty="0" smtClean="0"/>
              <a:t>. If </a:t>
            </a:r>
            <a:r>
              <a:rPr lang="en-US" sz="2400" i="1" dirty="0" smtClean="0"/>
              <a:t>T</a:t>
            </a:r>
            <a:r>
              <a:rPr lang="en-US" sz="2400" dirty="0" smtClean="0"/>
              <a:t> consists only of </a:t>
            </a:r>
            <a:r>
              <a:rPr lang="en-US" sz="2400" i="1" dirty="0" smtClean="0"/>
              <a:t>r</a:t>
            </a:r>
            <a:r>
              <a:rPr lang="en-US" sz="2400" dirty="0" smtClean="0"/>
              <a:t>, then </a:t>
            </a:r>
            <a:r>
              <a:rPr lang="en-US" sz="2400" i="1" dirty="0" smtClean="0"/>
              <a:t>r</a:t>
            </a:r>
            <a:r>
              <a:rPr lang="en-US" sz="2400" dirty="0" smtClean="0"/>
              <a:t> is the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inorder</a:t>
            </a:r>
            <a:r>
              <a:rPr lang="en-US" sz="2400" b="1" i="1" dirty="0" smtClean="0">
                <a:solidFill>
                  <a:srgbClr val="FF0000"/>
                </a:solidFill>
              </a:rPr>
              <a:t> traversal </a:t>
            </a:r>
            <a:r>
              <a:rPr lang="en-US" sz="2400" b="1" dirty="0" smtClean="0">
                <a:solidFill>
                  <a:srgbClr val="FF0000"/>
                </a:solidFill>
              </a:rPr>
              <a:t>of </a:t>
            </a:r>
            <a:r>
              <a:rPr lang="en-US" sz="2400" b="1" i="1" dirty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. Otherwise, suppose that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are the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of </a:t>
            </a:r>
            <a:r>
              <a:rPr lang="en-US" sz="2400" i="1" dirty="0" smtClean="0"/>
              <a:t>r</a:t>
            </a:r>
            <a:r>
              <a:rPr lang="en-US" sz="2400" dirty="0" smtClean="0"/>
              <a:t> from left to right in </a:t>
            </a:r>
            <a:r>
              <a:rPr lang="en-US" sz="2400" i="1" dirty="0" smtClean="0"/>
              <a:t>T</a:t>
            </a:r>
            <a:r>
              <a:rPr lang="en-US" sz="2400" dirty="0" smtClean="0"/>
              <a:t>. The </a:t>
            </a:r>
            <a:r>
              <a:rPr lang="en-US" sz="2400" dirty="0" err="1" smtClean="0"/>
              <a:t>inorder</a:t>
            </a:r>
            <a:r>
              <a:rPr lang="en-US" sz="2400" dirty="0" smtClean="0"/>
              <a:t> traversal  begins by </a:t>
            </a:r>
            <a:r>
              <a:rPr lang="en-US" sz="2400" dirty="0" smtClean="0">
                <a:solidFill>
                  <a:srgbClr val="FF0000"/>
                </a:solidFill>
              </a:rPr>
              <a:t>traversing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in </a:t>
            </a:r>
            <a:r>
              <a:rPr lang="en-US" sz="2400" dirty="0" err="1" smtClean="0">
                <a:solidFill>
                  <a:srgbClr val="FF0000"/>
                </a:solidFill>
              </a:rPr>
              <a:t>inorder</a:t>
            </a:r>
            <a:r>
              <a:rPr lang="en-US" sz="2400" dirty="0" smtClean="0">
                <a:solidFill>
                  <a:srgbClr val="FF0000"/>
                </a:solidFill>
              </a:rPr>
              <a:t>, then </a:t>
            </a:r>
            <a:r>
              <a:rPr lang="en-US" sz="2400" dirty="0">
                <a:solidFill>
                  <a:srgbClr val="FF0000"/>
                </a:solidFill>
              </a:rPr>
              <a:t>visiting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, and continues by </a:t>
            </a:r>
            <a:r>
              <a:rPr lang="en-US" sz="2400" dirty="0" smtClean="0">
                <a:solidFill>
                  <a:srgbClr val="FF0000"/>
                </a:solidFill>
              </a:rPr>
              <a:t>traversing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 in </a:t>
            </a:r>
            <a:r>
              <a:rPr lang="en-US" sz="2400" dirty="0" err="1" smtClean="0">
                <a:solidFill>
                  <a:srgbClr val="FF0000"/>
                </a:solidFill>
              </a:rPr>
              <a:t>inorder</a:t>
            </a:r>
            <a:r>
              <a:rPr lang="en-US" sz="2400" dirty="0" smtClean="0">
                <a:solidFill>
                  <a:srgbClr val="FF0000"/>
                </a:solidFill>
              </a:rPr>
              <a:t>, and so on</a:t>
            </a:r>
            <a:r>
              <a:rPr lang="en-US" sz="2400" dirty="0" smtClean="0"/>
              <a:t>, until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n</a:t>
            </a:r>
            <a:r>
              <a:rPr lang="en-US" sz="2400" dirty="0" smtClean="0"/>
              <a:t>  is traversed in </a:t>
            </a:r>
            <a:r>
              <a:rPr lang="en-US" sz="2400" dirty="0" err="1" smtClean="0"/>
              <a:t>inorder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038600"/>
            <a:ext cx="4553380" cy="26960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81200"/>
            <a:ext cx="2823007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4724400" cy="3429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err="1" smtClean="0"/>
              <a:t>inorder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a leaf </a:t>
            </a:r>
            <a:r>
              <a:rPr lang="en-US" b="1" dirty="0" smtClean="0"/>
              <a:t>then</a:t>
            </a:r>
            <a:r>
              <a:rPr lang="en-US" dirty="0" smtClean="0"/>
              <a:t> list</a:t>
            </a:r>
            <a:r>
              <a:rPr lang="en-US" i="1" dirty="0" smtClean="0"/>
              <a:t> r</a:t>
            </a:r>
          </a:p>
          <a:p>
            <a:r>
              <a:rPr lang="en-US" b="1" dirty="0"/>
              <a:t>e</a:t>
            </a:r>
            <a:r>
              <a:rPr lang="en-US" b="1" dirty="0" smtClean="0"/>
              <a:t>lse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i="1" dirty="0" smtClean="0"/>
              <a:t>l</a:t>
            </a:r>
            <a:r>
              <a:rPr lang="en-US" b="1" dirty="0" smtClean="0"/>
              <a:t> </a:t>
            </a:r>
            <a:r>
              <a:rPr lang="en-US" dirty="0" smtClean="0"/>
              <a:t>:= first child of </a:t>
            </a:r>
            <a:r>
              <a:rPr lang="en-US" i="1" dirty="0" smtClean="0"/>
              <a:t>r</a:t>
            </a:r>
            <a:r>
              <a:rPr lang="en-US" dirty="0" smtClean="0"/>
              <a:t> from left to right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T</a:t>
            </a:r>
            <a:r>
              <a:rPr lang="en-US" dirty="0" smtClean="0"/>
              <a:t>(</a:t>
            </a:r>
            <a:r>
              <a:rPr lang="en-US" i="1" dirty="0" smtClean="0"/>
              <a:t>l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l</a:t>
            </a:r>
            <a:r>
              <a:rPr lang="en-US" dirty="0" smtClean="0"/>
              <a:t> as its root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err="1" smtClean="0"/>
              <a:t>inorder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l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list(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    for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err="1" smtClean="0"/>
              <a:t>inorder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Let </a:t>
            </a:r>
            <a:r>
              <a:rPr lang="en-US" sz="2400" i="1" dirty="0" smtClean="0"/>
              <a:t>T</a:t>
            </a:r>
            <a:r>
              <a:rPr lang="en-US" sz="2400" dirty="0" smtClean="0"/>
              <a:t> be an ordered rooted tree with root </a:t>
            </a:r>
            <a:r>
              <a:rPr lang="en-US" sz="2400" i="1" dirty="0" smtClean="0"/>
              <a:t>r</a:t>
            </a:r>
            <a:r>
              <a:rPr lang="en-US" sz="2400" dirty="0" smtClean="0"/>
              <a:t>. If </a:t>
            </a:r>
            <a:r>
              <a:rPr lang="en-US" sz="2400" i="1" dirty="0" smtClean="0"/>
              <a:t>T</a:t>
            </a:r>
            <a:r>
              <a:rPr lang="en-US" sz="2400" dirty="0" smtClean="0"/>
              <a:t> consists only of </a:t>
            </a:r>
            <a:r>
              <a:rPr lang="en-US" sz="2400" i="1" dirty="0" smtClean="0"/>
              <a:t>r</a:t>
            </a:r>
            <a:r>
              <a:rPr lang="en-US" sz="2400" dirty="0" smtClean="0"/>
              <a:t>, then </a:t>
            </a:r>
            <a:r>
              <a:rPr lang="en-US" sz="2400" i="1" dirty="0" smtClean="0"/>
              <a:t>r</a:t>
            </a:r>
            <a:r>
              <a:rPr lang="en-US" sz="2400" dirty="0" smtClean="0"/>
              <a:t> is the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postorder</a:t>
            </a:r>
            <a:r>
              <a:rPr lang="en-US" sz="2400" b="1" i="1" dirty="0" smtClean="0">
                <a:solidFill>
                  <a:srgbClr val="FF0000"/>
                </a:solidFill>
              </a:rPr>
              <a:t> traversal </a:t>
            </a:r>
            <a:r>
              <a:rPr lang="en-US" sz="2400" b="1" dirty="0" smtClean="0">
                <a:solidFill>
                  <a:srgbClr val="FF0000"/>
                </a:solidFill>
              </a:rPr>
              <a:t>of </a:t>
            </a:r>
            <a:r>
              <a:rPr lang="en-US" sz="2400" b="1" i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. </a:t>
            </a:r>
            <a:r>
              <a:rPr lang="en-US" sz="2400" dirty="0" smtClean="0"/>
              <a:t>Otherwise, suppose that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are the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of </a:t>
            </a:r>
            <a:r>
              <a:rPr lang="en-US" sz="2400" i="1" dirty="0" smtClean="0"/>
              <a:t>r</a:t>
            </a:r>
            <a:r>
              <a:rPr lang="en-US" sz="2400" dirty="0" smtClean="0"/>
              <a:t> from left to right in </a:t>
            </a:r>
            <a:r>
              <a:rPr lang="en-US" sz="2400" i="1" dirty="0" smtClean="0"/>
              <a:t>T</a:t>
            </a:r>
            <a:r>
              <a:rPr lang="en-US" sz="2400" dirty="0" smtClean="0"/>
              <a:t>. The 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 traversal  begins by </a:t>
            </a:r>
            <a:r>
              <a:rPr lang="en-US" sz="2400" dirty="0" smtClean="0">
                <a:solidFill>
                  <a:srgbClr val="FF0000"/>
                </a:solidFill>
              </a:rPr>
              <a:t>traversing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in </a:t>
            </a:r>
            <a:r>
              <a:rPr lang="en-US" sz="2400" dirty="0" err="1" smtClean="0">
                <a:solidFill>
                  <a:srgbClr val="FF0000"/>
                </a:solidFill>
              </a:rPr>
              <a:t>postorder</a:t>
            </a:r>
            <a:r>
              <a:rPr lang="en-US" sz="2400" dirty="0" smtClean="0">
                <a:solidFill>
                  <a:srgbClr val="FF0000"/>
                </a:solidFill>
              </a:rPr>
              <a:t>, then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 in </a:t>
            </a:r>
            <a:r>
              <a:rPr lang="en-US" sz="2400" dirty="0" err="1" smtClean="0">
                <a:solidFill>
                  <a:srgbClr val="FF0000"/>
                </a:solidFill>
              </a:rPr>
              <a:t>postorder</a:t>
            </a:r>
            <a:r>
              <a:rPr lang="en-US" sz="2400" dirty="0" smtClean="0">
                <a:solidFill>
                  <a:srgbClr val="FF0000"/>
                </a:solidFill>
              </a:rPr>
              <a:t>, and so on, after </a:t>
            </a:r>
            <a:r>
              <a:rPr lang="en-US" sz="2400" i="1" dirty="0" err="1">
                <a:solidFill>
                  <a:srgbClr val="FF0000"/>
                </a:solidFill>
              </a:rPr>
              <a:t>T</a:t>
            </a:r>
            <a:r>
              <a:rPr lang="en-US" sz="2400" i="1" baseline="-25000" dirty="0" err="1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 is traversed in </a:t>
            </a:r>
            <a:r>
              <a:rPr lang="en-US" sz="2400" dirty="0" err="1" smtClean="0">
                <a:solidFill>
                  <a:srgbClr val="FF0000"/>
                </a:solidFill>
              </a:rPr>
              <a:t>postorder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is visited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09588"/>
            <a:ext cx="4267200" cy="26704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81200"/>
            <a:ext cx="2783650" cy="4713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133600"/>
            <a:ext cx="4953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err="1" smtClean="0"/>
              <a:t>postordered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Complex expressions can be represented using ordered rooted trees.</a:t>
            </a:r>
          </a:p>
          <a:p>
            <a:r>
              <a:rPr lang="en-US" sz="2000" dirty="0" smtClean="0"/>
              <a:t>Consider the expression ((</a:t>
            </a:r>
            <a:r>
              <a:rPr lang="en-US" sz="2000" i="1" dirty="0" smtClean="0"/>
              <a:t>x</a:t>
            </a:r>
            <a:r>
              <a:rPr lang="en-US" sz="2000" dirty="0" smtClean="0"/>
              <a:t> + </a:t>
            </a:r>
            <a:r>
              <a:rPr lang="en-US" sz="2000" i="1" dirty="0" smtClean="0"/>
              <a:t>y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Cambria Math"/>
                <a:ea typeface="Cambria Math"/>
              </a:rPr>
              <a:t>↑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) + ((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−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)/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A binary tree for the expression can be built from the bottom up, as is illustrated here.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00400"/>
            <a:ext cx="7789477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/>
          <a:lstStyle/>
          <a:p>
            <a:r>
              <a:rPr lang="en-US" sz="2000" dirty="0" smtClean="0"/>
              <a:t>An </a:t>
            </a:r>
            <a:r>
              <a:rPr lang="en-US" sz="2000" b="1" dirty="0" err="1" smtClean="0">
                <a:solidFill>
                  <a:srgbClr val="FF0000"/>
                </a:solidFill>
              </a:rPr>
              <a:t>inorder</a:t>
            </a:r>
            <a:r>
              <a:rPr lang="en-US" sz="2000" b="1" dirty="0" smtClean="0">
                <a:solidFill>
                  <a:srgbClr val="FF0000"/>
                </a:solidFill>
              </a:rPr>
              <a:t> traversal </a:t>
            </a:r>
            <a:r>
              <a:rPr lang="en-US" sz="2000" dirty="0" smtClean="0"/>
              <a:t>of the tree representing an expression produces the original expression when parentheses are included except for unary operations, which now immediately follow their operands. </a:t>
            </a:r>
          </a:p>
          <a:p>
            <a:r>
              <a:rPr lang="en-US" sz="2000" dirty="0" smtClean="0"/>
              <a:t>We illustrate </a:t>
            </a:r>
            <a:r>
              <a:rPr lang="en-US" sz="2000" b="1" dirty="0" smtClean="0">
                <a:solidFill>
                  <a:srgbClr val="00B050"/>
                </a:solidFill>
              </a:rPr>
              <a:t>why parentheses are needed with an example that displays three trees all yield the same infix representation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8077200" cy="23597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6172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B050"/>
                </a:solidFill>
              </a:rPr>
              <a:t>x+y</a:t>
            </a:r>
            <a:r>
              <a:rPr lang="en-US" b="1" dirty="0" smtClean="0">
                <a:solidFill>
                  <a:srgbClr val="00B050"/>
                </a:solidFill>
              </a:rPr>
              <a:t>)/(x+3)                                   (x+(y/x)) +3                          x+(y/(x+3))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57800" cy="49225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we </a:t>
            </a:r>
            <a:r>
              <a:rPr lang="en-US" b="1" dirty="0" smtClean="0">
                <a:solidFill>
                  <a:srgbClr val="FF0000"/>
                </a:solidFill>
              </a:rPr>
              <a:t>traverse the rooted tree representation of an expression in preorder, we obtain the </a:t>
            </a:r>
            <a:r>
              <a:rPr lang="en-US" b="1" i="1" dirty="0" smtClean="0">
                <a:solidFill>
                  <a:srgbClr val="FF0000"/>
                </a:solidFill>
              </a:rPr>
              <a:t>prefix</a:t>
            </a:r>
            <a:r>
              <a:rPr lang="en-US" b="1" dirty="0" smtClean="0">
                <a:solidFill>
                  <a:srgbClr val="FF0000"/>
                </a:solidFill>
              </a:rPr>
              <a:t> form </a:t>
            </a:r>
            <a:r>
              <a:rPr lang="en-US" dirty="0" smtClean="0"/>
              <a:t>of the expression.   Expressions in prefix form are said to be in </a:t>
            </a:r>
            <a:r>
              <a:rPr lang="en-US" b="1" i="1" dirty="0" smtClean="0">
                <a:solidFill>
                  <a:srgbClr val="00B050"/>
                </a:solidFill>
              </a:rPr>
              <a:t>Polish notation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named </a:t>
            </a:r>
            <a:r>
              <a:rPr lang="en-US" dirty="0"/>
              <a:t>after the Polish logician 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Operators precede their operands in the prefix form of an expression. Parentheses are not needed as the representation is unambiguous.</a:t>
            </a:r>
          </a:p>
          <a:p>
            <a:r>
              <a:rPr lang="en-US" dirty="0" smtClean="0"/>
              <a:t>The prefix form of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is + </a:t>
            </a:r>
            <a:r>
              <a:rPr lang="en-US" dirty="0" smtClean="0">
                <a:latin typeface="Cambria Math"/>
                <a:ea typeface="Cambria Math"/>
              </a:rPr>
              <a:t>↑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/>
              <a:t>x 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/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4 3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Prefix expressions are evaluated by working </a:t>
            </a:r>
            <a:r>
              <a:rPr lang="en-US" b="1" dirty="0" smtClean="0">
                <a:solidFill>
                  <a:srgbClr val="00B0F0"/>
                </a:solidFill>
              </a:rPr>
              <a:t>from right to left</a:t>
            </a:r>
            <a:r>
              <a:rPr lang="en-US" dirty="0" smtClean="0"/>
              <a:t>. When we encounter an operator, we perform the corresponding operation with the two operations to the right.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3200"/>
            <a:ext cx="3215718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1524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Example</a:t>
            </a:r>
            <a:r>
              <a:rPr lang="en-US" dirty="0" smtClean="0">
                <a:solidFill>
                  <a:srgbClr val="00B0F0"/>
                </a:solidFill>
              </a:rPr>
              <a:t>: We show the steps used to evaluate a particular prefix expression: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"/>
            <a:ext cx="892302" cy="103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3810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</a:t>
            </a:r>
            <a:r>
              <a:rPr lang="en-US" dirty="0" err="1" smtClean="0">
                <a:latin typeface="Cambria Math"/>
                <a:ea typeface="Cambria Math"/>
              </a:rPr>
              <a:t>Ł</a:t>
            </a:r>
            <a:r>
              <a:rPr lang="en-US" dirty="0" err="1" smtClean="0"/>
              <a:t>ukasiewicz</a:t>
            </a:r>
            <a:r>
              <a:rPr lang="en-US" dirty="0" smtClean="0"/>
              <a:t>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1878-1956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5638800" cy="4922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obtain </a:t>
            </a: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</a:rPr>
              <a:t>postfix form </a:t>
            </a:r>
            <a:r>
              <a:rPr lang="en-US" b="1" dirty="0" smtClean="0">
                <a:solidFill>
                  <a:srgbClr val="FF0000"/>
                </a:solidFill>
              </a:rPr>
              <a:t>of an expression by traversing its binary trees in </a:t>
            </a:r>
            <a:r>
              <a:rPr lang="en-US" b="1" dirty="0" err="1" smtClean="0">
                <a:solidFill>
                  <a:srgbClr val="FF0000"/>
                </a:solidFill>
              </a:rPr>
              <a:t>postorder</a:t>
            </a:r>
            <a:r>
              <a:rPr lang="en-US" dirty="0" smtClean="0"/>
              <a:t>. Expressions written in postfix form are said to be in </a:t>
            </a:r>
            <a:r>
              <a:rPr lang="en-US" b="1" i="1" dirty="0" smtClean="0">
                <a:solidFill>
                  <a:srgbClr val="00B050"/>
                </a:solidFill>
              </a:rPr>
              <a:t>reverse </a:t>
            </a:r>
            <a:r>
              <a:rPr lang="en-US" b="1" i="1" dirty="0">
                <a:solidFill>
                  <a:srgbClr val="00B050"/>
                </a:solidFill>
              </a:rPr>
              <a:t>P</a:t>
            </a:r>
            <a:r>
              <a:rPr lang="en-US" b="1" i="1" dirty="0" smtClean="0">
                <a:solidFill>
                  <a:srgbClr val="00B050"/>
                </a:solidFill>
              </a:rPr>
              <a:t>olish notation</a:t>
            </a:r>
            <a:r>
              <a:rPr lang="en-US" i="1" dirty="0" smtClean="0"/>
              <a:t>.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Parentheses are not needed as the postfix form is unambiguous</a:t>
            </a:r>
            <a:r>
              <a:rPr lang="en-US" dirty="0" smtClean="0"/>
              <a:t>. </a:t>
            </a:r>
          </a:p>
          <a:p>
            <a:r>
              <a:rPr lang="en-US" i="1" dirty="0"/>
              <a:t>x y </a:t>
            </a:r>
            <a:r>
              <a:rPr lang="en-US" dirty="0"/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↑ </a:t>
            </a:r>
            <a:r>
              <a:rPr lang="en-US" i="1" dirty="0"/>
              <a:t>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/>
              <a:t> </a:t>
            </a:r>
            <a:r>
              <a:rPr lang="en-US" dirty="0" smtClean="0"/>
              <a:t>is the  postfix                              form of ((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 + ((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binary operator follows its two operands. So, to evaluate an expression one works </a:t>
            </a:r>
            <a:r>
              <a:rPr lang="en-US" b="1" dirty="0" smtClean="0">
                <a:solidFill>
                  <a:srgbClr val="00B0F0"/>
                </a:solidFill>
              </a:rPr>
              <a:t>from left to right</a:t>
            </a:r>
            <a:r>
              <a:rPr lang="en-US" dirty="0" smtClean="0"/>
              <a:t>, carrying out an operation represented by an operator on its preceding operands.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14600"/>
            <a:ext cx="3002363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12192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Example</a:t>
            </a:r>
            <a:r>
              <a:rPr lang="en-US" dirty="0" smtClean="0">
                <a:solidFill>
                  <a:srgbClr val="00B0F0"/>
                </a:solidFill>
              </a:rPr>
              <a:t>: We show the steps used to evaluate a particular postfix expression.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</a:p>
          <a:p>
            <a:r>
              <a:rPr lang="en-US" dirty="0" smtClean="0"/>
              <a:t>Depth-First Search</a:t>
            </a:r>
          </a:p>
          <a:p>
            <a:r>
              <a:rPr lang="en-US" dirty="0" smtClean="0"/>
              <a:t>Breadth-First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Definition: Let </a:t>
            </a:r>
            <a:r>
              <a:rPr lang="en-US" b="1" i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 be a simple graph. </a:t>
            </a: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 spanning tree of </a:t>
            </a:r>
            <a:r>
              <a:rPr lang="en-US" b="1" i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 is a </a:t>
            </a:r>
            <a:r>
              <a:rPr lang="en-US" b="1" dirty="0" err="1" smtClean="0">
                <a:solidFill>
                  <a:srgbClr val="FF0000"/>
                </a:solidFill>
              </a:rPr>
              <a:t>subgraph</a:t>
            </a:r>
            <a:r>
              <a:rPr lang="en-US" b="1" dirty="0" smtClean="0">
                <a:solidFill>
                  <a:srgbClr val="FF0000"/>
                </a:solidFill>
              </a:rPr>
              <a:t> of </a:t>
            </a:r>
            <a:r>
              <a:rPr lang="en-US" b="1" i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that is a tree containing every vertex of </a:t>
            </a:r>
            <a:r>
              <a:rPr lang="en-US" b="1" i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the spanning tree of this  simple graph: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The graph is connected, but is not a tree because it contains simple circuits.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Remove the edge {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  <a:r>
              <a:rPr lang="en-US" dirty="0" smtClean="0"/>
              <a:t>. Now one simple circuit is gone, but the remaining </a:t>
            </a:r>
            <a:r>
              <a:rPr lang="en-US" dirty="0" err="1" smtClean="0"/>
              <a:t>subgraph</a:t>
            </a:r>
            <a:r>
              <a:rPr lang="en-US" dirty="0" smtClean="0"/>
              <a:t> still has a simple circuit.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Remove the edge {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then the edge {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  <a:r>
              <a:rPr lang="en-US" dirty="0" smtClean="0"/>
              <a:t> to produce a simple graph with no simple circuits. It is a spanning tree, because it contains every vertex of the original graph.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70" y="1066800"/>
            <a:ext cx="3032567" cy="18615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739372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sz="3100" b="1" dirty="0" smtClean="0">
                <a:solidFill>
                  <a:srgbClr val="FF0000"/>
                </a:solidFill>
              </a:rPr>
              <a:t>Theorem</a:t>
            </a:r>
            <a:r>
              <a:rPr lang="en-US" sz="3100" dirty="0" smtClean="0">
                <a:solidFill>
                  <a:srgbClr val="FF0000"/>
                </a:solidFill>
              </a:rPr>
              <a:t>: </a:t>
            </a:r>
            <a:r>
              <a:rPr lang="en-US" sz="3100" b="1" dirty="0" smtClean="0">
                <a:solidFill>
                  <a:srgbClr val="FF0000"/>
                </a:solidFill>
              </a:rPr>
              <a:t>A simple graph is connected if and only if it has a spanning tree.</a:t>
            </a:r>
          </a:p>
          <a:p>
            <a:pPr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Proof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Suppose that a simple graph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has a spanning tree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contains every vertex of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there is a path in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between any two of its vertices. Because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is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subgraph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there is a path in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between any two of its vertices. Hence,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 connected. </a:t>
            </a:r>
          </a:p>
          <a:p>
            <a:pPr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Now suppose that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is connected. If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is not a tree, it contains a simple circuit. Remove an edge from one of the simple circuits. The resulting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subgraph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is still connected because any vertices connected via a path containing the removed edge are still connected via a path with the remaining part of the simple circuit. Continue in this fashion until there are no more simple circuits. A tree is produced because the graph remains connected as edges are removed. The resulting tree is a spanning tree because it contains every vertex of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689751-1197-4571-9619-1A508F603A4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0" y="1447800"/>
            <a:ext cx="8474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1" indent="-457200"/>
            <a:r>
              <a:rPr lang="en-US" altLang="en-US" b="1" dirty="0">
                <a:solidFill>
                  <a:srgbClr val="FF0000"/>
                </a:solidFill>
              </a:rPr>
              <a:t>Example</a:t>
            </a:r>
            <a:r>
              <a:rPr lang="en-US" altLang="en-US" b="1" dirty="0" smtClean="0">
                <a:solidFill>
                  <a:srgbClr val="FF0000"/>
                </a:solidFill>
              </a:rPr>
              <a:t>: Finding Spanning Tree </a:t>
            </a:r>
          </a:p>
          <a:p>
            <a:pPr marL="914400" lvl="1" indent="-457200"/>
            <a:r>
              <a:rPr lang="en-US" altLang="en-US" b="1" dirty="0" smtClean="0">
                <a:solidFill>
                  <a:srgbClr val="FF0000"/>
                </a:solidFill>
              </a:rPr>
              <a:t>  DFS  can start at any node</a:t>
            </a:r>
            <a:endParaRPr lang="en-US" altLang="en-US" b="1" dirty="0">
              <a:solidFill>
                <a:srgbClr val="FF0000"/>
              </a:solidFill>
            </a:endParaRPr>
          </a:p>
          <a:p>
            <a:pPr marL="1371600" lvl="2" indent="-457200"/>
            <a:r>
              <a:rPr lang="en-US" altLang="en-US" i="1" dirty="0" smtClean="0"/>
              <a:t>                                          G</a:t>
            </a:r>
            <a:r>
              <a:rPr lang="en-US" altLang="en-US" dirty="0"/>
              <a:t>:</a:t>
            </a:r>
          </a:p>
          <a:p>
            <a:pPr marL="1828800" lvl="3" indent="-457200"/>
            <a:r>
              <a:rPr lang="en-US" altLang="en-US" dirty="0"/>
              <a:t>	</a:t>
            </a:r>
          </a:p>
        </p:txBody>
      </p:sp>
      <p:sp>
        <p:nvSpPr>
          <p:cNvPr id="8198" name="Oval 22"/>
          <p:cNvSpPr>
            <a:spLocks noChangeArrowheads="1"/>
          </p:cNvSpPr>
          <p:nvPr/>
        </p:nvSpPr>
        <p:spPr bwMode="auto">
          <a:xfrm>
            <a:off x="43053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23"/>
          <p:cNvSpPr>
            <a:spLocks noChangeArrowheads="1"/>
          </p:cNvSpPr>
          <p:nvPr/>
        </p:nvSpPr>
        <p:spPr bwMode="auto">
          <a:xfrm>
            <a:off x="27432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24"/>
          <p:cNvSpPr>
            <a:spLocks noChangeArrowheads="1"/>
          </p:cNvSpPr>
          <p:nvPr/>
        </p:nvSpPr>
        <p:spPr bwMode="auto">
          <a:xfrm>
            <a:off x="60198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25"/>
          <p:cNvSpPr>
            <a:spLocks noChangeArrowheads="1"/>
          </p:cNvSpPr>
          <p:nvPr/>
        </p:nvSpPr>
        <p:spPr bwMode="auto">
          <a:xfrm>
            <a:off x="1447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26"/>
          <p:cNvSpPr>
            <a:spLocks noChangeArrowheads="1"/>
          </p:cNvSpPr>
          <p:nvPr/>
        </p:nvSpPr>
        <p:spPr bwMode="auto">
          <a:xfrm>
            <a:off x="37338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27"/>
          <p:cNvSpPr>
            <a:spLocks noChangeArrowheads="1"/>
          </p:cNvSpPr>
          <p:nvPr/>
        </p:nvSpPr>
        <p:spPr bwMode="auto">
          <a:xfrm>
            <a:off x="48768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28"/>
          <p:cNvSpPr>
            <a:spLocks noChangeArrowheads="1"/>
          </p:cNvSpPr>
          <p:nvPr/>
        </p:nvSpPr>
        <p:spPr bwMode="auto">
          <a:xfrm>
            <a:off x="71628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29"/>
          <p:cNvSpPr>
            <a:spLocks noChangeArrowheads="1"/>
          </p:cNvSpPr>
          <p:nvPr/>
        </p:nvSpPr>
        <p:spPr bwMode="auto">
          <a:xfrm>
            <a:off x="43053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30"/>
          <p:cNvSpPr>
            <a:spLocks noChangeShapeType="1"/>
          </p:cNvSpPr>
          <p:nvPr/>
        </p:nvSpPr>
        <p:spPr bwMode="auto">
          <a:xfrm flipH="1">
            <a:off x="3200400" y="20574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7" name="Line 31"/>
          <p:cNvSpPr>
            <a:spLocks noChangeShapeType="1"/>
          </p:cNvSpPr>
          <p:nvPr/>
        </p:nvSpPr>
        <p:spPr bwMode="auto">
          <a:xfrm flipH="1">
            <a:off x="1828800" y="3429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Line 32"/>
          <p:cNvSpPr>
            <a:spLocks noChangeShapeType="1"/>
          </p:cNvSpPr>
          <p:nvPr/>
        </p:nvSpPr>
        <p:spPr bwMode="auto">
          <a:xfrm>
            <a:off x="3124200" y="3429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33"/>
          <p:cNvSpPr>
            <a:spLocks noChangeShapeType="1"/>
          </p:cNvSpPr>
          <p:nvPr/>
        </p:nvSpPr>
        <p:spPr bwMode="auto">
          <a:xfrm>
            <a:off x="4800600" y="20574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0" name="Line 34"/>
          <p:cNvSpPr>
            <a:spLocks noChangeShapeType="1"/>
          </p:cNvSpPr>
          <p:nvPr/>
        </p:nvSpPr>
        <p:spPr bwMode="auto">
          <a:xfrm flipH="1">
            <a:off x="5257800" y="3429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Line 35"/>
          <p:cNvSpPr>
            <a:spLocks noChangeShapeType="1"/>
          </p:cNvSpPr>
          <p:nvPr/>
        </p:nvSpPr>
        <p:spPr bwMode="auto">
          <a:xfrm>
            <a:off x="6400800" y="3429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" name="Line 36"/>
          <p:cNvSpPr>
            <a:spLocks noChangeShapeType="1"/>
          </p:cNvSpPr>
          <p:nvPr/>
        </p:nvSpPr>
        <p:spPr bwMode="auto">
          <a:xfrm flipH="1">
            <a:off x="4572000" y="4572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3" name="Line 37"/>
          <p:cNvSpPr>
            <a:spLocks noChangeShapeType="1"/>
          </p:cNvSpPr>
          <p:nvPr/>
        </p:nvSpPr>
        <p:spPr bwMode="auto">
          <a:xfrm>
            <a:off x="4114800" y="4648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4" name="Line 38"/>
          <p:cNvSpPr>
            <a:spLocks noChangeShapeType="1"/>
          </p:cNvSpPr>
          <p:nvPr/>
        </p:nvSpPr>
        <p:spPr bwMode="auto">
          <a:xfrm>
            <a:off x="1905000" y="4648200"/>
            <a:ext cx="2362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5" name="Line 39"/>
          <p:cNvSpPr>
            <a:spLocks noChangeShapeType="1"/>
          </p:cNvSpPr>
          <p:nvPr/>
        </p:nvSpPr>
        <p:spPr bwMode="auto">
          <a:xfrm flipH="1">
            <a:off x="4800600" y="4419600"/>
            <a:ext cx="2438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6" name="Text Box 40"/>
          <p:cNvSpPr txBox="1">
            <a:spLocks noChangeArrowheads="1"/>
          </p:cNvSpPr>
          <p:nvPr/>
        </p:nvSpPr>
        <p:spPr bwMode="auto">
          <a:xfrm>
            <a:off x="4403725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8217" name="Text Box 41"/>
          <p:cNvSpPr txBox="1">
            <a:spLocks noChangeArrowheads="1"/>
          </p:cNvSpPr>
          <p:nvPr/>
        </p:nvSpPr>
        <p:spPr bwMode="auto">
          <a:xfrm>
            <a:off x="28956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8218" name="Text Box 42"/>
          <p:cNvSpPr txBox="1">
            <a:spLocks noChangeArrowheads="1"/>
          </p:cNvSpPr>
          <p:nvPr/>
        </p:nvSpPr>
        <p:spPr bwMode="auto">
          <a:xfrm>
            <a:off x="60960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8219" name="Text Box 43"/>
          <p:cNvSpPr txBox="1">
            <a:spLocks noChangeArrowheads="1"/>
          </p:cNvSpPr>
          <p:nvPr/>
        </p:nvSpPr>
        <p:spPr bwMode="auto">
          <a:xfrm>
            <a:off x="15240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8220" name="Text Box 44"/>
          <p:cNvSpPr txBox="1">
            <a:spLocks noChangeArrowheads="1"/>
          </p:cNvSpPr>
          <p:nvPr/>
        </p:nvSpPr>
        <p:spPr bwMode="auto">
          <a:xfrm>
            <a:off x="38100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8221" name="Text Box 45"/>
          <p:cNvSpPr txBox="1">
            <a:spLocks noChangeArrowheads="1"/>
          </p:cNvSpPr>
          <p:nvPr/>
        </p:nvSpPr>
        <p:spPr bwMode="auto">
          <a:xfrm>
            <a:off x="49530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8222" name="Text Box 46"/>
          <p:cNvSpPr txBox="1">
            <a:spLocks noChangeArrowheads="1"/>
          </p:cNvSpPr>
          <p:nvPr/>
        </p:nvSpPr>
        <p:spPr bwMode="auto">
          <a:xfrm>
            <a:off x="7223125" y="3927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8223" name="Text Box 47"/>
          <p:cNvSpPr txBox="1">
            <a:spLocks noChangeArrowheads="1"/>
          </p:cNvSpPr>
          <p:nvPr/>
        </p:nvSpPr>
        <p:spPr bwMode="auto">
          <a:xfrm>
            <a:off x="4479925" y="5451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Depth-First Search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978F78-0BAA-4366-8AE2-6DF0DB43CE3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222" name="Oval 20"/>
          <p:cNvSpPr>
            <a:spLocks noChangeArrowheads="1"/>
          </p:cNvSpPr>
          <p:nvPr/>
        </p:nvSpPr>
        <p:spPr bwMode="auto">
          <a:xfrm>
            <a:off x="3429000" y="1371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25"/>
          <p:cNvSpPr>
            <a:spLocks noChangeArrowheads="1"/>
          </p:cNvSpPr>
          <p:nvPr/>
        </p:nvSpPr>
        <p:spPr bwMode="auto">
          <a:xfrm>
            <a:off x="2286000" y="2438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6"/>
          <p:cNvSpPr>
            <a:spLocks noChangeArrowheads="1"/>
          </p:cNvSpPr>
          <p:nvPr/>
        </p:nvSpPr>
        <p:spPr bwMode="auto">
          <a:xfrm>
            <a:off x="990600" y="3733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27"/>
          <p:cNvSpPr>
            <a:spLocks noChangeArrowheads="1"/>
          </p:cNvSpPr>
          <p:nvPr/>
        </p:nvSpPr>
        <p:spPr bwMode="auto">
          <a:xfrm>
            <a:off x="3505200" y="31623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8"/>
          <p:cNvSpPr>
            <a:spLocks noChangeArrowheads="1"/>
          </p:cNvSpPr>
          <p:nvPr/>
        </p:nvSpPr>
        <p:spPr bwMode="auto">
          <a:xfrm>
            <a:off x="3581400" y="4495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29"/>
          <p:cNvSpPr>
            <a:spLocks noChangeArrowheads="1"/>
          </p:cNvSpPr>
          <p:nvPr/>
        </p:nvSpPr>
        <p:spPr bwMode="auto">
          <a:xfrm>
            <a:off x="5791200" y="3733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30"/>
          <p:cNvSpPr>
            <a:spLocks noChangeArrowheads="1"/>
          </p:cNvSpPr>
          <p:nvPr/>
        </p:nvSpPr>
        <p:spPr bwMode="auto">
          <a:xfrm>
            <a:off x="5105400" y="2438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31"/>
          <p:cNvSpPr>
            <a:spLocks noChangeArrowheads="1"/>
          </p:cNvSpPr>
          <p:nvPr/>
        </p:nvSpPr>
        <p:spPr bwMode="auto">
          <a:xfrm>
            <a:off x="6324600" y="1752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32"/>
          <p:cNvSpPr txBox="1">
            <a:spLocks noChangeArrowheads="1"/>
          </p:cNvSpPr>
          <p:nvPr/>
        </p:nvSpPr>
        <p:spPr bwMode="auto">
          <a:xfrm>
            <a:off x="3565524" y="1371598"/>
            <a:ext cx="396875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9231" name="Text Box 33"/>
          <p:cNvSpPr txBox="1">
            <a:spLocks noChangeArrowheads="1"/>
          </p:cNvSpPr>
          <p:nvPr/>
        </p:nvSpPr>
        <p:spPr bwMode="auto">
          <a:xfrm>
            <a:off x="24225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9232" name="Text Box 34"/>
          <p:cNvSpPr txBox="1">
            <a:spLocks noChangeArrowheads="1"/>
          </p:cNvSpPr>
          <p:nvPr/>
        </p:nvSpPr>
        <p:spPr bwMode="auto">
          <a:xfrm>
            <a:off x="52578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9233" name="Text Box 35"/>
          <p:cNvSpPr txBox="1">
            <a:spLocks noChangeArrowheads="1"/>
          </p:cNvSpPr>
          <p:nvPr/>
        </p:nvSpPr>
        <p:spPr bwMode="auto">
          <a:xfrm>
            <a:off x="114300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9234" name="Text Box 36"/>
          <p:cNvSpPr txBox="1">
            <a:spLocks noChangeArrowheads="1"/>
          </p:cNvSpPr>
          <p:nvPr/>
        </p:nvSpPr>
        <p:spPr bwMode="auto">
          <a:xfrm>
            <a:off x="36576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9235" name="Text Box 37"/>
          <p:cNvSpPr txBox="1">
            <a:spLocks noChangeArrowheads="1"/>
          </p:cNvSpPr>
          <p:nvPr/>
        </p:nvSpPr>
        <p:spPr bwMode="auto">
          <a:xfrm>
            <a:off x="59277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9236" name="Text Box 38"/>
          <p:cNvSpPr txBox="1">
            <a:spLocks noChangeArrowheads="1"/>
          </p:cNvSpPr>
          <p:nvPr/>
        </p:nvSpPr>
        <p:spPr bwMode="auto">
          <a:xfrm>
            <a:off x="6461125" y="179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9237" name="Text Box 39"/>
          <p:cNvSpPr txBox="1">
            <a:spLocks noChangeArrowheads="1"/>
          </p:cNvSpPr>
          <p:nvPr/>
        </p:nvSpPr>
        <p:spPr bwMode="auto">
          <a:xfrm>
            <a:off x="3733800" y="4495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9238" name="Line 40"/>
          <p:cNvSpPr>
            <a:spLocks noChangeShapeType="1"/>
          </p:cNvSpPr>
          <p:nvPr/>
        </p:nvSpPr>
        <p:spPr bwMode="auto">
          <a:xfrm flipH="1">
            <a:off x="2743200" y="1828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9" name="Line 41"/>
          <p:cNvSpPr>
            <a:spLocks noChangeShapeType="1"/>
          </p:cNvSpPr>
          <p:nvPr/>
        </p:nvSpPr>
        <p:spPr bwMode="auto">
          <a:xfrm flipH="1">
            <a:off x="1447800" y="2895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0" name="Line 42"/>
          <p:cNvSpPr>
            <a:spLocks noChangeShapeType="1"/>
          </p:cNvSpPr>
          <p:nvPr/>
        </p:nvSpPr>
        <p:spPr bwMode="auto">
          <a:xfrm>
            <a:off x="1524000" y="41910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Line 43"/>
          <p:cNvSpPr>
            <a:spLocks noChangeShapeType="1"/>
          </p:cNvSpPr>
          <p:nvPr/>
        </p:nvSpPr>
        <p:spPr bwMode="auto">
          <a:xfrm flipV="1">
            <a:off x="4191000" y="41148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2" name="Line 44"/>
          <p:cNvSpPr>
            <a:spLocks noChangeShapeType="1"/>
          </p:cNvSpPr>
          <p:nvPr/>
        </p:nvSpPr>
        <p:spPr bwMode="auto">
          <a:xfrm flipH="1" flipV="1">
            <a:off x="5562600" y="2971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3" name="Line 45"/>
          <p:cNvSpPr>
            <a:spLocks noChangeShapeType="1"/>
          </p:cNvSpPr>
          <p:nvPr/>
        </p:nvSpPr>
        <p:spPr bwMode="auto">
          <a:xfrm flipV="1">
            <a:off x="5562600" y="2133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4" name="Line 46"/>
          <p:cNvSpPr>
            <a:spLocks noChangeShapeType="1"/>
          </p:cNvSpPr>
          <p:nvPr/>
        </p:nvSpPr>
        <p:spPr bwMode="auto">
          <a:xfrm flipV="1">
            <a:off x="38100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Line 47"/>
          <p:cNvSpPr>
            <a:spLocks noChangeShapeType="1"/>
          </p:cNvSpPr>
          <p:nvPr/>
        </p:nvSpPr>
        <p:spPr bwMode="auto">
          <a:xfrm>
            <a:off x="3962400" y="3657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Depth-First Search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0" y="1295400"/>
            <a:ext cx="8474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1" indent="-457200"/>
            <a:r>
              <a:rPr lang="en-US" altLang="en-US" b="1" dirty="0" smtClean="0">
                <a:solidFill>
                  <a:srgbClr val="FF0000"/>
                </a:solidFill>
              </a:rPr>
              <a:t>DFS Example:   </a:t>
            </a:r>
          </a:p>
          <a:p>
            <a:pPr marL="914400" lvl="1" indent="-457200"/>
            <a:r>
              <a:rPr lang="en-US" altLang="en-US" b="1" dirty="0" smtClean="0">
                <a:solidFill>
                  <a:srgbClr val="FF0000"/>
                </a:solidFill>
                <a:latin typeface="Arial Black" pitchFamily="34" charset="0"/>
              </a:rPr>
              <a:t>  start at any node 1</a:t>
            </a:r>
            <a:endParaRPr lang="en-US" altLang="en-US" b="1" dirty="0">
              <a:solidFill>
                <a:srgbClr val="FF0000"/>
              </a:solidFill>
              <a:latin typeface="Arial Black" pitchFamily="34" charset="0"/>
            </a:endParaRPr>
          </a:p>
          <a:p>
            <a:pPr marL="1371600" lvl="2" indent="-457200"/>
            <a:r>
              <a:rPr lang="en-US" altLang="en-US" i="1" dirty="0" smtClean="0"/>
              <a:t>                          G</a:t>
            </a:r>
            <a:r>
              <a:rPr lang="en-US" altLang="en-US" dirty="0"/>
              <a:t>:</a:t>
            </a:r>
          </a:p>
          <a:p>
            <a:pPr marL="1828800" lvl="3" indent="-457200"/>
            <a:r>
              <a:rPr lang="en-US" alt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689751-1197-4571-9619-1A508F603A4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0" y="1447800"/>
            <a:ext cx="8474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1" indent="-457200"/>
            <a:r>
              <a:rPr lang="en-US" altLang="en-US" b="1" dirty="0">
                <a:solidFill>
                  <a:srgbClr val="FF0000"/>
                </a:solidFill>
              </a:rPr>
              <a:t>Example</a:t>
            </a:r>
            <a:r>
              <a:rPr lang="en-US" altLang="en-US" b="1" dirty="0" smtClean="0">
                <a:solidFill>
                  <a:srgbClr val="FF0000"/>
                </a:solidFill>
              </a:rPr>
              <a:t>:  Finding Spanning Tree </a:t>
            </a:r>
          </a:p>
          <a:p>
            <a:pPr marL="914400" lvl="1" indent="-457200"/>
            <a:r>
              <a:rPr lang="en-US" altLang="en-US" b="1" dirty="0" smtClean="0">
                <a:solidFill>
                  <a:srgbClr val="FF0000"/>
                </a:solidFill>
              </a:rPr>
              <a:t>  BFS  also can start at any node</a:t>
            </a:r>
            <a:endParaRPr lang="en-US" altLang="en-US" b="1" dirty="0">
              <a:solidFill>
                <a:srgbClr val="FF0000"/>
              </a:solidFill>
            </a:endParaRPr>
          </a:p>
          <a:p>
            <a:pPr marL="1371600" lvl="2" indent="-457200"/>
            <a:r>
              <a:rPr lang="en-US" altLang="en-US" i="1" dirty="0" smtClean="0"/>
              <a:t>                                          G</a:t>
            </a:r>
            <a:r>
              <a:rPr lang="en-US" altLang="en-US" dirty="0"/>
              <a:t>:</a:t>
            </a:r>
          </a:p>
          <a:p>
            <a:pPr marL="1828800" lvl="3" indent="-457200"/>
            <a:r>
              <a:rPr lang="en-US" altLang="en-US" dirty="0"/>
              <a:t>	</a:t>
            </a:r>
          </a:p>
        </p:txBody>
      </p:sp>
      <p:sp>
        <p:nvSpPr>
          <p:cNvPr id="8198" name="Oval 22"/>
          <p:cNvSpPr>
            <a:spLocks noChangeArrowheads="1"/>
          </p:cNvSpPr>
          <p:nvPr/>
        </p:nvSpPr>
        <p:spPr bwMode="auto">
          <a:xfrm>
            <a:off x="43053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23"/>
          <p:cNvSpPr>
            <a:spLocks noChangeArrowheads="1"/>
          </p:cNvSpPr>
          <p:nvPr/>
        </p:nvSpPr>
        <p:spPr bwMode="auto">
          <a:xfrm>
            <a:off x="27432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24"/>
          <p:cNvSpPr>
            <a:spLocks noChangeArrowheads="1"/>
          </p:cNvSpPr>
          <p:nvPr/>
        </p:nvSpPr>
        <p:spPr bwMode="auto">
          <a:xfrm>
            <a:off x="60198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25"/>
          <p:cNvSpPr>
            <a:spLocks noChangeArrowheads="1"/>
          </p:cNvSpPr>
          <p:nvPr/>
        </p:nvSpPr>
        <p:spPr bwMode="auto">
          <a:xfrm>
            <a:off x="1447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26"/>
          <p:cNvSpPr>
            <a:spLocks noChangeArrowheads="1"/>
          </p:cNvSpPr>
          <p:nvPr/>
        </p:nvSpPr>
        <p:spPr bwMode="auto">
          <a:xfrm>
            <a:off x="37338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27"/>
          <p:cNvSpPr>
            <a:spLocks noChangeArrowheads="1"/>
          </p:cNvSpPr>
          <p:nvPr/>
        </p:nvSpPr>
        <p:spPr bwMode="auto">
          <a:xfrm>
            <a:off x="48768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28"/>
          <p:cNvSpPr>
            <a:spLocks noChangeArrowheads="1"/>
          </p:cNvSpPr>
          <p:nvPr/>
        </p:nvSpPr>
        <p:spPr bwMode="auto">
          <a:xfrm>
            <a:off x="71628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29"/>
          <p:cNvSpPr>
            <a:spLocks noChangeArrowheads="1"/>
          </p:cNvSpPr>
          <p:nvPr/>
        </p:nvSpPr>
        <p:spPr bwMode="auto">
          <a:xfrm>
            <a:off x="43053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30"/>
          <p:cNvSpPr>
            <a:spLocks noChangeShapeType="1"/>
          </p:cNvSpPr>
          <p:nvPr/>
        </p:nvSpPr>
        <p:spPr bwMode="auto">
          <a:xfrm flipH="1">
            <a:off x="3200400" y="20574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7" name="Line 31"/>
          <p:cNvSpPr>
            <a:spLocks noChangeShapeType="1"/>
          </p:cNvSpPr>
          <p:nvPr/>
        </p:nvSpPr>
        <p:spPr bwMode="auto">
          <a:xfrm flipH="1">
            <a:off x="1828800" y="3429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Line 32"/>
          <p:cNvSpPr>
            <a:spLocks noChangeShapeType="1"/>
          </p:cNvSpPr>
          <p:nvPr/>
        </p:nvSpPr>
        <p:spPr bwMode="auto">
          <a:xfrm>
            <a:off x="3124200" y="3429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33"/>
          <p:cNvSpPr>
            <a:spLocks noChangeShapeType="1"/>
          </p:cNvSpPr>
          <p:nvPr/>
        </p:nvSpPr>
        <p:spPr bwMode="auto">
          <a:xfrm>
            <a:off x="4800600" y="20574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0" name="Line 34"/>
          <p:cNvSpPr>
            <a:spLocks noChangeShapeType="1"/>
          </p:cNvSpPr>
          <p:nvPr/>
        </p:nvSpPr>
        <p:spPr bwMode="auto">
          <a:xfrm flipH="1">
            <a:off x="5257800" y="3429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Line 35"/>
          <p:cNvSpPr>
            <a:spLocks noChangeShapeType="1"/>
          </p:cNvSpPr>
          <p:nvPr/>
        </p:nvSpPr>
        <p:spPr bwMode="auto">
          <a:xfrm>
            <a:off x="6400800" y="3429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" name="Line 36"/>
          <p:cNvSpPr>
            <a:spLocks noChangeShapeType="1"/>
          </p:cNvSpPr>
          <p:nvPr/>
        </p:nvSpPr>
        <p:spPr bwMode="auto">
          <a:xfrm flipH="1">
            <a:off x="4572000" y="4572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3" name="Line 37"/>
          <p:cNvSpPr>
            <a:spLocks noChangeShapeType="1"/>
          </p:cNvSpPr>
          <p:nvPr/>
        </p:nvSpPr>
        <p:spPr bwMode="auto">
          <a:xfrm>
            <a:off x="4114800" y="4648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4" name="Line 38"/>
          <p:cNvSpPr>
            <a:spLocks noChangeShapeType="1"/>
          </p:cNvSpPr>
          <p:nvPr/>
        </p:nvSpPr>
        <p:spPr bwMode="auto">
          <a:xfrm>
            <a:off x="1905000" y="4648200"/>
            <a:ext cx="2362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5" name="Line 39"/>
          <p:cNvSpPr>
            <a:spLocks noChangeShapeType="1"/>
          </p:cNvSpPr>
          <p:nvPr/>
        </p:nvSpPr>
        <p:spPr bwMode="auto">
          <a:xfrm flipH="1">
            <a:off x="4800600" y="4419600"/>
            <a:ext cx="2438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6" name="Text Box 40"/>
          <p:cNvSpPr txBox="1">
            <a:spLocks noChangeArrowheads="1"/>
          </p:cNvSpPr>
          <p:nvPr/>
        </p:nvSpPr>
        <p:spPr bwMode="auto">
          <a:xfrm>
            <a:off x="4403725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8217" name="Text Box 41"/>
          <p:cNvSpPr txBox="1">
            <a:spLocks noChangeArrowheads="1"/>
          </p:cNvSpPr>
          <p:nvPr/>
        </p:nvSpPr>
        <p:spPr bwMode="auto">
          <a:xfrm>
            <a:off x="28956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8218" name="Text Box 42"/>
          <p:cNvSpPr txBox="1">
            <a:spLocks noChangeArrowheads="1"/>
          </p:cNvSpPr>
          <p:nvPr/>
        </p:nvSpPr>
        <p:spPr bwMode="auto">
          <a:xfrm>
            <a:off x="60960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8219" name="Text Box 43"/>
          <p:cNvSpPr txBox="1">
            <a:spLocks noChangeArrowheads="1"/>
          </p:cNvSpPr>
          <p:nvPr/>
        </p:nvSpPr>
        <p:spPr bwMode="auto">
          <a:xfrm>
            <a:off x="15240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8220" name="Text Box 44"/>
          <p:cNvSpPr txBox="1">
            <a:spLocks noChangeArrowheads="1"/>
          </p:cNvSpPr>
          <p:nvPr/>
        </p:nvSpPr>
        <p:spPr bwMode="auto">
          <a:xfrm>
            <a:off x="38100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8221" name="Text Box 45"/>
          <p:cNvSpPr txBox="1">
            <a:spLocks noChangeArrowheads="1"/>
          </p:cNvSpPr>
          <p:nvPr/>
        </p:nvSpPr>
        <p:spPr bwMode="auto">
          <a:xfrm>
            <a:off x="49530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8222" name="Text Box 46"/>
          <p:cNvSpPr txBox="1">
            <a:spLocks noChangeArrowheads="1"/>
          </p:cNvSpPr>
          <p:nvPr/>
        </p:nvSpPr>
        <p:spPr bwMode="auto">
          <a:xfrm>
            <a:off x="7223125" y="3927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8223" name="Text Box 47"/>
          <p:cNvSpPr txBox="1">
            <a:spLocks noChangeArrowheads="1"/>
          </p:cNvSpPr>
          <p:nvPr/>
        </p:nvSpPr>
        <p:spPr bwMode="auto">
          <a:xfrm>
            <a:off x="4479925" y="5451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Breadth-First Search Algorithm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7513AC-BB6A-480D-8B83-27790D5C5EB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246" name="Oval 3"/>
          <p:cNvSpPr>
            <a:spLocks noChangeArrowheads="1"/>
          </p:cNvSpPr>
          <p:nvPr/>
        </p:nvSpPr>
        <p:spPr bwMode="auto">
          <a:xfrm>
            <a:off x="3810000" y="121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27432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5"/>
          <p:cNvSpPr>
            <a:spLocks noChangeArrowheads="1"/>
          </p:cNvSpPr>
          <p:nvPr/>
        </p:nvSpPr>
        <p:spPr bwMode="auto">
          <a:xfrm>
            <a:off x="51054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6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8"/>
          <p:cNvSpPr>
            <a:spLocks noChangeArrowheads="1"/>
          </p:cNvSpPr>
          <p:nvPr/>
        </p:nvSpPr>
        <p:spPr bwMode="auto">
          <a:xfrm>
            <a:off x="45720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9"/>
          <p:cNvSpPr>
            <a:spLocks noChangeArrowheads="1"/>
          </p:cNvSpPr>
          <p:nvPr/>
        </p:nvSpPr>
        <p:spPr bwMode="auto">
          <a:xfrm>
            <a:off x="5867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0"/>
          <p:cNvSpPr>
            <a:spLocks noChangeArrowheads="1"/>
          </p:cNvSpPr>
          <p:nvPr/>
        </p:nvSpPr>
        <p:spPr bwMode="auto">
          <a:xfrm>
            <a:off x="25908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 flipH="1">
            <a:off x="3124200" y="16002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 flipH="1">
            <a:off x="2209800" y="2514600"/>
            <a:ext cx="609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>
            <a:off x="3124200" y="2514600"/>
            <a:ext cx="609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7" name="Line 14"/>
          <p:cNvSpPr>
            <a:spLocks noChangeShapeType="1"/>
          </p:cNvSpPr>
          <p:nvPr/>
        </p:nvSpPr>
        <p:spPr bwMode="auto">
          <a:xfrm>
            <a:off x="2209800" y="36576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8" name="Line 15"/>
          <p:cNvSpPr>
            <a:spLocks noChangeShapeType="1"/>
          </p:cNvSpPr>
          <p:nvPr/>
        </p:nvSpPr>
        <p:spPr bwMode="auto">
          <a:xfrm>
            <a:off x="4191000" y="16002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 flipH="1">
            <a:off x="4800600" y="2514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0" name="Line 17"/>
          <p:cNvSpPr>
            <a:spLocks noChangeShapeType="1"/>
          </p:cNvSpPr>
          <p:nvPr/>
        </p:nvSpPr>
        <p:spPr bwMode="auto">
          <a:xfrm>
            <a:off x="5410200" y="25146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1" name="Text Box 18"/>
          <p:cNvSpPr txBox="1">
            <a:spLocks noChangeArrowheads="1"/>
          </p:cNvSpPr>
          <p:nvPr/>
        </p:nvSpPr>
        <p:spPr bwMode="auto">
          <a:xfrm>
            <a:off x="3870325" y="1184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0262" name="Text Box 19"/>
          <p:cNvSpPr txBox="1">
            <a:spLocks noChangeArrowheads="1"/>
          </p:cNvSpPr>
          <p:nvPr/>
        </p:nvSpPr>
        <p:spPr bwMode="auto">
          <a:xfrm>
            <a:off x="2803525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10263" name="Text Box 20"/>
          <p:cNvSpPr txBox="1">
            <a:spLocks noChangeArrowheads="1"/>
          </p:cNvSpPr>
          <p:nvPr/>
        </p:nvSpPr>
        <p:spPr bwMode="auto">
          <a:xfrm>
            <a:off x="5181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10264" name="Text Box 21"/>
          <p:cNvSpPr txBox="1">
            <a:spLocks noChangeArrowheads="1"/>
          </p:cNvSpPr>
          <p:nvPr/>
        </p:nvSpPr>
        <p:spPr bwMode="auto">
          <a:xfrm>
            <a:off x="19050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10265" name="Text Box 22"/>
          <p:cNvSpPr txBox="1">
            <a:spLocks noChangeArrowheads="1"/>
          </p:cNvSpPr>
          <p:nvPr/>
        </p:nvSpPr>
        <p:spPr bwMode="auto">
          <a:xfrm>
            <a:off x="36576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10266" name="Text Box 23"/>
          <p:cNvSpPr txBox="1">
            <a:spLocks noChangeArrowheads="1"/>
          </p:cNvSpPr>
          <p:nvPr/>
        </p:nvSpPr>
        <p:spPr bwMode="auto">
          <a:xfrm>
            <a:off x="4572000" y="3200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/>
              <a:t> </a:t>
            </a:r>
            <a:r>
              <a:rPr lang="en-US" altLang="en-US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10267" name="Text Box 24"/>
          <p:cNvSpPr txBox="1">
            <a:spLocks noChangeArrowheads="1"/>
          </p:cNvSpPr>
          <p:nvPr/>
        </p:nvSpPr>
        <p:spPr bwMode="auto">
          <a:xfrm>
            <a:off x="59436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10268" name="Text Box 25"/>
          <p:cNvSpPr txBox="1">
            <a:spLocks noChangeArrowheads="1"/>
          </p:cNvSpPr>
          <p:nvPr/>
        </p:nvSpPr>
        <p:spPr bwMode="auto">
          <a:xfrm>
            <a:off x="26670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Breadth-First Search Algorithm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0" y="1295400"/>
            <a:ext cx="8474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1" indent="-457200"/>
            <a:r>
              <a:rPr lang="en-US" altLang="en-US" b="1" dirty="0" smtClean="0">
                <a:solidFill>
                  <a:srgbClr val="FF0000"/>
                </a:solidFill>
              </a:rPr>
              <a:t>BFS Example:   </a:t>
            </a:r>
          </a:p>
          <a:p>
            <a:pPr marL="914400" lvl="1" indent="-457200"/>
            <a:r>
              <a:rPr lang="en-US" altLang="en-US" b="1" dirty="0" smtClean="0">
                <a:solidFill>
                  <a:srgbClr val="FF0000"/>
                </a:solidFill>
                <a:latin typeface="Arial Black" pitchFamily="34" charset="0"/>
              </a:rPr>
              <a:t>  start at any node 1</a:t>
            </a:r>
            <a:endParaRPr lang="en-US" altLang="en-US" b="1" dirty="0">
              <a:solidFill>
                <a:srgbClr val="FF0000"/>
              </a:solidFill>
              <a:latin typeface="Arial Black" pitchFamily="34" charset="0"/>
            </a:endParaRPr>
          </a:p>
          <a:p>
            <a:pPr marL="1371600" lvl="2" indent="-457200"/>
            <a:r>
              <a:rPr lang="en-US" altLang="en-US" i="1" dirty="0" smtClean="0"/>
              <a:t>                          G</a:t>
            </a:r>
            <a:r>
              <a:rPr lang="en-US" altLang="en-US" dirty="0"/>
              <a:t>:</a:t>
            </a:r>
          </a:p>
          <a:p>
            <a:pPr marL="1828800" lvl="3" indent="-457200"/>
            <a:r>
              <a:rPr lang="en-US" alt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</a:p>
          <a:p>
            <a:r>
              <a:rPr lang="en-US" dirty="0" smtClean="0"/>
              <a:t>Rooted Trees</a:t>
            </a:r>
          </a:p>
          <a:p>
            <a:r>
              <a:rPr lang="en-US" dirty="0" smtClean="0"/>
              <a:t>Trees as Models</a:t>
            </a:r>
          </a:p>
          <a:p>
            <a:r>
              <a:rPr lang="en-US" dirty="0" smtClean="0"/>
              <a:t>Properties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use </a:t>
            </a:r>
            <a:r>
              <a:rPr lang="en-US" b="1" i="1" dirty="0" smtClean="0">
                <a:solidFill>
                  <a:srgbClr val="FF0000"/>
                </a:solidFill>
              </a:rPr>
              <a:t>depth-first search </a:t>
            </a:r>
            <a:r>
              <a:rPr lang="en-US" b="1" dirty="0" smtClean="0">
                <a:solidFill>
                  <a:srgbClr val="FF0000"/>
                </a:solidFill>
              </a:rPr>
              <a:t>to build a spanning tree for a connected simple graph</a:t>
            </a:r>
            <a:r>
              <a:rPr lang="en-US" dirty="0" smtClean="0"/>
              <a:t> first arbitrarily choose a vertex of the graph as the root. </a:t>
            </a:r>
          </a:p>
          <a:p>
            <a:pPr lvl="1"/>
            <a:r>
              <a:rPr lang="en-US" dirty="0" smtClean="0"/>
              <a:t>Form a path starting at this vertex by successively adding vertices and edges, where each new edge is incident with the last vertex in the path and a vertex not already in the path. Continue adding vertices and edges to this path as long as possible.</a:t>
            </a:r>
          </a:p>
          <a:p>
            <a:pPr lvl="1"/>
            <a:r>
              <a:rPr lang="en-US" dirty="0" smtClean="0"/>
              <a:t>If the path goes through all vertices of the graph, the tree consisting of this path is a spanning tree.</a:t>
            </a:r>
          </a:p>
          <a:p>
            <a:pPr lvl="1"/>
            <a:r>
              <a:rPr lang="en-US" dirty="0" smtClean="0"/>
              <a:t>Otherwise, move back to the next to the last vertex in the path, and if possible, form a new path starting at this vertex and passing through vertices not already visited. If this cannot be done, move back another vertex in the path.</a:t>
            </a:r>
          </a:p>
          <a:p>
            <a:pPr lvl="1"/>
            <a:r>
              <a:rPr lang="en-US" dirty="0" smtClean="0"/>
              <a:t>Repeat this procedure until all vertices are included in the spanning tree.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</a:t>
            </a:r>
            <a:r>
              <a:rPr lang="en-US" b="1" dirty="0" smtClean="0">
                <a:solidFill>
                  <a:srgbClr val="FF0000"/>
                </a:solidFill>
              </a:rPr>
              <a:t>depth-first search                                                                                    to find a spanning tree of this graph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</a:t>
            </a:r>
            <a:r>
              <a:rPr lang="en-US" dirty="0" smtClean="0">
                <a:solidFill>
                  <a:srgbClr val="00B050"/>
                </a:solidFill>
              </a:rPr>
              <a:t>start arbitrarily with vertex </a:t>
            </a:r>
            <a:r>
              <a:rPr lang="en-US" i="1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. We build a path by successively adding an edge that connects the last vertex added to the path and a vertex not already in the path, as long as this is possible. The result is a path that connects 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h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j</a:t>
            </a:r>
            <a:r>
              <a:rPr lang="en-US" dirty="0" smtClean="0"/>
              <a:t>. Next, we return to </a:t>
            </a:r>
            <a:r>
              <a:rPr lang="en-US" i="1" dirty="0" smtClean="0"/>
              <a:t>k</a:t>
            </a:r>
            <a:r>
              <a:rPr lang="en-US" dirty="0" smtClean="0"/>
              <a:t>, but find no new vertices to add</a:t>
            </a:r>
            <a:r>
              <a:rPr lang="en-US" dirty="0"/>
              <a:t>.</a:t>
            </a:r>
            <a:r>
              <a:rPr lang="en-US" dirty="0" smtClean="0"/>
              <a:t> So, we return to </a:t>
            </a:r>
            <a:r>
              <a:rPr lang="en-US" i="1" dirty="0" smtClean="0"/>
              <a:t>h</a:t>
            </a:r>
            <a:r>
              <a:rPr lang="en-US" dirty="0" smtClean="0"/>
              <a:t> and add the path with one edge that connects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err="1" smtClean="0"/>
              <a:t>i</a:t>
            </a:r>
            <a:r>
              <a:rPr lang="en-US" dirty="0" smtClean="0"/>
              <a:t>. We next return to </a:t>
            </a:r>
            <a:r>
              <a:rPr lang="en-US" i="1" dirty="0" smtClean="0"/>
              <a:t>f</a:t>
            </a:r>
            <a:r>
              <a:rPr lang="en-US" dirty="0" smtClean="0"/>
              <a:t>, and add the path connecting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. Finally, we return to </a:t>
            </a:r>
            <a:r>
              <a:rPr lang="en-US" i="1" dirty="0" smtClean="0"/>
              <a:t>c</a:t>
            </a:r>
            <a:r>
              <a:rPr lang="en-US" dirty="0"/>
              <a:t> </a:t>
            </a:r>
            <a:r>
              <a:rPr lang="en-US" dirty="0" smtClean="0"/>
              <a:t>and add the path connecting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b.</a:t>
            </a:r>
            <a:r>
              <a:rPr lang="en-US" dirty="0" smtClean="0"/>
              <a:t> We now stop because all vertices have been added. </a:t>
            </a: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15" y="1904999"/>
            <a:ext cx="2567885" cy="130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29200"/>
            <a:ext cx="4495800" cy="157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edges selected by depth-first search of a graph are called </a:t>
            </a:r>
            <a:r>
              <a:rPr lang="en-US" b="1" i="1" dirty="0" smtClean="0">
                <a:solidFill>
                  <a:srgbClr val="00B0F0"/>
                </a:solidFill>
              </a:rPr>
              <a:t>tree edges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All other edges </a:t>
            </a:r>
            <a:r>
              <a:rPr lang="en-US" dirty="0" smtClean="0"/>
              <a:t>of the graph must connect a vertex to an ancestor or descendant of the vertex in the graph. These are called </a:t>
            </a:r>
            <a:r>
              <a:rPr lang="en-US" b="1" i="1" dirty="0" smtClean="0">
                <a:solidFill>
                  <a:srgbClr val="00B050"/>
                </a:solidFill>
              </a:rPr>
              <a:t>back edges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this figure, the tree edges are shown with heavy blue lines. The two thin black edges are </a:t>
            </a:r>
            <a:r>
              <a:rPr lang="en-US" b="1" dirty="0" smtClean="0">
                <a:solidFill>
                  <a:srgbClr val="00B050"/>
                </a:solidFill>
              </a:rPr>
              <a:t>back edges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49791"/>
            <a:ext cx="3429000" cy="174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use </a:t>
            </a:r>
            <a:r>
              <a:rPr lang="en-US" b="1" dirty="0" err="1" smtClean="0">
                <a:solidFill>
                  <a:srgbClr val="FF0000"/>
                </a:solidFill>
              </a:rPr>
              <a:t>pseudocode</a:t>
            </a:r>
            <a:r>
              <a:rPr lang="en-US" b="1" dirty="0" smtClean="0">
                <a:solidFill>
                  <a:srgbClr val="FF0000"/>
                </a:solidFill>
              </a:rPr>
              <a:t> to specify depth-first search</a:t>
            </a:r>
            <a:r>
              <a:rPr lang="en-US" dirty="0" smtClean="0"/>
              <a:t>. In this recursive algorithm, after adding an edge connecting  a vertex </a:t>
            </a:r>
            <a:r>
              <a:rPr lang="en-US" i="1" dirty="0" smtClean="0"/>
              <a:t>v</a:t>
            </a:r>
            <a:r>
              <a:rPr lang="en-US" dirty="0" smtClean="0"/>
              <a:t> to the vertex </a:t>
            </a:r>
            <a:r>
              <a:rPr lang="en-US" i="1" dirty="0" smtClean="0"/>
              <a:t>w</a:t>
            </a:r>
            <a:r>
              <a:rPr lang="en-US" dirty="0" smtClean="0"/>
              <a:t>, we finish exploring </a:t>
            </a:r>
            <a:r>
              <a:rPr lang="en-US" i="1" dirty="0" smtClean="0"/>
              <a:t>w</a:t>
            </a:r>
            <a:r>
              <a:rPr lang="en-US" dirty="0" smtClean="0"/>
              <a:t> before we return to </a:t>
            </a:r>
            <a:r>
              <a:rPr lang="en-US" i="1" dirty="0" smtClean="0"/>
              <a:t>v</a:t>
            </a:r>
            <a:r>
              <a:rPr lang="en-US" dirty="0" smtClean="0"/>
              <a:t> to continue exploring from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878" y="3962400"/>
            <a:ext cx="6781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</a:t>
            </a:r>
            <a:r>
              <a:rPr lang="en-US" b="1" i="1" dirty="0" smtClean="0">
                <a:solidFill>
                  <a:srgbClr val="FF0000"/>
                </a:solidFill>
              </a:rPr>
              <a:t>DFS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: connected graph with vertices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:= tree consisting only of the vertex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rocedure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vertex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or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each vertex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adjacent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and not yet 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add vertex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edge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i="1" dirty="0" smtClean="0">
                <a:ea typeface="Cambria Math" pitchFamily="18" charset="0"/>
              </a:rPr>
              <a:t>visit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</a:t>
            </a:r>
            <a:r>
              <a:rPr lang="en-US" b="1" dirty="0" smtClean="0">
                <a:solidFill>
                  <a:srgbClr val="FF0000"/>
                </a:solidFill>
              </a:rPr>
              <a:t>construct a spanning tree using </a:t>
            </a:r>
            <a:r>
              <a:rPr lang="en-US" b="1" i="1" dirty="0" smtClean="0">
                <a:solidFill>
                  <a:srgbClr val="FF0000"/>
                </a:solidFill>
              </a:rPr>
              <a:t>breadth-first search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 smtClean="0"/>
              <a:t> We first arbitrarily choose a root from the vertices of the graph. </a:t>
            </a:r>
          </a:p>
          <a:p>
            <a:pPr lvl="1"/>
            <a:r>
              <a:rPr lang="en-US" dirty="0" smtClean="0"/>
              <a:t>Then we add all of the edges incident to this vertex and the other endpoint of each of these edges. We say that </a:t>
            </a:r>
            <a:r>
              <a:rPr lang="en-US" dirty="0"/>
              <a:t>t</a:t>
            </a:r>
            <a:r>
              <a:rPr lang="en-US" dirty="0" smtClean="0"/>
              <a:t>hese are the vertices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each vertex added at the previous level, we add each edge incident to this vertex, as long as it does not produce a simple circuit. The new vertices we find are the vertices at the next level.</a:t>
            </a:r>
          </a:p>
          <a:p>
            <a:pPr lvl="1"/>
            <a:r>
              <a:rPr lang="en-US" dirty="0" smtClean="0"/>
              <a:t>We continue in this manner until all the vertices have been added and we have a spanning tree.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sz="4400" b="1" dirty="0" smtClean="0"/>
              <a:t>Example</a:t>
            </a:r>
            <a:r>
              <a:rPr lang="en-US" sz="4400" dirty="0" smtClean="0"/>
              <a:t>: </a:t>
            </a:r>
            <a:r>
              <a:rPr lang="en-US" sz="4400" b="1" dirty="0" smtClean="0">
                <a:solidFill>
                  <a:srgbClr val="FF0000"/>
                </a:solidFill>
              </a:rPr>
              <a:t>Use breadth-first search </a:t>
            </a:r>
          </a:p>
          <a:p>
            <a:pPr indent="0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to find a spanning tree                                                                                      for this graph. </a:t>
            </a: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arbitrarily choose vertex </a:t>
            </a:r>
            <a:r>
              <a:rPr lang="en-US" i="1" dirty="0" smtClean="0"/>
              <a:t>e</a:t>
            </a:r>
            <a:r>
              <a:rPr lang="en-US" dirty="0" smtClean="0"/>
              <a:t> as the root. We then add the edges from </a:t>
            </a:r>
            <a:r>
              <a:rPr lang="en-US" i="1" dirty="0" smtClean="0"/>
              <a:t>e</a:t>
            </a:r>
            <a:r>
              <a:rPr lang="en-US" dirty="0" smtClean="0"/>
              <a:t> to 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err="1" smtClean="0"/>
              <a:t>i</a:t>
            </a:r>
            <a:r>
              <a:rPr lang="en-US" dirty="0" smtClean="0"/>
              <a:t>. These four vertices make up 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the tree. Next, we add the edges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, the edges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h</a:t>
            </a:r>
            <a:r>
              <a:rPr lang="en-US" dirty="0" smtClean="0"/>
              <a:t>, the edges from </a:t>
            </a:r>
            <a:r>
              <a:rPr lang="en-US" i="1" dirty="0" smtClean="0"/>
              <a:t>f </a:t>
            </a:r>
            <a:r>
              <a:rPr lang="en-US" dirty="0" smtClean="0"/>
              <a:t>to </a:t>
            </a:r>
            <a:r>
              <a:rPr lang="en-US" i="1" dirty="0" smtClean="0"/>
              <a:t>j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and the edge from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k</a:t>
            </a:r>
            <a:r>
              <a:rPr lang="en-US" dirty="0" smtClean="0"/>
              <a:t>. The endpoints of these edges not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Next, add edges from these vertices to adjacent vertices not already in the graph. So, we  add edges from </a:t>
            </a:r>
            <a:r>
              <a:rPr lang="en-US" i="1" dirty="0" smtClean="0"/>
              <a:t>g</a:t>
            </a:r>
            <a:r>
              <a:rPr lang="en-US" dirty="0" smtClean="0"/>
              <a:t> to </a:t>
            </a:r>
            <a:r>
              <a:rPr lang="en-US" i="1" dirty="0" smtClean="0"/>
              <a:t>l</a:t>
            </a:r>
            <a:r>
              <a:rPr lang="en-US" dirty="0" smtClean="0"/>
              <a:t> and from </a:t>
            </a:r>
            <a:r>
              <a:rPr lang="en-US" i="1" dirty="0" smtClean="0"/>
              <a:t>k</a:t>
            </a:r>
            <a:r>
              <a:rPr lang="en-US" dirty="0" smtClean="0"/>
              <a:t> to </a:t>
            </a:r>
            <a:r>
              <a:rPr lang="en-US" i="1" dirty="0" smtClean="0"/>
              <a:t>m</a:t>
            </a:r>
            <a:r>
              <a:rPr lang="en-US" dirty="0" smtClean="0"/>
              <a:t>. </a:t>
            </a:r>
            <a:r>
              <a:rPr lang="en-US" dirty="0"/>
              <a:t>We see that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made up of the vertices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m</a:t>
            </a:r>
            <a:r>
              <a:rPr lang="en-US" dirty="0" smtClean="0"/>
              <a:t>.  </a:t>
            </a:r>
            <a:r>
              <a:rPr lang="en-US" dirty="0"/>
              <a:t>This is the last level because there are no new vertices to find.</a:t>
            </a: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15" y="1867341"/>
            <a:ext cx="1447800" cy="17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82652"/>
            <a:ext cx="5930162" cy="162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</a:t>
            </a:r>
            <a:r>
              <a:rPr lang="en-US" dirty="0" smtClean="0"/>
              <a:t>now </a:t>
            </a:r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FF0000"/>
                </a:solidFill>
              </a:rPr>
              <a:t> to describe </a:t>
            </a:r>
            <a:r>
              <a:rPr lang="en-US" dirty="0" smtClean="0">
                <a:solidFill>
                  <a:srgbClr val="FF0000"/>
                </a:solidFill>
              </a:rPr>
              <a:t>breadth-first </a:t>
            </a:r>
            <a:r>
              <a:rPr lang="en-US" dirty="0">
                <a:solidFill>
                  <a:srgbClr val="FF0000"/>
                </a:solidFill>
              </a:rPr>
              <a:t>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971800"/>
            <a:ext cx="6781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i="1" dirty="0" smtClean="0">
                <a:solidFill>
                  <a:srgbClr val="FF0000"/>
                </a:solidFill>
              </a:rPr>
              <a:t>FS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: connected graph with vertices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:= tree consisting only of the vertex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empty list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ut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in the list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of unprocessed vertices</a:t>
            </a:r>
          </a:p>
          <a:p>
            <a:r>
              <a:rPr lang="en-US" b="1" dirty="0">
                <a:ea typeface="Cambria Math" pitchFamily="18" charset="0"/>
              </a:rPr>
              <a:t>w</a:t>
            </a:r>
            <a:r>
              <a:rPr lang="en-US" b="1" dirty="0" smtClean="0">
                <a:ea typeface="Cambria Math" pitchFamily="18" charset="0"/>
              </a:rPr>
              <a:t>hile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 is not empty</a:t>
            </a:r>
          </a:p>
          <a:p>
            <a:r>
              <a:rPr lang="en-US" dirty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  remove the first vertex, 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ea typeface="Cambria Math" pitchFamily="18" charset="0"/>
              </a:rPr>
              <a:t>, from </a:t>
            </a:r>
            <a:r>
              <a:rPr lang="en-US" i="1" dirty="0" smtClean="0">
                <a:ea typeface="Cambria Math" pitchFamily="18" charset="0"/>
              </a:rPr>
              <a:t>L</a:t>
            </a:r>
            <a:endParaRPr lang="en-US" i="1" dirty="0">
              <a:ea typeface="Cambria Math" pitchFamily="18" charset="0"/>
            </a:endParaRPr>
          </a:p>
          <a:p>
            <a:r>
              <a:rPr lang="en-US" b="1" dirty="0" smtClean="0">
                <a:ea typeface="Cambria Math" pitchFamily="18" charset="0"/>
              </a:rPr>
              <a:t>    for</a:t>
            </a:r>
            <a:r>
              <a:rPr lang="en-US" dirty="0" smtClean="0">
                <a:ea typeface="Cambria Math" pitchFamily="18" charset="0"/>
              </a:rPr>
              <a:t> each neighbor 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 of 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ea typeface="Cambria Math" pitchFamily="18" charset="0"/>
              </a:rPr>
              <a:t> </a:t>
            </a:r>
          </a:p>
          <a:p>
            <a:r>
              <a:rPr lang="en-US" b="1" dirty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       if </a:t>
            </a:r>
            <a:r>
              <a:rPr lang="en-US" i="1" dirty="0" smtClean="0">
                <a:ea typeface="Cambria Math" pitchFamily="18" charset="0"/>
              </a:rPr>
              <a:t>w </a:t>
            </a:r>
            <a:r>
              <a:rPr lang="en-US" dirty="0" smtClean="0">
                <a:ea typeface="Cambria Math" pitchFamily="18" charset="0"/>
              </a:rPr>
              <a:t>is not in </a:t>
            </a:r>
            <a:r>
              <a:rPr lang="en-US" i="1" dirty="0" smtClean="0">
                <a:ea typeface="Cambria Math" pitchFamily="18" charset="0"/>
              </a:rPr>
              <a:t>L </a:t>
            </a:r>
            <a:r>
              <a:rPr lang="en-US" dirty="0" smtClean="0">
                <a:ea typeface="Cambria Math" pitchFamily="18" charset="0"/>
              </a:rPr>
              <a:t>and not in </a:t>
            </a:r>
            <a:r>
              <a:rPr lang="en-US" i="1" dirty="0" smtClean="0">
                <a:ea typeface="Cambria Math" pitchFamily="18" charset="0"/>
              </a:rPr>
              <a:t>T </a:t>
            </a:r>
            <a:r>
              <a:rPr lang="en-US" b="1" dirty="0" smtClean="0">
                <a:ea typeface="Cambria Math" pitchFamily="18" charset="0"/>
              </a:rPr>
              <a:t>then</a:t>
            </a:r>
          </a:p>
          <a:p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    </a:t>
            </a:r>
            <a:r>
              <a:rPr lang="en-US" dirty="0" smtClean="0">
                <a:ea typeface="Cambria Math" pitchFamily="18" charset="0"/>
              </a:rPr>
              <a:t>add  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 to the end of the list </a:t>
            </a:r>
            <a:r>
              <a:rPr lang="en-US" i="1" dirty="0">
                <a:ea typeface="Cambria Math" pitchFamily="18" charset="0"/>
              </a:rPr>
              <a:t>L</a:t>
            </a:r>
            <a:endParaRPr lang="en-US" i="1" dirty="0" smtClean="0">
              <a:ea typeface="Cambria Math" pitchFamily="18" charset="0"/>
            </a:endParaRPr>
          </a:p>
          <a:p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</a:t>
            </a:r>
            <a:r>
              <a:rPr lang="en-US" dirty="0" smtClean="0">
                <a:ea typeface="Cambria Math" pitchFamily="18" charset="0"/>
              </a:rPr>
              <a:t>add 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and edge {</a:t>
            </a:r>
            <a:r>
              <a:rPr lang="en-US" i="1" dirty="0" err="1">
                <a:ea typeface="Cambria Math" pitchFamily="18" charset="0"/>
              </a:rPr>
              <a:t>v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} to </a:t>
            </a:r>
            <a:r>
              <a:rPr lang="en-US" i="1" dirty="0">
                <a:ea typeface="Cambria Math" pitchFamily="18" charset="0"/>
              </a:rPr>
              <a:t>T</a:t>
            </a:r>
            <a:endParaRPr lang="en-US" dirty="0" smtClean="0">
              <a:ea typeface="Cambria Math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b="1" i="1" dirty="0" smtClean="0">
                <a:solidFill>
                  <a:srgbClr val="FF0000"/>
                </a:solidFill>
              </a:rPr>
              <a:t>tree</a:t>
            </a:r>
            <a:r>
              <a:rPr lang="en-US" b="1" dirty="0" smtClean="0">
                <a:solidFill>
                  <a:srgbClr val="FF0000"/>
                </a:solidFill>
              </a:rPr>
              <a:t> is a </a:t>
            </a: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connected undirected graph </a:t>
            </a: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with no simple circuits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these                                                                                                                                      graphs are trees?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FF0000"/>
                </a:solidFill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are trees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- both are connected and have no simple circuits. Because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 is a simple circuit, </a:t>
            </a:r>
            <a:r>
              <a:rPr lang="en-US" b="1" i="1" dirty="0">
                <a:solidFill>
                  <a:srgbClr val="FF0000"/>
                </a:solidFill>
              </a:rPr>
              <a:t>G</a:t>
            </a:r>
            <a:r>
              <a:rPr lang="en-US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is not a </a:t>
            </a:r>
            <a:r>
              <a:rPr lang="en-US" b="1" dirty="0" smtClean="0">
                <a:solidFill>
                  <a:srgbClr val="FF0000"/>
                </a:solidFill>
              </a:rPr>
              <a:t>tree. </a:t>
            </a:r>
            <a:r>
              <a:rPr lang="en-US" b="1" i="1" dirty="0" smtClean="0">
                <a:solidFill>
                  <a:srgbClr val="FF0000"/>
                </a:solidFill>
              </a:rPr>
              <a:t>G</a:t>
            </a:r>
            <a:r>
              <a:rPr lang="en-US" b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is not a tree</a:t>
            </a:r>
            <a:r>
              <a:rPr lang="en-US" dirty="0" smtClean="0"/>
              <a:t> because it is not connected.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b="1" i="1" dirty="0">
                <a:solidFill>
                  <a:srgbClr val="FF0000"/>
                </a:solidFill>
              </a:rPr>
              <a:t>forest</a:t>
            </a:r>
            <a:r>
              <a:rPr lang="en-US" b="1" dirty="0">
                <a:solidFill>
                  <a:srgbClr val="FF0000"/>
                </a:solidFill>
              </a:rPr>
              <a:t> is a graph </a:t>
            </a:r>
            <a:endParaRPr lang="en-US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that </a:t>
            </a:r>
            <a:r>
              <a:rPr lang="en-US" b="1" dirty="0">
                <a:solidFill>
                  <a:srgbClr val="FF0000"/>
                </a:solidFill>
              </a:rPr>
              <a:t>has no simple circuit,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</a:t>
            </a: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but </a:t>
            </a:r>
            <a:r>
              <a:rPr lang="en-US" b="1" dirty="0">
                <a:solidFill>
                  <a:srgbClr val="FF0000"/>
                </a:solidFill>
              </a:rPr>
              <a:t>is not </a:t>
            </a:r>
            <a:r>
              <a:rPr lang="en-US" b="1" dirty="0" smtClean="0">
                <a:solidFill>
                  <a:srgbClr val="FF0000"/>
                </a:solidFill>
              </a:rPr>
              <a:t>connected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dirty="0" smtClean="0"/>
              <a:t>Each </a:t>
            </a:r>
            <a:r>
              <a:rPr lang="en-US" dirty="0"/>
              <a:t>of the connected </a:t>
            </a:r>
            <a:r>
              <a:rPr lang="en-US" dirty="0" smtClean="0"/>
              <a:t> </a:t>
            </a:r>
          </a:p>
          <a:p>
            <a:pPr indent="0">
              <a:buNone/>
            </a:pPr>
            <a:r>
              <a:rPr lang="en-US" dirty="0" smtClean="0"/>
              <a:t>components </a:t>
            </a:r>
            <a:r>
              <a:rPr lang="en-US" dirty="0"/>
              <a:t>in a forest is a </a:t>
            </a:r>
            <a:r>
              <a:rPr lang="en-US" dirty="0" smtClean="0"/>
              <a:t>tree.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66800"/>
            <a:ext cx="4952999" cy="2275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36" y="4191000"/>
            <a:ext cx="4812817" cy="2209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sz="3400" b="1" dirty="0" smtClean="0">
                <a:solidFill>
                  <a:srgbClr val="FF0000"/>
                </a:solidFill>
              </a:rPr>
              <a:t>Theorem 1: An undirected graph is a tree if and only if there is a unique simple path between any two of its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ssume that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is a tree. Then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is connected with no simple circuits. Hence, if 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are distinct vertices of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there is a simple path between them (by Theorem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of Section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). This path must be unique - for if there were a second path, there would be a simple circuit in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(by Exercise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of Section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Hence, there is a unique simple path between any two vertices of a tree.</a:t>
            </a:r>
          </a:p>
          <a:p>
            <a:pPr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Now assume that there is a unique simple path between any two vertices of a graph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Then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is connected because there is a path between any two of its vertices.  Furthermore,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can have no simple circuits since if there were a simple circuit, there would be two paths between some two vertices. </a:t>
            </a:r>
          </a:p>
          <a:p>
            <a:pPr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Hence, a graph with a unique simple path between any two vertices is a tree</a:t>
            </a:r>
            <a:r>
              <a:rPr lang="en-US" dirty="0" smtClean="0"/>
              <a:t>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41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 are used as models </a:t>
            </a:r>
            <a:r>
              <a:rPr lang="en-US" dirty="0"/>
              <a:t>in </a:t>
            </a:r>
            <a:r>
              <a:rPr lang="en-US" dirty="0" smtClean="0"/>
              <a:t>computer science, chemistry, geology, botany,  psychology, and many other areas.</a:t>
            </a:r>
          </a:p>
          <a:p>
            <a:r>
              <a:rPr lang="en-US" dirty="0" smtClean="0"/>
              <a:t>Trees were </a:t>
            </a:r>
            <a:r>
              <a:rPr lang="en-US" dirty="0" smtClean="0">
                <a:solidFill>
                  <a:srgbClr val="00B0F0"/>
                </a:solidFill>
              </a:rPr>
              <a:t>introduced by the mathematician  </a:t>
            </a:r>
            <a:r>
              <a:rPr lang="en-US" dirty="0" err="1" smtClean="0">
                <a:solidFill>
                  <a:srgbClr val="00B0F0"/>
                </a:solidFill>
              </a:rPr>
              <a:t>Cayley</a:t>
            </a:r>
            <a:r>
              <a:rPr lang="en-US" dirty="0" smtClean="0"/>
              <a:t> in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1857 </a:t>
            </a:r>
            <a:r>
              <a:rPr lang="en-US" dirty="0" smtClean="0"/>
              <a:t>in his work counting the number of isomers of saturated hydrocarbons. The two isomers of butane are shown at the right. </a:t>
            </a:r>
          </a:p>
          <a:p>
            <a:r>
              <a:rPr lang="en-US" dirty="0" smtClean="0"/>
              <a:t>The organization of a  computer file system into directories, subdirectories, and files is </a:t>
            </a:r>
            <a:r>
              <a:rPr lang="en-US" dirty="0"/>
              <a:t>naturally </a:t>
            </a:r>
            <a:r>
              <a:rPr lang="en-US" dirty="0" smtClean="0"/>
              <a:t>represented </a:t>
            </a:r>
            <a:r>
              <a:rPr lang="en-US" dirty="0"/>
              <a:t>as a tree. </a:t>
            </a:r>
            <a:endParaRPr lang="en-US" dirty="0" smtClean="0"/>
          </a:p>
          <a:p>
            <a:r>
              <a:rPr lang="en-US" dirty="0" smtClean="0"/>
              <a:t>Trees are used to represent the structure of organizations. 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16449"/>
            <a:ext cx="4838700" cy="164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3625264"/>
            <a:ext cx="3879180" cy="239453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2785641" cy="20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883158" cy="1030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Arthur </a:t>
            </a:r>
            <a:r>
              <a:rPr lang="en-US" dirty="0" err="1" smtClean="0"/>
              <a:t>Cayley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1821-1895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b="1" i="1" dirty="0" smtClean="0">
                <a:solidFill>
                  <a:srgbClr val="FF0000"/>
                </a:solidFill>
              </a:rPr>
              <a:t>rooted tree </a:t>
            </a:r>
            <a:r>
              <a:rPr lang="en-US" b="1" dirty="0" smtClean="0">
                <a:solidFill>
                  <a:srgbClr val="FF0000"/>
                </a:solidFill>
              </a:rPr>
              <a:t>is a tree in which one vertex has been designated as the </a:t>
            </a:r>
            <a:r>
              <a:rPr lang="en-US" b="1" i="1" dirty="0" smtClean="0">
                <a:solidFill>
                  <a:srgbClr val="FF0000"/>
                </a:solidFill>
              </a:rPr>
              <a:t>root</a:t>
            </a:r>
            <a:r>
              <a:rPr lang="en-US" b="1" dirty="0" smtClean="0">
                <a:solidFill>
                  <a:srgbClr val="FF0000"/>
                </a:solidFill>
              </a:rPr>
              <a:t> and every edge is directed away from the root.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/>
          </a:p>
          <a:p>
            <a:pPr indent="0">
              <a:buNone/>
            </a:pPr>
            <a:r>
              <a:rPr lang="en-US" dirty="0" smtClean="0"/>
              <a:t>An </a:t>
            </a:r>
            <a:r>
              <a:rPr lang="en-US" dirty="0" err="1" smtClean="0"/>
              <a:t>unrooted</a:t>
            </a:r>
            <a:r>
              <a:rPr lang="en-US" dirty="0" smtClean="0"/>
              <a:t> tree is converted into different rooted trees when different vertices are chosen as the root.</a:t>
            </a:r>
          </a:p>
          <a:p>
            <a:pPr indent="0">
              <a:buNone/>
            </a:pPr>
            <a:r>
              <a:rPr lang="en-US" dirty="0" smtClean="0"/>
              <a:t>Note: the arrows can be omitted.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00600"/>
            <a:ext cx="5752618" cy="19288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343400" cy="5410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900" dirty="0"/>
              <a:t>If </a:t>
            </a:r>
            <a:r>
              <a:rPr lang="en-US" sz="2900" i="1" dirty="0"/>
              <a:t>v</a:t>
            </a:r>
            <a:r>
              <a:rPr lang="en-US" sz="2900" dirty="0"/>
              <a:t> is a vertex </a:t>
            </a:r>
            <a:r>
              <a:rPr lang="en-US" sz="2900" dirty="0" smtClean="0"/>
              <a:t>of a rooted tree other </a:t>
            </a:r>
            <a:r>
              <a:rPr lang="en-US" sz="2900" dirty="0"/>
              <a:t>than the root, the </a:t>
            </a:r>
            <a:r>
              <a:rPr lang="en-US" sz="2900" b="1" i="1" dirty="0">
                <a:solidFill>
                  <a:srgbClr val="FF0000"/>
                </a:solidFill>
              </a:rPr>
              <a:t>parent</a:t>
            </a:r>
            <a:r>
              <a:rPr lang="en-US" sz="2900" dirty="0"/>
              <a:t> of </a:t>
            </a:r>
            <a:r>
              <a:rPr lang="en-US" sz="2900" i="1" dirty="0"/>
              <a:t>v</a:t>
            </a:r>
            <a:r>
              <a:rPr lang="en-US" sz="2900" dirty="0"/>
              <a:t> is the unique vertex </a:t>
            </a:r>
            <a:r>
              <a:rPr lang="en-US" sz="2900" i="1" dirty="0"/>
              <a:t>u</a:t>
            </a:r>
            <a:r>
              <a:rPr lang="en-US" sz="2900" dirty="0"/>
              <a:t> such that there is a directed edge from </a:t>
            </a:r>
            <a:r>
              <a:rPr lang="en-US" sz="2900" i="1" dirty="0"/>
              <a:t>u</a:t>
            </a:r>
            <a:r>
              <a:rPr lang="en-US" sz="2900" dirty="0"/>
              <a:t> to </a:t>
            </a:r>
            <a:r>
              <a:rPr lang="en-US" sz="2900" i="1" dirty="0"/>
              <a:t>v</a:t>
            </a:r>
            <a:r>
              <a:rPr lang="en-US" sz="2900" dirty="0"/>
              <a:t>. </a:t>
            </a:r>
            <a:r>
              <a:rPr lang="en-US" sz="2900" dirty="0" smtClean="0"/>
              <a:t>When </a:t>
            </a:r>
            <a:r>
              <a:rPr lang="en-US" sz="2900" i="1" dirty="0"/>
              <a:t>u</a:t>
            </a:r>
            <a:r>
              <a:rPr lang="en-US" sz="2900" dirty="0"/>
              <a:t> is a parent of </a:t>
            </a:r>
            <a:r>
              <a:rPr lang="en-US" sz="2900" i="1" dirty="0"/>
              <a:t>v</a:t>
            </a:r>
            <a:r>
              <a:rPr lang="en-US" sz="2900" dirty="0"/>
              <a:t>, </a:t>
            </a:r>
            <a:r>
              <a:rPr lang="en-US" sz="2900" i="1" dirty="0"/>
              <a:t>v</a:t>
            </a:r>
            <a:r>
              <a:rPr lang="en-US" sz="2900" dirty="0"/>
              <a:t> is called a </a:t>
            </a:r>
            <a:r>
              <a:rPr lang="en-US" sz="2900" b="1" i="1" dirty="0">
                <a:solidFill>
                  <a:srgbClr val="FF0000"/>
                </a:solidFill>
              </a:rPr>
              <a:t>child</a:t>
            </a:r>
            <a:r>
              <a:rPr lang="en-US" sz="2900" dirty="0"/>
              <a:t> of </a:t>
            </a:r>
            <a:r>
              <a:rPr lang="en-US" sz="2900" i="1" dirty="0"/>
              <a:t>u</a:t>
            </a:r>
            <a:r>
              <a:rPr lang="en-US" sz="2900" dirty="0"/>
              <a:t>. Vertices with the same parent are called </a:t>
            </a:r>
            <a:r>
              <a:rPr lang="en-US" sz="2900" b="1" i="1" dirty="0">
                <a:solidFill>
                  <a:srgbClr val="FF0000"/>
                </a:solidFill>
              </a:rPr>
              <a:t>siblings</a:t>
            </a:r>
            <a:r>
              <a:rPr lang="en-US" sz="29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2900" dirty="0"/>
              <a:t>The </a:t>
            </a:r>
            <a:r>
              <a:rPr lang="en-US" sz="2900" b="1" i="1" dirty="0">
                <a:solidFill>
                  <a:srgbClr val="FF0000"/>
                </a:solidFill>
              </a:rPr>
              <a:t>ancestors</a:t>
            </a:r>
            <a:r>
              <a:rPr lang="en-US" sz="2900" dirty="0"/>
              <a:t> of a vertex </a:t>
            </a:r>
            <a:r>
              <a:rPr lang="en-US" sz="2900" dirty="0" smtClean="0"/>
              <a:t>are the vertices </a:t>
            </a:r>
            <a:r>
              <a:rPr lang="en-US" sz="2900" dirty="0"/>
              <a:t>in the path from the root to this vertex, excluding the vertex itself and including the root. The </a:t>
            </a:r>
            <a:r>
              <a:rPr lang="en-US" sz="2900" b="1" i="1" dirty="0">
                <a:solidFill>
                  <a:srgbClr val="FF0000"/>
                </a:solidFill>
              </a:rPr>
              <a:t>descendants</a:t>
            </a:r>
            <a:r>
              <a:rPr lang="en-US" sz="2900" i="1" dirty="0"/>
              <a:t> </a:t>
            </a:r>
            <a:r>
              <a:rPr lang="en-US" sz="2900" dirty="0"/>
              <a:t>of a vertex </a:t>
            </a:r>
            <a:r>
              <a:rPr lang="en-US" sz="2900" i="1" dirty="0"/>
              <a:t>v</a:t>
            </a:r>
            <a:r>
              <a:rPr lang="en-US" sz="2900" dirty="0"/>
              <a:t> are those vertices that have </a:t>
            </a:r>
            <a:r>
              <a:rPr lang="en-US" sz="2900" i="1" dirty="0"/>
              <a:t>v</a:t>
            </a:r>
            <a:r>
              <a:rPr lang="en-US" sz="2900" dirty="0"/>
              <a:t> as an ancestor.</a:t>
            </a:r>
          </a:p>
          <a:p>
            <a:r>
              <a:rPr lang="en-US" sz="2900" dirty="0"/>
              <a:t>A </a:t>
            </a:r>
            <a:r>
              <a:rPr lang="en-US" sz="2900" b="1" dirty="0">
                <a:solidFill>
                  <a:srgbClr val="FF0000"/>
                </a:solidFill>
              </a:rPr>
              <a:t>vertex of a rooted tree </a:t>
            </a:r>
            <a:r>
              <a:rPr lang="en-US" sz="2900" b="1" dirty="0" smtClean="0">
                <a:solidFill>
                  <a:srgbClr val="FF0000"/>
                </a:solidFill>
              </a:rPr>
              <a:t>with no children is </a:t>
            </a:r>
            <a:r>
              <a:rPr lang="en-US" sz="2900" b="1" dirty="0">
                <a:solidFill>
                  <a:srgbClr val="FF0000"/>
                </a:solidFill>
              </a:rPr>
              <a:t>called a </a:t>
            </a:r>
            <a:r>
              <a:rPr lang="en-US" sz="2900" b="1" dirty="0" smtClean="0">
                <a:solidFill>
                  <a:srgbClr val="FF0000"/>
                </a:solidFill>
              </a:rPr>
              <a:t>leaf</a:t>
            </a:r>
            <a:r>
              <a:rPr lang="en-US" sz="2900" dirty="0" smtClean="0"/>
              <a:t>. </a:t>
            </a:r>
            <a:r>
              <a:rPr lang="en-US" sz="2900" dirty="0"/>
              <a:t>Vertices that have children are called </a:t>
            </a:r>
            <a:r>
              <a:rPr lang="en-US" sz="2900" b="1" i="1" dirty="0">
                <a:solidFill>
                  <a:srgbClr val="FF0000"/>
                </a:solidFill>
              </a:rPr>
              <a:t>internal vertices</a:t>
            </a:r>
            <a:r>
              <a:rPr lang="en-US" sz="2900" dirty="0"/>
              <a:t>.</a:t>
            </a:r>
          </a:p>
          <a:p>
            <a:r>
              <a:rPr lang="en-US" sz="2900" dirty="0"/>
              <a:t>If </a:t>
            </a:r>
            <a:r>
              <a:rPr lang="en-US" sz="2900" i="1" dirty="0"/>
              <a:t>a</a:t>
            </a:r>
            <a:r>
              <a:rPr lang="en-US" sz="2900" dirty="0"/>
              <a:t> is a vertex in a tree, the </a:t>
            </a:r>
            <a:r>
              <a:rPr lang="en-US" sz="2900" b="1" i="1" dirty="0" err="1">
                <a:solidFill>
                  <a:srgbClr val="FF0000"/>
                </a:solidFill>
              </a:rPr>
              <a:t>subtree</a:t>
            </a:r>
            <a:r>
              <a:rPr lang="en-US" sz="2900" b="1" i="1" dirty="0">
                <a:solidFill>
                  <a:srgbClr val="FF0000"/>
                </a:solidFill>
              </a:rPr>
              <a:t> </a:t>
            </a:r>
            <a:r>
              <a:rPr lang="en-US" sz="2900" b="1" dirty="0">
                <a:solidFill>
                  <a:srgbClr val="FF0000"/>
                </a:solidFill>
              </a:rPr>
              <a:t>with </a:t>
            </a:r>
            <a:r>
              <a:rPr lang="en-US" sz="2900" b="1" i="1" dirty="0">
                <a:solidFill>
                  <a:srgbClr val="FF0000"/>
                </a:solidFill>
              </a:rPr>
              <a:t>a</a:t>
            </a:r>
            <a:r>
              <a:rPr lang="en-US" sz="2900" b="1" dirty="0">
                <a:solidFill>
                  <a:srgbClr val="FF0000"/>
                </a:solidFill>
              </a:rPr>
              <a:t> as its root </a:t>
            </a:r>
            <a:r>
              <a:rPr lang="en-US" sz="2900" dirty="0"/>
              <a:t>is the </a:t>
            </a:r>
            <a:r>
              <a:rPr lang="en-US" sz="2900" dirty="0" err="1"/>
              <a:t>subgraph</a:t>
            </a:r>
            <a:r>
              <a:rPr lang="en-US" sz="2900" dirty="0"/>
              <a:t> of the tree consisting of </a:t>
            </a:r>
            <a:r>
              <a:rPr lang="en-US" sz="2900" i="1" dirty="0"/>
              <a:t>a</a:t>
            </a:r>
            <a:r>
              <a:rPr lang="en-US" sz="2900" dirty="0"/>
              <a:t> and its descendants and all edges incident to these descendants. 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24200"/>
            <a:ext cx="4312012" cy="2057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19371</TotalTime>
  <Words>4267</Words>
  <Application>Microsoft Office PowerPoint</Application>
  <PresentationFormat>On-screen Show (4:3)</PresentationFormat>
  <Paragraphs>418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 Black</vt:lpstr>
      <vt:lpstr>Calibri</vt:lpstr>
      <vt:lpstr>Cambria Math</vt:lpstr>
      <vt:lpstr>Constantia</vt:lpstr>
      <vt:lpstr>Symbol</vt:lpstr>
      <vt:lpstr>Wingdings 2</vt:lpstr>
      <vt:lpstr>Flow</vt:lpstr>
      <vt:lpstr>Trees</vt:lpstr>
      <vt:lpstr>Chapter Summary</vt:lpstr>
      <vt:lpstr>Introduction to Trees</vt:lpstr>
      <vt:lpstr>Section Summary</vt:lpstr>
      <vt:lpstr>Trees</vt:lpstr>
      <vt:lpstr>Trees (continued)</vt:lpstr>
      <vt:lpstr>Trees as Models</vt:lpstr>
      <vt:lpstr>Rooted Trees</vt:lpstr>
      <vt:lpstr>Rooted Tree Terminology</vt:lpstr>
      <vt:lpstr>Terminology for Rooted Trees</vt:lpstr>
      <vt:lpstr>m-ary Rooted Trees</vt:lpstr>
      <vt:lpstr>Ordered Rooted Trees</vt:lpstr>
      <vt:lpstr>Properties of Trees</vt:lpstr>
      <vt:lpstr>Counting Vertices in Full m-Ary Trees</vt:lpstr>
      <vt:lpstr>Counting Vertices in Full m-Ary Trees (continued)</vt:lpstr>
      <vt:lpstr>Level of vertices and height of trees</vt:lpstr>
      <vt:lpstr>Balanced m-Ary Trees</vt:lpstr>
      <vt:lpstr>The Bound for the Number of Leaves in an m-Ary Tree</vt:lpstr>
      <vt:lpstr>Tree Traversal</vt:lpstr>
      <vt:lpstr>Section Summary</vt:lpstr>
      <vt:lpstr>Tree Traversal</vt:lpstr>
      <vt:lpstr>Preorder Traversal</vt:lpstr>
      <vt:lpstr>Preorder Traversal (continued)</vt:lpstr>
      <vt:lpstr>Inorder Traversal</vt:lpstr>
      <vt:lpstr>Inorder Traversal (continued)</vt:lpstr>
      <vt:lpstr>Postorder Traversal</vt:lpstr>
      <vt:lpstr>Postorder Traversal  (continued)</vt:lpstr>
      <vt:lpstr>Expression Trees</vt:lpstr>
      <vt:lpstr>Infix Notation</vt:lpstr>
      <vt:lpstr>Prefix Notation</vt:lpstr>
      <vt:lpstr>Postfix Notation</vt:lpstr>
      <vt:lpstr>Spanning Trees</vt:lpstr>
      <vt:lpstr>Section Summary</vt:lpstr>
      <vt:lpstr>Spanning Trees</vt:lpstr>
      <vt:lpstr>Spanning Trees (continued)</vt:lpstr>
      <vt:lpstr>PowerPoint Presentation</vt:lpstr>
      <vt:lpstr>PowerPoint Presentation</vt:lpstr>
      <vt:lpstr>PowerPoint Presentation</vt:lpstr>
      <vt:lpstr>PowerPoint Presentation</vt:lpstr>
      <vt:lpstr>Depth-First Search</vt:lpstr>
      <vt:lpstr>Depth-First Search (continued)</vt:lpstr>
      <vt:lpstr>Depth-First Search (continued)</vt:lpstr>
      <vt:lpstr>Depth-First Search Algorithm</vt:lpstr>
      <vt:lpstr>Breadth-First Search</vt:lpstr>
      <vt:lpstr>Breadth-First Search (continued)</vt:lpstr>
      <vt:lpstr>Breadth-First Search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Young, Gilbert</cp:lastModifiedBy>
  <cp:revision>843</cp:revision>
  <dcterms:created xsi:type="dcterms:W3CDTF">2011-03-27T19:58:04Z</dcterms:created>
  <dcterms:modified xsi:type="dcterms:W3CDTF">2018-07-26T04:41:35Z</dcterms:modified>
</cp:coreProperties>
</file>