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48" r:id="rId3"/>
    <p:sldId id="404" r:id="rId4"/>
    <p:sldId id="406" r:id="rId5"/>
    <p:sldId id="407" r:id="rId6"/>
    <p:sldId id="417" r:id="rId7"/>
    <p:sldId id="418" r:id="rId8"/>
    <p:sldId id="411" r:id="rId9"/>
    <p:sldId id="419" r:id="rId10"/>
    <p:sldId id="412" r:id="rId11"/>
    <p:sldId id="413" r:id="rId12"/>
    <p:sldId id="415" r:id="rId13"/>
    <p:sldId id="352" r:id="rId14"/>
    <p:sldId id="405" r:id="rId15"/>
    <p:sldId id="420" r:id="rId16"/>
    <p:sldId id="421" r:id="rId17"/>
    <p:sldId id="422" r:id="rId18"/>
    <p:sldId id="423" r:id="rId19"/>
    <p:sldId id="424" r:id="rId20"/>
    <p:sldId id="353" r:id="rId21"/>
    <p:sldId id="354" r:id="rId22"/>
    <p:sldId id="425" r:id="rId23"/>
    <p:sldId id="429" r:id="rId24"/>
    <p:sldId id="430" r:id="rId25"/>
    <p:sldId id="433" r:id="rId26"/>
    <p:sldId id="434" r:id="rId27"/>
    <p:sldId id="43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>
      <p:cViewPr>
        <p:scale>
          <a:sx n="87" d="100"/>
          <a:sy n="87" d="100"/>
        </p:scale>
        <p:origin x="-131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A19-72D2-4EF2-B396-61E1C86A331F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5AFB-0917-4144-99DF-1312D8BEC1AC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3F89-02E3-4814-AA9F-C4DC939F9E2A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6F7-A34D-4C99-A686-121CA913B463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C7D9-6CBF-4C5C-99D3-9017AB9DBDDB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BF69-7B67-42A9-8D5B-24146B1068D9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0597-4C90-416C-8AEE-6306C0F72D5E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DFB6-AEC9-4766-9D1B-B00140130043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1B63-5301-4107-88C6-61FDEB659FB5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394A-90DC-4D9F-9EED-F0AD97DC40A3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1C5-560F-42B9-A81B-09373DB39326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8FAB02-213A-43D5-9DE8-0AA8BDDDF979}" type="datetime1">
              <a:rPr lang="en-US" smtClean="0"/>
              <a:pPr/>
              <a:t>5/26/2021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3657600" cy="4960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19812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identity can be proved using a table.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2819400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identities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except for the first and the last two come in pairs. Each element of the pair is the </a:t>
            </a:r>
            <a:r>
              <a:rPr lang="en-US" b="1" i="1" dirty="0" smtClean="0">
                <a:solidFill>
                  <a:srgbClr val="FF0000"/>
                </a:solidFill>
              </a:rPr>
              <a:t>dual</a:t>
            </a:r>
            <a:r>
              <a:rPr lang="en-US" dirty="0" smtClean="0"/>
              <a:t> of the other (</a:t>
            </a:r>
            <a:r>
              <a:rPr lang="en-US" b="1" dirty="0" smtClean="0">
                <a:solidFill>
                  <a:srgbClr val="FF0000"/>
                </a:solidFill>
              </a:rPr>
              <a:t>obtained by switching Boolean sums and Boolean products and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’s and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’s 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8768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Boolean identities correspond to the identities of propositional logic (Section </a:t>
            </a:r>
            <a:r>
              <a:rPr lang="en-US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1.3</a:t>
            </a:r>
            <a:r>
              <a:rPr lang="en-US" b="1" dirty="0" smtClean="0">
                <a:solidFill>
                  <a:srgbClr val="00B050"/>
                </a:solidFill>
              </a:rPr>
              <a:t>) and the set identities (Section </a:t>
            </a:r>
            <a:r>
              <a:rPr lang="en-US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2.2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Show that the distributive law                           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smtClean="0">
                <a:solidFill>
                  <a:srgbClr val="FF0000"/>
                </a:solidFill>
              </a:rPr>
              <a:t>z</a:t>
            </a:r>
            <a:r>
              <a:rPr lang="en-US" dirty="0" smtClean="0">
                <a:solidFill>
                  <a:srgbClr val="FF0000"/>
                </a:solidFill>
              </a:rPr>
              <a:t>) = </a:t>
            </a:r>
            <a:r>
              <a:rPr lang="en-US" i="1" dirty="0" err="1" smtClean="0">
                <a:solidFill>
                  <a:srgbClr val="FF0000"/>
                </a:solidFill>
              </a:rPr>
              <a:t>xy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i="1" dirty="0" err="1" smtClean="0">
                <a:solidFill>
                  <a:srgbClr val="FF0000"/>
                </a:solidFill>
              </a:rPr>
              <a:t>xz</a:t>
            </a:r>
            <a:r>
              <a:rPr lang="en-US" dirty="0" smtClean="0">
                <a:solidFill>
                  <a:srgbClr val="FF0000"/>
                </a:solidFill>
              </a:rPr>
              <a:t> is valid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We </a:t>
            </a:r>
            <a:r>
              <a:rPr lang="en-US" dirty="0"/>
              <a:t>show that both sides of this identity always take the same value </a:t>
            </a:r>
            <a:r>
              <a:rPr lang="en-US" dirty="0">
                <a:solidFill>
                  <a:srgbClr val="FF0000"/>
                </a:solidFill>
              </a:rPr>
              <a:t>by constructing this table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82" y="3733799"/>
            <a:ext cx="5735018" cy="27763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of a 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</a:t>
                </a:r>
                <a:r>
                  <a:rPr lang="en-US" dirty="0" smtClean="0"/>
                  <a:t>n: A </a:t>
                </a:r>
                <a:r>
                  <a:rPr lang="en-US" i="1" dirty="0" smtClean="0"/>
                  <a:t>Boolean algebra </a:t>
                </a:r>
                <a:r>
                  <a:rPr lang="en-US" dirty="0" smtClean="0"/>
                  <a:t>is a set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B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with two binary operations 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∨</a:t>
                </a:r>
                <a:r>
                  <a:rPr lang="en-US" dirty="0" smtClean="0"/>
                  <a:t>  and 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∧</a:t>
                </a:r>
                <a:r>
                  <a:rPr lang="en-US" dirty="0" smtClean="0"/>
                  <a:t>, elements 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and a unary operation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 such that for all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and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in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B</a:t>
                </a:r>
                <a:r>
                  <a:rPr lang="en-US" dirty="0" smtClean="0"/>
                  <a:t>: </a:t>
                </a:r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marL="731520" indent="-457200"/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8138" y="3268461"/>
            <a:ext cx="11330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0 = </a:t>
            </a:r>
            <a:r>
              <a:rPr lang="en-US" sz="1600" i="1" dirty="0" smtClean="0">
                <a:ea typeface="Cambria Math" pitchFamily="18" charset="0"/>
              </a:rPr>
              <a:t>x</a:t>
            </a: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 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/>
              <a:t> 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/>
                  <a:t>x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 ∨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en-US" sz="1600" i="1" dirty="0" smtClean="0">
                  <a:ea typeface="Cambria Math" pitchFamily="18" charset="0"/>
                </a:endParaRPr>
              </a:p>
              <a:p>
                <a:r>
                  <a:rPr lang="en-US" sz="1600" i="1" dirty="0" smtClean="0">
                    <a:ea typeface="Cambria Math" pitchFamily="18" charset="0"/>
                  </a:rPr>
                  <a:t>x 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∧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203" t="-4082" b="-112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1391" y="4584065"/>
            <a:ext cx="24152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ea typeface="Cambria Math" pitchFamily="18" charset="0"/>
              </a:rPr>
              <a:t>  </a:t>
            </a:r>
            <a:r>
              <a:rPr lang="en-US" sz="1600" i="1" dirty="0" smtClean="0">
                <a:ea typeface="Cambria Math" pitchFamily="18" charset="0"/>
              </a:rPr>
              <a:t>z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/>
                <a:ea typeface="Cambria Math"/>
              </a:rPr>
              <a:t> ∨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 smtClean="0">
                <a:latin typeface="Cambria Math"/>
                <a:ea typeface="Cambria Math"/>
              </a:rPr>
              <a:t>)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dirty="0" smtClean="0">
                <a:ea typeface="Cambria Math" pitchFamily="18" charset="0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ea typeface="Cambria Math" pitchFamily="18" charset="0"/>
              </a:rPr>
              <a:t>)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latin typeface="Cambria Math"/>
                <a:ea typeface="Cambria Math"/>
              </a:rPr>
              <a:t>z 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 </a:t>
            </a:r>
            <a:r>
              <a:rPr lang="en-US" sz="1600" i="1" dirty="0">
                <a:ea typeface="Cambria Math" pitchFamily="18" charset="0"/>
              </a:rPr>
              <a:t>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54765" y="5334000"/>
            <a:ext cx="20408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 smtClean="0"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i="1" dirty="0" smtClean="0">
                <a:ea typeface="Cambria Math" pitchFamily="18" charset="0"/>
              </a:rPr>
              <a:t>  x</a:t>
            </a:r>
            <a:r>
              <a:rPr lang="en-US" sz="1600" dirty="0" smtClean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48139" y="6146751"/>
            <a:ext cx="28094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>
                <a:latin typeface="Cambria Math"/>
                <a:ea typeface="Cambria Math"/>
              </a:rPr>
              <a:t> ∨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 smtClean="0">
                <a:ea typeface="Cambria Math" pitchFamily="18" charset="0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z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i="1" dirty="0" smtClean="0"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/>
                <a:ea typeface="Cambria Math"/>
              </a:rPr>
              <a:t> ∨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 smtClean="0">
                <a:ea typeface="Cambria Math" pitchFamily="18" charset="0"/>
              </a:rPr>
              <a:t>)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 smtClean="0">
                <a:ea typeface="Cambria Math" pitchFamily="18" charset="0"/>
              </a:rPr>
              <a:t>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x </a:t>
            </a:r>
            <a:r>
              <a:rPr lang="en-US" sz="1600" dirty="0" smtClean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 smtClean="0">
                <a:latin typeface="Cambria Math"/>
                <a:ea typeface="Cambria Math"/>
              </a:rPr>
              <a:t>)</a:t>
            </a:r>
            <a:r>
              <a:rPr lang="en-US" sz="1600" dirty="0" smtClean="0">
                <a:ea typeface="Cambria Math"/>
              </a:rPr>
              <a:t> </a:t>
            </a:r>
            <a:endParaRPr lang="en-US" sz="1600" i="1" dirty="0" smtClean="0">
              <a:ea typeface="Cambria Math" pitchFamily="18" charset="0"/>
            </a:endParaRPr>
          </a:p>
          <a:p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∧ 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y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i="1" dirty="0" smtClean="0">
                <a:latin typeface="Cambria Math"/>
                <a:ea typeface="Cambria Math"/>
              </a:rPr>
              <a:t>z </a:t>
            </a:r>
            <a:r>
              <a:rPr lang="en-US" sz="1600" dirty="0" smtClean="0">
                <a:ea typeface="Cambria Math"/>
              </a:rPr>
              <a:t>)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i="1" dirty="0" smtClean="0"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)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∨ 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i="1" dirty="0" smtClean="0">
                <a:ea typeface="Cambria Math" pitchFamily="18" charset="0"/>
              </a:rPr>
              <a:t>x</a:t>
            </a:r>
            <a:r>
              <a:rPr lang="en-US" sz="1600" dirty="0" smtClean="0">
                <a:latin typeface="Cambria Math"/>
                <a:ea typeface="Cambria Math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i="1" dirty="0" smtClean="0">
                <a:ea typeface="Cambria Math" pitchFamily="18" charset="0"/>
              </a:rPr>
              <a:t>  </a:t>
            </a:r>
            <a:r>
              <a:rPr lang="en-US" sz="1600" i="1" dirty="0">
                <a:ea typeface="Cambria Math" pitchFamily="18" charset="0"/>
              </a:rPr>
              <a:t>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52868" y="33761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identity laws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8583" y="40655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complement laws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8818" y="469178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associative laws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9352" y="544172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commutative laws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9318" y="625447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distributive laws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399" y="3326841"/>
            <a:ext cx="334120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set of propositional variables with the </a:t>
            </a:r>
            <a:r>
              <a:rPr lang="en-US" sz="1600" dirty="0" smtClean="0"/>
              <a:t>operators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dirty="0" smtClean="0"/>
              <a:t>, </a:t>
            </a:r>
            <a:r>
              <a:rPr lang="en-US" sz="1600" dirty="0"/>
              <a:t>elements </a:t>
            </a:r>
            <a:r>
              <a:rPr lang="en-US" sz="1600" b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b="1" dirty="0" smtClean="0"/>
              <a:t>F</a:t>
            </a:r>
            <a:r>
              <a:rPr lang="en-US" sz="1600" dirty="0" smtClean="0"/>
              <a:t>, </a:t>
            </a:r>
            <a:r>
              <a:rPr lang="en-US" sz="1600" dirty="0"/>
              <a:t>and the negation operator </a:t>
            </a:r>
            <a:r>
              <a:rPr lang="en-US" sz="1600" dirty="0" smtClean="0">
                <a:latin typeface="Cambria Math"/>
                <a:ea typeface="Cambria Math"/>
              </a:rPr>
              <a:t>¬ </a:t>
            </a:r>
            <a:r>
              <a:rPr lang="en-US" sz="1600" dirty="0" smtClean="0"/>
              <a:t> </a:t>
            </a:r>
            <a:r>
              <a:rPr lang="en-US" sz="1600" dirty="0"/>
              <a:t>is a Boolean </a:t>
            </a:r>
            <a:r>
              <a:rPr lang="en-US" sz="1600" dirty="0" smtClean="0"/>
              <a:t>algebra.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486400" y="4672280"/>
                <a:ext cx="3341205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 set of subsets of a universal set with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operators </a:t>
                </a:r>
                <a:r>
                  <a:rPr lang="en-US" sz="1600" dirty="0" smtClean="0">
                    <a:latin typeface="Cambria Math"/>
                    <a:ea typeface="Cambria Math"/>
                  </a:rPr>
                  <a:t>∪ </a:t>
                </a:r>
                <a:r>
                  <a:rPr lang="en-US" sz="1600" dirty="0" smtClean="0"/>
                  <a:t>and </a:t>
                </a:r>
                <a:r>
                  <a:rPr lang="en-US" sz="1600" dirty="0">
                    <a:latin typeface="Cambria Math"/>
                    <a:ea typeface="Cambria Math"/>
                  </a:rPr>
                  <a:t>∩</a:t>
                </a:r>
                <a:r>
                  <a:rPr lang="en-US" sz="1600" dirty="0" smtClean="0"/>
                  <a:t>, the empty set (</a:t>
                </a:r>
                <a:r>
                  <a:rPr lang="en-US" sz="1600" dirty="0">
                    <a:latin typeface="Cambria Math"/>
                    <a:ea typeface="Cambria Math"/>
                    <a:sym typeface="Symbol"/>
                  </a:rPr>
                  <a:t></a:t>
                </a:r>
                <a:r>
                  <a:rPr lang="en-US" sz="1600" dirty="0" smtClean="0"/>
                  <a:t>), universal set (</a:t>
                </a:r>
                <a:r>
                  <a:rPr lang="en-US" sz="1600" i="1" dirty="0" smtClean="0"/>
                  <a:t>U</a:t>
                </a:r>
                <a:r>
                  <a:rPr lang="en-US" sz="1600" dirty="0" smtClean="0"/>
                  <a:t>), and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set complementation operator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 smtClean="0"/>
                  <a:t>)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is a Boolean </a:t>
                </a:r>
                <a:r>
                  <a:rPr lang="en-US" sz="1600" dirty="0" smtClean="0"/>
                  <a:t>algebra.</a:t>
                </a:r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672280"/>
                <a:ext cx="3341205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727" t="-909" b="-409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Boolean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Sum-of-Products Expansions</a:t>
            </a:r>
          </a:p>
          <a:p>
            <a:r>
              <a:rPr lang="en-US" dirty="0" smtClean="0"/>
              <a:t>Functional 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Sum-of-Products Expansion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Boolean expressions that  represent the functions 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and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(ii)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in Table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dirty="0" smtClean="0"/>
                  <a:t>To represent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we need the one term </a:t>
                </a:r>
                <a:r>
                  <a:rPr lang="en-US" i="1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because this expression has the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when</a:t>
                </a:r>
                <a:r>
                  <a:rPr lang="en-US" i="1" dirty="0" smtClean="0"/>
                  <a:t> x = z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/>
                  <a:t>and 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.</a:t>
                </a:r>
                <a:endParaRPr lang="en-US" i="1" dirty="0" smtClean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(ii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dirty="0"/>
                  <a:t>To </a:t>
                </a:r>
                <a:r>
                  <a:rPr lang="en-US" dirty="0" smtClean="0"/>
                  <a:t>represent the function  </a:t>
                </a:r>
                <a:r>
                  <a:rPr lang="en-US" i="1" dirty="0" smtClean="0"/>
                  <a:t>G, </a:t>
                </a:r>
                <a:r>
                  <a:rPr lang="en-US" dirty="0"/>
                  <a:t>we </a:t>
                </a:r>
                <a:r>
                  <a:rPr lang="en-US" dirty="0" smtClean="0"/>
                  <a:t>use the sum                          </a:t>
                </a:r>
                <a:r>
                  <a:rPr lang="en-US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 because this expression </a:t>
                </a:r>
                <a:r>
                  <a:rPr lang="en-US" dirty="0"/>
                  <a:t>has the value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when</a:t>
                </a:r>
                <a:r>
                  <a:rPr lang="en-US" i="1" dirty="0" smtClean="0"/>
                  <a:t>x </a:t>
                </a:r>
                <a:r>
                  <a:rPr lang="en-US" i="1" dirty="0"/>
                  <a:t>= </a:t>
                </a:r>
                <a:r>
                  <a:rPr lang="en-US" i="1" dirty="0" smtClean="0"/>
                  <a:t>y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and </a:t>
                </a:r>
                <a:r>
                  <a:rPr lang="en-US" i="1" dirty="0" smtClean="0">
                    <a:ea typeface="Cambria Math" pitchFamily="18" charset="0"/>
                  </a:rPr>
                  <a:t>z</a:t>
                </a:r>
                <a:r>
                  <a:rPr lang="en-US" i="1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or </a:t>
                </a:r>
                <a:r>
                  <a:rPr lang="en-US" i="1" dirty="0"/>
                  <a:t>x = z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 smtClean="0"/>
                  <a:t>and 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676400"/>
            <a:ext cx="1062228" cy="1929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089553"/>
            <a:ext cx="73914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general principle is that </a:t>
            </a:r>
            <a:r>
              <a:rPr lang="en-US" sz="2000" b="1" dirty="0" smtClean="0">
                <a:solidFill>
                  <a:srgbClr val="FF0000"/>
                </a:solidFill>
              </a:rPr>
              <a:t>each combination of values of the variables for which the function has the value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requires a term in the Boolean sum that is the Boolean product of the variables or their complements.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3820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A </a:t>
                </a:r>
                <a:r>
                  <a:rPr lang="en-US" b="1" i="1" dirty="0" smtClean="0">
                    <a:solidFill>
                      <a:srgbClr val="00B0F0"/>
                    </a:solidFill>
                  </a:rPr>
                  <a:t>literal</a:t>
                </a:r>
                <a:r>
                  <a:rPr lang="en-US" dirty="0" smtClean="0"/>
                  <a:t> is a Boolean variable or its complement. A </a:t>
                </a:r>
                <a:r>
                  <a:rPr lang="en-US" b="1" i="1" dirty="0" err="1" smtClean="0">
                    <a:solidFill>
                      <a:srgbClr val="FF0000"/>
                    </a:solidFill>
                  </a:rPr>
                  <a:t>minterm</a:t>
                </a:r>
                <a:r>
                  <a:rPr lang="en-US" dirty="0" smtClean="0"/>
                  <a:t> of the Boolean variables</a:t>
                </a:r>
                <a:r>
                  <a:rPr lang="en-US" i="1" dirty="0" smtClean="0"/>
                  <a:t>                        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 is a Boolean product </a:t>
                </a:r>
              </a:p>
              <a:p>
                <a:pPr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                     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>
                    <a:sym typeface="Symbol"/>
                  </a:rPr>
                  <a:t>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,</a:t>
                </a:r>
                <a:r>
                  <a:rPr lang="en-US" dirty="0" smtClean="0"/>
                  <a:t>          where 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i</a:t>
                </a:r>
                <a:r>
                  <a:rPr lang="en-US" i="1" dirty="0" smtClean="0"/>
                  <a:t>= x</a:t>
                </a:r>
                <a:r>
                  <a:rPr lang="en-US" i="1" baseline="-25000" dirty="0" smtClean="0"/>
                  <a:t>i </a:t>
                </a:r>
                <a:r>
                  <a:rPr lang="en-US" dirty="0" smtClean="0"/>
                  <a:t>or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i</a:t>
                </a:r>
                <a:r>
                  <a:rPr lang="en-US" i="1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Hence, a</a:t>
                </a:r>
                <a:r>
                  <a:rPr lang="en-US" b="1" dirty="0" smtClean="0"/>
                  <a:t> </a:t>
                </a:r>
                <a:r>
                  <a:rPr lang="en-US" b="1" i="1" dirty="0" err="1" smtClean="0">
                    <a:solidFill>
                      <a:srgbClr val="FF0000"/>
                    </a:solidFill>
                  </a:rPr>
                  <a:t>minterm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is a product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literals, with one literal for each variable. 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The </a:t>
                </a:r>
                <a:r>
                  <a:rPr lang="en-US" b="1" i="1" dirty="0" err="1" smtClean="0">
                    <a:solidFill>
                      <a:srgbClr val="FF0000"/>
                    </a:solidFill>
                  </a:rPr>
                  <a:t>minterm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 smtClean="0"/>
                  <a:t>y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has value has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if and only if each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 smtClean="0"/>
                  <a:t> is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This occurs if and only if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/>
                  <a:t>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=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and </a:t>
                </a:r>
                <a:r>
                  <a:rPr lang="en-US" i="1" dirty="0">
                    <a:solidFill>
                      <a:prstClr val="black"/>
                    </a:solidFill>
                  </a:rPr>
                  <a:t>x</a:t>
                </a:r>
                <a:r>
                  <a:rPr lang="en-US" i="1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 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The sum of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that represents the function is called the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sum-of-products</a:t>
                </a:r>
                <a:r>
                  <a:rPr lang="en-US" i="1" dirty="0" smtClean="0"/>
                  <a:t> expansion </a:t>
                </a:r>
                <a:r>
                  <a:rPr lang="en-US" dirty="0" smtClean="0"/>
                  <a:t>or the </a:t>
                </a:r>
                <a:r>
                  <a:rPr lang="en-US" i="1" dirty="0" smtClean="0"/>
                  <a:t>disjunctive normal form </a:t>
                </a:r>
                <a:r>
                  <a:rPr lang="en-US" dirty="0" smtClean="0"/>
                  <a:t>of the Boolean function.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382000" cy="5105400"/>
              </a:xfrm>
              <a:blipFill rotWithShape="1">
                <a:blip r:embed="rId2"/>
                <a:stretch>
                  <a:fillRect t="-226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458200" cy="4389120"/>
              </a:xfrm>
            </p:spPr>
            <p:txBody>
              <a:bodyPr>
                <a:normAutofit fontScale="700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sum-of-products expansion for the function F(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 = 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 We use two methods, first using a table and second using Boolean identities. </a:t>
                </a:r>
              </a:p>
              <a:p>
                <a:pPr marL="365760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Method 1: Using a table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Step 1: Form the sum of the </a:t>
                </a:r>
                <a:r>
                  <a:rPr lang="en-US" i="1" dirty="0" err="1" smtClean="0">
                    <a:solidFill>
                      <a:srgbClr val="FF0000"/>
                    </a:solidFill>
                  </a:rPr>
                  <a:t>minterms</a:t>
                </a:r>
                <a:r>
                  <a:rPr lang="en-US" dirty="0" smtClean="0"/>
                  <a:t>                                     </a:t>
                </a:r>
                <a:br>
                  <a:rPr lang="en-US" dirty="0" smtClean="0"/>
                </a:br>
                <a:r>
                  <a:rPr lang="en-US" dirty="0" smtClean="0"/>
                  <a:t>corresponding to each row of the                                                               </a:t>
                </a:r>
                <a:br>
                  <a:rPr lang="en-US" dirty="0" smtClean="0"/>
                </a:br>
                <a:r>
                  <a:rPr lang="en-US" dirty="0" smtClean="0"/>
                  <a:t>table that has the value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</a:p>
              <a:p>
                <a:pPr marL="365760" indent="-571500">
                  <a:buAutoNum type="romanLcParenBoth"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 Step 2: Including </a:t>
                </a:r>
                <a:r>
                  <a:rPr lang="en-US" dirty="0"/>
                  <a:t>a </a:t>
                </a:r>
                <a:r>
                  <a:rPr lang="en-US" dirty="0" smtClean="0"/>
                  <a:t>term </a:t>
                </a:r>
                <a:r>
                  <a:rPr lang="en-US" dirty="0"/>
                  <a:t>for each row of the table for which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/>
                  <a:t>)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gives us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       </a:t>
                </a:r>
                <a:r>
                  <a:rPr lang="en-US" sz="4100" i="1" dirty="0" smtClean="0"/>
                  <a:t>F</a:t>
                </a:r>
                <a:r>
                  <a:rPr lang="en-US" sz="4100" dirty="0" smtClean="0"/>
                  <a:t>(</a:t>
                </a:r>
                <a:r>
                  <a:rPr lang="en-US" sz="4100" i="1" dirty="0" smtClean="0"/>
                  <a:t>x</a:t>
                </a:r>
                <a:r>
                  <a:rPr lang="en-US" sz="4100" dirty="0" smtClean="0"/>
                  <a:t>, </a:t>
                </a:r>
                <a:r>
                  <a:rPr lang="en-US" sz="4100" i="1" dirty="0" smtClean="0"/>
                  <a:t>y</a:t>
                </a:r>
                <a:r>
                  <a:rPr lang="en-US" sz="4100" dirty="0" smtClean="0"/>
                  <a:t>, </a:t>
                </a:r>
                <a:r>
                  <a:rPr lang="en-US" sz="4100" i="1" dirty="0" smtClean="0"/>
                  <a:t>z</a:t>
                </a:r>
                <a:r>
                  <a:rPr lang="en-US" sz="4100" dirty="0" smtClean="0"/>
                  <a:t>) = </a:t>
                </a:r>
                <a:r>
                  <a:rPr lang="en-US" sz="4100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1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4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4100" i="1" dirty="0" smtClean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1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41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41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4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4100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1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41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4100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1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4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4100" i="1" dirty="0" smtClean="0"/>
                  <a:t>.</a:t>
                </a:r>
                <a:endParaRPr lang="en-US" sz="4100" i="1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458200" cy="4389120"/>
              </a:xfrm>
              <a:blipFill rotWithShape="1">
                <a:blip r:embed="rId2"/>
                <a:stretch>
                  <a:fillRect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3083168"/>
            <a:ext cx="282257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Sum-of-Products Expansion (</a:t>
            </a:r>
            <a:r>
              <a:rPr lang="en-US" i="1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975046"/>
                <a:ext cx="8686800" cy="4267200"/>
              </a:xfrm>
            </p:spPr>
            <p:txBody>
              <a:bodyPr>
                <a:normAutofit fontScale="92500" lnSpcReduction="10000"/>
              </a:bodyPr>
              <a:lstStyle/>
              <a:p>
                <a:pPr marL="36576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Method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2: </a:t>
                </a:r>
                <a:r>
                  <a:rPr lang="en-US" b="1" dirty="0">
                    <a:solidFill>
                      <a:srgbClr val="00B050"/>
                    </a:solidFill>
                  </a:rPr>
                  <a:t>Using Boolean identities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/>
                </a:r>
                <a:br>
                  <a:rPr lang="en-US" dirty="0" smtClean="0">
                    <a:solidFill>
                      <a:schemeClr val="accent1"/>
                    </a:solidFill>
                  </a:rPr>
                </a:br>
                <a:r>
                  <a:rPr lang="en-US" dirty="0" smtClean="0">
                    <a:solidFill>
                      <a:schemeClr val="accent1"/>
                    </a:solidFill>
                  </a:rPr>
                  <a:t/>
                </a:r>
                <a:br>
                  <a:rPr lang="en-US" dirty="0" smtClean="0">
                    <a:solidFill>
                      <a:schemeClr val="accent1"/>
                    </a:solidFill>
                  </a:rPr>
                </a:br>
                <a:r>
                  <a:rPr lang="en-US" dirty="0" smtClean="0"/>
                  <a:t>We </a:t>
                </a:r>
                <a:r>
                  <a:rPr lang="en-US" dirty="0"/>
                  <a:t>now use Boolean identities to find the disjunctive normal form of </a:t>
                </a:r>
                <a:r>
                  <a:rPr lang="en-US" dirty="0" smtClean="0"/>
                  <a:t>F(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900" dirty="0" smtClean="0"/>
                  <a:t>     F(</a:t>
                </a:r>
                <a:r>
                  <a:rPr lang="en-US" sz="2900" i="1" dirty="0" err="1" smtClean="0"/>
                  <a:t>x</a:t>
                </a:r>
                <a:r>
                  <a:rPr lang="en-US" sz="2900" dirty="0" err="1" smtClean="0"/>
                  <a:t>,</a:t>
                </a:r>
                <a:r>
                  <a:rPr lang="en-US" sz="2900" i="1" dirty="0" err="1" smtClean="0"/>
                  <a:t>y</a:t>
                </a:r>
                <a:r>
                  <a:rPr lang="en-US" sz="2900" dirty="0" err="1" smtClean="0"/>
                  <a:t>,</a:t>
                </a:r>
                <a:r>
                  <a:rPr lang="en-US" sz="2900" i="1" dirty="0" err="1" smtClean="0"/>
                  <a:t>z</a:t>
                </a:r>
                <a:r>
                  <a:rPr lang="en-US" sz="2900" dirty="0" smtClean="0"/>
                  <a:t>)  	= (</a:t>
                </a:r>
                <a:r>
                  <a:rPr lang="en-US" sz="2900" i="1" dirty="0"/>
                  <a:t>x</a:t>
                </a:r>
                <a:r>
                  <a:rPr lang="en-US" sz="2900" dirty="0"/>
                  <a:t> + </a:t>
                </a:r>
                <a:r>
                  <a:rPr lang="en-US" sz="2900" i="1" dirty="0"/>
                  <a:t>y</a:t>
                </a:r>
                <a:r>
                  <a:rPr lang="en-US" sz="29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en-US" sz="2900" dirty="0"/>
              </a:p>
              <a:p>
                <a:pPr indent="0">
                  <a:buNone/>
                </a:pPr>
                <a:r>
                  <a:rPr lang="en-US" sz="2900" dirty="0" smtClean="0"/>
                  <a:t>           	= </a:t>
                </a:r>
                <a:r>
                  <a:rPr lang="en-US" sz="2900" i="1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/>
                  <a:t>+ </a:t>
                </a:r>
                <a:r>
                  <a:rPr lang="en-US" sz="2900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 smtClean="0">
                    <a:solidFill>
                      <a:schemeClr val="accent2"/>
                    </a:solidFill>
                  </a:rPr>
                  <a:t> distributive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r>
                  <a:rPr lang="en-US" sz="2900" dirty="0" smtClean="0">
                    <a:solidFill>
                      <a:prstClr val="black"/>
                    </a:solidFill>
                  </a:rPr>
                  <a:t>		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:r>
                  <a:rPr lang="en-US" sz="29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 smtClean="0">
                    <a:solidFill>
                      <a:schemeClr val="accent2"/>
                    </a:solidFill>
                  </a:rPr>
                  <a:t>  identity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dirty="0" smtClean="0">
                    <a:solidFill>
                      <a:prstClr val="black"/>
                    </a:solidFill>
                  </a:rPr>
                  <a:t>   		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>
                    <a:solidFill>
                      <a:prstClr val="black"/>
                    </a:solidFill>
                  </a:rPr>
                  <a:t>(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:r>
                  <a:rPr lang="en-US" sz="29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>
                    <a:solidFill>
                      <a:prstClr val="black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:r>
                  <a:rPr lang="en-US" sz="2900" i="1" dirty="0" smtClean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 smtClean="0">
                    <a:solidFill>
                      <a:schemeClr val="accent2"/>
                    </a:solidFill>
                  </a:rPr>
                  <a:t>  u</a:t>
                </a:r>
                <a:r>
                  <a:rPr lang="en-US" sz="2900" i="1" dirty="0" smtClean="0">
                    <a:solidFill>
                      <a:schemeClr val="accent2"/>
                    </a:solidFill>
                  </a:rPr>
                  <a:t>nit property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Clr>
                    <a:srgbClr val="0BD0D9"/>
                  </a:buClr>
                  <a:buNone/>
                </a:pPr>
                <a:r>
                  <a:rPr lang="en-US" sz="2900" i="1" dirty="0" smtClean="0">
                    <a:solidFill>
                      <a:prstClr val="black"/>
                    </a:solidFill>
                  </a:rPr>
                  <a:t>       		= </a:t>
                </a:r>
                <a:r>
                  <a:rPr lang="en-US" sz="2900" i="1" dirty="0" err="1">
                    <a:solidFill>
                      <a:prstClr val="black"/>
                    </a:solidFill>
                  </a:rPr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+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 smtClean="0">
                    <a:solidFill>
                      <a:schemeClr val="accent2"/>
                    </a:solidFill>
                  </a:rPr>
                  <a:t>  distributive law</a:t>
                </a:r>
                <a:endParaRPr lang="en-US" sz="2900" dirty="0" smtClean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i="1" dirty="0" smtClean="0"/>
                  <a:t>          	= </a:t>
                </a:r>
                <a:r>
                  <a:rPr lang="en-US" sz="2900" i="1" dirty="0" err="1" smtClean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 smtClean="0">
                    <a:solidFill>
                      <a:schemeClr val="accent2"/>
                    </a:solidFill>
                  </a:rPr>
                  <a:t>  idempotent law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i="1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975046"/>
                <a:ext cx="8686800" cy="4267200"/>
              </a:xfrm>
              <a:blipFill rotWithShape="1">
                <a:blip r:embed="rId2"/>
                <a:stretch>
                  <a:fillRect t="-2000" r="-140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8229600" cy="1143000"/>
          </a:xfrm>
        </p:spPr>
        <p:txBody>
          <a:bodyPr/>
          <a:lstStyle/>
          <a:p>
            <a:r>
              <a:rPr lang="en-US" dirty="0" smtClean="0"/>
              <a:t>Functional Completeness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0"/>
                <a:ext cx="8610600" cy="5638800"/>
              </a:xfrm>
            </p:spPr>
            <p:txBody>
              <a:bodyPr>
                <a:normAutofit fontScale="77500" lnSpcReduction="20000"/>
              </a:bodyPr>
              <a:lstStyle/>
              <a:p>
                <a:pPr indent="0">
                  <a:buNone/>
                </a:pPr>
                <a:r>
                  <a:rPr lang="en-US" sz="2900" b="1" dirty="0" smtClean="0"/>
                  <a:t>Definition</a:t>
                </a:r>
                <a:r>
                  <a:rPr lang="en-US" sz="2900" dirty="0" smtClean="0"/>
                  <a:t>: Because every Boolean function can be represented using the Boolean operators </a:t>
                </a:r>
                <a:r>
                  <a:rPr lang="en-US" sz="2900" dirty="0" smtClean="0">
                    <a:sym typeface="Symbol"/>
                  </a:rPr>
                  <a:t>, +,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 smtClean="0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2900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900" dirty="0" smtClean="0">
                    <a:sym typeface="Symbol"/>
                  </a:rPr>
                  <a:t> , we say that the set  </a:t>
                </a:r>
                <a:r>
                  <a:rPr lang="en-US" sz="2900" dirty="0" smtClean="0">
                    <a:sym typeface="Symbol"/>
                  </a:rPr>
                  <a:t/>
                </a:r>
                <a:br>
                  <a:rPr lang="en-US" sz="2900" dirty="0" smtClean="0">
                    <a:sym typeface="Symbol"/>
                  </a:rPr>
                </a:br>
                <a:r>
                  <a:rPr lang="en-US" sz="2900" b="1" dirty="0" smtClean="0">
                    <a:solidFill>
                      <a:srgbClr val="FF0000"/>
                    </a:solidFill>
                    <a:sym typeface="Symbol"/>
                  </a:rPr>
                  <a:t>{</a:t>
                </a:r>
                <a:r>
                  <a:rPr lang="en-US" sz="2900" b="1" dirty="0">
                    <a:solidFill>
                      <a:srgbClr val="FF0000"/>
                    </a:solidFill>
                    <a:sym typeface="Symbol"/>
                  </a:rPr>
                  <a:t></a:t>
                </a:r>
                <a:r>
                  <a:rPr lang="en-US" sz="2900" b="1" dirty="0" smtClean="0">
                    <a:solidFill>
                      <a:srgbClr val="FF0000"/>
                    </a:solidFill>
                    <a:sym typeface="Symbol"/>
                  </a:rPr>
                  <a:t>,</a:t>
                </a:r>
                <a:r>
                  <a:rPr lang="en-US" sz="2900" b="1" dirty="0">
                    <a:solidFill>
                      <a:srgbClr val="FF0000"/>
                    </a:solidFill>
                    <a:sym typeface="Symbol"/>
                  </a:rPr>
                  <a:t> +</a:t>
                </a:r>
                <a:r>
                  <a:rPr lang="en-US" sz="2900" b="1" dirty="0" smtClean="0">
                    <a:solidFill>
                      <a:srgbClr val="FF0000"/>
                    </a:solidFill>
                    <a:sym typeface="Symbol"/>
                  </a:rPr>
                  <a:t> 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b="1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2900" b="1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900" b="1" dirty="0" smtClean="0">
                    <a:solidFill>
                      <a:srgbClr val="FF0000"/>
                    </a:solidFill>
                    <a:sym typeface="Symbol"/>
                  </a:rPr>
                  <a:t> </a:t>
                </a:r>
                <a:r>
                  <a:rPr lang="en-US" sz="2900" b="1" dirty="0" smtClean="0">
                    <a:solidFill>
                      <a:srgbClr val="FF0000"/>
                    </a:solidFill>
                    <a:sym typeface="Symbol"/>
                  </a:rPr>
                  <a:t>} is </a:t>
                </a:r>
                <a:r>
                  <a:rPr lang="en-US" sz="2900" b="1" i="1" dirty="0" smtClean="0">
                    <a:solidFill>
                      <a:srgbClr val="FF0000"/>
                    </a:solidFill>
                    <a:sym typeface="Symbol"/>
                  </a:rPr>
                  <a:t>functionally complete</a:t>
                </a:r>
                <a:r>
                  <a:rPr lang="en-US" sz="2900" dirty="0" smtClean="0">
                    <a:sym typeface="Symbol"/>
                  </a:rPr>
                  <a:t>.</a:t>
                </a:r>
              </a:p>
              <a:p>
                <a:pPr indent="0">
                  <a:buNone/>
                </a:pPr>
                <a:endParaRPr lang="en-US" sz="1100" dirty="0">
                  <a:sym typeface="Symbol"/>
                </a:endParaRPr>
              </a:p>
              <a:p>
                <a:pPr indent="0">
                  <a:buNone/>
                </a:pPr>
                <a:r>
                  <a:rPr lang="en-US" sz="2900" dirty="0" smtClean="0">
                    <a:sym typeface="Symbol"/>
                  </a:rPr>
                  <a:t>The set </a:t>
                </a:r>
                <a:r>
                  <a:rPr lang="en-US" sz="2900" b="1" dirty="0" smtClean="0">
                    <a:solidFill>
                      <a:srgbClr val="FF0000"/>
                    </a:solidFill>
                    <a:sym typeface="Symbol"/>
                  </a:rPr>
                  <a:t>{ </a:t>
                </a:r>
                <a:r>
                  <a:rPr lang="en-US" sz="2900" b="1" dirty="0" smtClean="0">
                    <a:solidFill>
                      <a:schemeClr val="tx1"/>
                    </a:solidFill>
                    <a:sym typeface="Symbol"/>
                  </a:rPr>
                  <a:t>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b="1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2900" b="1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900" b="1" dirty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en-US" sz="2900" b="1" dirty="0">
                    <a:solidFill>
                      <a:srgbClr val="FF0000"/>
                    </a:solidFill>
                    <a:sym typeface="Symbol"/>
                  </a:rPr>
                  <a:t>} </a:t>
                </a:r>
                <a:r>
                  <a:rPr lang="en-US" sz="2900" b="1" dirty="0" smtClean="0">
                    <a:solidFill>
                      <a:srgbClr val="FF0000"/>
                    </a:solidFill>
                    <a:sym typeface="Symbol"/>
                  </a:rPr>
                  <a:t>is </a:t>
                </a:r>
                <a:r>
                  <a:rPr lang="en-US" sz="2900" b="1" i="1" dirty="0" smtClean="0">
                    <a:solidFill>
                      <a:srgbClr val="FF0000"/>
                    </a:solidFill>
                    <a:sym typeface="Symbol"/>
                  </a:rPr>
                  <a:t>functionally complete</a:t>
                </a:r>
                <a:r>
                  <a:rPr lang="en-US" sz="2900" b="1" dirty="0" smtClean="0">
                    <a:solidFill>
                      <a:srgbClr val="FF0000"/>
                    </a:solidFill>
                    <a:sym typeface="Symbol"/>
                  </a:rPr>
                  <a:t> </a:t>
                </a:r>
                <a:r>
                  <a:rPr lang="en-US" sz="2900" dirty="0" smtClean="0">
                    <a:sym typeface="Symbol"/>
                  </a:rPr>
                  <a:t>since </a:t>
                </a:r>
                <a:r>
                  <a:rPr lang="en-US" sz="2900" i="1" dirty="0" smtClean="0">
                    <a:sym typeface="Symbol"/>
                  </a:rPr>
                  <a:t>x </a:t>
                </a:r>
                <a:r>
                  <a:rPr lang="en-US" sz="2900" dirty="0" smtClean="0">
                    <a:sym typeface="Symbol"/>
                  </a:rPr>
                  <a:t>+ </a:t>
                </a:r>
                <a:r>
                  <a:rPr lang="en-US" sz="2900" i="1" dirty="0" smtClean="0">
                    <a:sym typeface="Symbol"/>
                  </a:rPr>
                  <a:t>y</a:t>
                </a:r>
                <a:r>
                  <a:rPr lang="en-US" sz="2900" dirty="0" smtClean="0">
                    <a:sym typeface="Symbol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900" i="1" smtClean="0">
                            <a:latin typeface="Cambria Math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sz="2900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sz="2900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900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sz="2900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sz="2900" dirty="0" smtClean="0"/>
                  <a:t> .</a:t>
                </a:r>
              </a:p>
              <a:p>
                <a:pPr indent="0">
                  <a:buNone/>
                </a:pPr>
                <a:endParaRPr lang="en-US" sz="1100" dirty="0" smtClean="0"/>
              </a:p>
              <a:p>
                <a:pPr indent="0">
                  <a:buNone/>
                </a:pPr>
                <a:r>
                  <a:rPr lang="en-US" sz="2900" dirty="0">
                    <a:sym typeface="Symbol"/>
                  </a:rPr>
                  <a:t>The set </a:t>
                </a:r>
                <a:r>
                  <a:rPr lang="en-US" sz="2900" b="1" dirty="0" smtClean="0">
                    <a:solidFill>
                      <a:srgbClr val="FF0000"/>
                    </a:solidFill>
                    <a:sym typeface="Symbol"/>
                  </a:rPr>
                  <a:t>{ </a:t>
                </a:r>
                <a:r>
                  <a:rPr lang="en-US" sz="2900" b="1" dirty="0" smtClean="0">
                    <a:solidFill>
                      <a:schemeClr val="tx1"/>
                    </a:solidFill>
                    <a:sym typeface="Symbol"/>
                  </a:rPr>
                  <a:t>+,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b="1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2900" b="1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900" b="1" dirty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en-US" sz="2900" b="1" dirty="0">
                    <a:solidFill>
                      <a:srgbClr val="FF0000"/>
                    </a:solidFill>
                    <a:sym typeface="Symbol"/>
                  </a:rPr>
                  <a:t>} is </a:t>
                </a:r>
                <a:r>
                  <a:rPr lang="en-US" sz="2900" b="1" i="1" dirty="0" smtClean="0">
                    <a:solidFill>
                      <a:srgbClr val="FF0000"/>
                    </a:solidFill>
                    <a:sym typeface="Symbol"/>
                  </a:rPr>
                  <a:t>functionally </a:t>
                </a:r>
                <a:r>
                  <a:rPr lang="en-US" sz="2900" b="1" i="1" dirty="0">
                    <a:solidFill>
                      <a:srgbClr val="FF0000"/>
                    </a:solidFill>
                    <a:sym typeface="Symbol"/>
                  </a:rPr>
                  <a:t>complete </a:t>
                </a:r>
                <a:r>
                  <a:rPr lang="en-US" sz="2900" dirty="0">
                    <a:sym typeface="Symbol"/>
                  </a:rPr>
                  <a:t>since </a:t>
                </a:r>
                <a:r>
                  <a:rPr lang="en-US" sz="2900" i="1" dirty="0" err="1" smtClean="0">
                    <a:sym typeface="Symbol"/>
                  </a:rPr>
                  <a:t>xy</a:t>
                </a:r>
                <a:r>
                  <a:rPr lang="en-US" sz="2900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900" i="1" smtClean="0">
                            <a:latin typeface="Cambria Math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sz="2900" i="1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sz="2900" i="1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r>
                          <a:rPr lang="en-US" sz="2900" b="0" i="1" smtClean="0">
                            <a:latin typeface="Cambria Math"/>
                            <a:sym typeface="Symbol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n-US" sz="2900" b="0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sz="2900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  <m:r>
                          <a:rPr lang="en-US" sz="2900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bar>
                  </m:oMath>
                </a14:m>
                <a:r>
                  <a:rPr lang="en-US" sz="2900" dirty="0" smtClean="0"/>
                  <a:t>.</a:t>
                </a:r>
              </a:p>
              <a:p>
                <a:pPr indent="0">
                  <a:buNone/>
                </a:pPr>
                <a:endParaRPr lang="en-US" sz="1000" dirty="0" smtClean="0"/>
              </a:p>
              <a:p>
                <a:pPr indent="0">
                  <a:buNone/>
                </a:pPr>
                <a:r>
                  <a:rPr lang="en-US" sz="2900" dirty="0"/>
                  <a:t>The </a:t>
                </a:r>
                <a:r>
                  <a:rPr lang="en-US" sz="2900" b="1" i="1" dirty="0" err="1" smtClean="0">
                    <a:solidFill>
                      <a:srgbClr val="00B0F0"/>
                    </a:solidFill>
                  </a:rPr>
                  <a:t>nand</a:t>
                </a:r>
                <a:r>
                  <a:rPr lang="en-US" sz="2900" b="1" i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900" b="1" dirty="0" smtClean="0">
                    <a:solidFill>
                      <a:srgbClr val="00B0F0"/>
                    </a:solidFill>
                  </a:rPr>
                  <a:t>operator </a:t>
                </a:r>
                <a:r>
                  <a:rPr lang="en-US" sz="2900" b="1" i="1" dirty="0" smtClean="0">
                    <a:solidFill>
                      <a:srgbClr val="00B0F0"/>
                    </a:solidFill>
                  </a:rPr>
                  <a:t>( </a:t>
                </a:r>
                <a:r>
                  <a:rPr lang="en-US" sz="2900" b="1" i="1" dirty="0">
                    <a:solidFill>
                      <a:srgbClr val="00B0F0"/>
                    </a:solidFill>
                    <a:sym typeface="Symbol"/>
                  </a:rPr>
                  <a:t>x </a:t>
                </a:r>
                <a:r>
                  <a:rPr lang="en-US" sz="2900" b="1" i="1" dirty="0" err="1">
                    <a:solidFill>
                      <a:srgbClr val="00B0F0"/>
                    </a:solidFill>
                    <a:sym typeface="Symbol"/>
                  </a:rPr>
                  <a:t>nand</a:t>
                </a:r>
                <a:r>
                  <a:rPr lang="en-US" sz="2900" b="1" i="1" dirty="0">
                    <a:solidFill>
                      <a:srgbClr val="00B0F0"/>
                    </a:solidFill>
                    <a:sym typeface="Symbol"/>
                  </a:rPr>
                  <a:t> </a:t>
                </a:r>
                <a:r>
                  <a:rPr lang="en-US" sz="2900" b="1" i="1" dirty="0">
                    <a:solidFill>
                      <a:srgbClr val="00B0F0"/>
                    </a:solidFill>
                    <a:sym typeface="Symbol"/>
                  </a:rPr>
                  <a:t>y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9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sz="29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</m:e>
                    </m:bar>
                  </m:oMath>
                </a14:m>
                <a:r>
                  <a:rPr lang="en-US" sz="2900" b="1" i="1" dirty="0">
                    <a:solidFill>
                      <a:srgbClr val="00B0F0"/>
                    </a:solidFill>
                    <a:sym typeface="Symbol"/>
                  </a:rPr>
                  <a:t> </a:t>
                </a:r>
                <a:r>
                  <a:rPr lang="en-US" sz="2900" b="1" i="1" dirty="0" smtClean="0">
                    <a:solidFill>
                      <a:srgbClr val="00B0F0"/>
                    </a:solidFill>
                  </a:rPr>
                  <a:t>)</a:t>
                </a:r>
                <a:r>
                  <a:rPr lang="en-US" sz="2900" dirty="0" smtClean="0">
                    <a:solidFill>
                      <a:srgbClr val="00B0F0"/>
                    </a:solidFill>
                  </a:rPr>
                  <a:t>, </a:t>
                </a:r>
                <a:r>
                  <a:rPr lang="en-US" sz="2900" dirty="0"/>
                  <a:t>denoted by </a:t>
                </a:r>
                <a:r>
                  <a:rPr lang="en-US" sz="2900" b="1" dirty="0">
                    <a:solidFill>
                      <a:srgbClr val="00B0F0"/>
                    </a:solidFill>
                  </a:rPr>
                  <a:t>|</a:t>
                </a:r>
                <a:r>
                  <a:rPr lang="en-US" sz="2900" dirty="0"/>
                  <a:t>, </a:t>
                </a:r>
                <a:r>
                  <a:rPr lang="en-US" sz="2900" dirty="0" smtClean="0"/>
                  <a:t>is </a:t>
                </a:r>
                <a:r>
                  <a:rPr lang="en-US" sz="2900" dirty="0"/>
                  <a:t>defined </a:t>
                </a:r>
                <a:r>
                  <a:rPr lang="en-US" sz="2900" dirty="0" smtClean="0"/>
                  <a:t>by </a:t>
                </a:r>
                <a:br>
                  <a:rPr lang="en-US" sz="2900" dirty="0" smtClean="0"/>
                </a:br>
                <a:r>
                  <a:rPr lang="en-US" sz="2900" dirty="0" smtClean="0"/>
                  <a:t>             </a:t>
                </a:r>
                <a:r>
                  <a:rPr lang="en-US" sz="4600" dirty="0" smtClean="0"/>
                  <a:t>  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sz="2900" b="1" dirty="0" smtClean="0">
                    <a:solidFill>
                      <a:srgbClr val="00B0F0"/>
                    </a:solidFill>
                    <a:latin typeface="Cambria Math" pitchFamily="18" charset="0"/>
                    <a:ea typeface="Cambria Math" pitchFamily="18" charset="0"/>
                  </a:rPr>
                  <a:t>|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= 0</a:t>
                </a:r>
                <a:r>
                  <a:rPr lang="en-US" sz="2900" dirty="0"/>
                  <a:t>, </a:t>
                </a:r>
                <a:r>
                  <a:rPr lang="en-US" sz="2900" dirty="0" smtClean="0"/>
                  <a:t>  and  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sz="2900" b="1" dirty="0" smtClean="0">
                    <a:solidFill>
                      <a:srgbClr val="00B0F0"/>
                    </a:solidFill>
                    <a:latin typeface="Cambria Math" pitchFamily="18" charset="0"/>
                    <a:ea typeface="Cambria Math" pitchFamily="18" charset="0"/>
                  </a:rPr>
                  <a:t>|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sz="2900" b="1" dirty="0" smtClean="0">
                    <a:solidFill>
                      <a:srgbClr val="00B0F0"/>
                    </a:solidFill>
                    <a:latin typeface="Cambria Math" pitchFamily="18" charset="0"/>
                    <a:ea typeface="Cambria Math" pitchFamily="18" charset="0"/>
                  </a:rPr>
                  <a:t>|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sz="2900" b="1" dirty="0" smtClean="0">
                    <a:solidFill>
                      <a:srgbClr val="00B0F0"/>
                    </a:solidFill>
                    <a:latin typeface="Cambria Math" pitchFamily="18" charset="0"/>
                    <a:ea typeface="Cambria Math" pitchFamily="18" charset="0"/>
                  </a:rPr>
                  <a:t>|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= 1.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/>
                </a:r>
                <a:b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</a:br>
                <a:r>
                  <a:rPr lang="en-US" sz="2900" dirty="0" smtClean="0"/>
                  <a:t>The set consisting of just the </a:t>
                </a:r>
                <a:r>
                  <a:rPr lang="en-US" sz="2900" b="1" dirty="0" smtClean="0">
                    <a:solidFill>
                      <a:srgbClr val="00B050"/>
                    </a:solidFill>
                  </a:rPr>
                  <a:t>one operator </a:t>
                </a:r>
                <a:r>
                  <a:rPr lang="en-US" sz="2900" b="1" dirty="0" err="1">
                    <a:solidFill>
                      <a:srgbClr val="00B050"/>
                    </a:solidFill>
                  </a:rPr>
                  <a:t>n</a:t>
                </a:r>
                <a:r>
                  <a:rPr lang="en-US" sz="2900" b="1" dirty="0" err="1" smtClean="0">
                    <a:solidFill>
                      <a:srgbClr val="00B050"/>
                    </a:solidFill>
                  </a:rPr>
                  <a:t>and</a:t>
                </a:r>
                <a:r>
                  <a:rPr lang="en-US" sz="29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900" b="1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2900" b="1" dirty="0" smtClean="0">
                    <a:solidFill>
                      <a:srgbClr val="00B050"/>
                    </a:solidFill>
                  </a:rPr>
                </a:br>
                <a:r>
                  <a:rPr lang="en-US" sz="2900" b="1" dirty="0" smtClean="0">
                    <a:solidFill>
                      <a:srgbClr val="FF0000"/>
                    </a:solidFill>
                  </a:rPr>
                  <a:t>{ </a:t>
                </a:r>
                <a:r>
                  <a:rPr lang="en-US" sz="2900" b="1" dirty="0" smtClean="0">
                    <a:solidFill>
                      <a:srgbClr val="00B0F0"/>
                    </a:solidFill>
                    <a:latin typeface="Cambria Math" pitchFamily="18" charset="0"/>
                    <a:ea typeface="Cambria Math" pitchFamily="18" charset="0"/>
                  </a:rPr>
                  <a:t>| </a:t>
                </a:r>
                <a:r>
                  <a:rPr lang="en-US" sz="2900" b="1" dirty="0" smtClean="0">
                    <a:solidFill>
                      <a:srgbClr val="FF0000"/>
                    </a:solidFill>
                  </a:rPr>
                  <a:t>} </a:t>
                </a:r>
                <a:r>
                  <a:rPr lang="en-US" sz="2900" b="1" dirty="0" smtClean="0">
                    <a:solidFill>
                      <a:srgbClr val="FF0000"/>
                    </a:solidFill>
                  </a:rPr>
                  <a:t>is</a:t>
                </a:r>
                <a:r>
                  <a:rPr lang="en-US" sz="36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900" b="1" i="1" dirty="0" smtClean="0">
                    <a:solidFill>
                      <a:srgbClr val="FF0000"/>
                    </a:solidFill>
                  </a:rPr>
                  <a:t>functionally complete</a:t>
                </a:r>
                <a:r>
                  <a:rPr lang="en-US" sz="2900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Note 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sz="2900" i="1" dirty="0">
                    <a:ea typeface="Cambria Math" pitchFamily="18" charset="0"/>
                  </a:rPr>
                  <a:t>x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900" b="1" dirty="0">
                    <a:solidFill>
                      <a:srgbClr val="00B0F0"/>
                    </a:solidFill>
                    <a:latin typeface="Cambria Math" pitchFamily="18" charset="0"/>
                    <a:ea typeface="Cambria Math" pitchFamily="18" charset="0"/>
                  </a:rPr>
                  <a:t>|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900" i="1" dirty="0">
                    <a:ea typeface="Cambria Math" pitchFamily="18" charset="0"/>
                  </a:rPr>
                  <a:t>x  </a:t>
                </a:r>
                <a:r>
                  <a:rPr lang="en-US" sz="2900" dirty="0">
                    <a:ea typeface="Cambria Math" pitchFamily="18" charset="0"/>
                  </a:rPr>
                  <a:t>and </a:t>
                </a:r>
                <a:r>
                  <a:rPr lang="en-US" sz="2900" i="1" dirty="0" err="1">
                    <a:ea typeface="Cambria Math" pitchFamily="18" charset="0"/>
                  </a:rPr>
                  <a:t>xy</a:t>
                </a:r>
                <a:r>
                  <a:rPr lang="en-US" sz="2900" dirty="0">
                    <a:ea typeface="Cambria Math" pitchFamily="18" charset="0"/>
                  </a:rPr>
                  <a:t> = (</a:t>
                </a:r>
                <a:r>
                  <a:rPr lang="en-US" sz="2900" i="1" dirty="0" err="1" smtClean="0">
                    <a:ea typeface="Cambria Math" pitchFamily="18" charset="0"/>
                  </a:rPr>
                  <a:t>x</a:t>
                </a:r>
                <a:r>
                  <a:rPr lang="en-US" sz="2900" b="1" dirty="0" err="1">
                    <a:solidFill>
                      <a:srgbClr val="00B0F0"/>
                    </a:solidFill>
                    <a:latin typeface="Cambria Math" pitchFamily="18" charset="0"/>
                    <a:ea typeface="Cambria Math" pitchFamily="18" charset="0"/>
                  </a:rPr>
                  <a:t>|</a:t>
                </a:r>
                <a:r>
                  <a:rPr lang="en-US" sz="2900" i="1" dirty="0" err="1" smtClean="0">
                    <a:ea typeface="Cambria Math" pitchFamily="18" charset="0"/>
                  </a:rPr>
                  <a:t>y</a:t>
                </a:r>
                <a:r>
                  <a:rPr lang="en-US" sz="2900" dirty="0">
                    <a:ea typeface="Cambria Math" pitchFamily="18" charset="0"/>
                  </a:rPr>
                  <a:t>)|(</a:t>
                </a:r>
                <a:r>
                  <a:rPr lang="en-US" sz="2900" i="1" dirty="0" err="1" smtClean="0">
                    <a:ea typeface="Cambria Math" pitchFamily="18" charset="0"/>
                  </a:rPr>
                  <a:t>x</a:t>
                </a:r>
                <a:r>
                  <a:rPr lang="en-US" sz="2900" b="1" dirty="0" err="1">
                    <a:solidFill>
                      <a:srgbClr val="00B0F0"/>
                    </a:solidFill>
                    <a:latin typeface="Cambria Math" pitchFamily="18" charset="0"/>
                    <a:ea typeface="Cambria Math" pitchFamily="18" charset="0"/>
                  </a:rPr>
                  <a:t>|</a:t>
                </a:r>
                <a:r>
                  <a:rPr lang="en-US" sz="2900" i="1" dirty="0" err="1" smtClean="0">
                    <a:ea typeface="Cambria Math" pitchFamily="18" charset="0"/>
                  </a:rPr>
                  <a:t>y</a:t>
                </a:r>
                <a:r>
                  <a:rPr lang="en-US" sz="2900" dirty="0">
                    <a:ea typeface="Cambria Math" pitchFamily="18" charset="0"/>
                  </a:rPr>
                  <a:t>). </a:t>
                </a:r>
                <a:endParaRPr lang="en-US" sz="2900" dirty="0" smtClean="0">
                  <a:ea typeface="Cambria Math" pitchFamily="18" charset="0"/>
                </a:endParaRPr>
              </a:p>
              <a:p>
                <a:pPr indent="0">
                  <a:buNone/>
                </a:pPr>
                <a:endParaRPr lang="en-US" sz="29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sz="2900" dirty="0" smtClean="0"/>
                  <a:t>The </a:t>
                </a:r>
                <a:r>
                  <a:rPr lang="en-US" sz="2900" b="1" i="1" dirty="0" smtClean="0">
                    <a:solidFill>
                      <a:srgbClr val="FF00FF"/>
                    </a:solidFill>
                  </a:rPr>
                  <a:t>nor</a:t>
                </a:r>
                <a:r>
                  <a:rPr lang="en-US" sz="2900" i="1" dirty="0" smtClean="0">
                    <a:solidFill>
                      <a:srgbClr val="FF00FF"/>
                    </a:solidFill>
                  </a:rPr>
                  <a:t> </a:t>
                </a:r>
                <a:r>
                  <a:rPr lang="en-US" sz="2900" dirty="0" smtClean="0">
                    <a:solidFill>
                      <a:srgbClr val="FF00FF"/>
                    </a:solidFill>
                  </a:rPr>
                  <a:t>operator </a:t>
                </a:r>
                <a:r>
                  <a:rPr lang="en-US" sz="2900" b="1" i="1" dirty="0" smtClean="0">
                    <a:solidFill>
                      <a:srgbClr val="FF00FF"/>
                    </a:solidFill>
                  </a:rPr>
                  <a:t>( </a:t>
                </a:r>
                <a:r>
                  <a:rPr lang="en-US" sz="2900" b="1" i="1" dirty="0">
                    <a:solidFill>
                      <a:srgbClr val="FF00FF"/>
                    </a:solidFill>
                    <a:sym typeface="Symbol"/>
                  </a:rPr>
                  <a:t>x nor y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900" b="1" i="1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sz="29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900" b="1" i="1">
                            <a:solidFill>
                              <a:srgbClr val="FF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9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en-US" sz="2900" b="1" i="1" dirty="0">
                    <a:solidFill>
                      <a:srgbClr val="FF00FF"/>
                    </a:solidFill>
                    <a:sym typeface="Symbol"/>
                  </a:rPr>
                  <a:t> </a:t>
                </a:r>
                <a:r>
                  <a:rPr lang="en-US" sz="2900" b="1" i="1" dirty="0" smtClean="0">
                    <a:solidFill>
                      <a:srgbClr val="FF00FF"/>
                    </a:solidFill>
                    <a:sym typeface="Symbol"/>
                  </a:rPr>
                  <a:t>)</a:t>
                </a:r>
                <a:r>
                  <a:rPr lang="en-US" sz="2900" dirty="0" smtClean="0"/>
                  <a:t>, </a:t>
                </a:r>
                <a:r>
                  <a:rPr lang="en-US" sz="2900" dirty="0" smtClean="0"/>
                  <a:t>denoted by </a:t>
                </a:r>
                <a:r>
                  <a:rPr lang="en-US" sz="2900" dirty="0" smtClean="0">
                    <a:solidFill>
                      <a:srgbClr val="FF00FF"/>
                    </a:solidFill>
                    <a:latin typeface="Cambria Math"/>
                    <a:ea typeface="Cambria Math"/>
                  </a:rPr>
                  <a:t>↓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900" dirty="0" smtClean="0"/>
                  <a:t>, is </a:t>
                </a:r>
                <a:r>
                  <a:rPr lang="en-US" sz="2900" dirty="0"/>
                  <a:t>defined by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                 </a:t>
                </a:r>
                <a:r>
                  <a:rPr lang="en-US" sz="2900" dirty="0" smtClean="0"/>
                  <a:t> 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900" b="1" dirty="0">
                    <a:solidFill>
                      <a:srgbClr val="FF00FF"/>
                    </a:solidFill>
                    <a:latin typeface="Cambria Math"/>
                    <a:ea typeface="Cambria Math"/>
                  </a:rPr>
                  <a:t>↓</a:t>
                </a:r>
                <a:r>
                  <a:rPr lang="en-US" sz="2900" dirty="0">
                    <a:latin typeface="Cambria Math"/>
                    <a:ea typeface="Cambria Math"/>
                  </a:rPr>
                  <a:t> 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0 = 1</a:t>
                </a:r>
                <a:r>
                  <a:rPr lang="en-US" sz="2900" dirty="0"/>
                  <a:t>, </a:t>
                </a:r>
                <a:r>
                  <a:rPr lang="en-US" sz="2900" dirty="0" smtClean="0"/>
                  <a:t>  and   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900" b="1" dirty="0">
                    <a:solidFill>
                      <a:srgbClr val="FF00FF"/>
                    </a:solidFill>
                    <a:latin typeface="Cambria Math"/>
                    <a:ea typeface="Cambria Math"/>
                  </a:rPr>
                  <a:t>↓</a:t>
                </a:r>
                <a:r>
                  <a:rPr lang="en-US" sz="2900" dirty="0">
                    <a:latin typeface="Cambria Math"/>
                    <a:ea typeface="Cambria Math"/>
                  </a:rPr>
                  <a:t> 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0 = 0</a:t>
                </a:r>
                <a:r>
                  <a:rPr lang="en-US" sz="2900" dirty="0">
                    <a:latin typeface="Cambria Math"/>
                    <a:ea typeface="Cambria Math"/>
                  </a:rPr>
                  <a:t> </a:t>
                </a:r>
                <a:r>
                  <a:rPr lang="en-US" sz="2900" b="1" dirty="0">
                    <a:solidFill>
                      <a:srgbClr val="FF00FF"/>
                    </a:solidFill>
                    <a:latin typeface="Cambria Math"/>
                    <a:ea typeface="Cambria Math"/>
                  </a:rPr>
                  <a:t>↓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1 = 1</a:t>
                </a:r>
                <a:r>
                  <a:rPr lang="en-US" sz="2900" dirty="0">
                    <a:latin typeface="Cambria Math"/>
                    <a:ea typeface="Cambria Math"/>
                  </a:rPr>
                  <a:t> </a:t>
                </a:r>
                <a:r>
                  <a:rPr lang="en-US" sz="2900" b="1" dirty="0">
                    <a:solidFill>
                      <a:srgbClr val="FF00FF"/>
                    </a:solidFill>
                    <a:latin typeface="Cambria Math"/>
                    <a:ea typeface="Cambria Math"/>
                  </a:rPr>
                  <a:t>↓</a:t>
                </a:r>
                <a:r>
                  <a:rPr lang="en-US" sz="29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900" dirty="0">
                    <a:latin typeface="Cambria Math" pitchFamily="18" charset="0"/>
                    <a:ea typeface="Cambria Math" pitchFamily="18" charset="0"/>
                  </a:rPr>
                  <a:t>1 = 0. </a:t>
                </a:r>
                <a:r>
                  <a:rPr lang="en-US" sz="4600" dirty="0" smtClean="0"/>
                  <a:t>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The set consisting of just the </a:t>
                </a:r>
                <a:r>
                  <a:rPr lang="en-US" sz="2900" b="1" dirty="0" smtClean="0">
                    <a:solidFill>
                      <a:srgbClr val="00B050"/>
                    </a:solidFill>
                  </a:rPr>
                  <a:t>one operator </a:t>
                </a:r>
                <a:r>
                  <a:rPr lang="en-US" sz="2900" b="1" dirty="0">
                    <a:solidFill>
                      <a:srgbClr val="00B050"/>
                    </a:solidFill>
                  </a:rPr>
                  <a:t>n</a:t>
                </a:r>
                <a:r>
                  <a:rPr lang="en-US" sz="2900" b="1" dirty="0" smtClean="0">
                    <a:solidFill>
                      <a:srgbClr val="00B050"/>
                    </a:solidFill>
                  </a:rPr>
                  <a:t>or </a:t>
                </a:r>
                <a:r>
                  <a:rPr lang="en-US" sz="2900" b="1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2900" b="1" dirty="0" smtClean="0">
                    <a:solidFill>
                      <a:srgbClr val="00B050"/>
                    </a:solidFill>
                  </a:rPr>
                </a:br>
                <a:r>
                  <a:rPr lang="en-US" sz="2900" b="1" dirty="0" smtClean="0">
                    <a:solidFill>
                      <a:srgbClr val="FF0000"/>
                    </a:solidFill>
                  </a:rPr>
                  <a:t>{ </a:t>
                </a:r>
                <a:r>
                  <a:rPr lang="en-US" sz="2900" b="1" dirty="0" smtClean="0">
                    <a:solidFill>
                      <a:srgbClr val="FF00FF"/>
                    </a:solidFill>
                    <a:latin typeface="Cambria Math"/>
                    <a:ea typeface="Cambria Math"/>
                  </a:rPr>
                  <a:t>↓</a:t>
                </a:r>
                <a:r>
                  <a:rPr lang="en-US" sz="2900" b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900" b="1" dirty="0" smtClean="0">
                    <a:solidFill>
                      <a:srgbClr val="FF0000"/>
                    </a:solidFill>
                  </a:rPr>
                  <a:t>} is</a:t>
                </a:r>
                <a:r>
                  <a:rPr lang="en-US" sz="41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900" b="1" i="1" dirty="0">
                    <a:solidFill>
                      <a:srgbClr val="FF0000"/>
                    </a:solidFill>
                  </a:rPr>
                  <a:t>functionally </a:t>
                </a:r>
                <a:r>
                  <a:rPr lang="en-US" sz="2900" b="1" i="1" dirty="0" smtClean="0">
                    <a:solidFill>
                      <a:srgbClr val="FF0000"/>
                    </a:solidFill>
                  </a:rPr>
                  <a:t>complete</a:t>
                </a:r>
                <a:r>
                  <a:rPr lang="en-US" sz="2900" dirty="0" smtClean="0"/>
                  <a:t>.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sz="2900" i="1" dirty="0" smtClean="0">
                    <a:ea typeface="Cambria Math" pitchFamily="18" charset="0"/>
                  </a:rPr>
                  <a:t>see Exercises 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15 </a:t>
                </a:r>
                <a:r>
                  <a:rPr lang="en-US" sz="2900" i="1" dirty="0" smtClean="0">
                    <a:ea typeface="Cambria Math" pitchFamily="18" charset="0"/>
                  </a:rPr>
                  <a:t>and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 16</a:t>
                </a:r>
                <a:r>
                  <a:rPr lang="en-US" sz="2900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8610600" cy="5638800"/>
              </a:xfrm>
              <a:blipFill rotWithShape="1">
                <a:blip r:embed="rId2"/>
                <a:stretch>
                  <a:fillRect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Representing Boolean Functions</a:t>
            </a:r>
          </a:p>
          <a:p>
            <a:r>
              <a:rPr lang="en-US" dirty="0" smtClean="0"/>
              <a:t>Logic Gates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09600"/>
            <a:ext cx="895350" cy="104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174417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Claude Shannon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1916 - 2001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</a:p>
          <a:p>
            <a:r>
              <a:rPr lang="en-US" dirty="0" smtClean="0"/>
              <a:t>Combinations of Gates</a:t>
            </a:r>
          </a:p>
          <a:p>
            <a:r>
              <a:rPr lang="en-US" dirty="0" smtClean="0"/>
              <a:t>Examples of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construct circuits using </a:t>
            </a:r>
            <a:r>
              <a:rPr lang="en-US" i="1" dirty="0" smtClean="0"/>
              <a:t>gates</a:t>
            </a:r>
            <a:r>
              <a:rPr lang="en-US" dirty="0" smtClean="0"/>
              <a:t>, </a:t>
            </a:r>
            <a:r>
              <a:rPr lang="en-US" dirty="0"/>
              <a:t>which take as input the values of two or more Boolean variables and produce one or more bits as </a:t>
            </a:r>
            <a:r>
              <a:rPr lang="en-US" dirty="0" smtClean="0"/>
              <a:t>output, </a:t>
            </a:r>
            <a:r>
              <a:rPr lang="en-US" dirty="0"/>
              <a:t>and </a:t>
            </a:r>
            <a:r>
              <a:rPr lang="en-US" i="1" dirty="0" smtClean="0"/>
              <a:t>inverters</a:t>
            </a:r>
            <a:r>
              <a:rPr lang="en-US" dirty="0" smtClean="0"/>
              <a:t>, </a:t>
            </a:r>
            <a:r>
              <a:rPr lang="en-US" dirty="0"/>
              <a:t>which take the value of a Boolean variable as input and produce the complement of this value as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0" y="4114800"/>
            <a:ext cx="770684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" y="5487955"/>
            <a:ext cx="8343830" cy="8699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Gates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Combinatorial circuits can be constructed using a combination 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inverters, OR gates, and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AND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gates</a:t>
                </a:r>
                <a:r>
                  <a:rPr lang="en-US" dirty="0" smtClean="0"/>
                  <a:t>.  </a:t>
                </a:r>
                <a:r>
                  <a:rPr lang="en-US" dirty="0"/>
                  <a:t>G</a:t>
                </a:r>
                <a:r>
                  <a:rPr lang="en-US" dirty="0" smtClean="0"/>
                  <a:t>ates may share input and the output of one or more gates may be input to another.</a:t>
                </a:r>
              </a:p>
              <a:p>
                <a:r>
                  <a:rPr lang="en-US" dirty="0" smtClean="0"/>
                  <a:t>We show two ways of                                             constructing a circuit                                                            that produces the                                                              output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 smtClean="0"/>
                  <a:t>y.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1250" r="-3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95192"/>
            <a:ext cx="3611568" cy="312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Gates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35480"/>
                <a:ext cx="3810000" cy="4389120"/>
              </a:xfrm>
            </p:spPr>
            <p:txBody>
              <a:bodyPr/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Construct circuits that produce these outputs </a:t>
                </a:r>
              </a:p>
              <a:p>
                <a:pPr indent="0">
                  <a:buNone/>
                </a:pPr>
                <a:r>
                  <a:rPr lang="en-US" dirty="0" smtClean="0"/>
                  <a:t>(a) (</a:t>
                </a:r>
                <a:r>
                  <a:rPr lang="en-US" i="1" dirty="0" smtClean="0"/>
                  <a:t>x + y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bar>
                      <m:barPr>
                        <m:pos m:val="top"/>
                        <m:ctrlPr>
                          <a:rPr lang="en-US" i="1" dirty="0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acc>
                      </m:e>
                    </m:bar>
                  </m:oMath>
                </a14:m>
                <a:endParaRPr lang="en-US" dirty="0" smtClean="0"/>
              </a:p>
              <a:p>
                <a:pPr indent="0">
                  <a:buNone/>
                </a:pPr>
                <a:r>
                  <a:rPr lang="en-US" dirty="0" smtClean="0"/>
                  <a:t>(c) 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+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) 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35480"/>
                <a:ext cx="3810000" cy="4389120"/>
              </a:xfrm>
              <a:blipFill rotWithShape="0">
                <a:blip r:embed="rId2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4724400" cy="483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Logic circuits can be used to add two positive integers from their binary expansions. </a:t>
            </a:r>
          </a:p>
          <a:p>
            <a:r>
              <a:rPr lang="en-US" dirty="0" smtClean="0"/>
              <a:t>The first step is to build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half adder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adds two bits, but which does not accept a carry from a previous addition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the circuit has more than one output, </a:t>
            </a:r>
          </a:p>
          <a:p>
            <a:pPr>
              <a:buNone/>
            </a:pPr>
            <a:r>
              <a:rPr lang="en-US" dirty="0" smtClean="0"/>
              <a:t>    it is a </a:t>
            </a:r>
            <a:r>
              <a:rPr lang="en-US" b="1" i="1" dirty="0" smtClean="0">
                <a:solidFill>
                  <a:srgbClr val="00B050"/>
                </a:solidFill>
              </a:rPr>
              <a:t>multiple output circuit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1752600" cy="306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5105400" cy="210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full adder </a:t>
            </a:r>
            <a:r>
              <a:rPr lang="en-US" dirty="0" smtClean="0"/>
              <a:t>is used to compute the </a:t>
            </a:r>
            <a:r>
              <a:rPr lang="en-US" dirty="0" smtClean="0">
                <a:solidFill>
                  <a:srgbClr val="FF0000"/>
                </a:solidFill>
              </a:rPr>
              <a:t>sum bit and the carry bit</a:t>
            </a:r>
            <a:r>
              <a:rPr lang="en-US" dirty="0" smtClean="0"/>
              <a:t> when </a:t>
            </a:r>
            <a:r>
              <a:rPr lang="en-US" b="1" dirty="0" smtClean="0">
                <a:solidFill>
                  <a:srgbClr val="00B050"/>
                </a:solidFill>
              </a:rPr>
              <a:t>two bits and a carry </a:t>
            </a:r>
            <a:r>
              <a:rPr lang="en-US" dirty="0" smtClean="0"/>
              <a:t>are added.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43200"/>
            <a:ext cx="1676400" cy="378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685563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half adder and multiple full adders can be used to produce the sum of </a:t>
            </a:r>
            <a:r>
              <a:rPr lang="en-US" i="1" dirty="0" smtClean="0"/>
              <a:t>n</a:t>
            </a:r>
            <a:r>
              <a:rPr lang="en-US" dirty="0" smtClean="0"/>
              <a:t> bit integers.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smtClean="0"/>
              <a:t>: </a:t>
            </a:r>
            <a:r>
              <a:rPr lang="en-US"/>
              <a:t> </a:t>
            </a:r>
            <a:r>
              <a:rPr lang="en-US" smtClean="0"/>
              <a:t>Here </a:t>
            </a:r>
            <a:r>
              <a:rPr lang="en-US" dirty="0" smtClean="0"/>
              <a:t>is a circuit to compute the sum of two </a:t>
            </a:r>
            <a:r>
              <a:rPr lang="en-US" smtClean="0"/>
              <a:t>three-bit integers.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5181600" cy="286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Boolean Algebra</a:t>
            </a:r>
          </a:p>
          <a:p>
            <a:r>
              <a:rPr lang="en-US" dirty="0" smtClean="0"/>
              <a:t>Boolean Expressions and Boolean Functions</a:t>
            </a:r>
          </a:p>
          <a:p>
            <a:r>
              <a:rPr lang="en-US" dirty="0" smtClean="0"/>
              <a:t>Identities of Boolean Algebra</a:t>
            </a:r>
          </a:p>
          <a:p>
            <a:r>
              <a:rPr lang="en-US" dirty="0" smtClean="0"/>
              <a:t>Duality</a:t>
            </a:r>
          </a:p>
          <a:p>
            <a:r>
              <a:rPr lang="en-US" dirty="0" smtClean="0"/>
              <a:t>The Abstract Definition of a Boolean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Boolean algebra has rules for working with elements from the set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} together with the operators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+</a:t>
                </a:r>
                <a:r>
                  <a:rPr lang="en-US" dirty="0" smtClean="0"/>
                  <a:t> (Boolean sum), </a:t>
                </a:r>
                <a:r>
                  <a:rPr lang="en-US" b="1" dirty="0" smtClean="0">
                    <a:solidFill>
                      <a:srgbClr val="FF0000"/>
                    </a:solidFill>
                    <a:sym typeface="Symbol"/>
                  </a:rPr>
                  <a:t> </a:t>
                </a:r>
                <a:r>
                  <a:rPr lang="en-US" dirty="0" smtClean="0">
                    <a:sym typeface="Symbol"/>
                  </a:rPr>
                  <a:t>(Boolean product), and </a:t>
                </a:r>
                <a:r>
                  <a:rPr lang="en-US" b="1" dirty="0" smtClean="0">
                    <a:solidFill>
                      <a:srgbClr val="FF0000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Symbol"/>
                      </a:rPr>
                      <m:t>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Symbol"/>
                      </a:rPr>
                      <m:t>complement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These operators are defined by:</a:t>
                </a:r>
              </a:p>
              <a:p>
                <a:pPr lvl="1"/>
                <a:r>
                  <a:rPr lang="en-US" i="1" dirty="0" smtClean="0"/>
                  <a:t>Boolean sum</a:t>
                </a:r>
                <a:r>
                  <a:rPr lang="en-US" dirty="0" smtClean="0"/>
                  <a:t>: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+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+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1"/>
                <a:r>
                  <a:rPr lang="en-US" i="1" dirty="0" smtClean="0"/>
                  <a:t>Boolean product</a:t>
                </a:r>
                <a:r>
                  <a:rPr lang="en-US" dirty="0" smtClean="0"/>
                  <a:t>: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 smtClean="0">
                    <a:sym typeface="Symbol"/>
                  </a:rPr>
                  <a:t>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sym typeface="Symbol"/>
                  </a:rPr>
                  <a:t>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sym typeface="Symbol"/>
                  </a:rPr>
                  <a:t> 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/>
              </a:p>
              <a:p>
                <a:pPr lvl="1"/>
                <a:r>
                  <a:rPr lang="en-US" i="1" dirty="0"/>
                  <a:t>c</a:t>
                </a:r>
                <a:r>
                  <a:rPr lang="en-US" i="1" dirty="0" smtClean="0"/>
                  <a:t>omplement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value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endParaRPr lang="en-US" dirty="0" smtClean="0"/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 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                                       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+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                                      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44" r="-963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Let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= {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}. </a:t>
                </a:r>
                <a:r>
                  <a:rPr lang="en-US" dirty="0" smtClean="0"/>
                  <a:t>Then </a:t>
                </a:r>
                <a:r>
                  <a:rPr lang="en-US" b="1" i="1" dirty="0" err="1" smtClean="0">
                    <a:solidFill>
                      <a:srgbClr val="FF0000"/>
                    </a:solidFill>
                  </a:rPr>
                  <a:t>B</a:t>
                </a:r>
                <a:r>
                  <a:rPr lang="en-US" b="1" i="1" baseline="30000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= {(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b="1" baseline="-25000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b="1" baseline="-25000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, …, </a:t>
                </a:r>
                <a:r>
                  <a:rPr lang="en-US" b="1" i="1" dirty="0" err="1" smtClean="0">
                    <a:solidFill>
                      <a:srgbClr val="FF0000"/>
                    </a:solidFill>
                  </a:rPr>
                  <a:t>x</a:t>
                </a:r>
                <a:r>
                  <a:rPr lang="en-US" b="1" i="1" baseline="-25000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 |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b="1" i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∈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for </a:t>
                </a:r>
                <a:r>
                  <a:rPr lang="en-US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≤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≤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}</a:t>
                </a:r>
                <a:r>
                  <a:rPr lang="en-US" dirty="0" smtClean="0"/>
                  <a:t> is the set of all possible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-tu</a:t>
                </a:r>
                <a:r>
                  <a:rPr lang="en-US" dirty="0"/>
                  <a:t>p</a:t>
                </a:r>
                <a:r>
                  <a:rPr lang="en-US" dirty="0" smtClean="0"/>
                  <a:t>les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s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s. The variable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is called a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Boolean variable </a:t>
                </a:r>
                <a:r>
                  <a:rPr lang="en-US" dirty="0" smtClean="0"/>
                  <a:t>if it assumes values only from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, that is, if its only possible values are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function from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B</a:t>
                </a:r>
                <a:r>
                  <a:rPr lang="en-US" b="1" i="1" baseline="30000" dirty="0" err="1">
                    <a:solidFill>
                      <a:srgbClr val="FF0000"/>
                    </a:solidFill>
                  </a:rPr>
                  <a:t>n</a:t>
                </a:r>
                <a:r>
                  <a:rPr lang="en-US" b="1" i="1" baseline="30000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to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is called a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Boolean function of degree n</a:t>
                </a:r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</a:t>
                </a:r>
                <a:r>
                  <a:rPr lang="en-US" i="1" dirty="0" smtClean="0"/>
                  <a:t>  </a:t>
                </a:r>
                <a:r>
                  <a:rPr lang="en-US" dirty="0" smtClean="0"/>
                  <a:t>The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) = </a:t>
                </a:r>
                <a:r>
                  <a:rPr lang="en-US" i="1" dirty="0" err="1" smtClean="0"/>
                  <a:t>xy</a:t>
                </a:r>
                <a:r>
                  <a:rPr lang="en-US" i="1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from the set of ordered pairs of Boolean </a:t>
                </a:r>
                <a:br>
                  <a:rPr lang="en-US" dirty="0" smtClean="0"/>
                </a:br>
                <a:r>
                  <a:rPr lang="en-US" dirty="0" smtClean="0"/>
                  <a:t>variables to the set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} is a Boolean </a:t>
                </a:r>
              </a:p>
              <a:p>
                <a:pPr indent="0">
                  <a:buNone/>
                </a:pPr>
                <a:r>
                  <a:rPr lang="en-US" dirty="0" smtClean="0"/>
                  <a:t>function of degree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endParaRPr lang="en-US" i="1" dirty="0"/>
              </a:p>
              <a:p>
                <a:pPr indent="0">
                  <a:buNone/>
                </a:pPr>
                <a:endParaRPr lang="en-US" i="1" dirty="0" smtClean="0"/>
              </a:p>
              <a:p>
                <a:pPr indent="0">
                  <a:buNone/>
                </a:pPr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62" y="3886199"/>
            <a:ext cx="1866637" cy="2297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Find the values of the Boolean function represented by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) =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  <a:r>
                  <a:rPr lang="en-US" dirty="0"/>
                  <a:t>We use a table with a row for each combination of values of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</a:t>
                </a:r>
                <a:r>
                  <a:rPr lang="en-US" dirty="0"/>
                  <a:t>and </a:t>
                </a:r>
                <a:r>
                  <a:rPr lang="en-US" i="1" dirty="0" smtClean="0"/>
                  <a:t>z </a:t>
                </a:r>
                <a:r>
                  <a:rPr lang="en-US" dirty="0" smtClean="0"/>
                  <a:t>to </a:t>
                </a:r>
                <a:r>
                  <a:rPr lang="en-US" dirty="0"/>
                  <a:t>compute the values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y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z</a:t>
                </a:r>
                <a:r>
                  <a:rPr lang="en-US" dirty="0" smtClean="0"/>
                  <a:t>).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 smtClean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886200"/>
            <a:ext cx="4485148" cy="2667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Expressions and Boolean Functions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</p:spPr>
            <p:txBody>
              <a:bodyPr>
                <a:normAutofit fontScale="92500" lnSpcReduction="10000"/>
              </a:bodyPr>
              <a:lstStyle/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Boolean functions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variables are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equal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if and only if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)=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) whenever </a:t>
                </a:r>
                <a:r>
                  <a:rPr lang="en-US" i="1" dirty="0" smtClean="0"/>
                  <a:t>b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  belong to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i="1" dirty="0" smtClean="0"/>
                  <a:t>, where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= {</a:t>
                </a:r>
                <a:r>
                  <a:rPr lang="en-US" b="1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b="1" dirty="0">
                    <a:solidFill>
                      <a:srgbClr val="0070C0"/>
                    </a:solidFill>
                  </a:rPr>
                  <a:t>, </a:t>
                </a:r>
                <a:r>
                  <a:rPr lang="en-US" b="1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}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Two different Boolean expressions that represent the same function are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equivalent</a:t>
                </a:r>
                <a:r>
                  <a:rPr lang="en-US" dirty="0" smtClean="0"/>
                  <a:t>.</a:t>
                </a:r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complement</a:t>
                </a:r>
                <a:r>
                  <a:rPr lang="en-US" dirty="0" smtClean="0"/>
                  <a:t> of the Boolean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the function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,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where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, …,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n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Let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be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The Boolean sum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+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and the Boolean product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FG </a:t>
                </a:r>
                <a:r>
                  <a:rPr lang="en-US" dirty="0" smtClean="0"/>
                  <a:t>are defined by </a:t>
                </a:r>
              </a:p>
              <a:p>
                <a:pPr indent="0">
                  <a:buNone/>
                </a:pPr>
                <a:r>
                  <a:rPr lang="en-US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+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dirty="0" smtClean="0"/>
                  <a:t>)(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 smtClean="0"/>
                  <a:t>) +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r>
                  <a:rPr lang="en-US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FG</a:t>
                </a:r>
                <a:r>
                  <a:rPr lang="en-US" dirty="0"/>
                  <a:t>)(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  <a:blipFill rotWithShape="1">
                <a:blip r:embed="rId2"/>
                <a:stretch>
                  <a:fillRect t="-1944" r="-1704" b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57400"/>
            <a:ext cx="3063208" cy="227931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334000"/>
            <a:ext cx="5361709" cy="1267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: How many different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are there?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</a:t>
                </a:r>
                <a:r>
                  <a:rPr lang="en-US" smtClean="0"/>
                  <a:t>: By </a:t>
                </a:r>
                <a:r>
                  <a:rPr lang="en-US" dirty="0" smtClean="0"/>
                  <a:t>the product rule for counting, there are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different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-tuples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s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s.   Because a Boolean function is an assignment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or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to each of these  different n-tuples, by the product rule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different Boolean functions of degree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blipFill rotWithShape="1">
                <a:blip r:embed="rId4"/>
                <a:stretch>
                  <a:fillRect l="-1091" t="-1168" r="-1697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8200" y="4572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example tells us that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 different Boolean functions of degree two. We display these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19965</TotalTime>
  <Words>1596</Words>
  <Application>Microsoft Office PowerPoint</Application>
  <PresentationFormat>On-screen Show (4:3)</PresentationFormat>
  <Paragraphs>195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Boolean Algebra</vt:lpstr>
      <vt:lpstr>Chapter Summary</vt:lpstr>
      <vt:lpstr>Boolean Functions</vt:lpstr>
      <vt:lpstr>Section Summary</vt:lpstr>
      <vt:lpstr>Introduction to Boolean Algebra</vt:lpstr>
      <vt:lpstr>Boolean Expressions and Boolean Functions</vt:lpstr>
      <vt:lpstr>Boolean Expressions and Boolean Functions (continued)</vt:lpstr>
      <vt:lpstr>Boolean Expressions and Boolean Functions (continued)</vt:lpstr>
      <vt:lpstr>Boolean Functions</vt:lpstr>
      <vt:lpstr>Identities of Boolean Algebra</vt:lpstr>
      <vt:lpstr>Identities of Boolean Algebra</vt:lpstr>
      <vt:lpstr>Formal Definition of a Boolean Algebra</vt:lpstr>
      <vt:lpstr>Representing Boolean Functions</vt:lpstr>
      <vt:lpstr>Section Summary</vt:lpstr>
      <vt:lpstr>Sum-of-Products Expansion</vt:lpstr>
      <vt:lpstr>Sum-of-Products Expansion (cont)</vt:lpstr>
      <vt:lpstr>Sum-of-Products Expansion (cont)</vt:lpstr>
      <vt:lpstr>Sum-of-Products Expansion (cont)</vt:lpstr>
      <vt:lpstr>Functional Completeness</vt:lpstr>
      <vt:lpstr>Logic Gates</vt:lpstr>
      <vt:lpstr>Section Summary</vt:lpstr>
      <vt:lpstr>Logic Gates</vt:lpstr>
      <vt:lpstr>Combinations of Gates</vt:lpstr>
      <vt:lpstr>Combinations of Gates</vt:lpstr>
      <vt:lpstr>Adders</vt:lpstr>
      <vt:lpstr>Adders (continued)</vt:lpstr>
      <vt:lpstr>Adders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Young</cp:lastModifiedBy>
  <cp:revision>869</cp:revision>
  <dcterms:created xsi:type="dcterms:W3CDTF">2012-07-15T18:32:41Z</dcterms:created>
  <dcterms:modified xsi:type="dcterms:W3CDTF">2021-05-26T23:18:12Z</dcterms:modified>
</cp:coreProperties>
</file>