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notesMasterIdLst>
    <p:notesMasterId r:id="rId52"/>
  </p:notesMasterIdLst>
  <p:sldIdLst>
    <p:sldId id="256" r:id="rId2"/>
    <p:sldId id="282" r:id="rId3"/>
    <p:sldId id="315" r:id="rId4"/>
    <p:sldId id="258" r:id="rId5"/>
    <p:sldId id="284" r:id="rId6"/>
    <p:sldId id="285" r:id="rId7"/>
    <p:sldId id="286" r:id="rId8"/>
    <p:sldId id="259" r:id="rId9"/>
    <p:sldId id="263" r:id="rId10"/>
    <p:sldId id="266" r:id="rId11"/>
    <p:sldId id="270" r:id="rId12"/>
    <p:sldId id="271" r:id="rId13"/>
    <p:sldId id="288" r:id="rId14"/>
    <p:sldId id="287" r:id="rId15"/>
    <p:sldId id="289" r:id="rId16"/>
    <p:sldId id="277" r:id="rId17"/>
    <p:sldId id="275" r:id="rId18"/>
    <p:sldId id="276" r:id="rId19"/>
    <p:sldId id="317" r:id="rId20"/>
    <p:sldId id="278" r:id="rId21"/>
    <p:sldId id="293" r:id="rId22"/>
    <p:sldId id="294" r:id="rId23"/>
    <p:sldId id="292" r:id="rId24"/>
    <p:sldId id="281" r:id="rId25"/>
    <p:sldId id="295" r:id="rId26"/>
    <p:sldId id="296" r:id="rId27"/>
    <p:sldId id="297" r:id="rId28"/>
    <p:sldId id="298" r:id="rId29"/>
    <p:sldId id="300" r:id="rId30"/>
    <p:sldId id="302" r:id="rId31"/>
    <p:sldId id="305" r:id="rId32"/>
    <p:sldId id="321" r:id="rId33"/>
    <p:sldId id="358" r:id="rId34"/>
    <p:sldId id="322" r:id="rId35"/>
    <p:sldId id="325" r:id="rId36"/>
    <p:sldId id="326" r:id="rId37"/>
    <p:sldId id="328" r:id="rId38"/>
    <p:sldId id="332" r:id="rId39"/>
    <p:sldId id="360" r:id="rId40"/>
    <p:sldId id="341" r:id="rId41"/>
    <p:sldId id="342" r:id="rId42"/>
    <p:sldId id="365" r:id="rId43"/>
    <p:sldId id="344" r:id="rId44"/>
    <p:sldId id="346" r:id="rId45"/>
    <p:sldId id="362" r:id="rId46"/>
    <p:sldId id="349" r:id="rId47"/>
    <p:sldId id="350" r:id="rId48"/>
    <p:sldId id="351" r:id="rId49"/>
    <p:sldId id="352" r:id="rId50"/>
    <p:sldId id="353" r:id="rId51"/>
  </p:sldIdLst>
  <p:sldSz cx="9144000" cy="6858000" type="screen4x3"/>
  <p:notesSz cx="6858000" cy="9144000"/>
  <p:embeddedFontLst>
    <p:embeddedFont>
      <p:font typeface="Constantia" pitchFamily="18" charset="0"/>
      <p:regular r:id="rId53"/>
      <p:bold r:id="rId54"/>
      <p:italic r:id="rId55"/>
      <p:boldItalic r:id="rId56"/>
    </p:embeddedFont>
    <p:embeddedFont>
      <p:font typeface="Calibri" pitchFamily="34" charset="0"/>
      <p:regular r:id="rId57"/>
      <p:bold r:id="rId58"/>
      <p:italic r:id="rId59"/>
      <p:boldItalic r:id="rId60"/>
    </p:embeddedFont>
    <p:embeddedFont>
      <p:font typeface="Cambria Math" pitchFamily="18" charset="0"/>
      <p:regular r:id="rId61"/>
    </p:embeddedFont>
    <p:embeddedFont>
      <p:font typeface="Wingdings 2" pitchFamily="18" charset="2"/>
      <p:regular r:id="rId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7" autoAdjust="0"/>
    <p:restoredTop sz="94660"/>
  </p:normalViewPr>
  <p:slideViewPr>
    <p:cSldViewPr>
      <p:cViewPr>
        <p:scale>
          <a:sx n="91" d="100"/>
          <a:sy n="91" d="100"/>
        </p:scale>
        <p:origin x="-4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C62884-ED3F-4820-8A21-DBA443FD898A}" type="datetimeFigureOut">
              <a:rPr lang="en-US" smtClean="0"/>
              <a:t>8/31/2020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02A6D4-8041-4789-B733-BDCC2831E704}" type="slidenum">
              <a:rPr lang="en-US" smtClean="0"/>
              <a:t>‹#›</a:t>
            </a:fld>
            <a:endParaRPr lang="en-US"/>
          </a:p>
        </p:txBody>
      </p:sp>
    </p:spTree>
    <p:extLst>
      <p:ext uri="{BB962C8B-B14F-4D97-AF65-F5344CB8AC3E}">
        <p14:creationId xmlns:p14="http://schemas.microsoft.com/office/powerpoint/2010/main" val="230632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BB36853-F4A2-4C1B-A478-56FF2FE83073}" type="datetime1">
              <a:rPr lang="en-US" smtClean="0"/>
              <a:t>8/31/2020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A4C57B-F5B8-4897-B904-78CC699FB662}" type="datetime1">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D16DFD-8315-4D61-B716-E2919C63FE9F}" type="datetime1">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4B8816-259E-44F9-B31F-AAA2204CBBDD}" type="datetime1">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71721B4-E0AA-4D52-8A5E-674E1B2484A3}" type="datetime1">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B14BB0-F048-489F-A379-4B0C55DCA63B}" type="datetime1">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D45C6FC-5831-488F-820B-3B21A2424C23}" type="datetime1">
              <a:rPr lang="en-US" smtClean="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FCDD2AB-6EE0-49BA-B6E7-AF1128FCA03D}" type="datetime1">
              <a:rPr lang="en-US" smtClean="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E0462-774D-49A1-8641-67125DBDFC1E}" type="datetime1">
              <a:rPr lang="en-US" smtClean="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7770AA-1B93-4C44-9457-43915596F4F5}" type="datetime1">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670FE79-78C6-4088-83CF-5E95E4195BB1}" type="datetime1">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01CE21A-E8E4-4D26-AC5B-6317B84D8B93}" type="datetime1">
              <a:rPr lang="en-US" smtClean="0"/>
              <a:t>8/31/2020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tags" Target="../tags/tag6.xml"/><Relationship Id="rId16" Type="http://schemas.openxmlformats.org/officeDocument/2006/relationships/image" Target="../media/image14.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9.png"/><Relationship Id="rId5" Type="http://schemas.openxmlformats.org/officeDocument/2006/relationships/tags" Target="../tags/tag9.xml"/><Relationship Id="rId15" Type="http://schemas.openxmlformats.org/officeDocument/2006/relationships/image" Target="../media/image13.png"/><Relationship Id="rId10" Type="http://schemas.openxmlformats.org/officeDocument/2006/relationships/slideLayout" Target="../slideLayouts/slideLayout2.xml"/><Relationship Id="rId19" Type="http://schemas.openxmlformats.org/officeDocument/2006/relationships/image" Target="../media/image17.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2.png"/></Relationships>
</file>

<file path=ppt/slides/_rels/slide38.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1.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tags" Target="../tags/tag15.xml"/><Relationship Id="rId16" Type="http://schemas.openxmlformats.org/officeDocument/2006/relationships/image" Target="../media/image24.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19.png"/><Relationship Id="rId5" Type="http://schemas.openxmlformats.org/officeDocument/2006/relationships/tags" Target="../tags/tag18.xml"/><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24.xml"/><Relationship Id="rId7" Type="http://schemas.openxmlformats.org/officeDocument/2006/relationships/image" Target="../media/image29.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8.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4.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33.xml"/><Relationship Id="rId7" Type="http://schemas.openxmlformats.org/officeDocument/2006/relationships/image" Target="../media/image38.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37.png"/><Relationship Id="rId5" Type="http://schemas.openxmlformats.org/officeDocument/2006/relationships/slideLayout" Target="../slideLayouts/slideLayout2.xml"/><Relationship Id="rId4" Type="http://schemas.openxmlformats.org/officeDocument/2006/relationships/tags" Target="../tags/tag34.xml"/><Relationship Id="rId9"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43.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45.png"/><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a:t>
            </a:r>
            <a:r>
              <a:rPr lang="en-US" dirty="0" smtClean="0">
                <a:latin typeface="Cambria Math" pitchFamily="18" charset="0"/>
                <a:ea typeface="Cambria Math" pitchFamily="18" charset="0"/>
              </a:rPr>
              <a:t>1</a:t>
            </a:r>
            <a:r>
              <a:rPr lang="en-US" dirty="0" smtClean="0"/>
              <a:t>, Part I: Propositional Logic</a:t>
            </a:r>
            <a:endParaRPr lang="en-US" dirty="0"/>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smtClean="0"/>
              <a:t>With Question/Answer Animations</a:t>
            </a:r>
            <a:endParaRPr lang="en-US" dirty="0"/>
          </a:p>
        </p:txBody>
      </p:sp>
      <p:sp>
        <p:nvSpPr>
          <p:cNvPr id="6" name="Text Box 3"/>
          <p:cNvSpPr txBox="1">
            <a:spLocks noChangeArrowheads="1"/>
          </p:cNvSpPr>
          <p:nvPr/>
        </p:nvSpPr>
        <p:spPr bwMode="auto">
          <a:xfrm>
            <a:off x="0" y="658022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Disjunction</a:t>
            </a:r>
            <a:endParaRPr lang="en-US" dirty="0"/>
          </a:p>
        </p:txBody>
      </p:sp>
      <p:sp>
        <p:nvSpPr>
          <p:cNvPr id="3" name="Content Placeholder 2"/>
          <p:cNvSpPr>
            <a:spLocks noGrp="1"/>
          </p:cNvSpPr>
          <p:nvPr>
            <p:ph idx="1"/>
          </p:nvPr>
        </p:nvSpPr>
        <p:spPr>
          <a:xfrm>
            <a:off x="457200" y="1935480"/>
            <a:ext cx="8229600" cy="4693920"/>
          </a:xfrm>
        </p:spPr>
        <p:txBody>
          <a:bodyPr/>
          <a:lstStyle/>
          <a:p>
            <a:r>
              <a:rPr lang="en-US" dirty="0" smtClean="0"/>
              <a:t>The </a:t>
            </a:r>
            <a:r>
              <a:rPr lang="en-US" i="1" dirty="0" smtClean="0"/>
              <a:t>disjunction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and has this truth table:</a:t>
            </a:r>
          </a:p>
          <a:p>
            <a:endParaRPr lang="en-US" dirty="0" smtClean="0"/>
          </a:p>
          <a:p>
            <a:endParaRPr lang="en-US" dirty="0" smtClean="0"/>
          </a:p>
          <a:p>
            <a:endParaRPr lang="en-US" dirty="0" smtClean="0"/>
          </a:p>
          <a:p>
            <a:pPr>
              <a:buNone/>
            </a:pPr>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xmlns="" val="20000"/>
                    </a:ext>
                  </a:extLst>
                </a:gridCol>
                <a:gridCol w="1879600">
                  <a:extLst>
                    <a:ext uri="{9D8B030D-6E8A-4147-A177-3AD203B41FA5}">
                      <a16:colId xmlns:a16="http://schemas.microsoft.com/office/drawing/2014/main" xmlns="" val="20001"/>
                    </a:ext>
                  </a:extLst>
                </a:gridCol>
                <a:gridCol w="1879600">
                  <a:extLst>
                    <a:ext uri="{9D8B030D-6E8A-4147-A177-3AD203B41FA5}">
                      <a16:colId xmlns:a16="http://schemas.microsoft.com/office/drawing/2014/main" xmlns="" val="20002"/>
                    </a:ext>
                  </a:extLst>
                </a:gridCol>
              </a:tblGrid>
              <a:tr h="21336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r>
                        <a:rPr lang="en-US" dirty="0" smtClean="0"/>
                        <a:t> </a:t>
                      </a:r>
                      <a:endParaRPr lang="en-US" dirty="0"/>
                    </a:p>
                  </a:txBody>
                  <a:tcPr marL="91441" marR="91441"/>
                </a:tc>
                <a:tc>
                  <a:txBody>
                    <a:bodyPr/>
                    <a:lstStyle/>
                    <a:p>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xmlns="" val="10000"/>
                  </a:ext>
                </a:extLst>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xmlns="" val="10001"/>
                  </a:ext>
                </a:extLst>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xmlns="" val="10002"/>
                  </a:ext>
                </a:extLst>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xmlns="" val="10003"/>
                  </a:ext>
                </a:extLst>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xmlns="" val="10004"/>
                  </a:ext>
                </a:extLst>
              </a:tr>
            </a:tbl>
          </a:graphicData>
        </a:graphic>
      </p:graphicFrame>
      <p:sp>
        <p:nvSpPr>
          <p:cNvPr id="4" name="Slide Number Placeholder 3"/>
          <p:cNvSpPr>
            <a:spLocks noGrp="1"/>
          </p:cNvSpPr>
          <p:nvPr>
            <p:ph type="sldNum" sz="quarter" idx="12"/>
          </p:nvPr>
        </p:nvSpPr>
        <p:spPr/>
        <p:txBody>
          <a:bodyPr/>
          <a:lstStyle/>
          <a:p>
            <a:fld id="{9CA217EF-0505-4C33-BB20-8A8DF203902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t/>
            </a:r>
            <a:br>
              <a:rPr lang="en-US" dirty="0" smtClean="0"/>
            </a:br>
            <a:r>
              <a:rPr lang="en-US" dirty="0" smtClean="0"/>
              <a:t>The Connective Or in English</a:t>
            </a:r>
            <a:endParaRPr lang="en-US" dirty="0"/>
          </a:p>
        </p:txBody>
      </p:sp>
      <p:sp>
        <p:nvSpPr>
          <p:cNvPr id="3" name="Content Placeholder 2"/>
          <p:cNvSpPr>
            <a:spLocks noGrp="1"/>
          </p:cNvSpPr>
          <p:nvPr>
            <p:ph idx="1"/>
          </p:nvPr>
        </p:nvSpPr>
        <p:spPr>
          <a:xfrm>
            <a:off x="381000" y="1752600"/>
            <a:ext cx="8229600" cy="4389120"/>
          </a:xfrm>
        </p:spPr>
        <p:txBody>
          <a:bodyPr/>
          <a:lstStyle/>
          <a:p>
            <a:r>
              <a:rPr lang="en-US" dirty="0" smtClean="0"/>
              <a:t>In English “or” has two distinct meanings.</a:t>
            </a:r>
          </a:p>
          <a:p>
            <a:pPr lvl="1"/>
            <a:r>
              <a:rPr lang="en-US" sz="1800" dirty="0" smtClean="0"/>
              <a:t> “Inclusive Or”  - In the sentence “Students who have taken CS</a:t>
            </a:r>
            <a:r>
              <a:rPr lang="en-US" sz="1800" dirty="0" smtClean="0">
                <a:latin typeface="Cambria Math" pitchFamily="18" charset="0"/>
                <a:ea typeface="Cambria Math" pitchFamily="18" charset="0"/>
              </a:rPr>
              <a:t>202 </a:t>
            </a:r>
            <a:r>
              <a:rPr lang="en-US" sz="1800" dirty="0" smtClean="0"/>
              <a:t>or Math</a:t>
            </a:r>
            <a:r>
              <a:rPr lang="en-US" sz="1800" dirty="0" smtClean="0">
                <a:latin typeface="Cambria Math" pitchFamily="18" charset="0"/>
                <a:ea typeface="Cambria Math" pitchFamily="18" charset="0"/>
              </a:rPr>
              <a:t>120</a:t>
            </a:r>
            <a:r>
              <a:rPr lang="en-US" sz="1800" dirty="0" smtClean="0"/>
              <a:t> may take this class,” we assume that students need to have taken one of the prerequisites, but may have taken both. This is the meaning of </a:t>
            </a:r>
            <a:r>
              <a:rPr lang="en-US" sz="1800" dirty="0" smtClean="0">
                <a:latin typeface="Cambria Math" pitchFamily="18" charset="0"/>
                <a:ea typeface="Cambria Math" pitchFamily="18" charset="0"/>
              </a:rPr>
              <a:t>disjunction. For </a:t>
            </a:r>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a:ea typeface="Cambria Math"/>
              </a:rPr>
              <a:t>q</a:t>
            </a:r>
            <a:r>
              <a:rPr lang="en-US" sz="1800" dirty="0" smtClean="0">
                <a:latin typeface="Cambria Math" pitchFamily="18" charset="0"/>
                <a:ea typeface="Cambria Math" pitchFamily="18" charset="0"/>
              </a:rPr>
              <a:t>  to be true, either one or both of </a:t>
            </a:r>
            <a:r>
              <a:rPr lang="en-US" sz="1800" i="1" dirty="0" smtClean="0">
                <a:latin typeface="Cambria Math" pitchFamily="18" charset="0"/>
                <a:ea typeface="Cambria Math" pitchFamily="18" charset="0"/>
              </a:rPr>
              <a:t>p</a:t>
            </a:r>
            <a:r>
              <a:rPr lang="en-US" sz="1800" dirty="0" smtClean="0">
                <a:latin typeface="Cambria Math" pitchFamily="18" charset="0"/>
                <a:ea typeface="Cambria Math" pitchFamily="18" charset="0"/>
              </a:rPr>
              <a:t> and </a:t>
            </a:r>
            <a:r>
              <a:rPr lang="en-US" sz="1800" i="1" dirty="0" smtClean="0">
                <a:latin typeface="Cambria Math" pitchFamily="18" charset="0"/>
                <a:ea typeface="Cambria Math" pitchFamily="18" charset="0"/>
              </a:rPr>
              <a:t>q </a:t>
            </a:r>
            <a:r>
              <a:rPr lang="en-US" sz="1800" dirty="0" smtClean="0">
                <a:latin typeface="Cambria Math" pitchFamily="18" charset="0"/>
                <a:ea typeface="Cambria Math" pitchFamily="18" charset="0"/>
              </a:rPr>
              <a:t>must be true.</a:t>
            </a:r>
            <a:endParaRPr lang="en-US" sz="1800" dirty="0" smtClean="0"/>
          </a:p>
          <a:p>
            <a:pPr lvl="1"/>
            <a:r>
              <a:rPr lang="en-US" sz="1800" dirty="0" smtClean="0"/>
              <a:t>“Exclusive Or”  - When reading the sentence “Soup or salad comes with this entrée,” we do not expect to be able to get both soup and salad. This is the meaning of Exclusive Or (</a:t>
            </a:r>
            <a:r>
              <a:rPr lang="en-US" sz="1800" dirty="0" err="1" smtClean="0"/>
              <a:t>Xor</a:t>
            </a:r>
            <a:r>
              <a:rPr lang="en-US" sz="1800" dirty="0" smtClean="0"/>
              <a:t>). In </a:t>
            </a:r>
            <a:r>
              <a:rPr lang="en-US" sz="1800" i="1" dirty="0" smtClean="0"/>
              <a:t>p</a:t>
            </a:r>
            <a:r>
              <a:rPr lang="en-US" sz="1800" dirty="0" smtClean="0">
                <a:latin typeface="Cambria Math"/>
                <a:ea typeface="Cambria Math"/>
              </a:rPr>
              <a:t> ⊕ </a:t>
            </a:r>
            <a:r>
              <a:rPr lang="en-US" sz="1800" i="1" dirty="0" smtClean="0">
                <a:latin typeface="Cambria Math"/>
                <a:ea typeface="Cambria Math"/>
              </a:rPr>
              <a:t>q , </a:t>
            </a:r>
            <a:r>
              <a:rPr lang="en-US" sz="1800" dirty="0" smtClean="0">
                <a:ea typeface="Cambria Math"/>
              </a:rPr>
              <a:t>one of </a:t>
            </a:r>
            <a:r>
              <a:rPr lang="en-US" sz="1800" i="1" dirty="0" smtClean="0">
                <a:ea typeface="Cambria Math"/>
              </a:rPr>
              <a:t>p</a:t>
            </a:r>
            <a:r>
              <a:rPr lang="en-US" sz="1800" dirty="0" smtClean="0">
                <a:ea typeface="Cambria Math"/>
              </a:rPr>
              <a:t> and </a:t>
            </a:r>
            <a:r>
              <a:rPr lang="en-US" sz="1800" i="1" dirty="0" smtClean="0">
                <a:ea typeface="Cambria Math"/>
              </a:rPr>
              <a:t>q</a:t>
            </a:r>
            <a:r>
              <a:rPr lang="en-US" sz="1800" dirty="0" smtClean="0">
                <a:ea typeface="Cambria Math"/>
              </a:rPr>
              <a:t> must be true</a:t>
            </a:r>
            <a:r>
              <a:rPr lang="en-US" sz="1800" dirty="0" smtClean="0">
                <a:latin typeface="Cambria Math"/>
                <a:ea typeface="Cambria Math"/>
              </a:rPr>
              <a:t>, but not both.  The truth table for ⊕ is:</a:t>
            </a:r>
            <a:endParaRPr lang="en-US" sz="1800" i="1" dirty="0" smtClean="0"/>
          </a:p>
          <a:p>
            <a:pPr lvl="1"/>
            <a:endParaRPr lang="en-US" sz="1800" dirty="0" smtClean="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xmlns="" val="20000"/>
                    </a:ext>
                  </a:extLst>
                </a:gridCol>
                <a:gridCol w="1549400">
                  <a:extLst>
                    <a:ext uri="{9D8B030D-6E8A-4147-A177-3AD203B41FA5}">
                      <a16:colId xmlns:a16="http://schemas.microsoft.com/office/drawing/2014/main" xmlns="" val="20001"/>
                    </a:ext>
                  </a:extLst>
                </a:gridCol>
                <a:gridCol w="1549400">
                  <a:extLst>
                    <a:ext uri="{9D8B030D-6E8A-4147-A177-3AD203B41FA5}">
                      <a16:colId xmlns:a16="http://schemas.microsoft.com/office/drawing/2014/main" xmlns="" val="20002"/>
                    </a:ext>
                  </a:extLst>
                </a:gridCol>
              </a:tblGrid>
              <a:tr h="274320">
                <a:tc>
                  <a:txBody>
                    <a:bodyPr/>
                    <a:lstStyle/>
                    <a:p>
                      <a:r>
                        <a:rPr lang="en-US" i="1" dirty="0" smtClean="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q</a:t>
                      </a:r>
                      <a:endParaRPr lang="en-US"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 </a:t>
                      </a:r>
                      <a:r>
                        <a:rPr lang="en-US" i="0" dirty="0" smtClean="0">
                          <a:latin typeface="Cambria Math"/>
                          <a:ea typeface="Cambria Math"/>
                        </a:rPr>
                        <a:t>⊕</a:t>
                      </a:r>
                      <a:r>
                        <a:rPr lang="en-US" i="1" dirty="0" smtClean="0">
                          <a:latin typeface="Cambria Math" pitchFamily="18" charset="0"/>
                          <a:ea typeface="Cambria Math" pitchFamily="18" charset="0"/>
                        </a:rPr>
                        <a:t>q</a:t>
                      </a:r>
                      <a:endParaRPr lang="en-US" dirty="0" smtClean="0"/>
                    </a:p>
                  </a:txBody>
                  <a:tcPr marL="91441" marR="91441"/>
                </a:tc>
                <a:extLst>
                  <a:ext uri="{0D108BD9-81ED-4DB2-BD59-A6C34878D82A}">
                    <a16:rowId xmlns:a16="http://schemas.microsoft.com/office/drawing/2014/main" xmlns="" val="10000"/>
                  </a:ext>
                </a:extLst>
              </a:tr>
              <a:tr h="2743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xmlns="" val="10001"/>
                  </a:ext>
                </a:extLst>
              </a:tr>
              <a:tr h="2743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xmlns="" val="10002"/>
                  </a:ext>
                </a:extLst>
              </a:tr>
              <a:tr h="2743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xmlns="" val="10003"/>
                  </a:ext>
                </a:extLst>
              </a:tr>
              <a:tr h="2743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xmlns="" val="10004"/>
                  </a:ext>
                </a:extLst>
              </a:tr>
            </a:tbl>
          </a:graphicData>
        </a:graphic>
      </p:graphicFrame>
      <p:sp>
        <p:nvSpPr>
          <p:cNvPr id="5" name="Slide Number Placeholder 4"/>
          <p:cNvSpPr>
            <a:spLocks noGrp="1"/>
          </p:cNvSpPr>
          <p:nvPr>
            <p:ph type="sldNum" sz="quarter" idx="12"/>
          </p:nvPr>
        </p:nvSpPr>
        <p:spPr/>
        <p:txBody>
          <a:bodyPr/>
          <a:lstStyle/>
          <a:p>
            <a:fld id="{9CA217EF-0505-4C33-BB20-8A8DF203902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Implication</a:t>
            </a:r>
            <a:endParaRPr lang="en-US" dirty="0"/>
          </a:p>
        </p:txBody>
      </p:sp>
      <p:sp>
        <p:nvSpPr>
          <p:cNvPr id="3" name="Content Placeholder 2"/>
          <p:cNvSpPr>
            <a:spLocks noGrp="1"/>
          </p:cNvSpPr>
          <p:nvPr>
            <p:ph idx="1"/>
          </p:nvPr>
        </p:nvSpPr>
        <p:spPr/>
        <p:txBody>
          <a:bodyPr>
            <a:normAutofit/>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is a </a:t>
            </a:r>
            <a:r>
              <a:rPr lang="en-US" sz="2000" i="1" dirty="0" smtClean="0"/>
              <a:t>conditional statement </a:t>
            </a:r>
            <a:r>
              <a:rPr lang="en-US" sz="2000" dirty="0" smtClean="0"/>
              <a:t>or </a:t>
            </a:r>
            <a:r>
              <a:rPr lang="en-US" sz="2000" i="1" dirty="0" smtClean="0"/>
              <a:t>implication </a:t>
            </a:r>
            <a:r>
              <a:rPr lang="en-US" sz="2000" dirty="0" smtClean="0"/>
              <a:t> which is read as “if </a:t>
            </a:r>
            <a:r>
              <a:rPr lang="en-US" sz="2000" i="1" dirty="0" smtClean="0">
                <a:latin typeface="Cambria Math" pitchFamily="18" charset="0"/>
                <a:ea typeface="Cambria Math" pitchFamily="18" charset="0"/>
              </a:rPr>
              <a:t>p</a:t>
            </a:r>
            <a:r>
              <a:rPr lang="en-US" sz="2000" dirty="0" smtClean="0"/>
              <a:t>, then </a:t>
            </a:r>
            <a:r>
              <a:rPr lang="en-US" sz="2000" i="1" dirty="0" smtClean="0">
                <a:latin typeface="Cambria Math" pitchFamily="18" charset="0"/>
                <a:ea typeface="Cambria Math" pitchFamily="18" charset="0"/>
              </a:rPr>
              <a:t>q</a:t>
            </a:r>
            <a:r>
              <a:rPr lang="en-US" sz="2000" dirty="0" smtClean="0"/>
              <a:t> ” and has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b="1" dirty="0" smtClean="0"/>
              <a:t>Example</a:t>
            </a:r>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“If I am at home then it is raining.” </a:t>
            </a:r>
          </a:p>
          <a:p>
            <a:r>
              <a:rPr lang="en-US" sz="2200" dirty="0" smtClean="0"/>
              <a:t>In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 </a:t>
            </a:r>
            <a:r>
              <a:rPr lang="en-US" sz="2000" i="1" dirty="0" smtClean="0">
                <a:latin typeface="Cambria Math" pitchFamily="18" charset="0"/>
                <a:ea typeface="Cambria Math" pitchFamily="18" charset="0"/>
              </a:rPr>
              <a:t>p</a:t>
            </a:r>
            <a:r>
              <a:rPr lang="en-US" sz="2200" dirty="0" smtClean="0"/>
              <a:t>  is the </a:t>
            </a:r>
            <a:r>
              <a:rPr lang="en-US" sz="2200" i="1" dirty="0" smtClean="0"/>
              <a:t>hypothesis</a:t>
            </a:r>
            <a:r>
              <a:rPr lang="en-US" sz="2200" dirty="0" smtClean="0"/>
              <a:t> (</a:t>
            </a:r>
            <a:r>
              <a:rPr lang="en-US" sz="2200" i="1" dirty="0" smtClean="0"/>
              <a:t>antecedent</a:t>
            </a:r>
            <a:r>
              <a:rPr lang="en-US" sz="2200" dirty="0" smtClean="0"/>
              <a:t> or </a:t>
            </a:r>
            <a:r>
              <a:rPr lang="en-US" sz="2200" i="1" dirty="0" smtClean="0"/>
              <a:t>premise</a:t>
            </a:r>
            <a:r>
              <a:rPr lang="en-US" sz="2200" dirty="0" smtClean="0"/>
              <a:t>) and </a:t>
            </a:r>
            <a:r>
              <a:rPr lang="en-US" sz="2000" i="1" dirty="0" smtClean="0">
                <a:latin typeface="Cambria Math" pitchFamily="18" charset="0"/>
                <a:ea typeface="Cambria Math" pitchFamily="18" charset="0"/>
              </a:rPr>
              <a:t>q</a:t>
            </a:r>
            <a:r>
              <a:rPr lang="en-US" sz="2200" dirty="0" smtClean="0"/>
              <a:t>  is the </a:t>
            </a:r>
            <a:r>
              <a:rPr lang="en-US" sz="2200" i="1" dirty="0" smtClean="0"/>
              <a:t>conclusion</a:t>
            </a:r>
            <a:r>
              <a:rPr lang="en-US" sz="2200" dirty="0" smtClean="0"/>
              <a:t> (or </a:t>
            </a:r>
            <a:r>
              <a:rPr lang="en-US" sz="2200" i="1" dirty="0" smtClean="0"/>
              <a:t>consequence</a:t>
            </a:r>
            <a:r>
              <a:rPr lang="en-US" sz="2200" dirty="0" smtClean="0"/>
              <a:t>). </a:t>
            </a:r>
          </a:p>
          <a:p>
            <a:pPr lvl="1"/>
            <a:endParaRPr lang="en-US" sz="2000" dirty="0" smtClean="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extLst>
                    <a:ext uri="{9D8B030D-6E8A-4147-A177-3AD203B41FA5}">
                      <a16:colId xmlns:a16="http://schemas.microsoft.com/office/drawing/2014/main" xmlns="" val="20000"/>
                    </a:ext>
                  </a:extLst>
                </a:gridCol>
                <a:gridCol w="1843903">
                  <a:extLst>
                    <a:ext uri="{9D8B030D-6E8A-4147-A177-3AD203B41FA5}">
                      <a16:colId xmlns:a16="http://schemas.microsoft.com/office/drawing/2014/main" xmlns="" val="20001"/>
                    </a:ext>
                  </a:extLst>
                </a:gridCol>
                <a:gridCol w="1493795">
                  <a:extLst>
                    <a:ext uri="{9D8B030D-6E8A-4147-A177-3AD203B41FA5}">
                      <a16:colId xmlns:a16="http://schemas.microsoft.com/office/drawing/2014/main" xmlns="" val="20002"/>
                    </a:ext>
                  </a:extLst>
                </a:gridCol>
              </a:tblGrid>
              <a:tr h="350520">
                <a:tc>
                  <a:txBody>
                    <a:bodyPr/>
                    <a:lstStyle/>
                    <a:p>
                      <a:r>
                        <a:rPr lang="en-US" sz="1800" i="1" dirty="0" smtClean="0">
                          <a:latin typeface="Cambria Math" pitchFamily="18" charset="0"/>
                          <a:ea typeface="Cambria Math" pitchFamily="18" charset="0"/>
                        </a:rPr>
                        <a:t>p</a:t>
                      </a:r>
                      <a:r>
                        <a:rPr lang="en-US" sz="1800" dirty="0" smtClean="0"/>
                        <a:t> </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xmlns="" val="10000"/>
                  </a:ext>
                </a:extLst>
              </a:tr>
              <a:tr h="3505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xmlns="" val="10001"/>
                  </a:ext>
                </a:extLst>
              </a:tr>
              <a:tr h="3505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xmlns="" val="10002"/>
                  </a:ext>
                </a:extLst>
              </a:tr>
              <a:tr h="3505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xmlns="" val="10003"/>
                  </a:ext>
                </a:extLst>
              </a:tr>
              <a:tr h="3505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xmlns="" val="10004"/>
                  </a:ext>
                </a:extLst>
              </a:tr>
            </a:tbl>
          </a:graphicData>
        </a:graphic>
      </p:graphicFrame>
      <p:sp>
        <p:nvSpPr>
          <p:cNvPr id="4" name="Slide Number Placeholder 3"/>
          <p:cNvSpPr>
            <a:spLocks noGrp="1"/>
          </p:cNvSpPr>
          <p:nvPr>
            <p:ph type="sldNum" sz="quarter" idx="12"/>
          </p:nvPr>
        </p:nvSpPr>
        <p:spPr/>
        <p:txBody>
          <a:bodyPr/>
          <a:lstStyle/>
          <a:p>
            <a:fld id="{9CA217EF-0505-4C33-BB20-8A8DF203902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Understanding Implication</a:t>
            </a:r>
            <a:endParaRPr lang="en-US" dirty="0"/>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smtClean="0"/>
              <a:t>In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there does not need to be any connection between the antecedent or the consequent</a:t>
            </a:r>
            <a:r>
              <a:rPr lang="en-US" sz="2600" dirty="0" smtClean="0">
                <a:latin typeface="Cambria Math" pitchFamily="18" charset="0"/>
                <a:ea typeface="Cambria Math" pitchFamily="18" charset="0"/>
              </a:rPr>
              <a:t>. The “meaning” of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depends only on the truth values of </a:t>
            </a:r>
            <a:r>
              <a:rPr lang="en-US" sz="2600" i="1" dirty="0" smtClean="0">
                <a:latin typeface="Cambria Math" pitchFamily="18" charset="0"/>
                <a:ea typeface="Cambria Math" pitchFamily="18" charset="0"/>
              </a:rPr>
              <a:t>p</a:t>
            </a:r>
            <a:r>
              <a:rPr lang="en-US" sz="2600" dirty="0" smtClean="0">
                <a:ea typeface="Cambria Math" pitchFamily="18" charset="0"/>
              </a:rPr>
              <a:t> and </a:t>
            </a:r>
            <a:r>
              <a:rPr lang="en-US" sz="2600" i="1" dirty="0" smtClean="0">
                <a:latin typeface="Cambria Math" pitchFamily="18" charset="0"/>
                <a:ea typeface="Cambria Math" pitchFamily="18" charset="0"/>
              </a:rPr>
              <a:t>q</a:t>
            </a:r>
            <a:r>
              <a:rPr lang="en-US" sz="2600" dirty="0" smtClean="0">
                <a:ea typeface="Cambria Math" pitchFamily="18" charset="0"/>
              </a:rPr>
              <a:t>. </a:t>
            </a:r>
            <a:endParaRPr lang="en-US" sz="2600" dirty="0" smtClean="0"/>
          </a:p>
          <a:p>
            <a:r>
              <a:rPr lang="en-US" dirty="0" smtClean="0"/>
              <a:t>These implications are perfectly fine, but would not be used in ordinary English.</a:t>
            </a:r>
          </a:p>
          <a:p>
            <a:pPr lvl="1"/>
            <a:r>
              <a:rPr lang="en-US" dirty="0" smtClean="0"/>
              <a:t>“If the moon is made of green cheese, then I have more money than Bill Gates. ”</a:t>
            </a:r>
          </a:p>
          <a:p>
            <a:pPr lvl="1"/>
            <a:r>
              <a:rPr lang="en-US" dirty="0" smtClean="0"/>
              <a:t> “If the moon is made of green cheese then I’m on welfare.”</a:t>
            </a:r>
          </a:p>
          <a:p>
            <a:pPr lvl="1"/>
            <a:r>
              <a:rPr lang="en-US" dirty="0" smtClean="0"/>
              <a:t>“If 1 + 1 = 3, then your grandma wears combat boots.”</a:t>
            </a:r>
          </a:p>
        </p:txBody>
      </p:sp>
      <p:sp>
        <p:nvSpPr>
          <p:cNvPr id="4" name="Slide Number Placeholder 3"/>
          <p:cNvSpPr>
            <a:spLocks noGrp="1"/>
          </p:cNvSpPr>
          <p:nvPr>
            <p:ph type="sldNum" sz="quarter" idx="12"/>
          </p:nvPr>
        </p:nvSpPr>
        <p:spPr/>
        <p:txBody>
          <a:bodyPr/>
          <a:lstStyle/>
          <a:p>
            <a:fld id="{9CA217EF-0505-4C33-BB20-8A8DF203902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Implication (cont)</a:t>
            </a:r>
            <a:endParaRPr lang="en-US" dirty="0"/>
          </a:p>
        </p:txBody>
      </p:sp>
      <p:sp>
        <p:nvSpPr>
          <p:cNvPr id="3" name="Content Placeholder 2"/>
          <p:cNvSpPr>
            <a:spLocks noGrp="1"/>
          </p:cNvSpPr>
          <p:nvPr>
            <p:ph idx="1"/>
          </p:nvPr>
        </p:nvSpPr>
        <p:spPr/>
        <p:txBody>
          <a:bodyPr>
            <a:normAutofit lnSpcReduction="10000"/>
          </a:bodyPr>
          <a:lstStyle/>
          <a:p>
            <a:r>
              <a:rPr lang="en-US" dirty="0" smtClean="0"/>
              <a:t>One way to view the logical conditional is to think of an obligation or contract.</a:t>
            </a:r>
          </a:p>
          <a:p>
            <a:pPr lvl="1"/>
            <a:r>
              <a:rPr lang="en-US" dirty="0" smtClean="0"/>
              <a:t>“If I am elected, then I will lower taxes.”</a:t>
            </a:r>
          </a:p>
          <a:p>
            <a:pPr lvl="1"/>
            <a:r>
              <a:rPr lang="en-US" dirty="0" smtClean="0"/>
              <a:t>“If you get 100% on the final, then you will get an A.”</a:t>
            </a:r>
          </a:p>
          <a:p>
            <a:r>
              <a:rPr lang="en-US" dirty="0" smtClean="0"/>
              <a:t>If the politician is elected and does not lower taxes, then the voters can say that he or she has broken the campaign pledge. Something similar holds for the professor. This corresponds to the case where </a:t>
            </a:r>
            <a:r>
              <a:rPr lang="en-US" i="1" dirty="0" smtClean="0">
                <a:latin typeface="Cambria Math" pitchFamily="18" charset="0"/>
                <a:ea typeface="Cambria Math" pitchFamily="18" charset="0"/>
              </a:rPr>
              <a:t>p</a:t>
            </a:r>
            <a:r>
              <a:rPr lang="en-US" dirty="0" smtClean="0"/>
              <a:t> is true and </a:t>
            </a:r>
            <a:r>
              <a:rPr lang="en-US" i="1" dirty="0" smtClean="0">
                <a:latin typeface="Cambria Math" pitchFamily="18" charset="0"/>
                <a:ea typeface="Cambria Math" pitchFamily="18" charset="0"/>
              </a:rPr>
              <a:t>q</a:t>
            </a:r>
            <a:r>
              <a:rPr lang="en-US" dirty="0" smtClean="0"/>
              <a:t> is false. </a:t>
            </a:r>
          </a:p>
          <a:p>
            <a:pPr>
              <a:buNone/>
            </a:pPr>
            <a:endParaRPr lang="en-US" dirty="0" smtClean="0"/>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Ways of Expressing </a:t>
            </a:r>
            <a:r>
              <a:rPr lang="en-US" sz="5400" i="1" dirty="0" smtClean="0">
                <a:latin typeface="Cambria Math" pitchFamily="18" charset="0"/>
                <a:ea typeface="Cambria Math" pitchFamily="18" charset="0"/>
              </a:rPr>
              <a:t>p </a:t>
            </a:r>
            <a:r>
              <a:rPr lang="en-US" sz="5400" dirty="0" smtClean="0">
                <a:latin typeface="Cambria Math"/>
                <a:ea typeface="Cambria Math"/>
              </a:rPr>
              <a:t>→</a:t>
            </a:r>
            <a:r>
              <a:rPr lang="en-US" sz="5400" i="1" dirty="0" smtClean="0">
                <a:latin typeface="Cambria Math" pitchFamily="18" charset="0"/>
                <a:ea typeface="Cambria Math" pitchFamily="18" charset="0"/>
              </a:rPr>
              <a:t>q</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p>
          <a:p>
            <a:pPr>
              <a:buNone/>
            </a:pPr>
            <a:r>
              <a:rPr lang="en-US" b="1" dirty="0" smtClean="0"/>
              <a:t>    if</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then</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implies</a:t>
            </a:r>
            <a:r>
              <a:rPr lang="en-US" dirty="0" smtClean="0"/>
              <a:t>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b="1" dirty="0" smtClean="0"/>
              <a:t>if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only if </a:t>
            </a:r>
            <a:r>
              <a:rPr lang="en-US" i="1" dirty="0" smtClean="0">
                <a:latin typeface="Cambria Math" pitchFamily="18" charset="0"/>
                <a:ea typeface="Cambria Math" pitchFamily="18" charset="0"/>
              </a:rPr>
              <a:t>q</a:t>
            </a:r>
            <a:r>
              <a:rPr lang="en-US" dirty="0" smtClean="0"/>
              <a:t>         </a:t>
            </a:r>
          </a:p>
          <a:p>
            <a:pPr>
              <a:buNone/>
            </a:pPr>
            <a:r>
              <a:rPr lang="en-US" dirty="0" smtClean="0">
                <a:latin typeface="Cambria Math" pitchFamily="18" charset="0"/>
                <a:ea typeface="Cambria Math" pitchFamily="18" charset="0"/>
              </a:rPr>
              <a:t>     q</a:t>
            </a:r>
            <a:r>
              <a:rPr lang="en-US" dirty="0" smtClean="0"/>
              <a:t> </a:t>
            </a:r>
            <a:r>
              <a:rPr lang="en-US" b="1" dirty="0" smtClean="0"/>
              <a:t>unless </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if</a:t>
            </a:r>
            <a:r>
              <a:rPr lang="en-US" dirty="0" smtClean="0"/>
              <a:t> </a:t>
            </a:r>
            <a:r>
              <a:rPr lang="en-US" i="1" dirty="0" smtClean="0">
                <a:latin typeface="Cambria Math" pitchFamily="18" charset="0"/>
                <a:ea typeface="Cambria Math" pitchFamily="18" charset="0"/>
              </a:rPr>
              <a:t>p                                     </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whenever</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p</a:t>
            </a:r>
            <a:r>
              <a:rPr lang="en-US" dirty="0" smtClean="0"/>
              <a:t> </a:t>
            </a:r>
            <a:r>
              <a:rPr lang="en-US" b="1" dirty="0" smtClean="0"/>
              <a:t>is sufficient for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follows from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is necessary for </a:t>
            </a:r>
            <a:r>
              <a:rPr lang="en-US" i="1" dirty="0" smtClean="0">
                <a:latin typeface="Cambria Math" pitchFamily="18" charset="0"/>
                <a:ea typeface="Cambria Math" pitchFamily="18" charset="0"/>
              </a:rPr>
              <a:t>p</a:t>
            </a:r>
          </a:p>
          <a:p>
            <a:pPr>
              <a:buNone/>
            </a:pPr>
            <a:endParaRPr lang="en-US" dirty="0" smtClean="0"/>
          </a:p>
          <a:p>
            <a:pPr>
              <a:buNone/>
            </a:pPr>
            <a:r>
              <a:rPr lang="en-US" dirty="0" smtClean="0"/>
              <a:t>     </a:t>
            </a:r>
            <a:r>
              <a:rPr lang="en-US" b="1" dirty="0" smtClean="0"/>
              <a:t>a necessary condition for </a:t>
            </a:r>
            <a:r>
              <a:rPr lang="en-US" i="1" dirty="0" smtClean="0">
                <a:latin typeface="Cambria Math" pitchFamily="18" charset="0"/>
                <a:ea typeface="Cambria Math" pitchFamily="18" charset="0"/>
              </a:rPr>
              <a:t>p</a:t>
            </a:r>
            <a:r>
              <a:rPr lang="en-US" dirty="0" smtClean="0"/>
              <a:t> </a:t>
            </a:r>
            <a:r>
              <a:rPr lang="en-US" b="1" dirty="0" smtClean="0"/>
              <a:t>is</a:t>
            </a:r>
            <a:r>
              <a:rPr lang="en-US" dirty="0" smtClean="0"/>
              <a:t> </a:t>
            </a:r>
            <a:r>
              <a:rPr lang="en-US" i="1" dirty="0" smtClean="0"/>
              <a:t>q</a:t>
            </a:r>
            <a:endParaRPr lang="en-US" dirty="0" smtClean="0"/>
          </a:p>
          <a:p>
            <a:pPr>
              <a:buNone/>
            </a:pPr>
            <a:r>
              <a:rPr lang="en-US" dirty="0" smtClean="0"/>
              <a:t>     </a:t>
            </a:r>
            <a:r>
              <a:rPr lang="en-US" b="1" dirty="0" smtClean="0"/>
              <a:t>a sufficient condition for </a:t>
            </a:r>
            <a:r>
              <a:rPr lang="en-US" i="1" dirty="0" smtClean="0">
                <a:latin typeface="Cambria Math" pitchFamily="18" charset="0"/>
                <a:ea typeface="Cambria Math" pitchFamily="18" charset="0"/>
              </a:rPr>
              <a:t>q</a:t>
            </a:r>
            <a:r>
              <a:rPr lang="en-US" dirty="0" smtClean="0"/>
              <a:t> </a:t>
            </a:r>
            <a:r>
              <a:rPr lang="en-US" b="1" dirty="0" smtClean="0"/>
              <a:t>is</a:t>
            </a:r>
            <a:r>
              <a:rPr lang="en-US" dirty="0" smtClean="0"/>
              <a:t> </a:t>
            </a:r>
            <a:r>
              <a:rPr lang="en-US" i="1" dirty="0" smtClean="0">
                <a:latin typeface="Cambria Math" pitchFamily="18" charset="0"/>
                <a:ea typeface="Cambria Math" pitchFamily="18" charset="0"/>
              </a:rPr>
              <a:t>p</a:t>
            </a:r>
            <a:endParaRPr lang="en-US" dirty="0" smtClean="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Converse, </a:t>
            </a:r>
            <a:r>
              <a:rPr lang="en-US" sz="4000" dirty="0" err="1" smtClean="0"/>
              <a:t>Contrapositive</a:t>
            </a:r>
            <a:r>
              <a:rPr lang="en-US" sz="4000" dirty="0" smtClean="0"/>
              <a:t>, and Inverse</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From </a:t>
            </a:r>
            <a:r>
              <a:rPr lang="en-US" sz="2400" i="1" dirty="0" smtClean="0">
                <a:latin typeface="Cambria Math" pitchFamily="18" charset="0"/>
                <a:ea typeface="Cambria Math" pitchFamily="18" charset="0"/>
              </a:rPr>
              <a:t>p </a:t>
            </a:r>
            <a:r>
              <a:rPr lang="en-US" sz="2400" dirty="0" smtClean="0">
                <a:latin typeface="Cambria Math"/>
                <a:ea typeface="Cambria Math"/>
              </a:rPr>
              <a:t>→</a:t>
            </a:r>
            <a:r>
              <a:rPr lang="en-US" sz="2400" i="1" dirty="0" smtClean="0">
                <a:latin typeface="Cambria Math" pitchFamily="18" charset="0"/>
                <a:ea typeface="Cambria Math" pitchFamily="18" charset="0"/>
              </a:rPr>
              <a:t>q</a:t>
            </a:r>
            <a:r>
              <a:rPr lang="en-US" dirty="0" smtClean="0"/>
              <a:t>  we can form new conditional statements .</a:t>
            </a:r>
          </a:p>
          <a:p>
            <a:pPr lvl="1"/>
            <a:r>
              <a:rPr lang="en-US" dirty="0" smtClean="0"/>
              <a:t> </a:t>
            </a:r>
            <a:r>
              <a:rPr lang="en-US" i="1" dirty="0" smtClean="0">
                <a:latin typeface="Cambria Math" pitchFamily="18" charset="0"/>
                <a:ea typeface="Cambria Math" pitchFamily="18" charset="0"/>
              </a:rPr>
              <a:t>q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is the </a:t>
            </a:r>
            <a:r>
              <a:rPr lang="en-US" b="1" dirty="0" smtClean="0"/>
              <a:t>converse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r>
              <a:rPr lang="en-US" dirty="0" smtClean="0"/>
              <a:t> </a:t>
            </a:r>
          </a:p>
          <a:p>
            <a:pPr lvl="1"/>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is the </a:t>
            </a:r>
            <a:r>
              <a:rPr lang="en-US" b="1" dirty="0" err="1" smtClean="0"/>
              <a:t>contrapositive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lvl="1"/>
            <a:r>
              <a:rPr lang="en-US" dirty="0" smtClean="0">
                <a:latin typeface="Cambria Math"/>
                <a:ea typeface="Cambria Math"/>
              </a:rPr>
              <a:t>¬ </a:t>
            </a:r>
            <a:r>
              <a:rPr lang="en-US" i="1" dirty="0" smtClean="0">
                <a:latin typeface="Cambria Math" pitchFamily="18" charset="0"/>
                <a:ea typeface="Cambria Math" pitchFamily="18" charset="0"/>
              </a:rPr>
              <a:t>p </a:t>
            </a:r>
            <a:r>
              <a:rPr lang="en-US" dirty="0" smtClean="0">
                <a:latin typeface="Cambria Math"/>
                <a:ea typeface="Cambria Math"/>
              </a:rPr>
              <a:t>→ ¬ </a:t>
            </a:r>
            <a:r>
              <a:rPr lang="en-US" i="1" dirty="0" smtClean="0">
                <a:latin typeface="Cambria Math" pitchFamily="18" charset="0"/>
                <a:ea typeface="Cambria Math" pitchFamily="18" charset="0"/>
              </a:rPr>
              <a:t>q</a:t>
            </a:r>
            <a:r>
              <a:rPr lang="en-US" dirty="0" smtClean="0"/>
              <a:t>     is the </a:t>
            </a:r>
            <a:r>
              <a:rPr lang="en-US" b="1" dirty="0" smtClean="0"/>
              <a:t>inverse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a:buNone/>
            </a:pPr>
            <a:r>
              <a:rPr lang="en-US" b="1" dirty="0" smtClean="0"/>
              <a:t>   Example</a:t>
            </a:r>
            <a:r>
              <a:rPr lang="en-US" dirty="0" smtClean="0"/>
              <a:t>: Find the converse, inverse, and contrapositive of “It </a:t>
            </a:r>
            <a:r>
              <a:rPr lang="en-US" dirty="0"/>
              <a:t>is raining a </a:t>
            </a:r>
            <a:r>
              <a:rPr lang="en-US" dirty="0" smtClean="0"/>
              <a:t>sufficient condition for my not going to town</a:t>
            </a:r>
            <a:r>
              <a:rPr lang="en-US" dirty="0"/>
              <a:t>.” </a:t>
            </a:r>
            <a:endParaRPr lang="en-US" dirty="0" smtClean="0"/>
          </a:p>
          <a:p>
            <a:pPr>
              <a:buNone/>
            </a:pPr>
            <a:r>
              <a:rPr lang="en-US" dirty="0"/>
              <a:t> </a:t>
            </a:r>
            <a:r>
              <a:rPr lang="en-US" dirty="0" smtClean="0"/>
              <a:t>   Rewritten as</a:t>
            </a:r>
            <a:br>
              <a:rPr lang="en-US" dirty="0" smtClean="0"/>
            </a:br>
            <a:r>
              <a:rPr lang="en-US" dirty="0" smtClean="0"/>
              <a:t/>
            </a:r>
            <a:br>
              <a:rPr lang="en-US" dirty="0" smtClean="0"/>
            </a:br>
            <a:r>
              <a:rPr lang="en-US" dirty="0" smtClean="0"/>
              <a:t>“If </a:t>
            </a:r>
            <a:r>
              <a:rPr lang="en-US" dirty="0" smtClean="0">
                <a:solidFill>
                  <a:srgbClr val="FF0000"/>
                </a:solidFill>
              </a:rPr>
              <a:t>it </a:t>
            </a:r>
            <a:r>
              <a:rPr lang="en-US" dirty="0">
                <a:solidFill>
                  <a:srgbClr val="FF0000"/>
                </a:solidFill>
              </a:rPr>
              <a:t>is raining </a:t>
            </a:r>
            <a:r>
              <a:rPr lang="en-US" dirty="0" smtClean="0"/>
              <a:t>then </a:t>
            </a:r>
            <a:r>
              <a:rPr lang="en-US" dirty="0" smtClean="0">
                <a:solidFill>
                  <a:srgbClr val="00B050"/>
                </a:solidFill>
              </a:rPr>
              <a:t>I do not go to </a:t>
            </a:r>
            <a:r>
              <a:rPr lang="en-US" dirty="0">
                <a:solidFill>
                  <a:srgbClr val="00B050"/>
                </a:solidFill>
              </a:rPr>
              <a:t>town</a:t>
            </a:r>
            <a:r>
              <a:rPr lang="en-US" dirty="0"/>
              <a:t>.”</a:t>
            </a:r>
          </a:p>
          <a:p>
            <a:pPr>
              <a:buNone/>
            </a:pPr>
            <a:endParaRPr lang="en-US" dirty="0" smtClean="0"/>
          </a:p>
          <a:p>
            <a:pPr>
              <a:buNone/>
            </a:pPr>
            <a:r>
              <a:rPr lang="en-US" b="1" dirty="0" smtClean="0"/>
              <a:t>    Solution:</a:t>
            </a:r>
            <a:r>
              <a:rPr lang="en-US" dirty="0" smtClean="0"/>
              <a:t> </a:t>
            </a:r>
          </a:p>
          <a:p>
            <a:pPr lvl="1">
              <a:buNone/>
            </a:pPr>
            <a:r>
              <a:rPr lang="en-US" b="1" dirty="0" smtClean="0"/>
              <a:t>converse</a:t>
            </a:r>
            <a:r>
              <a:rPr lang="en-US" dirty="0" smtClean="0"/>
              <a:t>: If I do not go to town, then it is  raining.</a:t>
            </a:r>
          </a:p>
          <a:p>
            <a:pPr lvl="1">
              <a:buNone/>
            </a:pPr>
            <a:r>
              <a:rPr lang="en-US" b="1" dirty="0" smtClean="0"/>
              <a:t>inverse</a:t>
            </a:r>
            <a:r>
              <a:rPr lang="en-US" dirty="0" smtClean="0"/>
              <a:t>:  If it is not raining, then I will go to town.</a:t>
            </a:r>
          </a:p>
          <a:p>
            <a:pPr lvl="1">
              <a:buNone/>
            </a:pPr>
            <a:r>
              <a:rPr lang="en-US" b="1" dirty="0" err="1" smtClean="0"/>
              <a:t>contrapositive</a:t>
            </a:r>
            <a:r>
              <a:rPr lang="en-US" dirty="0" smtClean="0"/>
              <a:t>: If I go to town, then it is not raining. </a:t>
            </a:r>
          </a:p>
        </p:txBody>
      </p:sp>
      <p:sp>
        <p:nvSpPr>
          <p:cNvPr id="4" name="Slide Number Placeholder 3"/>
          <p:cNvSpPr>
            <a:spLocks noGrp="1"/>
          </p:cNvSpPr>
          <p:nvPr>
            <p:ph type="sldNum" sz="quarter" idx="12"/>
          </p:nvPr>
        </p:nvSpPr>
        <p:spPr/>
        <p:txBody>
          <a:bodyPr/>
          <a:lstStyle/>
          <a:p>
            <a:fld id="{9CA217EF-0505-4C33-BB20-8A8DF2039023}"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Biconditional</a:t>
            </a:r>
            <a:endParaRPr lang="en-US" dirty="0"/>
          </a:p>
        </p:txBody>
      </p:sp>
      <p:sp>
        <p:nvSpPr>
          <p:cNvPr id="3" name="Content Placeholder 2"/>
          <p:cNvSpPr>
            <a:spLocks noGrp="1"/>
          </p:cNvSpPr>
          <p:nvPr>
            <p:ph idx="1"/>
          </p:nvPr>
        </p:nvSpPr>
        <p:spPr/>
        <p:txBody>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we can form the </a:t>
            </a:r>
            <a:r>
              <a:rPr lang="en-US" sz="2000" i="1" dirty="0" err="1" smtClean="0"/>
              <a:t>biconditional</a:t>
            </a:r>
            <a:r>
              <a:rPr lang="en-US" sz="2000" i="1" dirty="0" smtClean="0"/>
              <a:t> </a:t>
            </a:r>
            <a:r>
              <a:rPr lang="en-US" sz="2000" dirty="0" smtClean="0"/>
              <a:t>proposition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 read as “</a:t>
            </a:r>
            <a:r>
              <a:rPr lang="en-US" sz="2000" i="1" dirty="0" smtClean="0">
                <a:latin typeface="Cambria Math" pitchFamily="18" charset="0"/>
                <a:ea typeface="Cambria Math" pitchFamily="18" charset="0"/>
              </a:rPr>
              <a:t>p</a:t>
            </a:r>
            <a:r>
              <a:rPr lang="en-US" sz="2000" dirty="0" smtClean="0"/>
              <a:t>  if and only if </a:t>
            </a:r>
            <a:r>
              <a:rPr lang="en-US" sz="2000" i="1" dirty="0" smtClean="0">
                <a:latin typeface="Cambria Math" pitchFamily="18" charset="0"/>
                <a:ea typeface="Cambria Math" pitchFamily="18" charset="0"/>
              </a:rPr>
              <a:t>q</a:t>
            </a:r>
            <a:r>
              <a:rPr lang="en-US" sz="2000" dirty="0" smtClean="0"/>
              <a:t> .” The  </a:t>
            </a:r>
            <a:r>
              <a:rPr lang="en-US" sz="2000" dirty="0" err="1" smtClean="0"/>
              <a:t>biconditional</a:t>
            </a:r>
            <a:r>
              <a:rPr lang="en-US" sz="2000" dirty="0" smtClean="0"/>
              <a:t>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denotes the proposition with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xmlns="" val="20000"/>
                    </a:ext>
                  </a:extLst>
                </a:gridCol>
                <a:gridCol w="1930400">
                  <a:extLst>
                    <a:ext uri="{9D8B030D-6E8A-4147-A177-3AD203B41FA5}">
                      <a16:colId xmlns:a16="http://schemas.microsoft.com/office/drawing/2014/main" xmlns="" val="20001"/>
                    </a:ext>
                  </a:extLst>
                </a:gridCol>
                <a:gridCol w="1930400">
                  <a:extLst>
                    <a:ext uri="{9D8B030D-6E8A-4147-A177-3AD203B41FA5}">
                      <a16:colId xmlns:a16="http://schemas.microsoft.com/office/drawing/2014/main" xmlns="" val="20002"/>
                    </a:ext>
                  </a:extLst>
                </a:gridCol>
              </a:tblGrid>
              <a:tr h="299720">
                <a:tc>
                  <a:txBody>
                    <a:bodyPr/>
                    <a:lstStyle/>
                    <a:p>
                      <a:r>
                        <a:rPr lang="en-US" sz="1800" i="1" dirty="0" smtClean="0">
                          <a:latin typeface="Cambria Math" pitchFamily="18" charset="0"/>
                          <a:ea typeface="Cambria Math" pitchFamily="18" charset="0"/>
                        </a:rPr>
                        <a:t>p</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t>
                      </a:r>
                      <a:endParaRPr lang="en-US" dirty="0"/>
                    </a:p>
                  </a:txBody>
                  <a:tcPr marL="91441" marR="91441"/>
                </a:tc>
                <a:extLst>
                  <a:ext uri="{0D108BD9-81ED-4DB2-BD59-A6C34878D82A}">
                    <a16:rowId xmlns:a16="http://schemas.microsoft.com/office/drawing/2014/main" xmlns="" val="10000"/>
                  </a:ext>
                </a:extLst>
              </a:tr>
              <a:tr h="2997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xmlns="" val="10001"/>
                  </a:ext>
                </a:extLst>
              </a:tr>
              <a:tr h="2997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xmlns="" val="10002"/>
                  </a:ext>
                </a:extLst>
              </a:tr>
              <a:tr h="2997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xmlns="" val="10003"/>
                  </a:ext>
                </a:extLst>
              </a:tr>
              <a:tr h="2997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xmlns="" val="10004"/>
                  </a:ext>
                </a:extLst>
              </a:tr>
            </a:tbl>
          </a:graphicData>
        </a:graphic>
      </p:graphicFrame>
      <p:sp>
        <p:nvSpPr>
          <p:cNvPr id="4" name="Slide Number Placeholder 3"/>
          <p:cNvSpPr>
            <a:spLocks noGrp="1"/>
          </p:cNvSpPr>
          <p:nvPr>
            <p:ph type="sldNum" sz="quarter" idx="12"/>
          </p:nvPr>
        </p:nvSpPr>
        <p:spPr/>
        <p:txBody>
          <a:bodyPr/>
          <a:lstStyle/>
          <a:p>
            <a:fld id="{9CA217EF-0505-4C33-BB20-8A8DF203902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the </a:t>
            </a:r>
            <a:r>
              <a:rPr lang="en-US" dirty="0" err="1" smtClean="0"/>
              <a:t>Biconditional</a:t>
            </a:r>
            <a:endParaRPr lang="en-US" dirty="0"/>
          </a:p>
        </p:txBody>
      </p:sp>
      <p:sp>
        <p:nvSpPr>
          <p:cNvPr id="3" name="Content Placeholder 2"/>
          <p:cNvSpPr>
            <a:spLocks noGrp="1"/>
          </p:cNvSpPr>
          <p:nvPr>
            <p:ph idx="1"/>
          </p:nvPr>
        </p:nvSpPr>
        <p:spPr/>
        <p:txBody>
          <a:bodyPr/>
          <a:lstStyle/>
          <a:p>
            <a:r>
              <a:rPr lang="en-US" dirty="0" smtClean="0"/>
              <a:t>Some alternative ways “</a:t>
            </a:r>
            <a:r>
              <a:rPr lang="en-US" i="1" dirty="0" smtClean="0"/>
              <a:t>p</a:t>
            </a:r>
            <a:r>
              <a:rPr lang="en-US" dirty="0" smtClean="0"/>
              <a:t> if and only if </a:t>
            </a:r>
            <a:r>
              <a:rPr lang="en-US" i="1" dirty="0" smtClean="0"/>
              <a:t>q</a:t>
            </a:r>
            <a:r>
              <a:rPr lang="en-US" dirty="0" smtClean="0"/>
              <a:t>” is expressed in English:</a:t>
            </a:r>
          </a:p>
          <a:p>
            <a:pPr>
              <a:buNone/>
            </a:pPr>
            <a:endParaRPr lang="en-US" dirty="0" smtClean="0"/>
          </a:p>
          <a:p>
            <a:pPr lvl="1"/>
            <a:r>
              <a:rPr lang="en-US" dirty="0" smtClean="0"/>
              <a:t>  </a:t>
            </a:r>
            <a:r>
              <a:rPr lang="en-US" i="1" dirty="0" smtClean="0"/>
              <a:t>p</a:t>
            </a:r>
            <a:r>
              <a:rPr lang="en-US" dirty="0" smtClean="0"/>
              <a:t> </a:t>
            </a:r>
            <a:r>
              <a:rPr lang="en-US" b="1" dirty="0" smtClean="0"/>
              <a:t>is necessary and sufficient for </a:t>
            </a:r>
            <a:r>
              <a:rPr lang="en-US" i="1" dirty="0" smtClean="0"/>
              <a:t>q</a:t>
            </a:r>
            <a:endParaRPr lang="en-US" dirty="0" smtClean="0"/>
          </a:p>
          <a:p>
            <a:pPr lvl="1"/>
            <a:r>
              <a:rPr lang="en-US" dirty="0" smtClean="0"/>
              <a:t>  </a:t>
            </a:r>
            <a:r>
              <a:rPr lang="en-US" b="1" dirty="0" smtClean="0"/>
              <a:t>if</a:t>
            </a:r>
            <a:r>
              <a:rPr lang="en-US" dirty="0" smtClean="0"/>
              <a:t> </a:t>
            </a:r>
            <a:r>
              <a:rPr lang="en-US" i="1" dirty="0" smtClean="0"/>
              <a:t>p</a:t>
            </a:r>
            <a:r>
              <a:rPr lang="en-US" dirty="0" smtClean="0"/>
              <a:t> </a:t>
            </a:r>
            <a:r>
              <a:rPr lang="en-US" b="1" dirty="0" smtClean="0"/>
              <a:t>then</a:t>
            </a:r>
            <a:r>
              <a:rPr lang="en-US" dirty="0" smtClean="0"/>
              <a:t> </a:t>
            </a:r>
            <a:r>
              <a:rPr lang="en-US" i="1" dirty="0" smtClean="0"/>
              <a:t>q</a:t>
            </a:r>
            <a:r>
              <a:rPr lang="en-US" dirty="0" smtClean="0"/>
              <a:t> , </a:t>
            </a:r>
            <a:r>
              <a:rPr lang="en-US" b="1" dirty="0" smtClean="0"/>
              <a:t>and conversely</a:t>
            </a:r>
          </a:p>
          <a:p>
            <a:pPr lvl="1"/>
            <a:r>
              <a:rPr lang="en-US" dirty="0" smtClean="0"/>
              <a:t>  </a:t>
            </a:r>
            <a:r>
              <a:rPr lang="en-US" i="1" dirty="0" smtClean="0"/>
              <a:t>p</a:t>
            </a:r>
            <a:r>
              <a:rPr lang="en-US" dirty="0" smtClean="0"/>
              <a:t> </a:t>
            </a:r>
            <a:r>
              <a:rPr lang="en-US" b="1" dirty="0" err="1" smtClean="0"/>
              <a:t>iff</a:t>
            </a:r>
            <a:r>
              <a:rPr lang="en-US" dirty="0" smtClean="0"/>
              <a:t> </a:t>
            </a:r>
            <a:r>
              <a:rPr lang="en-US" i="1" dirty="0" smtClean="0"/>
              <a:t>q</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Truth Tables For Compound Propositions</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Construction of a truth table:</a:t>
            </a:r>
          </a:p>
          <a:p>
            <a:r>
              <a:rPr lang="en-US" dirty="0" smtClean="0"/>
              <a:t>Rows</a:t>
            </a:r>
          </a:p>
          <a:p>
            <a:pPr lvl="1"/>
            <a:r>
              <a:rPr lang="en-US" dirty="0" smtClean="0"/>
              <a:t> Need a row for every possible combination of values  for the  atomic propositions.</a:t>
            </a:r>
          </a:p>
          <a:p>
            <a:r>
              <a:rPr lang="en-US" dirty="0" smtClean="0"/>
              <a:t>Columns</a:t>
            </a:r>
          </a:p>
          <a:p>
            <a:pPr lvl="1"/>
            <a:r>
              <a:rPr lang="en-US" dirty="0" smtClean="0"/>
              <a:t>Need a column for the compound proposition (usually at far right)</a:t>
            </a:r>
          </a:p>
          <a:p>
            <a:pPr lvl="1"/>
            <a:r>
              <a:rPr lang="en-US" dirty="0" smtClean="0"/>
              <a:t>Need a column for the truth value of each expression that occurs in the compound proposition as it is built up.</a:t>
            </a:r>
          </a:p>
          <a:p>
            <a:pPr lvl="2"/>
            <a:r>
              <a:rPr lang="en-US" dirty="0" smtClean="0"/>
              <a:t>This includes the atomic propositions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Propositional Logic</a:t>
            </a:r>
          </a:p>
          <a:p>
            <a:pPr lvl="1"/>
            <a:r>
              <a:rPr lang="en-US" dirty="0" smtClean="0"/>
              <a:t>The Language of Propositions</a:t>
            </a:r>
          </a:p>
          <a:p>
            <a:pPr lvl="1"/>
            <a:r>
              <a:rPr lang="en-US" dirty="0" smtClean="0"/>
              <a:t>Applications</a:t>
            </a:r>
          </a:p>
          <a:p>
            <a:pPr lvl="1"/>
            <a:r>
              <a:rPr lang="en-US" dirty="0" smtClean="0"/>
              <a:t>Logical Equivalences</a:t>
            </a:r>
          </a:p>
          <a:p>
            <a:r>
              <a:rPr lang="en-US" dirty="0" smtClean="0"/>
              <a:t>Predicate Logic</a:t>
            </a:r>
          </a:p>
          <a:p>
            <a:pPr lvl="1"/>
            <a:r>
              <a:rPr lang="en-US" dirty="0" smtClean="0"/>
              <a:t>The Language of Quantifiers</a:t>
            </a:r>
          </a:p>
          <a:p>
            <a:pPr lvl="1"/>
            <a:r>
              <a:rPr lang="en-US" dirty="0" smtClean="0"/>
              <a:t>Logical Equivalences</a:t>
            </a:r>
          </a:p>
          <a:p>
            <a:pPr lvl="1"/>
            <a:r>
              <a:rPr lang="en-US" dirty="0" smtClean="0"/>
              <a:t>Nested Quantifiers</a:t>
            </a:r>
          </a:p>
          <a:p>
            <a:r>
              <a:rPr lang="en-US" dirty="0" smtClean="0"/>
              <a:t>Proofs</a:t>
            </a:r>
          </a:p>
          <a:p>
            <a:pPr lvl="1"/>
            <a:r>
              <a:rPr lang="en-US" dirty="0" smtClean="0"/>
              <a:t>Rules of Inference</a:t>
            </a:r>
          </a:p>
          <a:p>
            <a:pPr lvl="1"/>
            <a:r>
              <a:rPr lang="en-US" dirty="0" smtClean="0"/>
              <a:t>Proof Methods</a:t>
            </a:r>
          </a:p>
          <a:p>
            <a:pPr lvl="1"/>
            <a:r>
              <a:rPr lang="en-US" dirty="0" smtClean="0"/>
              <a:t>Proof Strategy</a:t>
            </a:r>
          </a:p>
          <a:p>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Truth Table</a:t>
            </a:r>
            <a:endParaRPr lang="en-US" dirty="0"/>
          </a:p>
        </p:txBody>
      </p:sp>
      <p:sp>
        <p:nvSpPr>
          <p:cNvPr id="3" name="Content Placeholder 2"/>
          <p:cNvSpPr>
            <a:spLocks noGrp="1"/>
          </p:cNvSpPr>
          <p:nvPr>
            <p:ph idx="1"/>
          </p:nvPr>
        </p:nvSpPr>
        <p:spPr>
          <a:xfrm>
            <a:off x="533400" y="1847088"/>
            <a:ext cx="8229600" cy="4389120"/>
          </a:xfrm>
        </p:spPr>
        <p:txBody>
          <a:bodyPr/>
          <a:lstStyle/>
          <a:p>
            <a:r>
              <a:rPr lang="en-US" dirty="0" smtClean="0"/>
              <a:t>Construct a truth table for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686366786"/>
              </p:ext>
            </p:extLst>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xmlns="" val="20000"/>
                    </a:ext>
                  </a:extLst>
                </a:gridCol>
                <a:gridCol w="1244600">
                  <a:extLst>
                    <a:ext uri="{9D8B030D-6E8A-4147-A177-3AD203B41FA5}">
                      <a16:colId xmlns:a16="http://schemas.microsoft.com/office/drawing/2014/main" xmlns="" val="20001"/>
                    </a:ext>
                  </a:extLst>
                </a:gridCol>
                <a:gridCol w="1244600">
                  <a:extLst>
                    <a:ext uri="{9D8B030D-6E8A-4147-A177-3AD203B41FA5}">
                      <a16:colId xmlns:a16="http://schemas.microsoft.com/office/drawing/2014/main" xmlns="" val="20002"/>
                    </a:ext>
                  </a:extLst>
                </a:gridCol>
                <a:gridCol w="1244600">
                  <a:extLst>
                    <a:ext uri="{9D8B030D-6E8A-4147-A177-3AD203B41FA5}">
                      <a16:colId xmlns:a16="http://schemas.microsoft.com/office/drawing/2014/main" xmlns="" val="20003"/>
                    </a:ext>
                  </a:extLst>
                </a:gridCol>
                <a:gridCol w="1244600">
                  <a:extLst>
                    <a:ext uri="{9D8B030D-6E8A-4147-A177-3AD203B41FA5}">
                      <a16:colId xmlns:a16="http://schemas.microsoft.com/office/drawing/2014/main" xmlns="" val="20004"/>
                    </a:ext>
                  </a:extLst>
                </a:gridCol>
                <a:gridCol w="1244600">
                  <a:extLst>
                    <a:ext uri="{9D8B030D-6E8A-4147-A177-3AD203B41FA5}">
                      <a16:colId xmlns:a16="http://schemas.microsoft.com/office/drawing/2014/main" xmlns="" val="20005"/>
                    </a:ext>
                  </a:extLst>
                </a:gridCol>
              </a:tblGrid>
              <a:tr h="37084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latin typeface="Cambria Math"/>
                          <a:ea typeface="Cambria Math"/>
                          <a:sym typeface="Symbol"/>
                        </a:rPr>
                        <a:t></a:t>
                      </a:r>
                      <a:r>
                        <a:rPr lang="en-US" dirty="0" smtClean="0">
                          <a:latin typeface="Cambria Math"/>
                          <a:ea typeface="Cambria Math"/>
                        </a:rPr>
                        <a:t>r</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 → </a:t>
                      </a:r>
                      <a:r>
                        <a:rPr lang="en-US" dirty="0" smtClean="0">
                          <a:latin typeface="Cambria Math"/>
                          <a:ea typeface="Cambria Math"/>
                          <a:sym typeface="Symbol"/>
                        </a:rPr>
                        <a:t></a:t>
                      </a:r>
                      <a:r>
                        <a:rPr lang="en-US" dirty="0" smtClean="0">
                          <a:latin typeface="Cambria Math"/>
                          <a:ea typeface="Cambria Math"/>
                        </a:rPr>
                        <a:t>r</a:t>
                      </a:r>
                      <a:endParaRPr lang="en-US" dirty="0"/>
                    </a:p>
                  </a:txBody>
                  <a:tcPr/>
                </a:tc>
                <a:extLst>
                  <a:ext uri="{0D108BD9-81ED-4DB2-BD59-A6C34878D82A}">
                    <a16:rowId xmlns:a16="http://schemas.microsoft.com/office/drawing/2014/main" xmlns="" val="10000"/>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1"/>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2"/>
                  </a:ext>
                </a:extLst>
              </a:tr>
              <a:tr h="370840">
                <a:tc>
                  <a:txBody>
                    <a:bodyPr/>
                    <a:lstStyle/>
                    <a:p>
                      <a:r>
                        <a:rPr lang="en-US" dirty="0" smtClean="0"/>
                        <a:t>T </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3"/>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4"/>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5"/>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6"/>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7"/>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8"/>
                  </a:ext>
                </a:extLst>
              </a:tr>
            </a:tbl>
          </a:graphicData>
        </a:graphic>
      </p:graphicFrame>
      <p:sp>
        <p:nvSpPr>
          <p:cNvPr id="5" name="Slide Number Placeholder 4"/>
          <p:cNvSpPr>
            <a:spLocks noGrp="1"/>
          </p:cNvSpPr>
          <p:nvPr>
            <p:ph type="sldNum" sz="quarter" idx="12"/>
          </p:nvPr>
        </p:nvSpPr>
        <p:spPr/>
        <p:txBody>
          <a:bodyPr/>
          <a:lstStyle/>
          <a:p>
            <a:fld id="{9CA217EF-0505-4C33-BB20-8A8DF203902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Propositions</a:t>
            </a:r>
            <a:endParaRPr lang="en-US" dirty="0"/>
          </a:p>
        </p:txBody>
      </p:sp>
      <p:sp>
        <p:nvSpPr>
          <p:cNvPr id="3" name="Content Placeholder 2"/>
          <p:cNvSpPr>
            <a:spLocks noGrp="1"/>
          </p:cNvSpPr>
          <p:nvPr>
            <p:ph idx="1"/>
          </p:nvPr>
        </p:nvSpPr>
        <p:spPr/>
        <p:txBody>
          <a:bodyPr/>
          <a:lstStyle/>
          <a:p>
            <a:r>
              <a:rPr lang="en-US" dirty="0" smtClean="0"/>
              <a:t>Two propositions are </a:t>
            </a:r>
            <a:r>
              <a:rPr lang="en-US" b="1" dirty="0" smtClean="0"/>
              <a:t>e</a:t>
            </a:r>
            <a:r>
              <a:rPr lang="en-US" i="1" dirty="0" smtClean="0"/>
              <a:t>quivalent</a:t>
            </a:r>
            <a:r>
              <a:rPr lang="en-US" b="1" dirty="0" smtClean="0"/>
              <a:t> </a:t>
            </a:r>
            <a:r>
              <a:rPr lang="en-US" dirty="0" smtClean="0"/>
              <a:t>if they always have the same truth value.</a:t>
            </a:r>
            <a:endParaRPr lang="en-US" b="1" dirty="0" smtClean="0"/>
          </a:p>
          <a:p>
            <a:r>
              <a:rPr lang="en-US" b="1" dirty="0" smtClean="0"/>
              <a:t>Example</a:t>
            </a:r>
            <a:r>
              <a:rPr lang="en-US" dirty="0" smtClean="0"/>
              <a:t>: Show using a truth table that the conditional is equivalent to the </a:t>
            </a:r>
            <a:r>
              <a:rPr lang="en-US" dirty="0" err="1" smtClean="0"/>
              <a:t>contrapositive</a:t>
            </a:r>
            <a:r>
              <a:rPr lang="en-US" dirty="0" smtClean="0"/>
              <a:t>.</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838200" y="4343400"/>
          <a:ext cx="7315200" cy="18491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gridCol w="1219200">
                  <a:extLst>
                    <a:ext uri="{9D8B030D-6E8A-4147-A177-3AD203B41FA5}">
                      <a16:colId xmlns:a16="http://schemas.microsoft.com/office/drawing/2014/main" xmlns=""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endParaRPr lang="en-US" dirty="0"/>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a:t>
                      </a:r>
                      <a:endParaRPr lang="en-US" dirty="0"/>
                    </a:p>
                  </a:txBody>
                  <a:tcPr/>
                </a:tc>
                <a:extLst>
                  <a:ext uri="{0D108BD9-81ED-4DB2-BD59-A6C34878D82A}">
                    <a16:rowId xmlns:a16="http://schemas.microsoft.com/office/drawing/2014/main" xmlns="" val="10000"/>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1"/>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2"/>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3"/>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4"/>
                  </a:ext>
                </a:extLst>
              </a:tr>
            </a:tbl>
          </a:graphicData>
        </a:graphic>
      </p:graphicFrame>
      <p:sp>
        <p:nvSpPr>
          <p:cNvPr id="5" name="Slide Number Placeholder 4"/>
          <p:cNvSpPr>
            <a:spLocks noGrp="1"/>
          </p:cNvSpPr>
          <p:nvPr>
            <p:ph type="sldNum" sz="quarter" idx="12"/>
          </p:nvPr>
        </p:nvSpPr>
        <p:spPr/>
        <p:txBody>
          <a:bodyPr/>
          <a:lstStyle/>
          <a:p>
            <a:fld id="{9CA217EF-0505-4C33-BB20-8A8DF2039023}"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Truth Table to Show  Non-Equivalence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using truth tables that neither  the converse nor inverse of an implication are not equivalent to the implication.</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extLst>
                    <a:ext uri="{9D8B030D-6E8A-4147-A177-3AD203B41FA5}">
                      <a16:colId xmlns:a16="http://schemas.microsoft.com/office/drawing/2014/main" xmlns="" val="20000"/>
                    </a:ext>
                  </a:extLst>
                </a:gridCol>
                <a:gridCol w="1208314">
                  <a:extLst>
                    <a:ext uri="{9D8B030D-6E8A-4147-A177-3AD203B41FA5}">
                      <a16:colId xmlns:a16="http://schemas.microsoft.com/office/drawing/2014/main" xmlns="" val="20001"/>
                    </a:ext>
                  </a:extLst>
                </a:gridCol>
                <a:gridCol w="1208314">
                  <a:extLst>
                    <a:ext uri="{9D8B030D-6E8A-4147-A177-3AD203B41FA5}">
                      <a16:colId xmlns:a16="http://schemas.microsoft.com/office/drawing/2014/main" xmlns="" val="20002"/>
                    </a:ext>
                  </a:extLst>
                </a:gridCol>
                <a:gridCol w="1208314">
                  <a:extLst>
                    <a:ext uri="{9D8B030D-6E8A-4147-A177-3AD203B41FA5}">
                      <a16:colId xmlns:a16="http://schemas.microsoft.com/office/drawing/2014/main" xmlns="" val="20003"/>
                    </a:ext>
                  </a:extLst>
                </a:gridCol>
                <a:gridCol w="1208314">
                  <a:extLst>
                    <a:ext uri="{9D8B030D-6E8A-4147-A177-3AD203B41FA5}">
                      <a16:colId xmlns:a16="http://schemas.microsoft.com/office/drawing/2014/main" xmlns="" val="20004"/>
                    </a:ext>
                  </a:extLst>
                </a:gridCol>
                <a:gridCol w="1208314">
                  <a:extLst>
                    <a:ext uri="{9D8B030D-6E8A-4147-A177-3AD203B41FA5}">
                      <a16:colId xmlns:a16="http://schemas.microsoft.com/office/drawing/2014/main" xmlns="" val="20005"/>
                    </a:ext>
                  </a:extLst>
                </a:gridCol>
                <a:gridCol w="1208314">
                  <a:extLst>
                    <a:ext uri="{9D8B030D-6E8A-4147-A177-3AD203B41FA5}">
                      <a16:colId xmlns:a16="http://schemas.microsoft.com/office/drawing/2014/main" xmlns="" val="20006"/>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 </a:t>
                      </a:r>
                      <a:r>
                        <a:rPr lang="en-US" i="1" dirty="0" smtClean="0">
                          <a:latin typeface="Cambria Math" pitchFamily="18" charset="0"/>
                          <a:ea typeface="Cambria Math" pitchFamily="18" charset="0"/>
                        </a:rPr>
                        <a:t>p </a:t>
                      </a:r>
                      <a:r>
                        <a:rPr lang="en-US" sz="1800" dirty="0" smtClean="0">
                          <a:latin typeface="Cambria Math"/>
                          <a:ea typeface="Cambria Math"/>
                        </a:rPr>
                        <a:t>→</a:t>
                      </a:r>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smtClean="0"/>
                    </a:p>
                  </a:txBody>
                  <a:tcPr/>
                </a:tc>
                <a:tc>
                  <a:txBody>
                    <a:bodyPr/>
                    <a:lstStyle/>
                    <a:p>
                      <a:r>
                        <a:rPr lang="en-US" i="1" dirty="0" smtClean="0">
                          <a:latin typeface="Cambria Math" pitchFamily="18" charset="0"/>
                          <a:ea typeface="Cambria Math" pitchFamily="18" charset="0"/>
                        </a:rPr>
                        <a:t>q </a:t>
                      </a:r>
                      <a:r>
                        <a:rPr lang="en-US" dirty="0" smtClean="0">
                          <a:latin typeface="Cambria Math"/>
                          <a:ea typeface="Cambria Math"/>
                        </a:rPr>
                        <a:t>→ </a:t>
                      </a:r>
                      <a:r>
                        <a:rPr lang="en-US" i="1" dirty="0" smtClean="0">
                          <a:latin typeface="Cambria Math" pitchFamily="18" charset="0"/>
                          <a:ea typeface="Cambria Math" pitchFamily="18" charset="0"/>
                        </a:rPr>
                        <a:t>p</a:t>
                      </a:r>
                      <a:r>
                        <a:rPr lang="en-US" dirty="0" smtClean="0"/>
                        <a:t> </a:t>
                      </a:r>
                      <a:endParaRPr lang="en-US" dirty="0"/>
                    </a:p>
                  </a:txBody>
                  <a:tcPr/>
                </a:tc>
                <a:extLst>
                  <a:ext uri="{0D108BD9-81ED-4DB2-BD59-A6C34878D82A}">
                    <a16:rowId xmlns:a16="http://schemas.microsoft.com/office/drawing/2014/main" xmlns="" val="10000"/>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1"/>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2"/>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3"/>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4"/>
                  </a:ext>
                </a:extLst>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smtClean="0"/>
              <a:t>How many rows are there in a truth table with </a:t>
            </a:r>
            <a:r>
              <a:rPr lang="en-US" i="1" dirty="0" smtClean="0"/>
              <a:t>n</a:t>
            </a:r>
            <a:r>
              <a:rPr lang="en-US" dirty="0" smtClean="0"/>
              <a:t> propositional variables?</a:t>
            </a:r>
          </a:p>
          <a:p>
            <a:pPr>
              <a:buNone/>
            </a:pPr>
            <a:endParaRPr lang="en-US" b="1" dirty="0" smtClean="0"/>
          </a:p>
          <a:p>
            <a:pPr>
              <a:buNone/>
            </a:pPr>
            <a:r>
              <a:rPr lang="en-US" b="1" dirty="0" smtClean="0"/>
              <a:t>    Solution</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We will see how to do this in Chapter 6.</a:t>
            </a:r>
          </a:p>
          <a:p>
            <a:endParaRPr lang="en-US" dirty="0" smtClean="0"/>
          </a:p>
          <a:p>
            <a:r>
              <a:rPr lang="en-US" dirty="0" smtClean="0"/>
              <a:t>Note that this means that with n propositional variables, we can construct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distinct (i.e., not equivalent) propositions. </a:t>
            </a:r>
            <a:endParaRPr lang="en-US" dirty="0" smtClean="0"/>
          </a:p>
          <a:p>
            <a:pPr>
              <a:buNone/>
            </a:pPr>
            <a:r>
              <a:rPr lang="en-US" dirty="0" smtClean="0"/>
              <a:t>           </a:t>
            </a:r>
          </a:p>
        </p:txBody>
      </p:sp>
      <p:sp>
        <p:nvSpPr>
          <p:cNvPr id="4" name="Slide Number Placeholder 3"/>
          <p:cNvSpPr>
            <a:spLocks noGrp="1"/>
          </p:cNvSpPr>
          <p:nvPr>
            <p:ph type="sldNum" sz="quarter" idx="12"/>
          </p:nvPr>
        </p:nvSpPr>
        <p:spPr/>
        <p:txBody>
          <a:bodyPr/>
          <a:lstStyle/>
          <a:p>
            <a:fld id="{9CA217EF-0505-4C33-BB20-8A8DF2039023}"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Precedence of Logical Operators</a:t>
            </a:r>
            <a:endParaRPr lang="en-US" dirty="0"/>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xmlns="" val="20000"/>
                    </a:ext>
                  </a:extLst>
                </a:gridCol>
                <a:gridCol w="2019300">
                  <a:extLst>
                    <a:ext uri="{9D8B030D-6E8A-4147-A177-3AD203B41FA5}">
                      <a16:colId xmlns:a16="http://schemas.microsoft.com/office/drawing/2014/main" xmlns="" val="20001"/>
                    </a:ext>
                  </a:extLst>
                </a:gridCol>
              </a:tblGrid>
              <a:tr h="360218">
                <a:tc>
                  <a:txBody>
                    <a:bodyPr/>
                    <a:lstStyle/>
                    <a:p>
                      <a:r>
                        <a:rPr lang="en-US" dirty="0" smtClean="0"/>
                        <a:t>Operator</a:t>
                      </a:r>
                      <a:endParaRPr lang="en-US" dirty="0"/>
                    </a:p>
                  </a:txBody>
                  <a:tcPr marL="91441" marR="91441"/>
                </a:tc>
                <a:tc>
                  <a:txBody>
                    <a:bodyPr/>
                    <a:lstStyle/>
                    <a:p>
                      <a:r>
                        <a:rPr lang="en-US" dirty="0" smtClean="0"/>
                        <a:t>Precedence</a:t>
                      </a:r>
                      <a:endParaRPr lang="en-US" dirty="0"/>
                    </a:p>
                  </a:txBody>
                  <a:tcPr marL="91441" marR="91441"/>
                </a:tc>
                <a:extLst>
                  <a:ext uri="{0D108BD9-81ED-4DB2-BD59-A6C34878D82A}">
                    <a16:rowId xmlns:a16="http://schemas.microsoft.com/office/drawing/2014/main" xmlns="" val="10000"/>
                  </a:ext>
                </a:extLst>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marL="91441" marR="91441"/>
                </a:tc>
                <a:tc>
                  <a:txBody>
                    <a:bodyPr/>
                    <a:lstStyle/>
                    <a:p>
                      <a:r>
                        <a:rPr lang="en-US" dirty="0" smtClean="0"/>
                        <a:t>1</a:t>
                      </a:r>
                      <a:endParaRPr lang="en-US" dirty="0"/>
                    </a:p>
                  </a:txBody>
                  <a:tcPr marL="91441" marR="91441"/>
                </a:tc>
                <a:extLst>
                  <a:ext uri="{0D108BD9-81ED-4DB2-BD59-A6C34878D82A}">
                    <a16:rowId xmlns:a16="http://schemas.microsoft.com/office/drawing/2014/main" xmlns="" val="10001"/>
                  </a:ext>
                </a:extLst>
              </a:tr>
              <a:tr h="630382">
                <a:tc>
                  <a:txBody>
                    <a:bodyPr/>
                    <a:lstStyle/>
                    <a:p>
                      <a:r>
                        <a:rPr lang="en-US" b="1" dirty="0" smtClean="0">
                          <a:sym typeface="Symbol"/>
                        </a:rPr>
                        <a:t>   </a:t>
                      </a:r>
                    </a:p>
                    <a:p>
                      <a:r>
                        <a:rPr lang="en-US" b="1" dirty="0" smtClean="0">
                          <a:sym typeface="Symbol"/>
                        </a:rPr>
                        <a:t> </a:t>
                      </a:r>
                      <a:endParaRPr lang="en-US" b="1" dirty="0"/>
                    </a:p>
                  </a:txBody>
                  <a:tcPr marL="91441" marR="91441"/>
                </a:tc>
                <a:tc>
                  <a:txBody>
                    <a:bodyPr/>
                    <a:lstStyle/>
                    <a:p>
                      <a:r>
                        <a:rPr lang="en-US" dirty="0" smtClean="0"/>
                        <a:t>2</a:t>
                      </a:r>
                    </a:p>
                    <a:p>
                      <a:r>
                        <a:rPr lang="en-US" dirty="0" smtClean="0"/>
                        <a:t>3</a:t>
                      </a:r>
                      <a:endParaRPr lang="en-US" dirty="0"/>
                    </a:p>
                  </a:txBody>
                  <a:tcPr marL="91441" marR="91441"/>
                </a:tc>
                <a:extLst>
                  <a:ext uri="{0D108BD9-81ED-4DB2-BD59-A6C34878D82A}">
                    <a16:rowId xmlns:a16="http://schemas.microsoft.com/office/drawing/2014/main" xmlns="" val="10002"/>
                  </a:ext>
                </a:extLst>
              </a:tr>
              <a:tr h="630382">
                <a:tc>
                  <a:txBody>
                    <a:bodyPr/>
                    <a:lstStyle/>
                    <a:p>
                      <a:r>
                        <a:rPr lang="en-US" b="1" dirty="0" smtClean="0">
                          <a:sym typeface="Symbol"/>
                        </a:rPr>
                        <a:t> </a:t>
                      </a:r>
                    </a:p>
                    <a:p>
                      <a:r>
                        <a:rPr lang="en-US" dirty="0" smtClean="0">
                          <a:sym typeface="Symbol"/>
                        </a:rPr>
                        <a:t> </a:t>
                      </a:r>
                      <a:endParaRPr lang="en-US" dirty="0"/>
                    </a:p>
                  </a:txBody>
                  <a:tcPr marL="91441" marR="91441"/>
                </a:tc>
                <a:tc>
                  <a:txBody>
                    <a:bodyPr/>
                    <a:lstStyle/>
                    <a:p>
                      <a:r>
                        <a:rPr lang="en-US" dirty="0" smtClean="0"/>
                        <a:t>4</a:t>
                      </a:r>
                    </a:p>
                    <a:p>
                      <a:r>
                        <a:rPr lang="en-US" dirty="0" smtClean="0"/>
                        <a:t>5</a:t>
                      </a:r>
                      <a:endParaRPr lang="en-US" dirty="0"/>
                    </a:p>
                  </a:txBody>
                  <a:tcPr marL="91441" marR="91441"/>
                </a:tc>
                <a:extLst>
                  <a:ext uri="{0D108BD9-81ED-4DB2-BD59-A6C34878D82A}">
                    <a16:rowId xmlns:a16="http://schemas.microsoft.com/office/drawing/2014/main" xmlns="" val="10003"/>
                  </a:ext>
                </a:extLst>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r>
              <a:rPr lang="en-US" sz="2400" dirty="0" smtClean="0">
                <a:ea typeface="Cambria Math" pitchFamily="18" charset="0"/>
                <a:sym typeface="Symbol"/>
              </a:rPr>
              <a:t>is equivalent to</a:t>
            </a:r>
            <a:r>
              <a:rPr lang="en-US" sz="2400" dirty="0" smtClean="0">
                <a:ea typeface="Cambria Math" pitchFamily="18" charset="0"/>
              </a:rPr>
              <a:t>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a:t>
            </a:r>
            <a:r>
              <a:rPr lang="en-US" sz="2400" b="1" i="1" dirty="0" smtClean="0">
                <a:latin typeface="Cambria Math" pitchFamily="18" charset="0"/>
                <a:ea typeface="Cambria Math" pitchFamily="18" charset="0"/>
                <a:sym typeface="Symbol"/>
              </a:rPr>
              <a:t>   </a:t>
            </a:r>
            <a:r>
              <a:rPr lang="en-US" sz="2400" i="1" dirty="0" smtClean="0">
                <a:latin typeface="Cambria Math" pitchFamily="18" charset="0"/>
                <a:ea typeface="Cambria Math" pitchFamily="18" charset="0"/>
                <a:sym typeface="Symbol"/>
              </a:rPr>
              <a:t>r</a:t>
            </a:r>
          </a:p>
          <a:p>
            <a:r>
              <a:rPr lang="en-US" sz="2400" dirty="0" smtClean="0">
                <a:ea typeface="Cambria Math" pitchFamily="18" charset="0"/>
                <a:sym typeface="Symbol"/>
              </a:rPr>
              <a:t>If the intended meaning is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p>
          <a:p>
            <a:r>
              <a:rPr lang="en-US" sz="2400" dirty="0" smtClean="0">
                <a:ea typeface="Cambria Math" pitchFamily="18" charset="0"/>
                <a:sym typeface="Symbol"/>
              </a:rPr>
              <a:t>then parentheses must be used.</a:t>
            </a:r>
          </a:p>
          <a:p>
            <a:endParaRPr lang="en-US" sz="2400" i="1" dirty="0" smtClean="0">
              <a:ea typeface="Cambria Math" pitchFamily="18" charset="0"/>
              <a:sym typeface="Symbol"/>
            </a:endParaRPr>
          </a:p>
          <a:p>
            <a:r>
              <a:rPr lang="en-US" sz="2400" i="1" dirty="0" smtClean="0">
                <a:ea typeface="Cambria Math" pitchFamily="18" charset="0"/>
                <a:sym typeface="Symbol"/>
              </a:rPr>
              <a:t>    </a:t>
            </a:r>
            <a:endParaRPr lang="en-US" sz="2400" i="1" dirty="0" smtClean="0">
              <a:ea typeface="Cambria Math" pitchFamily="18" charset="0"/>
            </a:endParaRPr>
          </a:p>
        </p:txBody>
      </p:sp>
      <p:sp>
        <p:nvSpPr>
          <p:cNvPr id="3" name="Slide Number Placeholder 2"/>
          <p:cNvSpPr>
            <a:spLocks noGrp="1"/>
          </p:cNvSpPr>
          <p:nvPr>
            <p:ph type="sldNum" sz="quarter" idx="12"/>
          </p:nvPr>
        </p:nvSpPr>
        <p:spPr/>
        <p:txBody>
          <a:bodyPr/>
          <a:lstStyle/>
          <a:p>
            <a:fld id="{9CA217EF-0505-4C33-BB20-8A8DF203902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Propositional Logic</a:t>
            </a:r>
            <a:endParaRPr lang="en-US" dirty="0"/>
          </a:p>
        </p:txBody>
      </p:sp>
      <p:sp>
        <p:nvSpPr>
          <p:cNvPr id="3" name="Subtitle 2"/>
          <p:cNvSpPr>
            <a:spLocks noGrp="1"/>
          </p:cNvSpPr>
          <p:nvPr>
            <p:ph type="subTitle" idx="1"/>
          </p:nvPr>
        </p:nvSpPr>
        <p:spPr/>
        <p:txBody>
          <a:bodyPr/>
          <a:lstStyle/>
          <a:p>
            <a:r>
              <a:rPr lang="en-US" dirty="0" smtClean="0"/>
              <a:t>Section 1.2</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Propositional Logic: Summary</a:t>
            </a:r>
            <a:endParaRPr lang="en-US" dirty="0"/>
          </a:p>
        </p:txBody>
      </p:sp>
      <p:sp>
        <p:nvSpPr>
          <p:cNvPr id="3" name="Content Placeholder 2"/>
          <p:cNvSpPr>
            <a:spLocks noGrp="1"/>
          </p:cNvSpPr>
          <p:nvPr>
            <p:ph idx="1"/>
          </p:nvPr>
        </p:nvSpPr>
        <p:spPr/>
        <p:txBody>
          <a:bodyPr/>
          <a:lstStyle/>
          <a:p>
            <a:r>
              <a:rPr lang="en-US" dirty="0" smtClean="0"/>
              <a:t>Translating English to Propositional Logic</a:t>
            </a:r>
          </a:p>
          <a:p>
            <a:r>
              <a:rPr lang="en-US" dirty="0" smtClean="0"/>
              <a:t>System Specifications</a:t>
            </a:r>
          </a:p>
          <a:p>
            <a:r>
              <a:rPr lang="en-US" dirty="0" smtClean="0"/>
              <a:t>Logic Circuits </a:t>
            </a:r>
          </a:p>
        </p:txBody>
      </p:sp>
      <p:sp>
        <p:nvSpPr>
          <p:cNvPr id="4" name="Slide Number Placeholder 3"/>
          <p:cNvSpPr>
            <a:spLocks noGrp="1"/>
          </p:cNvSpPr>
          <p:nvPr>
            <p:ph type="sldNum" sz="quarter" idx="12"/>
          </p:nvPr>
        </p:nvSpPr>
        <p:spPr/>
        <p:txBody>
          <a:bodyPr/>
          <a:lstStyle/>
          <a:p>
            <a:fld id="{9CA217EF-0505-4C33-BB20-8A8DF203902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English Sentences</a:t>
            </a:r>
            <a:endParaRPr lang="en-US" dirty="0"/>
          </a:p>
        </p:txBody>
      </p:sp>
      <p:sp>
        <p:nvSpPr>
          <p:cNvPr id="3" name="Content Placeholder 2"/>
          <p:cNvSpPr>
            <a:spLocks noGrp="1"/>
          </p:cNvSpPr>
          <p:nvPr>
            <p:ph idx="1"/>
          </p:nvPr>
        </p:nvSpPr>
        <p:spPr/>
        <p:txBody>
          <a:bodyPr>
            <a:normAutofit/>
          </a:bodyPr>
          <a:lstStyle/>
          <a:p>
            <a:r>
              <a:rPr lang="en-US" dirty="0" smtClean="0"/>
              <a:t>Steps to convert an English sentence to a statement in propositional logic</a:t>
            </a:r>
          </a:p>
          <a:p>
            <a:pPr lvl="1"/>
            <a:r>
              <a:rPr lang="en-US" dirty="0" smtClean="0"/>
              <a:t>Identify atomic propositions and represent using propositional variables.</a:t>
            </a:r>
          </a:p>
          <a:p>
            <a:pPr lvl="1"/>
            <a:r>
              <a:rPr lang="en-US" dirty="0" smtClean="0"/>
              <a:t>Determine appropriate logical connectives</a:t>
            </a:r>
          </a:p>
          <a:p>
            <a:r>
              <a:rPr lang="en-US" dirty="0" smtClean="0"/>
              <a:t>“If I go to </a:t>
            </a:r>
            <a:r>
              <a:rPr lang="en-US" dirty="0" err="1" smtClean="0"/>
              <a:t>Harry’s</a:t>
            </a:r>
            <a:r>
              <a:rPr lang="en-US" dirty="0" smtClean="0"/>
              <a:t> or to the country, I will not go shopping.”</a:t>
            </a:r>
          </a:p>
          <a:p>
            <a:pPr lvl="1"/>
            <a:r>
              <a:rPr lang="en-US" i="1" dirty="0" smtClean="0"/>
              <a:t>p</a:t>
            </a:r>
            <a:r>
              <a:rPr lang="en-US" dirty="0" smtClean="0"/>
              <a:t>: I go to </a:t>
            </a:r>
            <a:r>
              <a:rPr lang="en-US" dirty="0" err="1" smtClean="0"/>
              <a:t>Harry’s</a:t>
            </a:r>
            <a:endParaRPr lang="en-US" dirty="0" smtClean="0"/>
          </a:p>
          <a:p>
            <a:pPr lvl="1"/>
            <a:r>
              <a:rPr lang="en-US" dirty="0" smtClean="0"/>
              <a:t>q: I go to the country.</a:t>
            </a:r>
          </a:p>
          <a:p>
            <a:pPr lvl="1"/>
            <a:r>
              <a:rPr lang="en-US" i="1" dirty="0" smtClean="0"/>
              <a:t>r</a:t>
            </a:r>
            <a:r>
              <a:rPr lang="en-US" dirty="0" smtClean="0"/>
              <a:t>:  I will go shopping.</a:t>
            </a:r>
          </a:p>
          <a:p>
            <a:pPr lvl="1"/>
            <a:endParaRPr lang="en-US" b="1" dirty="0" smtClean="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smtClean="0"/>
              <a:t>If </a:t>
            </a:r>
            <a:r>
              <a:rPr lang="en-US" sz="2800" i="1" dirty="0" smtClean="0"/>
              <a:t>p</a:t>
            </a:r>
            <a:r>
              <a:rPr lang="en-US" sz="2800" dirty="0" smtClean="0"/>
              <a:t> or </a:t>
            </a:r>
            <a:r>
              <a:rPr lang="en-US" sz="2800" i="1" dirty="0" smtClean="0"/>
              <a:t>q</a:t>
            </a:r>
            <a:r>
              <a:rPr lang="en-US" sz="2800" dirty="0" smtClean="0"/>
              <a:t> then not </a:t>
            </a:r>
            <a:r>
              <a:rPr lang="en-US" sz="2800" i="1" dirty="0" smtClean="0"/>
              <a:t>r</a:t>
            </a:r>
            <a:r>
              <a:rPr lang="en-US" sz="2800" dirty="0" smtClean="0"/>
              <a:t>.</a:t>
            </a:r>
            <a:endParaRPr lang="en-US" sz="2800"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  Problem:</a:t>
            </a:r>
            <a:r>
              <a:rPr lang="en-US" dirty="0" smtClean="0"/>
              <a:t> Translate the following sentence into propositional logic:</a:t>
            </a:r>
          </a:p>
          <a:p>
            <a:pPr>
              <a:buNone/>
            </a:pPr>
            <a:r>
              <a:rPr lang="en-US" dirty="0" smtClean="0"/>
              <a:t> “You can access the Internet from campus only if you are a computer science major or you are not a freshman.”</a:t>
            </a:r>
          </a:p>
          <a:p>
            <a:pPr>
              <a:buNone/>
            </a:pPr>
            <a:r>
              <a:rPr lang="en-US" b="1" dirty="0" smtClean="0"/>
              <a:t>  One Solution</a:t>
            </a:r>
            <a:r>
              <a:rPr lang="en-US" dirty="0" smtClean="0"/>
              <a:t>: Let </a:t>
            </a:r>
            <a:r>
              <a:rPr lang="en-US" i="1" dirty="0" smtClean="0">
                <a:latin typeface="Cambria Math" pitchFamily="18" charset="0"/>
                <a:ea typeface="Cambria Math" pitchFamily="18" charset="0"/>
              </a:rPr>
              <a:t>a</a:t>
            </a:r>
            <a:r>
              <a:rPr lang="en-US" dirty="0" smtClean="0"/>
              <a:t>, </a:t>
            </a:r>
            <a:r>
              <a:rPr lang="en-US" i="1" dirty="0" smtClean="0">
                <a:latin typeface="Cambria Math" pitchFamily="18" charset="0"/>
                <a:ea typeface="Cambria Math" pitchFamily="18" charset="0"/>
              </a:rPr>
              <a:t>c</a:t>
            </a:r>
            <a:r>
              <a:rPr lang="en-US" dirty="0" smtClean="0"/>
              <a:t>, and </a:t>
            </a:r>
            <a:r>
              <a:rPr lang="en-US" i="1" dirty="0" smtClean="0">
                <a:latin typeface="Cambria Math" pitchFamily="18" charset="0"/>
                <a:ea typeface="Cambria Math" pitchFamily="18" charset="0"/>
              </a:rPr>
              <a:t>f</a:t>
            </a:r>
            <a:r>
              <a:rPr lang="en-US" dirty="0" smtClean="0"/>
              <a:t>  represent respectively “You can access the internet from campus,” “You are a computer science major,” and “You are a freshman.”</a:t>
            </a:r>
          </a:p>
          <a:p>
            <a:pPr>
              <a:buNone/>
            </a:pPr>
            <a:r>
              <a:rPr lang="en-US" dirty="0" smtClean="0"/>
              <a:t>                  </a:t>
            </a:r>
            <a:r>
              <a:rPr lang="en-US" dirty="0" smtClean="0">
                <a:latin typeface="Cambria Math"/>
                <a:ea typeface="Cambria Math"/>
              </a:rPr>
              <a:t>a→ (c ∨ ¬ </a:t>
            </a:r>
            <a:r>
              <a:rPr lang="en-US" i="1" dirty="0" smtClean="0">
                <a:latin typeface="Cambria Math" pitchFamily="18" charset="0"/>
                <a:ea typeface="Cambria Math" pitchFamily="18" charset="0"/>
              </a:rPr>
              <a:t>f</a:t>
            </a:r>
            <a:r>
              <a:rPr lang="en-US" dirty="0" smtClean="0"/>
              <a:t> )</a:t>
            </a:r>
          </a:p>
          <a:p>
            <a:endParaRPr lang="en-US" dirty="0" smtClean="0"/>
          </a:p>
          <a:p>
            <a:pPr>
              <a:buNone/>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Specifications</a:t>
            </a:r>
            <a:endParaRPr lang="en-US" dirty="0"/>
          </a:p>
        </p:txBody>
      </p:sp>
      <p:sp>
        <p:nvSpPr>
          <p:cNvPr id="3" name="Content Placeholder 2"/>
          <p:cNvSpPr>
            <a:spLocks noGrp="1"/>
          </p:cNvSpPr>
          <p:nvPr>
            <p:ph idx="1"/>
          </p:nvPr>
        </p:nvSpPr>
        <p:spPr/>
        <p:txBody>
          <a:bodyPr/>
          <a:lstStyle/>
          <a:p>
            <a:r>
              <a:rPr lang="en-US" dirty="0" smtClean="0"/>
              <a:t>System and Software engineers take requirements in English and express them in a precise specification language based on logic.</a:t>
            </a:r>
          </a:p>
          <a:p>
            <a:pPr>
              <a:buNone/>
            </a:pPr>
            <a:r>
              <a:rPr lang="en-US" b="1" dirty="0" smtClean="0"/>
              <a:t>   Example</a:t>
            </a:r>
            <a:r>
              <a:rPr lang="en-US" dirty="0" smtClean="0"/>
              <a:t>: Express in propositional logic:</a:t>
            </a:r>
          </a:p>
          <a:p>
            <a:pPr>
              <a:buNone/>
            </a:pPr>
            <a:r>
              <a:rPr lang="en-US" dirty="0" smtClean="0"/>
              <a:t>  “The automated reply cannot be sent when the file system is full”</a:t>
            </a:r>
          </a:p>
          <a:p>
            <a:pPr>
              <a:buNone/>
            </a:pPr>
            <a:r>
              <a:rPr lang="en-US" dirty="0" smtClean="0"/>
              <a:t>    </a:t>
            </a:r>
            <a:r>
              <a:rPr lang="en-US" b="1" dirty="0" smtClean="0"/>
              <a:t>Solution</a:t>
            </a:r>
            <a:r>
              <a:rPr lang="en-US" dirty="0" smtClean="0"/>
              <a:t>: One possible solution: Let </a:t>
            </a:r>
            <a:r>
              <a:rPr lang="en-US" i="1" dirty="0" smtClean="0"/>
              <a:t>p</a:t>
            </a:r>
            <a:r>
              <a:rPr lang="en-US" dirty="0" smtClean="0"/>
              <a:t> denote “The automated reply can be sent” and </a:t>
            </a:r>
            <a:r>
              <a:rPr lang="en-US" i="1" dirty="0" smtClean="0"/>
              <a:t>q</a:t>
            </a:r>
            <a:r>
              <a:rPr lang="en-US" dirty="0" smtClean="0"/>
              <a:t> denote “The file system is full.”</a:t>
            </a:r>
            <a:r>
              <a:rPr lang="en-US" dirty="0" smtClean="0">
                <a:latin typeface="Cambria Math"/>
                <a:ea typeface="Cambria Math"/>
              </a:rPr>
              <a:t> </a:t>
            </a:r>
          </a:p>
          <a:p>
            <a:pPr>
              <a:buNone/>
            </a:pPr>
            <a:r>
              <a:rPr lang="en-US" dirty="0" smtClean="0">
                <a:latin typeface="Cambria Math"/>
                <a:ea typeface="Cambria Math"/>
              </a:rPr>
              <a:t>                              q→ ¬ </a:t>
            </a:r>
            <a:r>
              <a:rPr lang="en-US" i="1" dirty="0" smtClean="0">
                <a:latin typeface="Cambria Math" pitchFamily="18" charset="0"/>
                <a:ea typeface="Cambria Math" pitchFamily="18" charset="0"/>
              </a:rPr>
              <a:t>p</a:t>
            </a: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Language of Propositions</a:t>
            </a:r>
          </a:p>
          <a:p>
            <a:pPr lvl="1"/>
            <a:r>
              <a:rPr lang="en-US" dirty="0" smtClean="0"/>
              <a:t>Connectives</a:t>
            </a:r>
          </a:p>
          <a:p>
            <a:pPr lvl="1"/>
            <a:r>
              <a:rPr lang="en-US" dirty="0" smtClean="0"/>
              <a:t>Truth Values</a:t>
            </a:r>
          </a:p>
          <a:p>
            <a:pPr lvl="1"/>
            <a:r>
              <a:rPr lang="en-US" dirty="0" smtClean="0"/>
              <a:t>Truth Tables</a:t>
            </a:r>
          </a:p>
          <a:p>
            <a:r>
              <a:rPr lang="en-US" dirty="0" smtClean="0"/>
              <a:t>Applications</a:t>
            </a:r>
          </a:p>
          <a:p>
            <a:pPr lvl="1"/>
            <a:r>
              <a:rPr lang="en-US" dirty="0" smtClean="0"/>
              <a:t>Translating English Sentences</a:t>
            </a:r>
          </a:p>
          <a:p>
            <a:pPr lvl="1"/>
            <a:r>
              <a:rPr lang="en-US" dirty="0" smtClean="0"/>
              <a:t>System Specifications</a:t>
            </a:r>
          </a:p>
          <a:p>
            <a:pPr lvl="1"/>
            <a:r>
              <a:rPr lang="en-US" dirty="0" smtClean="0"/>
              <a:t>Logic Circuits </a:t>
            </a:r>
          </a:p>
          <a:p>
            <a:r>
              <a:rPr lang="en-US" dirty="0" smtClean="0"/>
              <a:t>Logical Equivalences</a:t>
            </a:r>
          </a:p>
          <a:p>
            <a:pPr lvl="1"/>
            <a:r>
              <a:rPr lang="en-US" dirty="0" smtClean="0"/>
              <a:t>Important Equivalences</a:t>
            </a:r>
          </a:p>
          <a:p>
            <a:pPr lvl="1"/>
            <a:r>
              <a:rPr lang="en-US" dirty="0" smtClean="0"/>
              <a:t>Showing Equivalence</a:t>
            </a:r>
          </a:p>
          <a:p>
            <a:pPr lvl="1"/>
            <a:r>
              <a:rPr lang="en-US" dirty="0" err="1" smtClean="0"/>
              <a:t>Satisfiability</a:t>
            </a:r>
            <a:endParaRPr lang="en-US" dirty="0" smtClean="0"/>
          </a:p>
          <a:p>
            <a:endParaRPr lang="en-US" dirty="0" smtClean="0"/>
          </a:p>
          <a:p>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Consistent System Specifications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Definition</a:t>
            </a:r>
            <a:r>
              <a:rPr lang="en-US" dirty="0" smtClean="0"/>
              <a:t>: A list of propositions is </a:t>
            </a:r>
            <a:r>
              <a:rPr lang="en-US" i="1" dirty="0" smtClean="0"/>
              <a:t>consistent</a:t>
            </a:r>
            <a:r>
              <a:rPr lang="en-US" dirty="0" smtClean="0"/>
              <a:t> if it is possible to assign truth values to the proposition variables so that each proposition is true.</a:t>
            </a:r>
          </a:p>
          <a:p>
            <a:pPr>
              <a:buNone/>
            </a:pPr>
            <a:r>
              <a:rPr lang="en-US" b="1" dirty="0" smtClean="0"/>
              <a:t>   Exercise</a:t>
            </a:r>
            <a:r>
              <a:rPr lang="en-US" dirty="0" smtClean="0"/>
              <a:t>: Are these specifications consistent?</a:t>
            </a:r>
          </a:p>
          <a:p>
            <a:pPr lvl="1"/>
            <a:r>
              <a:rPr lang="en-US" sz="1800" dirty="0" smtClean="0"/>
              <a:t>“The diagnostic message is  stored in the buffer or it is retransmitted.”</a:t>
            </a:r>
          </a:p>
          <a:p>
            <a:pPr lvl="1"/>
            <a:r>
              <a:rPr lang="en-US" sz="1800" dirty="0" smtClean="0"/>
              <a:t>“The diagnostic message is not stored in the buffer.”</a:t>
            </a:r>
          </a:p>
          <a:p>
            <a:pPr lvl="1"/>
            <a:r>
              <a:rPr lang="en-US" sz="1800" dirty="0" smtClean="0"/>
              <a:t>“If the diagnostic message is stored in the buffer, then it is retransmitted.”</a:t>
            </a:r>
          </a:p>
          <a:p>
            <a:pPr>
              <a:buNone/>
            </a:pPr>
            <a:r>
              <a:rPr lang="en-US" sz="2000" b="1" dirty="0" smtClean="0"/>
              <a:t>    Solution</a:t>
            </a:r>
            <a:r>
              <a:rPr lang="en-US" sz="2000" dirty="0" smtClean="0"/>
              <a:t>: Let p denote “The diagnostic message is stored in the buffer.” Let q denote “The diagnostic message is retransmitted” The specification can be written as:</a:t>
            </a:r>
            <a:r>
              <a:rPr lang="en-US" sz="2000" dirty="0" smtClean="0">
                <a:latin typeface="Cambria Math"/>
                <a:ea typeface="Cambria Math"/>
              </a:rPr>
              <a:t> p ∨ </a:t>
            </a:r>
            <a:r>
              <a:rPr lang="en-US" sz="2000" i="1" dirty="0" smtClean="0">
                <a:latin typeface="Cambria Math" pitchFamily="18" charset="0"/>
                <a:ea typeface="Cambria Math" pitchFamily="18" charset="0"/>
              </a:rPr>
              <a:t>q</a:t>
            </a:r>
            <a:r>
              <a:rPr lang="en-US" sz="2000" dirty="0" smtClean="0">
                <a:latin typeface="Cambria Math"/>
                <a:ea typeface="Cambria Math"/>
              </a:rPr>
              <a:t>,  ¬</a:t>
            </a:r>
            <a:r>
              <a:rPr lang="en-US" sz="2000" i="1" dirty="0" smtClean="0">
                <a:latin typeface="Cambria Math" pitchFamily="18" charset="0"/>
                <a:ea typeface="Cambria Math" pitchFamily="18" charset="0"/>
              </a:rPr>
              <a:t>p,</a:t>
            </a:r>
            <a:r>
              <a:rPr lang="en-US" sz="2000" dirty="0" smtClean="0"/>
              <a:t>  </a:t>
            </a:r>
            <a:r>
              <a:rPr lang="en-US" sz="2000" i="1" dirty="0" smtClean="0">
                <a:latin typeface="Cambria Math"/>
                <a:ea typeface="Cambria Math"/>
              </a:rPr>
              <a:t>p → </a:t>
            </a:r>
            <a:r>
              <a:rPr lang="en-US" sz="2000" i="1" dirty="0">
                <a:latin typeface="Cambria Math"/>
                <a:ea typeface="Cambria Math"/>
              </a:rPr>
              <a:t>q</a:t>
            </a:r>
            <a:r>
              <a:rPr lang="en-US" sz="2000" dirty="0" smtClean="0"/>
              <a:t>.   When p is false and q is true all three statements are true. So the specification is consistent.</a:t>
            </a:r>
            <a:endParaRPr lang="en-US" dirty="0" smtClean="0"/>
          </a:p>
          <a:p>
            <a:pPr lvl="1"/>
            <a:r>
              <a:rPr lang="en-US" sz="1800" dirty="0" smtClean="0"/>
              <a:t>What if “The diagnostic message is not retransmitted is added.” </a:t>
            </a:r>
          </a:p>
          <a:p>
            <a:pPr lvl="1">
              <a:buNone/>
            </a:pPr>
            <a:r>
              <a:rPr lang="en-US" sz="1800" dirty="0" smtClean="0"/>
              <a:t>     </a:t>
            </a:r>
            <a:r>
              <a:rPr lang="en-US" sz="1800" b="1" dirty="0" smtClean="0"/>
              <a:t>Solution</a:t>
            </a:r>
            <a:r>
              <a:rPr lang="en-US" sz="1800" dirty="0" smtClean="0"/>
              <a:t>: Now we are adding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and there is no satisfying    assignment. So the specification is not consistent. </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9CA217EF-0505-4C33-BB20-8A8DF2039023}"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 Circuits </a:t>
            </a:r>
            <a:br>
              <a:rPr lang="en-US" dirty="0" smtClean="0"/>
            </a:br>
            <a:r>
              <a:rPr lang="en-US" dirty="0" smtClean="0"/>
              <a:t>(Studied in depth in Chapter 12)</a:t>
            </a:r>
            <a:endParaRPr lang="en-US" dirty="0"/>
          </a:p>
        </p:txBody>
      </p:sp>
      <p:sp>
        <p:nvSpPr>
          <p:cNvPr id="3" name="Content Placeholder 2"/>
          <p:cNvSpPr>
            <a:spLocks noGrp="1"/>
          </p:cNvSpPr>
          <p:nvPr>
            <p:ph idx="1"/>
          </p:nvPr>
        </p:nvSpPr>
        <p:spPr/>
        <p:txBody>
          <a:bodyPr>
            <a:normAutofit/>
          </a:bodyPr>
          <a:lstStyle/>
          <a:p>
            <a:r>
              <a:rPr lang="en-US" sz="1600" dirty="0" smtClean="0"/>
              <a:t>Electronic circuits; each input/output signal  can be viewed as a 0 or 1. </a:t>
            </a:r>
          </a:p>
          <a:p>
            <a:pPr lvl="1"/>
            <a:r>
              <a:rPr lang="en-US" sz="1600" dirty="0" smtClean="0"/>
              <a:t>0    represents </a:t>
            </a:r>
            <a:r>
              <a:rPr lang="en-US" sz="1600" b="1" dirty="0" smtClean="0"/>
              <a:t>False</a:t>
            </a:r>
          </a:p>
          <a:p>
            <a:pPr lvl="1"/>
            <a:r>
              <a:rPr lang="en-US" sz="1600" dirty="0" smtClean="0"/>
              <a:t>1    represents </a:t>
            </a:r>
            <a:r>
              <a:rPr lang="en-US" sz="1600" b="1" dirty="0" smtClean="0"/>
              <a:t>True</a:t>
            </a:r>
          </a:p>
          <a:p>
            <a:r>
              <a:rPr lang="en-US" sz="1600" dirty="0" smtClean="0"/>
              <a:t>Complicated circuits are constructed from three basic circuits called gates.</a:t>
            </a:r>
          </a:p>
          <a:p>
            <a:pPr>
              <a:buNone/>
            </a:pPr>
            <a:endParaRPr lang="en-US" sz="1600" dirty="0" smtClean="0"/>
          </a:p>
          <a:p>
            <a:pPr>
              <a:buNone/>
            </a:pPr>
            <a:endParaRPr lang="en-US" sz="1600" dirty="0" smtClean="0"/>
          </a:p>
          <a:p>
            <a:pPr lvl="1"/>
            <a:r>
              <a:rPr lang="en-US" sz="1400" dirty="0" smtClean="0"/>
              <a:t>The inverter  (</a:t>
            </a:r>
            <a:r>
              <a:rPr lang="en-US" sz="1400" b="1" dirty="0" smtClean="0"/>
              <a:t>NOT gate</a:t>
            </a:r>
            <a:r>
              <a:rPr lang="en-US" sz="1400" dirty="0" smtClean="0"/>
              <a:t>)takes an input bit and produces the negation of that bit.</a:t>
            </a:r>
          </a:p>
          <a:p>
            <a:pPr lvl="1"/>
            <a:r>
              <a:rPr lang="en-US" sz="1400" dirty="0" smtClean="0"/>
              <a:t>The </a:t>
            </a:r>
            <a:r>
              <a:rPr lang="en-US" sz="1400" b="1" dirty="0" smtClean="0"/>
              <a:t>OR gate </a:t>
            </a:r>
            <a:r>
              <a:rPr lang="en-US" sz="1400" dirty="0" smtClean="0"/>
              <a:t>takes two input bits and produces the value equivalent to the disjunction of the two bits.</a:t>
            </a:r>
          </a:p>
          <a:p>
            <a:pPr lvl="1"/>
            <a:r>
              <a:rPr lang="en-US" sz="1400" dirty="0" smtClean="0"/>
              <a:t>The </a:t>
            </a:r>
            <a:r>
              <a:rPr lang="en-US" sz="1400" b="1" dirty="0" smtClean="0"/>
              <a:t>AND gate </a:t>
            </a:r>
            <a:r>
              <a:rPr lang="en-US" sz="1400" dirty="0" smtClean="0"/>
              <a:t>takes two input bits and produces the value equivalent to the conjunction of the two bits.</a:t>
            </a:r>
          </a:p>
          <a:p>
            <a:r>
              <a:rPr lang="en-US" sz="1600" dirty="0" smtClean="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
        <p:nvSpPr>
          <p:cNvPr id="6" name="Slide Number Placeholder 5"/>
          <p:cNvSpPr>
            <a:spLocks noGrp="1"/>
          </p:cNvSpPr>
          <p:nvPr>
            <p:ph type="sldNum" sz="quarter" idx="12"/>
          </p:nvPr>
        </p:nvSpPr>
        <p:spPr/>
        <p:txBody>
          <a:bodyPr/>
          <a:lstStyle/>
          <a:p>
            <a:fld id="{9CA217EF-0505-4C33-BB20-8A8DF2039023}"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Propositional Equivalences</a:t>
            </a:r>
            <a:endParaRPr lang="en-US" dirty="0"/>
          </a:p>
        </p:txBody>
      </p:sp>
      <p:sp>
        <p:nvSpPr>
          <p:cNvPr id="3" name="Subtitle 2"/>
          <p:cNvSpPr>
            <a:spLocks noGrp="1"/>
          </p:cNvSpPr>
          <p:nvPr>
            <p:ph type="subTitle" idx="1"/>
          </p:nvPr>
        </p:nvSpPr>
        <p:spPr/>
        <p:txBody>
          <a:bodyPr/>
          <a:lstStyle/>
          <a:p>
            <a:r>
              <a:rPr lang="en-US" dirty="0" smtClean="0"/>
              <a:t>Section 1.3</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Tautologies, Contradictions, and Contingencies. </a:t>
            </a:r>
          </a:p>
          <a:p>
            <a:r>
              <a:rPr lang="en-US" dirty="0" smtClean="0"/>
              <a:t>Logical Equivalence</a:t>
            </a:r>
          </a:p>
          <a:p>
            <a:pPr lvl="1"/>
            <a:r>
              <a:rPr lang="en-US" dirty="0" smtClean="0"/>
              <a:t>Important Logical Equivalences</a:t>
            </a:r>
          </a:p>
          <a:p>
            <a:pPr lvl="1"/>
            <a:r>
              <a:rPr lang="en-US" dirty="0" smtClean="0"/>
              <a:t>Showing Logical Equivalence</a:t>
            </a:r>
          </a:p>
          <a:p>
            <a:r>
              <a:rPr lang="en-US" dirty="0" smtClean="0">
                <a:solidFill>
                  <a:schemeClr val="bg1">
                    <a:lumMod val="65000"/>
                  </a:schemeClr>
                </a:solidFill>
              </a:rPr>
              <a:t>Normal Forms (</a:t>
            </a:r>
            <a:r>
              <a:rPr lang="en-US" i="1" dirty="0" smtClean="0">
                <a:solidFill>
                  <a:schemeClr val="bg1">
                    <a:lumMod val="65000"/>
                  </a:schemeClr>
                </a:solidFill>
              </a:rPr>
              <a:t>optional, covered in exercises in text</a:t>
            </a:r>
            <a:r>
              <a:rPr lang="en-US" dirty="0" smtClean="0">
                <a:solidFill>
                  <a:schemeClr val="bg1">
                    <a:lumMod val="65000"/>
                  </a:schemeClr>
                </a:solidFill>
              </a:rPr>
              <a:t>)</a:t>
            </a:r>
          </a:p>
          <a:p>
            <a:pPr lvl="1"/>
            <a:r>
              <a:rPr lang="en-US" dirty="0" smtClean="0">
                <a:solidFill>
                  <a:schemeClr val="bg1">
                    <a:lumMod val="65000"/>
                  </a:schemeClr>
                </a:solidFill>
              </a:rPr>
              <a:t>Disjunctive Normal Form</a:t>
            </a:r>
          </a:p>
          <a:p>
            <a:pPr lvl="1"/>
            <a:r>
              <a:rPr lang="en-US" dirty="0" smtClean="0">
                <a:solidFill>
                  <a:schemeClr val="bg1">
                    <a:lumMod val="65000"/>
                  </a:schemeClr>
                </a:solidFill>
              </a:rPr>
              <a:t>Conjunctive Normal Form</a:t>
            </a:r>
          </a:p>
          <a:p>
            <a:r>
              <a:rPr lang="en-US" dirty="0" smtClean="0"/>
              <a:t>Propositional </a:t>
            </a:r>
            <a:r>
              <a:rPr lang="en-US" dirty="0" err="1" smtClean="0"/>
              <a:t>Satisfiability</a:t>
            </a:r>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Tautologies, Contradictions, and Contingencies</a:t>
            </a:r>
            <a:endParaRPr lang="en-US" dirty="0"/>
          </a:p>
        </p:txBody>
      </p:sp>
      <p:sp>
        <p:nvSpPr>
          <p:cNvPr id="3" name="Content Placeholder 2"/>
          <p:cNvSpPr>
            <a:spLocks noGrp="1"/>
          </p:cNvSpPr>
          <p:nvPr>
            <p:ph idx="1"/>
          </p:nvPr>
        </p:nvSpPr>
        <p:spPr/>
        <p:txBody>
          <a:bodyPr/>
          <a:lstStyle/>
          <a:p>
            <a:r>
              <a:rPr lang="en-US" dirty="0" smtClean="0"/>
              <a:t>A  tautology is a proposition which is always true.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contradiction</a:t>
            </a:r>
            <a:r>
              <a:rPr lang="en-US" dirty="0" smtClean="0"/>
              <a:t> is a proposition which is always false.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contingency</a:t>
            </a:r>
            <a:r>
              <a:rPr lang="en-US" dirty="0" smtClean="0"/>
              <a:t> is a proposition which is neither a tautology nor a contradiction, such as  </a:t>
            </a:r>
            <a:r>
              <a:rPr lang="en-US" i="1" dirty="0" smtClean="0"/>
              <a:t>p</a:t>
            </a:r>
          </a:p>
          <a:p>
            <a:pPr>
              <a:buNone/>
            </a:pPr>
            <a:r>
              <a:rPr lang="en-US" dirty="0" smtClean="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xmlns="" val="20000"/>
                    </a:ext>
                  </a:extLst>
                </a:gridCol>
                <a:gridCol w="150495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137160">
                <a:tc>
                  <a:txBody>
                    <a:bodyPr/>
                    <a:lstStyle/>
                    <a:p>
                      <a:r>
                        <a:rPr lang="en-US" i="1" dirty="0" smtClean="0">
                          <a:latin typeface="Cambria Math" pitchFamily="18" charset="0"/>
                          <a:ea typeface="Cambria Math" pitchFamily="18" charset="0"/>
                        </a:rPr>
                        <a:t>P</a:t>
                      </a:r>
                      <a:endParaRPr lang="en-US" b="0" i="1" dirty="0">
                        <a:solidFill>
                          <a:schemeClr val="tx1"/>
                        </a:solidFill>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endParaRPr lang="en-US" dirty="0"/>
                    </a:p>
                  </a:txBody>
                  <a:tcPr/>
                </a:tc>
                <a:tc>
                  <a:txBody>
                    <a:bodyPr/>
                    <a:lstStyle/>
                    <a:p>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txBody>
                  <a:tcPr/>
                </a:tc>
                <a:extLst>
                  <a:ext uri="{0D108BD9-81ED-4DB2-BD59-A6C34878D82A}">
                    <a16:rowId xmlns:a16="http://schemas.microsoft.com/office/drawing/2014/main" xmlns="" val="10000"/>
                  </a:ext>
                </a:extLst>
              </a:tr>
              <a:tr h="268612">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1"/>
                  </a:ext>
                </a:extLst>
              </a:tr>
              <a:tr h="213137">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2"/>
                  </a:ext>
                </a:extLst>
              </a:tr>
            </a:tbl>
          </a:graphicData>
        </a:graphic>
      </p:graphicFrame>
      <p:sp>
        <p:nvSpPr>
          <p:cNvPr id="5" name="Slide Number Placeholder 4"/>
          <p:cNvSpPr>
            <a:spLocks noGrp="1"/>
          </p:cNvSpPr>
          <p:nvPr>
            <p:ph type="sldNum" sz="quarter" idx="12"/>
          </p:nvPr>
        </p:nvSpPr>
        <p:spPr/>
        <p:txBody>
          <a:bodyPr/>
          <a:lstStyle/>
          <a:p>
            <a:fld id="{9CA217EF-0505-4C33-BB20-8A8DF2039023}"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Logically Equivalent</a:t>
            </a:r>
            <a:endParaRPr lang="en-US" dirty="0"/>
          </a:p>
        </p:txBody>
      </p:sp>
      <p:sp>
        <p:nvSpPr>
          <p:cNvPr id="3" name="Content Placeholder 2"/>
          <p:cNvSpPr>
            <a:spLocks noGrp="1"/>
          </p:cNvSpPr>
          <p:nvPr>
            <p:ph idx="1"/>
          </p:nvPr>
        </p:nvSpPr>
        <p:spPr/>
        <p:txBody>
          <a:bodyPr>
            <a:normAutofit/>
          </a:bodyPr>
          <a:lstStyle/>
          <a:p>
            <a:pPr marL="514350" indent="-514350"/>
            <a:r>
              <a:rPr lang="en-US" sz="2000" dirty="0" smtClean="0"/>
              <a:t>Two compound propositions p and q are logically equivalent if  </a:t>
            </a:r>
            <a:r>
              <a:rPr lang="en-US" sz="2000" i="1" dirty="0" err="1" smtClean="0">
                <a:latin typeface="Cambria Math" pitchFamily="18" charset="0"/>
                <a:ea typeface="Cambria Math" pitchFamily="18" charset="0"/>
              </a:rPr>
              <a:t>p↔q</a:t>
            </a:r>
            <a:r>
              <a:rPr lang="en-US" sz="2000" dirty="0" smtClean="0"/>
              <a:t>  is a tautology.</a:t>
            </a:r>
          </a:p>
          <a:p>
            <a:pPr marL="514350" indent="-514350"/>
            <a:r>
              <a:rPr lang="en-US" sz="2000" dirty="0" smtClean="0"/>
              <a:t>We write this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or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where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compound propositions.</a:t>
            </a:r>
          </a:p>
          <a:p>
            <a:pPr marL="514350" indent="-514350"/>
            <a:r>
              <a:rPr lang="en-US" sz="2000" dirty="0" smtClean="0"/>
              <a:t>Two compound propositions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equivalent if and only if the columns in a truth table giving their truth values agree.</a:t>
            </a:r>
          </a:p>
          <a:p>
            <a:pPr marL="514350" indent="-514350"/>
            <a:r>
              <a:rPr lang="en-US" sz="2000" dirty="0" smtClean="0"/>
              <a:t>This truth table </a:t>
            </a:r>
            <a:r>
              <a:rPr lang="en-US" sz="2000" smtClean="0"/>
              <a:t>shows that </a:t>
            </a:r>
            <a:r>
              <a:rPr lang="en-US" sz="2000" dirty="0" smtClean="0">
                <a:latin typeface="Cambria Math"/>
                <a:ea typeface="Cambria Math"/>
              </a:rPr>
              <a:t>¬</a:t>
            </a:r>
            <a:r>
              <a:rPr lang="en-US" sz="2000" i="1" dirty="0" smtClean="0">
                <a:latin typeface="Cambria Math" pitchFamily="18" charset="0"/>
                <a:ea typeface="Cambria Math" pitchFamily="18" charset="0"/>
              </a:rPr>
              <a:t>p </a:t>
            </a:r>
            <a:r>
              <a:rPr lang="en-US" sz="2000" dirty="0" smtClean="0">
                <a:latin typeface="Cambria Math"/>
                <a:ea typeface="Cambria Math"/>
              </a:rPr>
              <a:t>∨ </a:t>
            </a:r>
            <a:r>
              <a:rPr lang="en-US" sz="2000" i="1" dirty="0" smtClean="0">
                <a:latin typeface="Cambria Math" pitchFamily="18" charset="0"/>
                <a:ea typeface="Cambria Math" pitchFamily="18" charset="0"/>
              </a:rPr>
              <a:t>q  </a:t>
            </a:r>
            <a:r>
              <a:rPr lang="en-US" sz="2000" dirty="0" smtClean="0">
                <a:ea typeface="Cambria Math" pitchFamily="18" charset="0"/>
              </a:rPr>
              <a:t>is equivalent to </a:t>
            </a:r>
            <a:r>
              <a:rPr lang="en-US" sz="2000" i="1" dirty="0" smtClean="0">
                <a:latin typeface="Cambria Math" pitchFamily="18" charset="0"/>
                <a:ea typeface="Cambria Math" pitchFamily="18" charset="0"/>
              </a:rPr>
              <a:t>p </a:t>
            </a:r>
            <a:r>
              <a:rPr lang="en-US" sz="2000" i="1" dirty="0" smtClean="0">
                <a:latin typeface="Cambria Math"/>
                <a:ea typeface="Cambria Math"/>
              </a:rPr>
              <a:t>→ </a:t>
            </a:r>
            <a:r>
              <a:rPr lang="en-US" sz="2000" i="1" dirty="0" smtClean="0">
                <a:latin typeface="Cambria Math" pitchFamily="18" charset="0"/>
                <a:ea typeface="Cambria Math" pitchFamily="18" charset="0"/>
              </a:rPr>
              <a:t>q.</a:t>
            </a:r>
            <a:endParaRPr lang="en-US" sz="2000" dirty="0" smtClean="0"/>
          </a:p>
          <a:p>
            <a:pPr marL="514350" indent="-514350"/>
            <a:endParaRPr lang="en-US" sz="2000" dirty="0" smtClean="0"/>
          </a:p>
          <a:p>
            <a:pPr marL="514350" indent="-514350"/>
            <a:endParaRPr lang="en-US" sz="2000" dirty="0" smtClean="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gridCol w="1447800">
                  <a:extLst>
                    <a:ext uri="{9D8B030D-6E8A-4147-A177-3AD203B41FA5}">
                      <a16:colId xmlns:a16="http://schemas.microsoft.com/office/drawing/2014/main" xmlns="" val="20003"/>
                    </a:ext>
                  </a:extLst>
                </a:gridCol>
                <a:gridCol w="1752601">
                  <a:extLst>
                    <a:ext uri="{9D8B030D-6E8A-4147-A177-3AD203B41FA5}">
                      <a16:colId xmlns:a16="http://schemas.microsoft.com/office/drawing/2014/main" xmlns="" val="20004"/>
                    </a:ext>
                  </a:extLst>
                </a:gridCol>
              </a:tblGrid>
              <a:tr h="370840">
                <a:tc>
                  <a:txBody>
                    <a:bodyPr/>
                    <a:lstStyle/>
                    <a:p>
                      <a:r>
                        <a:rPr lang="en-US" sz="1800" i="1" dirty="0" smtClean="0">
                          <a:latin typeface="Cambria Math" pitchFamily="18" charset="0"/>
                          <a:ea typeface="Cambria Math" pitchFamily="18" charset="0"/>
                        </a:rPr>
                        <a:t>p</a:t>
                      </a:r>
                      <a:endParaRPr lang="en-US" dirty="0"/>
                    </a:p>
                  </a:txBody>
                  <a:tcPr/>
                </a:tc>
                <a:tc>
                  <a:txBody>
                    <a:bodyPr/>
                    <a:lstStyle/>
                    <a:p>
                      <a:r>
                        <a:rPr lang="en-US" sz="1800" i="1" dirty="0" smtClean="0">
                          <a:latin typeface="Cambria Math" pitchFamily="18" charset="0"/>
                          <a:ea typeface="Cambria Math" pitchFamily="18" charset="0"/>
                        </a:rPr>
                        <a:t>q</a:t>
                      </a:r>
                      <a:r>
                        <a:rPr lang="en-US" sz="1800"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 </a:t>
                      </a:r>
                      <a:r>
                        <a:rPr lang="en-US" sz="1800" i="0"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r>
                        <a:rPr lang="en-US" sz="1800" i="1"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extLst>
                  <a:ext uri="{0D108BD9-81ED-4DB2-BD59-A6C34878D82A}">
                    <a16:rowId xmlns:a16="http://schemas.microsoft.com/office/drawing/2014/main" xmlns="" val="10000"/>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1"/>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2"/>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3"/>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4"/>
                  </a:ext>
                </a:extLst>
              </a:tr>
            </a:tbl>
          </a:graphicData>
        </a:graphic>
      </p:graphicFrame>
      <p:sp>
        <p:nvSpPr>
          <p:cNvPr id="4" name="Slide Number Placeholder 3"/>
          <p:cNvSpPr>
            <a:spLocks noGrp="1"/>
          </p:cNvSpPr>
          <p:nvPr>
            <p:ph type="sldNum" sz="quarter" idx="12"/>
          </p:nvPr>
        </p:nvSpPr>
        <p:spPr/>
        <p:txBody>
          <a:bodyPr/>
          <a:lstStyle/>
          <a:p>
            <a:fld id="{9CA217EF-0505-4C33-BB20-8A8DF2039023}"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Morgan’s Laws</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gridCol w="990600">
                  <a:extLst>
                    <a:ext uri="{9D8B030D-6E8A-4147-A177-3AD203B41FA5}">
                      <a16:colId xmlns:a16="http://schemas.microsoft.com/office/drawing/2014/main" xmlns="" val="20003"/>
                    </a:ext>
                  </a:extLst>
                </a:gridCol>
                <a:gridCol w="1371600">
                  <a:extLst>
                    <a:ext uri="{9D8B030D-6E8A-4147-A177-3AD203B41FA5}">
                      <a16:colId xmlns:a16="http://schemas.microsoft.com/office/drawing/2014/main" xmlns="" val="20004"/>
                    </a:ext>
                  </a:extLst>
                </a:gridCol>
                <a:gridCol w="1447800">
                  <a:extLst>
                    <a:ext uri="{9D8B030D-6E8A-4147-A177-3AD203B41FA5}">
                      <a16:colId xmlns:a16="http://schemas.microsoft.com/office/drawing/2014/main" xmlns="" val="20005"/>
                    </a:ext>
                  </a:extLst>
                </a:gridCol>
                <a:gridCol w="1752601">
                  <a:extLst>
                    <a:ext uri="{9D8B030D-6E8A-4147-A177-3AD203B41FA5}">
                      <a16:colId xmlns:a16="http://schemas.microsoft.com/office/drawing/2014/main" xmlns="" val="20006"/>
                    </a:ext>
                  </a:extLst>
                </a:gridCol>
              </a:tblGrid>
              <a:tr h="40132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b="0" i="1" dirty="0" smtClean="0">
                          <a:latin typeface="Cambria Math" pitchFamily="18" charset="0"/>
                          <a:ea typeface="Cambria Math" pitchFamily="18" charset="0"/>
                        </a:rPr>
                        <a:t>q</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a:t>
                      </a:r>
                      <a:r>
                        <a:rPr lang="en-US" b="0" i="1" dirty="0" err="1" smtClean="0">
                          <a:latin typeface="+mn-lt"/>
                          <a:ea typeface="Cambria Math" pitchFamily="18" charset="0"/>
                        </a:rPr>
                        <a:t>p</a:t>
                      </a:r>
                      <a:r>
                        <a:rPr lang="en-US" b="0" i="0" dirty="0" err="1" smtClean="0">
                          <a:latin typeface="Cambria Math"/>
                          <a:ea typeface="Cambria Math"/>
                        </a:rPr>
                        <a:t>∨</a:t>
                      </a:r>
                      <a:r>
                        <a:rPr lang="en-US" b="0" i="1" dirty="0" err="1" smtClean="0">
                          <a:latin typeface="+mn-lt"/>
                          <a:ea typeface="Cambria Math"/>
                        </a:rPr>
                        <a:t>q</a:t>
                      </a:r>
                      <a:r>
                        <a:rPr lang="en-US" b="0" i="0" dirty="0" smtClean="0">
                          <a:latin typeface="Cambria Math"/>
                          <a:ea typeface="Cambria Math"/>
                        </a:rPr>
                        <a:t>)</a:t>
                      </a:r>
                      <a:endParaRPr lang="en-US" b="0" i="0"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dirty="0" smtClean="0"/>
                        <a:t>(</a:t>
                      </a:r>
                      <a:r>
                        <a:rPr lang="en-US" b="0" i="1" dirty="0" err="1" smtClean="0">
                          <a:latin typeface="+mn-lt"/>
                          <a:ea typeface="Cambria Math" pitchFamily="18" charset="0"/>
                        </a:rPr>
                        <a:t>p</a:t>
                      </a:r>
                      <a:r>
                        <a:rPr lang="en-US" b="0" i="0" dirty="0" err="1" smtClean="0">
                          <a:latin typeface="+mn-lt"/>
                          <a:ea typeface="Cambria Math"/>
                        </a:rPr>
                        <a:t>∨</a:t>
                      </a:r>
                      <a:r>
                        <a:rPr lang="en-US" b="0" i="1" dirty="0" err="1" smtClean="0">
                          <a:latin typeface="+mn-lt"/>
                          <a:ea typeface="Cambria Math"/>
                        </a:rPr>
                        <a:t>q</a:t>
                      </a:r>
                      <a:r>
                        <a:rPr lang="en-US" b="0" i="0" dirty="0" smtClean="0">
                          <a:latin typeface="Cambria Math"/>
                          <a:ea typeface="Cambria Math"/>
                        </a:rPr>
                        <a:t>)</a:t>
                      </a:r>
                      <a:endParaRPr lang="en-US" b="0" i="0"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mn-lt"/>
                          <a:ea typeface="Cambria Math" pitchFamily="18" charset="0"/>
                        </a:rPr>
                        <a:t>p</a:t>
                      </a:r>
                      <a:r>
                        <a:rPr lang="en-US" b="0" i="0" dirty="0" smtClean="0">
                          <a:latin typeface="Cambria Math"/>
                          <a:ea typeface="Cambria Math"/>
                        </a:rPr>
                        <a:t>∧¬</a:t>
                      </a:r>
                      <a:r>
                        <a:rPr lang="en-US" b="0" i="1" dirty="0" smtClean="0">
                          <a:latin typeface="+mn-lt"/>
                          <a:ea typeface="Cambria Math" pitchFamily="18" charset="0"/>
                        </a:rPr>
                        <a:t>q</a:t>
                      </a:r>
                    </a:p>
                  </a:txBody>
                  <a:tcPr/>
                </a:tc>
                <a:extLst>
                  <a:ext uri="{0D108BD9-81ED-4DB2-BD59-A6C34878D82A}">
                    <a16:rowId xmlns:a16="http://schemas.microsoft.com/office/drawing/2014/main" xmlns="" val="10000"/>
                  </a:ext>
                </a:extLst>
              </a:tr>
              <a:tr h="40132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1"/>
                  </a:ext>
                </a:extLst>
              </a:tr>
              <a:tr h="40132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T</a:t>
                      </a:r>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2"/>
                  </a:ext>
                </a:extLst>
              </a:tr>
              <a:tr h="40132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3"/>
                  </a:ext>
                </a:extLst>
              </a:tr>
              <a:tr h="40132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4"/>
                  </a:ext>
                </a:extLst>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smtClean="0"/>
              <a:t>This truth table shows that De Morgan’s Second Law holds.</a:t>
            </a:r>
            <a:endParaRPr lang="en-US" dirty="0"/>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smtClean="0"/>
              <a:t>Augustus De Morgan</a:t>
            </a:r>
            <a:endParaRPr lang="en-US" dirty="0"/>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smtClean="0"/>
              <a:t>1806-1871</a:t>
            </a:r>
            <a:endParaRPr lang="en-US"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a:t>
            </a:r>
            <a:endParaRPr lang="en-US" dirty="0"/>
          </a:p>
        </p:txBody>
      </p:sp>
      <p:sp>
        <p:nvSpPr>
          <p:cNvPr id="3" name="Content Placeholder 2"/>
          <p:cNvSpPr>
            <a:spLocks noGrp="1"/>
          </p:cNvSpPr>
          <p:nvPr>
            <p:ph idx="1"/>
          </p:nvPr>
        </p:nvSpPr>
        <p:spPr/>
        <p:txBody>
          <a:bodyPr/>
          <a:lstStyle/>
          <a:p>
            <a:r>
              <a:rPr lang="en-US" dirty="0" smtClean="0"/>
              <a:t>Identity Laws:                                  ,</a:t>
            </a:r>
          </a:p>
          <a:p>
            <a:endParaRPr lang="en-US" dirty="0" smtClean="0"/>
          </a:p>
          <a:p>
            <a:r>
              <a:rPr lang="en-US" dirty="0" smtClean="0"/>
              <a:t>Domination Laws:                           ,</a:t>
            </a:r>
          </a:p>
          <a:p>
            <a:endParaRPr lang="en-US" dirty="0" smtClean="0"/>
          </a:p>
          <a:p>
            <a:r>
              <a:rPr lang="en-US" dirty="0" smtClean="0"/>
              <a:t>Idempotent laws:                              ,  </a:t>
            </a:r>
          </a:p>
          <a:p>
            <a:pPr>
              <a:buNone/>
            </a:pPr>
            <a:endParaRPr lang="en-US" dirty="0" smtClean="0"/>
          </a:p>
          <a:p>
            <a:r>
              <a:rPr lang="en-US" dirty="0" smtClean="0"/>
              <a:t>Double Negation Law:</a:t>
            </a:r>
          </a:p>
          <a:p>
            <a:pPr>
              <a:buNone/>
            </a:pPr>
            <a:endParaRPr lang="en-US" dirty="0" smtClean="0"/>
          </a:p>
          <a:p>
            <a:r>
              <a:rPr lang="en-US" dirty="0" smtClean="0"/>
              <a:t>Negation Laws:                                   ,</a:t>
            </a:r>
          </a:p>
          <a:p>
            <a:endParaRPr lang="en-US" dirty="0" smtClean="0"/>
          </a:p>
          <a:p>
            <a:pPr>
              <a:buNone/>
            </a:pPr>
            <a:endParaRPr lang="en-US" dirty="0" smtClean="0"/>
          </a:p>
          <a:p>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
        <p:nvSpPr>
          <p:cNvPr id="5" name="Slide Number Placeholder 4"/>
          <p:cNvSpPr>
            <a:spLocks noGrp="1"/>
          </p:cNvSpPr>
          <p:nvPr>
            <p:ph type="sldNum" sz="quarter" idx="12"/>
          </p:nvPr>
        </p:nvSpPr>
        <p:spPr/>
        <p:txBody>
          <a:bodyPr/>
          <a:lstStyle/>
          <a:p>
            <a:fld id="{9CA217EF-0505-4C33-BB20-8A8DF2039023}"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Commutative Laws:                              ,</a:t>
            </a:r>
          </a:p>
          <a:p>
            <a:pPr>
              <a:buNone/>
            </a:pPr>
            <a:endParaRPr lang="en-US" dirty="0" smtClean="0"/>
          </a:p>
          <a:p>
            <a:r>
              <a:rPr lang="en-US" dirty="0" smtClean="0"/>
              <a:t>Associative Laws:</a:t>
            </a:r>
          </a:p>
          <a:p>
            <a:pPr>
              <a:buNone/>
            </a:pPr>
            <a:endParaRPr lang="en-US" dirty="0" smtClean="0"/>
          </a:p>
          <a:p>
            <a:r>
              <a:rPr lang="en-US" dirty="0" smtClean="0"/>
              <a:t>Distributive Laws:</a:t>
            </a:r>
          </a:p>
          <a:p>
            <a:endParaRPr lang="en-US" dirty="0" smtClean="0"/>
          </a:p>
          <a:p>
            <a:endParaRPr lang="en-US" dirty="0" smtClean="0"/>
          </a:p>
          <a:p>
            <a:r>
              <a:rPr lang="en-US" dirty="0" smtClean="0"/>
              <a:t>Absorption Laws:</a:t>
            </a:r>
          </a:p>
          <a:p>
            <a:endParaRPr lang="en-US" dirty="0" smtClean="0"/>
          </a:p>
          <a:p>
            <a:endParaRPr lang="en-US" dirty="0" smtClean="0"/>
          </a:p>
          <a:p>
            <a:endParaRPr lang="en-US" dirty="0" smtClean="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4" name="Picture 3"/>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3733801"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
        <p:nvSpPr>
          <p:cNvPr id="5" name="Slide Number Placeholder 4"/>
          <p:cNvSpPr>
            <a:spLocks noGrp="1"/>
          </p:cNvSpPr>
          <p:nvPr>
            <p:ph type="sldNum" sz="quarter" idx="12"/>
          </p:nvPr>
        </p:nvSpPr>
        <p:spPr/>
        <p:txBody>
          <a:bodyPr/>
          <a:lstStyle/>
          <a:p>
            <a:fld id="{9CA217EF-0505-4C33-BB20-8A8DF2039023}"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Logical Equivalences</a:t>
            </a:r>
            <a:endParaRPr lang="en-US" dirty="0"/>
          </a:p>
        </p:txBody>
      </p:sp>
      <p:pic>
        <p:nvPicPr>
          <p:cNvPr id="4" name="Content Placeholder 3" descr="table17.jpg"/>
          <p:cNvPicPr>
            <a:picLocks noGrp="1" noChangeAspect="1"/>
          </p:cNvPicPr>
          <p:nvPr>
            <p:ph idx="1"/>
          </p:nvPr>
        </p:nvPicPr>
        <p:blipFill>
          <a:blip r:embed="rId2" cstate="print"/>
          <a:stretch>
            <a:fillRect/>
          </a:stretch>
        </p:blipFill>
        <p:spPr>
          <a:xfrm>
            <a:off x="1600200" y="2590800"/>
            <a:ext cx="3429000" cy="3657600"/>
          </a:xfrm>
        </p:spPr>
      </p:pic>
      <p:pic>
        <p:nvPicPr>
          <p:cNvPr id="5" name="Picture 4" descr="table18.jpg"/>
          <p:cNvPicPr>
            <a:picLocks noChangeAspect="1"/>
          </p:cNvPicPr>
          <p:nvPr/>
        </p:nvPicPr>
        <p:blipFill>
          <a:blip r:embed="rId3" cstate="print"/>
          <a:stretch>
            <a:fillRect/>
          </a:stretch>
        </p:blipFill>
        <p:spPr>
          <a:xfrm>
            <a:off x="5562600" y="2895600"/>
            <a:ext cx="2971800" cy="2514600"/>
          </a:xfrm>
          <a:prstGeom prst="rect">
            <a:avLst/>
          </a:prstGeom>
        </p:spPr>
      </p:pic>
      <p:sp>
        <p:nvSpPr>
          <p:cNvPr id="3" name="Slide Number Placeholder 2"/>
          <p:cNvSpPr>
            <a:spLocks noGrp="1"/>
          </p:cNvSpPr>
          <p:nvPr>
            <p:ph type="sldNum" sz="quarter" idx="12"/>
          </p:nvPr>
        </p:nvSpPr>
        <p:spPr/>
        <p:txBody>
          <a:bodyPr/>
          <a:lstStyle/>
          <a:p>
            <a:fld id="{9CA217EF-0505-4C33-BB20-8A8DF2039023}"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Propositional Logic</a:t>
            </a:r>
            <a:endParaRPr lang="en-US" dirty="0"/>
          </a:p>
        </p:txBody>
      </p:sp>
      <p:sp>
        <p:nvSpPr>
          <p:cNvPr id="3" name="Subtitle 2"/>
          <p:cNvSpPr>
            <a:spLocks noGrp="1"/>
          </p:cNvSpPr>
          <p:nvPr>
            <p:ph type="subTitle" idx="1"/>
          </p:nvPr>
        </p:nvSpPr>
        <p:spPr/>
        <p:txBody>
          <a:bodyPr/>
          <a:lstStyle/>
          <a:p>
            <a:r>
              <a:rPr lang="en-US" dirty="0" smtClean="0"/>
              <a:t>Section 1.1</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New Logical Equivalences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show that two expressions are logically equivalent by developing a series of logically equivalent statements.</a:t>
            </a:r>
          </a:p>
          <a:p>
            <a:r>
              <a:rPr lang="en-US" dirty="0" smtClean="0"/>
              <a:t>To prove that                 we produce a series of equivalences beginning with A and ending with B.</a:t>
            </a:r>
          </a:p>
          <a:p>
            <a:endParaRPr lang="en-US" dirty="0" smtClean="0"/>
          </a:p>
          <a:p>
            <a:endParaRPr lang="en-US" dirty="0" smtClean="0"/>
          </a:p>
          <a:p>
            <a:endParaRPr lang="en-US" dirty="0" smtClean="0"/>
          </a:p>
          <a:p>
            <a:r>
              <a:rPr lang="en-US" dirty="0" smtClean="0"/>
              <a:t>Keep in mind that whenever a proposition (represented by a propositional variable) occurs in the equivalences listed earlier, it may be replaced by an arbitrarily complex compound proposition.</a:t>
            </a:r>
            <a:endParaRPr lang="en-US" dirty="0"/>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logically equivalent to </a:t>
            </a:r>
          </a:p>
          <a:p>
            <a:pPr>
              <a:buNone/>
            </a:pPr>
            <a:r>
              <a:rPr lang="en-US" b="1" dirty="0" smtClean="0"/>
              <a:t>Solution</a:t>
            </a:r>
            <a:r>
              <a:rPr lang="en-US" dirty="0" smtClean="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
        <p:nvSpPr>
          <p:cNvPr id="3" name="Slide Number Placeholder 2"/>
          <p:cNvSpPr>
            <a:spLocks noGrp="1"/>
          </p:cNvSpPr>
          <p:nvPr>
            <p:ph type="sldNum" sz="quarter" idx="12"/>
          </p:nvPr>
        </p:nvSpPr>
        <p:spPr/>
        <p:txBody>
          <a:bodyPr/>
          <a:lstStyle/>
          <a:p>
            <a:fld id="{9CA217EF-0505-4C33-BB20-8A8DF2039023}"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a tautology. </a:t>
            </a:r>
          </a:p>
          <a:p>
            <a:pPr>
              <a:buNone/>
            </a:pPr>
            <a:r>
              <a:rPr lang="en-US" b="1" dirty="0" smtClean="0"/>
              <a:t>Solution</a:t>
            </a:r>
            <a:r>
              <a:rPr lang="en-US" dirty="0" smtClean="0"/>
              <a:t>:</a:t>
            </a:r>
          </a:p>
          <a:p>
            <a:pPr>
              <a:buNone/>
            </a:pP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33403" y="3428999"/>
            <a:ext cx="801052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lumMod val="65000"/>
                  </a:schemeClr>
                </a:solidFill>
              </a:rPr>
              <a:t>Disjunctive Normal Form (</a:t>
            </a:r>
            <a:r>
              <a:rPr lang="en-US" i="1" dirty="0" smtClean="0">
                <a:solidFill>
                  <a:schemeClr val="bg1">
                    <a:lumMod val="65000"/>
                  </a:schemeClr>
                </a:solidFill>
              </a:rPr>
              <a:t>optional</a:t>
            </a:r>
            <a:r>
              <a:rPr lang="en-US" dirty="0" smtClean="0">
                <a:solidFill>
                  <a:schemeClr val="bg1">
                    <a:lumMod val="65000"/>
                  </a:schemeClr>
                </a:solidFill>
              </a:rPr>
              <a:t>)</a:t>
            </a:r>
            <a:endParaRPr lang="en-US" dirty="0">
              <a:solidFill>
                <a:schemeClr val="bg1">
                  <a:lumMod val="65000"/>
                </a:schemeClr>
              </a:solidFill>
            </a:endParaRPr>
          </a:p>
        </p:txBody>
      </p:sp>
      <p:sp>
        <p:nvSpPr>
          <p:cNvPr id="3" name="Content Placeholder 2"/>
          <p:cNvSpPr>
            <a:spLocks noGrp="1"/>
          </p:cNvSpPr>
          <p:nvPr>
            <p:ph idx="1"/>
          </p:nvPr>
        </p:nvSpPr>
        <p:spPr/>
        <p:txBody>
          <a:bodyPr>
            <a:normAutofit/>
          </a:bodyPr>
          <a:lstStyle/>
          <a:p>
            <a:r>
              <a:rPr lang="en-US" dirty="0" smtClean="0"/>
              <a:t>A propositional formula is in </a:t>
            </a:r>
            <a:r>
              <a:rPr lang="en-US" i="1" dirty="0" smtClean="0"/>
              <a:t>disjunctive normal form </a:t>
            </a:r>
            <a:r>
              <a:rPr lang="en-US" dirty="0" smtClean="0"/>
              <a:t>if it consists of a disjunction  of (1, … ,</a:t>
            </a:r>
            <a:r>
              <a:rPr lang="en-US" i="1" dirty="0" smtClean="0"/>
              <a:t>n</a:t>
            </a:r>
            <a:r>
              <a:rPr lang="en-US" dirty="0" smtClean="0"/>
              <a:t>) </a:t>
            </a:r>
            <a:r>
              <a:rPr lang="en-US" dirty="0" err="1" smtClean="0"/>
              <a:t>disjuncts</a:t>
            </a:r>
            <a:r>
              <a:rPr lang="en-US" dirty="0" smtClean="0"/>
              <a:t> where each </a:t>
            </a:r>
            <a:r>
              <a:rPr lang="en-US" dirty="0" err="1" smtClean="0"/>
              <a:t>disjunct</a:t>
            </a:r>
            <a:r>
              <a:rPr lang="en-US" dirty="0" smtClean="0"/>
              <a:t> consists of a conjunction of </a:t>
            </a:r>
            <a:r>
              <a:rPr lang="en-US" dirty="0"/>
              <a:t/>
            </a:r>
            <a:br>
              <a:rPr lang="en-US" dirty="0"/>
            </a:br>
            <a:r>
              <a:rPr lang="en-US" dirty="0" smtClean="0"/>
              <a:t>(</a:t>
            </a:r>
            <a:r>
              <a:rPr lang="en-US" dirty="0" smtClean="0"/>
              <a:t>1, </a:t>
            </a:r>
            <a:r>
              <a:rPr lang="en-US" dirty="0" smtClean="0"/>
              <a:t>… , </a:t>
            </a:r>
            <a:r>
              <a:rPr lang="en-US" i="1" dirty="0" smtClean="0"/>
              <a:t>m</a:t>
            </a:r>
            <a:r>
              <a:rPr lang="en-US" dirty="0" smtClean="0"/>
              <a:t>) atomic formulas or the negation of an atomic formula.</a:t>
            </a:r>
          </a:p>
          <a:p>
            <a:pPr lvl="1"/>
            <a:r>
              <a:rPr lang="en-US" dirty="0"/>
              <a:t>Yes      </a:t>
            </a:r>
            <a:r>
              <a:rPr lang="en-US" dirty="0" smtClean="0"/>
              <a:t>(</a:t>
            </a:r>
            <a:r>
              <a:rPr lang="en-US" i="1" dirty="0" smtClean="0"/>
              <a:t>p </a:t>
            </a:r>
            <a:r>
              <a:rPr lang="en-US" dirty="0" smtClean="0">
                <a:latin typeface="Cambria Math"/>
                <a:ea typeface="Cambria Math"/>
              </a:rPr>
              <a:t>∧ </a:t>
            </a:r>
            <a:r>
              <a:rPr lang="en-US" dirty="0">
                <a:latin typeface="Cambria Math"/>
                <a:ea typeface="Cambria Math"/>
              </a:rPr>
              <a:t>¬ </a:t>
            </a:r>
            <a:r>
              <a:rPr lang="en-US" i="1" dirty="0">
                <a:latin typeface="Cambria Math"/>
                <a:ea typeface="Cambria Math"/>
              </a:rPr>
              <a:t>q</a:t>
            </a:r>
            <a:r>
              <a:rPr lang="en-US" dirty="0">
                <a:latin typeface="Cambria Math"/>
                <a:ea typeface="Cambria Math"/>
              </a:rPr>
              <a:t>) ∨ </a:t>
            </a:r>
            <a:r>
              <a:rPr lang="en-US" dirty="0"/>
              <a:t>(</a:t>
            </a:r>
            <a:r>
              <a:rPr lang="en-US" dirty="0">
                <a:latin typeface="Cambria Math"/>
                <a:ea typeface="Cambria Math"/>
              </a:rPr>
              <a:t>¬ </a:t>
            </a:r>
            <a:r>
              <a:rPr lang="en-US" i="1" dirty="0" smtClean="0"/>
              <a:t>p </a:t>
            </a:r>
            <a:r>
              <a:rPr lang="en-US" dirty="0" smtClean="0">
                <a:latin typeface="Cambria Math"/>
                <a:ea typeface="Cambria Math"/>
              </a:rPr>
              <a:t>∧ </a:t>
            </a:r>
            <a:r>
              <a:rPr lang="en-US" i="1" dirty="0">
                <a:latin typeface="Cambria Math"/>
                <a:ea typeface="Cambria Math"/>
              </a:rPr>
              <a:t>q</a:t>
            </a:r>
            <a:r>
              <a:rPr lang="en-US" dirty="0">
                <a:latin typeface="Cambria Math"/>
                <a:ea typeface="Cambria Math"/>
              </a:rPr>
              <a:t>) </a:t>
            </a:r>
            <a:endParaRPr lang="en-US" dirty="0" smtClean="0"/>
          </a:p>
          <a:p>
            <a:pPr lvl="1"/>
            <a:r>
              <a:rPr lang="en-US" dirty="0"/>
              <a:t>No </a:t>
            </a:r>
            <a:r>
              <a:rPr lang="en-US" dirty="0" smtClean="0"/>
              <a:t>      </a:t>
            </a:r>
            <a:r>
              <a:rPr lang="en-US" i="1" dirty="0" smtClean="0"/>
              <a:t>p </a:t>
            </a:r>
            <a:r>
              <a:rPr lang="en-US" dirty="0">
                <a:latin typeface="Cambria Math"/>
                <a:ea typeface="Cambria Math"/>
              </a:rPr>
              <a:t>∧ </a:t>
            </a:r>
            <a:r>
              <a:rPr lang="en-US" dirty="0" smtClean="0"/>
              <a:t>(</a:t>
            </a:r>
            <a:r>
              <a:rPr lang="en-US" dirty="0" smtClean="0">
                <a:latin typeface="Cambria Math"/>
                <a:ea typeface="Cambria Math"/>
              </a:rPr>
              <a:t> </a:t>
            </a:r>
            <a:r>
              <a:rPr lang="en-US" i="1" dirty="0"/>
              <a:t>p </a:t>
            </a:r>
            <a:r>
              <a:rPr lang="en-US" dirty="0">
                <a:latin typeface="Cambria Math"/>
                <a:ea typeface="Cambria Math"/>
              </a:rPr>
              <a:t>∨</a:t>
            </a:r>
            <a:r>
              <a:rPr lang="en-US" dirty="0" smtClean="0">
                <a:latin typeface="Cambria Math"/>
                <a:ea typeface="Cambria Math"/>
              </a:rPr>
              <a:t> </a:t>
            </a:r>
            <a:r>
              <a:rPr lang="en-US" i="1" dirty="0">
                <a:latin typeface="Cambria Math"/>
                <a:ea typeface="Cambria Math"/>
              </a:rPr>
              <a:t>q</a:t>
            </a:r>
            <a:r>
              <a:rPr lang="en-US" dirty="0">
                <a:latin typeface="Cambria Math"/>
                <a:ea typeface="Cambria Math"/>
              </a:rPr>
              <a:t>) </a:t>
            </a:r>
            <a:endParaRPr lang="en-US" dirty="0" smtClean="0"/>
          </a:p>
          <a:p>
            <a:r>
              <a:rPr lang="en-US" dirty="0" smtClean="0"/>
              <a:t>Disjunctive Normal Form is important for the circuit design methods discussed in Chapter 12.</a:t>
            </a:r>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lumMod val="65000"/>
                  </a:schemeClr>
                </a:solidFill>
              </a:rPr>
              <a:t>Disjunctive Normal Form (optional)</a:t>
            </a:r>
            <a:endParaRPr lang="en-US" dirty="0">
              <a:solidFill>
                <a:schemeClr val="bg1">
                  <a:lumMod val="65000"/>
                </a:schemeClr>
              </a:solidFill>
            </a:endParaRPr>
          </a:p>
        </p:txBody>
      </p:sp>
      <p:sp>
        <p:nvSpPr>
          <p:cNvPr id="3" name="Content Placeholder 2"/>
          <p:cNvSpPr>
            <a:spLocks noGrp="1"/>
          </p:cNvSpPr>
          <p:nvPr>
            <p:ph idx="1"/>
          </p:nvPr>
        </p:nvSpPr>
        <p:spPr/>
        <p:txBody>
          <a:bodyPr>
            <a:normAutofit fontScale="92500"/>
          </a:bodyPr>
          <a:lstStyle/>
          <a:p>
            <a:pPr>
              <a:buNone/>
            </a:pPr>
            <a:r>
              <a:rPr lang="en-US" b="1" dirty="0" smtClean="0"/>
              <a:t>   Example</a:t>
            </a:r>
            <a:r>
              <a:rPr lang="en-US" dirty="0" smtClean="0"/>
              <a:t>: Show that every compound proposition can be put in disjunctive normal form. </a:t>
            </a:r>
          </a:p>
          <a:p>
            <a:pPr>
              <a:buNone/>
            </a:pPr>
            <a:r>
              <a:rPr lang="en-US" b="1" dirty="0" smtClean="0"/>
              <a:t>   Solution</a:t>
            </a:r>
            <a:r>
              <a:rPr lang="en-US" dirty="0" smtClean="0"/>
              <a:t>: Construct the truth table for the proposition. Then an equivalent proposition is the disjunction with </a:t>
            </a:r>
            <a:r>
              <a:rPr lang="en-US" i="1" dirty="0" smtClean="0"/>
              <a:t>n</a:t>
            </a:r>
            <a:r>
              <a:rPr lang="en-US" dirty="0" smtClean="0"/>
              <a:t> </a:t>
            </a:r>
            <a:r>
              <a:rPr lang="en-US" dirty="0" err="1" smtClean="0"/>
              <a:t>disjuncts</a:t>
            </a:r>
            <a:r>
              <a:rPr lang="en-US" dirty="0" smtClean="0"/>
              <a:t> (where </a:t>
            </a:r>
            <a:r>
              <a:rPr lang="en-US" i="1" dirty="0" smtClean="0"/>
              <a:t>n</a:t>
            </a:r>
            <a:r>
              <a:rPr lang="en-US" dirty="0" smtClean="0"/>
              <a:t> is the number of rows for which the formula evaluates to </a:t>
            </a:r>
            <a:r>
              <a:rPr lang="en-US" b="1" dirty="0" smtClean="0"/>
              <a:t>T)</a:t>
            </a:r>
            <a:r>
              <a:rPr lang="en-US" dirty="0" smtClean="0"/>
              <a:t>. Each </a:t>
            </a:r>
            <a:r>
              <a:rPr lang="en-US" dirty="0" err="1" smtClean="0"/>
              <a:t>disjunct</a:t>
            </a:r>
            <a:r>
              <a:rPr lang="en-US" dirty="0" smtClean="0"/>
              <a:t> has m conjuncts where </a:t>
            </a:r>
            <a:r>
              <a:rPr lang="en-US" i="1" dirty="0" smtClean="0"/>
              <a:t>m</a:t>
            </a:r>
            <a:r>
              <a:rPr lang="en-US" dirty="0" smtClean="0"/>
              <a:t> is the number of distinct propositional variables. Each conjunct includes the positive form of the propositional variable if the variable is assigned </a:t>
            </a:r>
            <a:r>
              <a:rPr lang="en-US" b="1" dirty="0" smtClean="0"/>
              <a:t>T </a:t>
            </a:r>
            <a:r>
              <a:rPr lang="en-US" dirty="0" smtClean="0"/>
              <a:t>in that row and the negated form if the variable is assigned </a:t>
            </a:r>
            <a:r>
              <a:rPr lang="en-US" b="1" dirty="0" smtClean="0"/>
              <a:t>F</a:t>
            </a:r>
            <a:r>
              <a:rPr lang="en-US" dirty="0" smtClean="0"/>
              <a:t> in that row.  This proposition is in  disjunctive normal from.</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lumMod val="65000"/>
                  </a:schemeClr>
                </a:solidFill>
              </a:rPr>
              <a:t>Disjunctive Normal Form (optional)</a:t>
            </a:r>
            <a:endParaRPr lang="en-US" dirty="0">
              <a:solidFill>
                <a:schemeClr val="bg1">
                  <a:lumMod val="65000"/>
                </a:schemeClr>
              </a:solidFill>
            </a:endParaRPr>
          </a:p>
        </p:txBody>
      </p:sp>
      <p:sp>
        <p:nvSpPr>
          <p:cNvPr id="3" name="Content Placeholder 2"/>
          <p:cNvSpPr>
            <a:spLocks noGrp="1"/>
          </p:cNvSpPr>
          <p:nvPr>
            <p:ph idx="1"/>
          </p:nvPr>
        </p:nvSpPr>
        <p:spPr/>
        <p:txBody>
          <a:bodyPr/>
          <a:lstStyle/>
          <a:p>
            <a:pPr>
              <a:buNone/>
            </a:pPr>
            <a:r>
              <a:rPr lang="en-US" b="1" dirty="0" smtClean="0"/>
              <a:t>  Example</a:t>
            </a:r>
            <a:r>
              <a:rPr lang="en-US" dirty="0" smtClean="0"/>
              <a:t>: Find the Disjunctive Normal Form (DNF) of </a:t>
            </a:r>
          </a:p>
          <a:p>
            <a:pPr>
              <a:buNone/>
            </a:pPr>
            <a:r>
              <a:rPr lang="en-US" dirty="0" smtClean="0"/>
              <a:t>                        (</a:t>
            </a:r>
            <a:r>
              <a:rPr lang="en-US" i="1" dirty="0" err="1" smtClean="0"/>
              <a:t>p</a:t>
            </a:r>
            <a:r>
              <a:rPr lang="en-US" dirty="0" err="1" smtClean="0">
                <a:latin typeface="Cambria Math"/>
                <a:ea typeface="Cambria Math"/>
              </a:rPr>
              <a:t>∨</a:t>
            </a:r>
            <a:r>
              <a:rPr lang="en-US" i="1" dirty="0" err="1" smtClean="0">
                <a:latin typeface="Cambria Math"/>
                <a:ea typeface="Cambria Math"/>
              </a:rPr>
              <a:t>q</a:t>
            </a:r>
            <a:r>
              <a:rPr lang="en-US" dirty="0" smtClean="0">
                <a:latin typeface="Cambria Math"/>
                <a:ea typeface="Cambria Math"/>
              </a:rPr>
              <a:t>)→¬</a:t>
            </a:r>
            <a:r>
              <a:rPr lang="en-US" i="1" dirty="0" smtClean="0">
                <a:latin typeface="Cambria Math"/>
                <a:ea typeface="Cambria Math"/>
              </a:rPr>
              <a:t>r</a:t>
            </a:r>
          </a:p>
          <a:p>
            <a:pPr>
              <a:buNone/>
            </a:pPr>
            <a:endParaRPr lang="en-US" i="1" dirty="0" smtClean="0"/>
          </a:p>
          <a:p>
            <a:pPr>
              <a:buNone/>
            </a:pPr>
            <a:r>
              <a:rPr lang="en-US" dirty="0" smtClean="0"/>
              <a:t>  </a:t>
            </a:r>
            <a:r>
              <a:rPr lang="en-US" b="1" dirty="0" smtClean="0"/>
              <a:t>Solution</a:t>
            </a:r>
            <a:r>
              <a:rPr lang="en-US" dirty="0" smtClean="0"/>
              <a:t>: This proposition is true when </a:t>
            </a:r>
            <a:r>
              <a:rPr lang="en-US" i="1" dirty="0" smtClean="0"/>
              <a:t>r</a:t>
            </a:r>
            <a:r>
              <a:rPr lang="en-US" dirty="0" smtClean="0"/>
              <a:t> is false or when both </a:t>
            </a:r>
            <a:r>
              <a:rPr lang="en-US" i="1" dirty="0" smtClean="0"/>
              <a:t>p</a:t>
            </a:r>
            <a:r>
              <a:rPr lang="en-US" dirty="0" smtClean="0"/>
              <a:t> and </a:t>
            </a:r>
            <a:r>
              <a:rPr lang="en-US" i="1" dirty="0" smtClean="0"/>
              <a:t>q</a:t>
            </a:r>
            <a:r>
              <a:rPr lang="en-US" dirty="0" smtClean="0"/>
              <a:t> are false.</a:t>
            </a:r>
          </a:p>
          <a:p>
            <a:pPr>
              <a:buNone/>
            </a:pPr>
            <a:r>
              <a:rPr lang="en-US" dirty="0" smtClean="0"/>
              <a:t>                   (</a:t>
            </a:r>
            <a:r>
              <a:rPr lang="en-US" dirty="0" smtClean="0">
                <a:latin typeface="Cambria Math"/>
                <a:ea typeface="Cambria Math"/>
              </a:rPr>
              <a:t>¬ </a:t>
            </a:r>
            <a:r>
              <a:rPr lang="en-US" i="1" dirty="0" smtClean="0"/>
              <a:t>p</a:t>
            </a:r>
            <a:r>
              <a:rPr lang="en-US" dirty="0" smtClean="0">
                <a:latin typeface="Cambria Math"/>
                <a:ea typeface="Cambria Math"/>
              </a:rPr>
              <a:t>∧ ¬ </a:t>
            </a:r>
            <a:r>
              <a:rPr lang="en-US" i="1" dirty="0" smtClean="0">
                <a:latin typeface="Cambria Math"/>
                <a:ea typeface="Cambria Math"/>
              </a:rPr>
              <a:t>q</a:t>
            </a:r>
            <a:r>
              <a:rPr lang="en-US" dirty="0" smtClean="0">
                <a:latin typeface="Cambria Math"/>
                <a:ea typeface="Cambria Math"/>
              </a:rPr>
              <a:t>) ∨ ¬</a:t>
            </a:r>
            <a:r>
              <a:rPr lang="en-US" i="1" dirty="0" smtClean="0">
                <a:latin typeface="Cambria Math"/>
                <a:ea typeface="Cambria Math"/>
              </a:rPr>
              <a:t>r</a:t>
            </a:r>
            <a:endParaRPr lang="en-US" i="1"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24712"/>
          </a:xfrm>
        </p:spPr>
        <p:txBody>
          <a:bodyPr>
            <a:normAutofit fontScale="90000"/>
          </a:bodyPr>
          <a:lstStyle/>
          <a:p>
            <a:r>
              <a:rPr lang="en-US" dirty="0" smtClean="0">
                <a:solidFill>
                  <a:schemeClr val="bg1">
                    <a:lumMod val="65000"/>
                  </a:schemeClr>
                </a:solidFill>
              </a:rPr>
              <a:t>Conjunctive Normal Form (optional)</a:t>
            </a:r>
            <a:endParaRPr lang="en-US" dirty="0">
              <a:solidFill>
                <a:schemeClr val="bg1">
                  <a:lumMod val="65000"/>
                </a:schemeClr>
              </a:solidFill>
            </a:endParaRPr>
          </a:p>
        </p:txBody>
      </p:sp>
      <p:sp>
        <p:nvSpPr>
          <p:cNvPr id="3" name="Content Placeholder 2"/>
          <p:cNvSpPr>
            <a:spLocks noGrp="1"/>
          </p:cNvSpPr>
          <p:nvPr>
            <p:ph idx="1"/>
          </p:nvPr>
        </p:nvSpPr>
        <p:spPr/>
        <p:txBody>
          <a:bodyPr>
            <a:normAutofit lnSpcReduction="10000"/>
          </a:bodyPr>
          <a:lstStyle/>
          <a:p>
            <a:r>
              <a:rPr lang="en-US" dirty="0" smtClean="0"/>
              <a:t>A compound proposition is in </a:t>
            </a:r>
            <a:r>
              <a:rPr lang="en-US" i="1" dirty="0" smtClean="0"/>
              <a:t>Conjunctive Normal Form </a:t>
            </a:r>
            <a:r>
              <a:rPr lang="en-US" dirty="0" smtClean="0"/>
              <a:t>(CNF) if it is a conjunction of disjunctions.</a:t>
            </a:r>
          </a:p>
          <a:p>
            <a:r>
              <a:rPr lang="en-US" dirty="0" smtClean="0"/>
              <a:t>Every proposition can be put in an equivalent CNF.</a:t>
            </a:r>
          </a:p>
          <a:p>
            <a:r>
              <a:rPr lang="en-US" dirty="0" smtClean="0"/>
              <a:t>Conjunctive Normal Form (CNF) can be obtained by eliminating implications, moving negation inwards and using the distributive  and associative laws.</a:t>
            </a:r>
          </a:p>
          <a:p>
            <a:r>
              <a:rPr lang="en-US" dirty="0" smtClean="0"/>
              <a:t>Important in resolution theorem proving used in artificial Intelligence (AI).</a:t>
            </a:r>
          </a:p>
          <a:p>
            <a:r>
              <a:rPr lang="en-US" dirty="0" smtClean="0"/>
              <a:t>A  compound proposition can be put in conjunctive normal form through repeated application of the logical equivalences covered earlier.</a:t>
            </a:r>
          </a:p>
        </p:txBody>
      </p:sp>
      <p:sp>
        <p:nvSpPr>
          <p:cNvPr id="4" name="Slide Number Placeholder 3"/>
          <p:cNvSpPr>
            <a:spLocks noGrp="1"/>
          </p:cNvSpPr>
          <p:nvPr>
            <p:ph type="sldNum" sz="quarter" idx="12"/>
          </p:nvPr>
        </p:nvSpPr>
        <p:spPr/>
        <p:txBody>
          <a:bodyPr/>
          <a:lstStyle/>
          <a:p>
            <a:fld id="{9CA217EF-0505-4C33-BB20-8A8DF2039023}"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bg1">
                    <a:lumMod val="65000"/>
                  </a:schemeClr>
                </a:solidFill>
              </a:rPr>
              <a:t>Conjunctive Normal Form (optional)</a:t>
            </a:r>
            <a:endParaRPr lang="en-US" sz="4000" dirty="0">
              <a:solidFill>
                <a:schemeClr val="bg1">
                  <a:lumMod val="65000"/>
                </a:schemeClr>
              </a:solidFill>
            </a:endParaRPr>
          </a:p>
        </p:txBody>
      </p:sp>
      <p:sp>
        <p:nvSpPr>
          <p:cNvPr id="5" name="Content Placeholder 4"/>
          <p:cNvSpPr>
            <a:spLocks noGrp="1"/>
          </p:cNvSpPr>
          <p:nvPr>
            <p:ph idx="1"/>
          </p:nvPr>
        </p:nvSpPr>
        <p:spPr/>
        <p:txBody>
          <a:bodyPr>
            <a:normAutofit/>
          </a:bodyPr>
          <a:lstStyle/>
          <a:p>
            <a:pPr>
              <a:buNone/>
            </a:pPr>
            <a:r>
              <a:rPr lang="en-US" b="1" dirty="0" smtClean="0"/>
              <a:t>  Example</a:t>
            </a:r>
            <a:r>
              <a:rPr lang="en-US" dirty="0" smtClean="0"/>
              <a:t>:    Put the following into CNF: </a:t>
            </a:r>
          </a:p>
          <a:p>
            <a:pPr>
              <a:buNone/>
            </a:pPr>
            <a:endParaRPr lang="en-US" dirty="0" smtClean="0"/>
          </a:p>
          <a:p>
            <a:pPr>
              <a:buNone/>
            </a:pPr>
            <a:r>
              <a:rPr lang="en-US" b="1" dirty="0" smtClean="0"/>
              <a:t>   Solution:</a:t>
            </a:r>
          </a:p>
          <a:p>
            <a:pPr marL="880110" lvl="1" indent="-514350">
              <a:buFont typeface="+mj-lt"/>
              <a:buAutoNum type="arabicPeriod"/>
            </a:pPr>
            <a:r>
              <a:rPr lang="en-US" dirty="0" smtClean="0"/>
              <a:t>Eliminate implication signs:</a:t>
            </a:r>
          </a:p>
          <a:p>
            <a:pPr marL="880110" lvl="1" indent="-514350">
              <a:buNone/>
            </a:pPr>
            <a:endParaRPr lang="en-US" dirty="0" smtClean="0"/>
          </a:p>
          <a:p>
            <a:pPr marL="880110" lvl="1" indent="-514350">
              <a:buFont typeface="+mj-lt"/>
              <a:buAutoNum type="arabicPeriod" startAt="2"/>
            </a:pPr>
            <a:r>
              <a:rPr lang="en-US" dirty="0" smtClean="0"/>
              <a:t>Move negation inwards; eliminate double negation:</a:t>
            </a:r>
          </a:p>
          <a:p>
            <a:pPr marL="880110" lvl="1" indent="-514350">
              <a:buNone/>
            </a:pPr>
            <a:endParaRPr lang="en-US" dirty="0" smtClean="0"/>
          </a:p>
          <a:p>
            <a:pPr marL="880110" lvl="1" indent="-514350">
              <a:buFont typeface="+mj-lt"/>
              <a:buAutoNum type="arabicPeriod" startAt="3"/>
            </a:pPr>
            <a:r>
              <a:rPr lang="en-US" dirty="0" smtClean="0"/>
              <a:t>Convert to CNF using associative/distributive laws</a:t>
            </a:r>
          </a:p>
          <a:p>
            <a:pPr marL="514350" indent="-514350">
              <a:buNone/>
            </a:pPr>
            <a:endParaRPr lang="en-US" dirty="0" smtClean="0"/>
          </a:p>
        </p:txBody>
      </p:sp>
      <p:pic>
        <p:nvPicPr>
          <p:cNvPr id="6" name="Content Placeholder 3" descr="addin_tmp.png"/>
          <p:cNvPicPr>
            <a:picLocks noChangeAspect="1"/>
          </p:cNvPicPr>
          <p:nvPr>
            <p:custDataLst>
              <p:tags r:id="rId1"/>
            </p:custDataLst>
          </p:nvPr>
        </p:nvPicPr>
        <p:blipFill>
          <a:blip r:embed="rId6" cstate="print"/>
          <a:stretch>
            <a:fillRect/>
          </a:stretch>
        </p:blipFill>
        <p:spPr>
          <a:xfrm>
            <a:off x="4114800" y="2362200"/>
            <a:ext cx="3137535" cy="382905"/>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2590800" y="3810000"/>
            <a:ext cx="3306128" cy="38290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2362200" y="4724400"/>
            <a:ext cx="3037523" cy="38290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2362200" y="5715000"/>
            <a:ext cx="4506278" cy="382905"/>
          </a:xfrm>
          <a:prstGeom prst="rect">
            <a:avLst/>
          </a:prstGeom>
        </p:spPr>
      </p:pic>
      <p:sp>
        <p:nvSpPr>
          <p:cNvPr id="3" name="Slide Number Placeholder 2"/>
          <p:cNvSpPr>
            <a:spLocks noGrp="1"/>
          </p:cNvSpPr>
          <p:nvPr>
            <p:ph type="sldNum" sz="quarter" idx="12"/>
          </p:nvPr>
        </p:nvSpPr>
        <p:spPr/>
        <p:txBody>
          <a:bodyPr/>
          <a:lstStyle/>
          <a:p>
            <a:fld id="{9CA217EF-0505-4C33-BB20-8A8DF2039023}"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a:t>
            </a:r>
            <a:r>
              <a:rPr lang="en-US" dirty="0" err="1" smtClean="0"/>
              <a:t>Satisfiability</a:t>
            </a:r>
            <a:endParaRPr lang="en-US" dirty="0"/>
          </a:p>
        </p:txBody>
      </p:sp>
      <p:sp>
        <p:nvSpPr>
          <p:cNvPr id="3" name="Content Placeholder 2"/>
          <p:cNvSpPr>
            <a:spLocks noGrp="1"/>
          </p:cNvSpPr>
          <p:nvPr>
            <p:ph idx="1"/>
          </p:nvPr>
        </p:nvSpPr>
        <p:spPr/>
        <p:txBody>
          <a:bodyPr/>
          <a:lstStyle/>
          <a:p>
            <a:r>
              <a:rPr lang="en-US" dirty="0" smtClean="0"/>
              <a:t>A compound proposition is </a:t>
            </a:r>
            <a:r>
              <a:rPr lang="en-US" i="1" dirty="0" err="1" smtClean="0"/>
              <a:t>satisfiable</a:t>
            </a:r>
            <a:r>
              <a:rPr lang="en-US" b="1" dirty="0" smtClean="0"/>
              <a:t> </a:t>
            </a:r>
            <a:r>
              <a:rPr lang="en-US" dirty="0" smtClean="0"/>
              <a:t>if there is an assignment of truth values to its variables that make it true. When no such assignments exist, the compound proposition is </a:t>
            </a:r>
            <a:r>
              <a:rPr lang="en-US" i="1" dirty="0" err="1" smtClean="0"/>
              <a:t>unsatisfiable</a:t>
            </a:r>
            <a:r>
              <a:rPr lang="en-US" dirty="0" smtClean="0"/>
              <a:t>.</a:t>
            </a:r>
          </a:p>
          <a:p>
            <a:r>
              <a:rPr lang="en-US" dirty="0" smtClean="0"/>
              <a:t>A compound proposition is </a:t>
            </a:r>
            <a:r>
              <a:rPr lang="en-US" dirty="0" err="1" smtClean="0"/>
              <a:t>unsatisfiable</a:t>
            </a:r>
            <a:r>
              <a:rPr lang="en-US" dirty="0" smtClean="0"/>
              <a:t> if and only if its negation is a tautology.</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Propositional </a:t>
            </a:r>
            <a:r>
              <a:rPr lang="en-US" dirty="0" err="1" smtClean="0"/>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Determine the </a:t>
            </a:r>
            <a:r>
              <a:rPr lang="en-US" dirty="0" err="1" smtClean="0"/>
              <a:t>satisfiability</a:t>
            </a:r>
            <a:r>
              <a:rPr lang="en-US" dirty="0" smtClean="0"/>
              <a:t> of the following compound propositions:</a:t>
            </a:r>
          </a:p>
          <a:p>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q, </a:t>
            </a:r>
            <a:r>
              <a:rPr lang="en-US" dirty="0" smtClean="0"/>
              <a:t>and </a:t>
            </a:r>
            <a:r>
              <a:rPr lang="en-US" i="1" dirty="0" smtClean="0">
                <a:latin typeface="Cambria Math" pitchFamily="18" charset="0"/>
                <a:ea typeface="Cambria Math" pitchFamily="18" charset="0"/>
              </a:rPr>
              <a:t>r</a:t>
            </a:r>
            <a:r>
              <a:rPr lang="en-US" dirty="0" smtClean="0"/>
              <a:t>.</a:t>
            </a:r>
          </a:p>
          <a:p>
            <a:endParaRPr lang="en-US" dirty="0" smtClean="0"/>
          </a:p>
          <a:p>
            <a:pPr>
              <a:buNone/>
            </a:pPr>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and</a:t>
            </a:r>
            <a:r>
              <a:rPr lang="en-US" i="1" dirty="0" smtClean="0">
                <a:latin typeface="Cambria Math" pitchFamily="18" charset="0"/>
                <a:ea typeface="Cambria Math" pitchFamily="18" charset="0"/>
              </a:rPr>
              <a:t> </a:t>
            </a:r>
            <a:r>
              <a:rPr lang="en-US" b="1" i="1" dirty="0" smtClean="0">
                <a:latin typeface="Cambria Math" pitchFamily="18" charset="0"/>
                <a:ea typeface="Cambria Math" pitchFamily="18" charset="0"/>
              </a:rPr>
              <a:t>F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to</a:t>
            </a:r>
            <a:r>
              <a:rPr lang="en-US" i="1" dirty="0" smtClean="0">
                <a:latin typeface="Cambria Math" pitchFamily="18" charset="0"/>
                <a:ea typeface="Cambria Math" pitchFamily="18" charset="0"/>
              </a:rPr>
              <a:t> q</a:t>
            </a:r>
            <a:r>
              <a:rPr lang="en-US" dirty="0" smtClean="0"/>
              <a:t>.</a:t>
            </a:r>
          </a:p>
          <a:p>
            <a:endParaRPr lang="en-US" b="1" dirty="0" smtClean="0"/>
          </a:p>
          <a:p>
            <a:pPr>
              <a:buNone/>
            </a:pPr>
            <a:endParaRPr lang="en-US" b="1" dirty="0" smtClean="0"/>
          </a:p>
          <a:p>
            <a:pPr>
              <a:buNone/>
            </a:pPr>
            <a:r>
              <a:rPr lang="en-US" b="1" smtClean="0"/>
              <a:t>   Solution</a:t>
            </a:r>
            <a:r>
              <a:rPr lang="en-US" b="1" dirty="0" smtClean="0"/>
              <a:t>:  </a:t>
            </a:r>
            <a:r>
              <a:rPr lang="en-US" dirty="0" smtClean="0"/>
              <a:t>Not </a:t>
            </a:r>
            <a:r>
              <a:rPr lang="en-US" dirty="0" err="1" smtClean="0"/>
              <a:t>satisfiable</a:t>
            </a:r>
            <a:r>
              <a:rPr lang="en-US" dirty="0" smtClean="0"/>
              <a:t>. Check each possible assignment of truth values to the propositional variables and none will make the proposition true.</a:t>
            </a:r>
            <a:endParaRPr lang="en-US" b="1" dirty="0" smtClean="0"/>
          </a:p>
          <a:p>
            <a:pPr algn="ctr">
              <a:buNone/>
            </a:pPr>
            <a:endParaRPr lang="en-US" dirty="0" smtClean="0"/>
          </a:p>
          <a:p>
            <a:pPr algn="ctr">
              <a:buNone/>
            </a:pPr>
            <a:endParaRPr lang="en-US" b="1" dirty="0" smtClean="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590800"/>
            <a:ext cx="4794885" cy="3829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
        <p:nvSpPr>
          <p:cNvPr id="6" name="Slide Number Placeholder 5"/>
          <p:cNvSpPr>
            <a:spLocks noGrp="1"/>
          </p:cNvSpPr>
          <p:nvPr>
            <p:ph type="sldNum" sz="quarter" idx="12"/>
          </p:nvPr>
        </p:nvSpPr>
        <p:spPr/>
        <p:txBody>
          <a:bodyPr/>
          <a:lstStyle/>
          <a:p>
            <a:fld id="{9CA217EF-0505-4C33-BB20-8A8DF2039023}"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Propositions</a:t>
            </a:r>
          </a:p>
          <a:p>
            <a:r>
              <a:rPr lang="en-US" dirty="0" smtClean="0"/>
              <a:t>Connectives</a:t>
            </a:r>
          </a:p>
          <a:p>
            <a:pPr lvl="1"/>
            <a:r>
              <a:rPr lang="en-US" dirty="0" smtClean="0"/>
              <a:t>Negation</a:t>
            </a:r>
          </a:p>
          <a:p>
            <a:pPr lvl="1"/>
            <a:r>
              <a:rPr lang="en-US" dirty="0" smtClean="0"/>
              <a:t>Conjunction</a:t>
            </a:r>
          </a:p>
          <a:p>
            <a:pPr lvl="1"/>
            <a:r>
              <a:rPr lang="en-US" dirty="0" smtClean="0"/>
              <a:t>Disjunction</a:t>
            </a:r>
          </a:p>
          <a:p>
            <a:pPr lvl="1"/>
            <a:r>
              <a:rPr lang="en-US" dirty="0" smtClean="0"/>
              <a:t>Implication; </a:t>
            </a:r>
            <a:r>
              <a:rPr lang="en-US" dirty="0" err="1" smtClean="0"/>
              <a:t>contrapositive</a:t>
            </a:r>
            <a:r>
              <a:rPr lang="en-US" dirty="0" smtClean="0"/>
              <a:t>, inverse, converse</a:t>
            </a:r>
          </a:p>
          <a:p>
            <a:pPr lvl="1"/>
            <a:r>
              <a:rPr lang="en-US" dirty="0" err="1" smtClean="0"/>
              <a:t>Biconditional</a:t>
            </a:r>
            <a:endParaRPr lang="en-US" dirty="0" smtClean="0"/>
          </a:p>
          <a:p>
            <a:r>
              <a:rPr lang="en-US" dirty="0" smtClean="0"/>
              <a:t>Truth Tables</a:t>
            </a:r>
          </a:p>
          <a:p>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828800" y="2209800"/>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905000" y="3276600"/>
            <a:ext cx="5969318" cy="477203"/>
          </a:xfrm>
          <a:prstGeom prst="rect">
            <a:avLst/>
          </a:prstGeom>
        </p:spPr>
      </p:pic>
      <p:sp>
        <p:nvSpPr>
          <p:cNvPr id="6" name="TextBox 5"/>
          <p:cNvSpPr txBox="1"/>
          <p:nvPr/>
        </p:nvSpPr>
        <p:spPr>
          <a:xfrm>
            <a:off x="2209800" y="4495800"/>
            <a:ext cx="3505200" cy="369332"/>
          </a:xfrm>
          <a:prstGeom prst="rect">
            <a:avLst/>
          </a:prstGeom>
          <a:noFill/>
        </p:spPr>
        <p:txBody>
          <a:bodyPr wrap="square" rtlCol="0">
            <a:spAutoFit/>
          </a:bodyPr>
          <a:lstStyle/>
          <a:p>
            <a:r>
              <a:rPr lang="en-US" dirty="0" smtClean="0"/>
              <a:t>Needed for the next example.</a:t>
            </a:r>
            <a:endParaRPr lang="en-US"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50</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i="1" dirty="0" smtClean="0"/>
              <a:t>proposition</a:t>
            </a:r>
            <a:r>
              <a:rPr lang="en-US" dirty="0" smtClean="0"/>
              <a:t> is a declarative sentence that is either true or false.</a:t>
            </a:r>
          </a:p>
          <a:p>
            <a:r>
              <a:rPr lang="en-US" dirty="0" smtClean="0"/>
              <a:t>Examples of propositions:</a:t>
            </a:r>
          </a:p>
          <a:p>
            <a:pPr marL="880110" lvl="1" indent="-514350">
              <a:buFont typeface="+mj-lt"/>
              <a:buAutoNum type="alphaLcParenR"/>
            </a:pPr>
            <a:r>
              <a:rPr lang="en-US" dirty="0" smtClean="0"/>
              <a:t>The Moon is made of green cheese.</a:t>
            </a:r>
          </a:p>
          <a:p>
            <a:pPr marL="880110" lvl="1" indent="-514350">
              <a:buFont typeface="+mj-lt"/>
              <a:buAutoNum type="alphaLcParenR"/>
            </a:pPr>
            <a:r>
              <a:rPr lang="en-US" dirty="0" smtClean="0"/>
              <a:t>Trenton is the capital of New Jersey.</a:t>
            </a:r>
          </a:p>
          <a:p>
            <a:pPr marL="880110" lvl="1" indent="-514350">
              <a:buFont typeface="+mj-lt"/>
              <a:buAutoNum type="alphaLcParenR"/>
            </a:pPr>
            <a:r>
              <a:rPr lang="en-US" dirty="0" smtClean="0"/>
              <a:t>Toronto is the capital of Canada.</a:t>
            </a:r>
          </a:p>
          <a:p>
            <a:pPr marL="880110" lvl="1" indent="-514350">
              <a:buFont typeface="+mj-lt"/>
              <a:buAutoNum type="alphaLcParenR"/>
            </a:pP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880110" lvl="1" indent="-514350">
              <a:buFont typeface="+mj-lt"/>
              <a:buAutoNum type="alphaLcParenR"/>
            </a:pP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p>
          <a:p>
            <a:r>
              <a:rPr lang="en-US" dirty="0" smtClean="0"/>
              <a:t>Examples that are not propositions.</a:t>
            </a:r>
          </a:p>
          <a:p>
            <a:pPr marL="880110" lvl="1" indent="-514350">
              <a:buFont typeface="+mj-lt"/>
              <a:buAutoNum type="alphaLcParenR"/>
            </a:pPr>
            <a:r>
              <a:rPr lang="en-US" dirty="0" smtClean="0"/>
              <a:t>Sit down!</a:t>
            </a:r>
          </a:p>
          <a:p>
            <a:pPr marL="880110" lvl="1" indent="-514350">
              <a:buFont typeface="+mj-lt"/>
              <a:buAutoNum type="alphaLcParenR"/>
            </a:pPr>
            <a:r>
              <a:rPr lang="en-US" dirty="0" smtClean="0"/>
              <a:t>What time is it?</a:t>
            </a:r>
          </a:p>
          <a:p>
            <a:pPr marL="880110" lvl="1" indent="-514350">
              <a:buFont typeface="+mj-lt"/>
              <a:buAutoNum type="alphaLcParenR"/>
            </a:pPr>
            <a:r>
              <a:rPr lang="en-US" i="1" dirty="0" smtClean="0"/>
              <a:t>x</a:t>
            </a:r>
            <a:r>
              <a:rPr lang="en-US" dirty="0" smtClean="0"/>
              <a:t> + 1 = 2</a:t>
            </a:r>
          </a:p>
          <a:p>
            <a:pPr marL="880110" lvl="1" indent="-514350">
              <a:buFont typeface="+mj-lt"/>
              <a:buAutoNum type="alphaLcParenR"/>
            </a:pPr>
            <a:r>
              <a:rPr lang="en-US" i="1" dirty="0" smtClean="0"/>
              <a:t>x</a:t>
            </a:r>
            <a:r>
              <a:rPr lang="en-US" dirty="0" smtClean="0"/>
              <a:t> + </a:t>
            </a:r>
            <a:r>
              <a:rPr lang="en-US" i="1" dirty="0" smtClean="0"/>
              <a:t>y </a:t>
            </a:r>
            <a:r>
              <a:rPr lang="en-US" dirty="0" smtClean="0"/>
              <a:t>= </a:t>
            </a:r>
            <a:r>
              <a:rPr lang="en-US" i="1" dirty="0" smtClean="0"/>
              <a:t>z</a:t>
            </a:r>
          </a:p>
          <a:p>
            <a:endParaRPr lang="en-US" dirty="0" smtClean="0"/>
          </a:p>
        </p:txBody>
      </p:sp>
      <p:sp>
        <p:nvSpPr>
          <p:cNvPr id="4" name="Slide Number Placeholder 3"/>
          <p:cNvSpPr>
            <a:spLocks noGrp="1"/>
          </p:cNvSpPr>
          <p:nvPr>
            <p:ph type="sldNum" sz="quarter" idx="12"/>
          </p:nvPr>
        </p:nvSpPr>
        <p:spPr/>
        <p:txBody>
          <a:bodyPr/>
          <a:lstStyle/>
          <a:p>
            <a:fld id="{9CA217EF-0505-4C33-BB20-8A8DF2039023}"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Constructing Propositions</a:t>
            </a:r>
          </a:p>
          <a:p>
            <a:pPr lvl="1"/>
            <a:r>
              <a:rPr lang="en-US" dirty="0" smtClean="0"/>
              <a:t>Propositional Variables: </a:t>
            </a:r>
            <a:r>
              <a:rPr lang="en-US" i="1" dirty="0" smtClean="0"/>
              <a:t>p</a:t>
            </a:r>
            <a:r>
              <a:rPr lang="en-US" dirty="0" smtClean="0"/>
              <a:t>, </a:t>
            </a:r>
            <a:r>
              <a:rPr lang="en-US" i="1" dirty="0" smtClean="0"/>
              <a:t>q, r</a:t>
            </a:r>
            <a:r>
              <a:rPr lang="en-US" dirty="0" smtClean="0"/>
              <a:t>, </a:t>
            </a:r>
            <a:r>
              <a:rPr lang="en-US" i="1" dirty="0" smtClean="0"/>
              <a:t>s</a:t>
            </a:r>
            <a:r>
              <a:rPr lang="en-US" dirty="0" smtClean="0"/>
              <a:t>, …</a:t>
            </a:r>
          </a:p>
          <a:p>
            <a:pPr lvl="1"/>
            <a:r>
              <a:rPr lang="en-US" dirty="0" smtClean="0"/>
              <a:t>The proposition that is always true is denoted by </a:t>
            </a:r>
            <a:r>
              <a:rPr lang="en-US" b="1" dirty="0" smtClean="0"/>
              <a:t>T</a:t>
            </a:r>
            <a:r>
              <a:rPr lang="en-US" dirty="0" smtClean="0"/>
              <a:t> and the proposition that is always false is denoted by </a:t>
            </a:r>
            <a:r>
              <a:rPr lang="en-US" b="1" dirty="0" smtClean="0"/>
              <a:t>F</a:t>
            </a:r>
            <a:r>
              <a:rPr lang="en-US" dirty="0" smtClean="0"/>
              <a:t>.</a:t>
            </a:r>
          </a:p>
          <a:p>
            <a:pPr lvl="1"/>
            <a:r>
              <a:rPr lang="en-US" dirty="0" smtClean="0"/>
              <a:t>Compound Propositions; constructed from logical connectives and other propositions</a:t>
            </a:r>
          </a:p>
          <a:p>
            <a:pPr lvl="2"/>
            <a:r>
              <a:rPr lang="en-US" dirty="0" smtClean="0"/>
              <a:t>Negation </a:t>
            </a:r>
            <a:r>
              <a:rPr lang="en-US" dirty="0" smtClean="0">
                <a:latin typeface="Cambria Math"/>
                <a:ea typeface="Cambria Math"/>
              </a:rPr>
              <a:t>¬</a:t>
            </a:r>
            <a:endParaRPr lang="en-US" dirty="0" smtClean="0"/>
          </a:p>
          <a:p>
            <a:pPr lvl="2"/>
            <a:r>
              <a:rPr lang="en-US" dirty="0" smtClean="0"/>
              <a:t>Conjunction </a:t>
            </a:r>
            <a:r>
              <a:rPr lang="en-US" dirty="0" smtClean="0">
                <a:latin typeface="Cambria Math" pitchFamily="18" charset="0"/>
                <a:ea typeface="Cambria Math" pitchFamily="18" charset="0"/>
              </a:rPr>
              <a:t>∧</a:t>
            </a:r>
            <a:endParaRPr lang="en-US" dirty="0" smtClean="0"/>
          </a:p>
          <a:p>
            <a:pPr lvl="2"/>
            <a:r>
              <a:rPr lang="en-US" dirty="0" smtClean="0"/>
              <a:t>Disjunction </a:t>
            </a:r>
            <a:r>
              <a:rPr lang="en-US" dirty="0" smtClean="0">
                <a:latin typeface="Cambria Math" pitchFamily="18" charset="0"/>
                <a:ea typeface="Cambria Math" pitchFamily="18" charset="0"/>
              </a:rPr>
              <a:t>∨</a:t>
            </a:r>
            <a:endParaRPr lang="en-US" dirty="0" smtClean="0"/>
          </a:p>
          <a:p>
            <a:pPr lvl="2"/>
            <a:r>
              <a:rPr lang="en-US" dirty="0" smtClean="0"/>
              <a:t>Implication </a:t>
            </a:r>
            <a:r>
              <a:rPr lang="en-US" sz="2400" dirty="0" smtClean="0">
                <a:latin typeface="Cambria Math"/>
                <a:ea typeface="Cambria Math"/>
              </a:rPr>
              <a:t>→</a:t>
            </a:r>
            <a:endParaRPr lang="en-US" dirty="0" smtClean="0"/>
          </a:p>
          <a:p>
            <a:pPr lvl="2"/>
            <a:r>
              <a:rPr lang="en-US" dirty="0" err="1" smtClean="0"/>
              <a:t>Biconditional</a:t>
            </a:r>
            <a:r>
              <a:rPr lang="en-US" dirty="0" smtClean="0"/>
              <a:t> </a:t>
            </a:r>
            <a:r>
              <a:rPr lang="en-US" sz="2400" dirty="0" smtClean="0">
                <a:latin typeface="Cambria Math"/>
                <a:ea typeface="Cambria Math"/>
              </a:rPr>
              <a:t>↔</a:t>
            </a:r>
            <a:endParaRPr lang="en-US" dirty="0" smtClean="0"/>
          </a:p>
        </p:txBody>
      </p:sp>
      <p:sp>
        <p:nvSpPr>
          <p:cNvPr id="4" name="Slide Number Placeholder 3"/>
          <p:cNvSpPr>
            <a:spLocks noGrp="1"/>
          </p:cNvSpPr>
          <p:nvPr>
            <p:ph type="sldNum" sz="quarter" idx="12"/>
          </p:nvPr>
        </p:nvSpPr>
        <p:spPr/>
        <p:txBody>
          <a:bodyPr/>
          <a:lstStyle/>
          <a:p>
            <a:fld id="{9CA217EF-0505-4C33-BB20-8A8DF203902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Compound Propositions: Negation</a:t>
            </a:r>
            <a:endParaRPr lang="en-US"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smtClean="0"/>
              <a:t>The </a:t>
            </a:r>
            <a:r>
              <a:rPr lang="en-US" i="1" dirty="0" smtClean="0"/>
              <a:t>negation</a:t>
            </a:r>
            <a:r>
              <a:rPr lang="en-US" dirty="0" smtClean="0"/>
              <a:t> of a proposition  </a:t>
            </a:r>
            <a:r>
              <a:rPr lang="en-US" i="1" dirty="0" smtClean="0">
                <a:latin typeface="Cambria Math" pitchFamily="18" charset="0"/>
                <a:ea typeface="Cambria Math" pitchFamily="18" charset="0"/>
              </a:rPr>
              <a:t>p</a:t>
            </a:r>
            <a:r>
              <a:rPr lang="en-US" dirty="0" smtClean="0"/>
              <a:t>  is  denoted by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and has this truth table:</a:t>
            </a:r>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“The earth is round.”, then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denotes “It is not the case that the earth is round,” or more simply “The earth is not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xmlns="" val="20000"/>
                    </a:ext>
                  </a:extLst>
                </a:gridCol>
                <a:gridCol w="2819400">
                  <a:extLst>
                    <a:ext uri="{9D8B030D-6E8A-4147-A177-3AD203B41FA5}">
                      <a16:colId xmlns:a16="http://schemas.microsoft.com/office/drawing/2014/main" xmlns="" val="20001"/>
                    </a:ext>
                  </a:extLst>
                </a:gridCol>
              </a:tblGrid>
              <a:tr h="37084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extLst>
                  <a:ext uri="{0D108BD9-81ED-4DB2-BD59-A6C34878D82A}">
                    <a16:rowId xmlns:a16="http://schemas.microsoft.com/office/drawing/2014/main" xmlns="" val="10000"/>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1"/>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xmlns="" val="10002"/>
                  </a:ext>
                </a:extLst>
              </a:tr>
            </a:tbl>
          </a:graphicData>
        </a:graphic>
      </p:graphicFrame>
      <p:sp>
        <p:nvSpPr>
          <p:cNvPr id="4" name="Slide Number Placeholder 3"/>
          <p:cNvSpPr>
            <a:spLocks noGrp="1"/>
          </p:cNvSpPr>
          <p:nvPr>
            <p:ph type="sldNum" sz="quarter" idx="12"/>
          </p:nvPr>
        </p:nvSpPr>
        <p:spPr/>
        <p:txBody>
          <a:bodyPr/>
          <a:lstStyle/>
          <a:p>
            <a:fld id="{9CA217EF-0505-4C33-BB20-8A8DF203902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conjunction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r>
              <a:rPr lang="en-US" dirty="0" smtClean="0"/>
              <a:t>and has this truth table:</a:t>
            </a:r>
          </a:p>
          <a:p>
            <a:endParaRPr lang="en-US" dirty="0" smtClean="0"/>
          </a:p>
          <a:p>
            <a:endParaRPr lang="en-US" dirty="0" smtClean="0"/>
          </a:p>
          <a:p>
            <a:endParaRPr lang="en-US" dirty="0" smtClean="0"/>
          </a:p>
          <a:p>
            <a:endParaRPr lang="en-US"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30480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endParaRPr lang="en-US" dirty="0"/>
                    </a:p>
                  </a:txBody>
                  <a:tcPr marL="91441" marR="91441"/>
                </a:tc>
                <a:tc>
                  <a:txBody>
                    <a:bodyPr/>
                    <a:lstStyle/>
                    <a:p>
                      <a:r>
                        <a:rPr lang="en-US" i="1" baseline="0"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endParaRPr lang="en-US" dirty="0"/>
                    </a:p>
                  </a:txBody>
                  <a:tcPr marL="91441" marR="91441"/>
                </a:tc>
                <a:extLst>
                  <a:ext uri="{0D108BD9-81ED-4DB2-BD59-A6C34878D82A}">
                    <a16:rowId xmlns:a16="http://schemas.microsoft.com/office/drawing/2014/main" xmlns="" val="10000"/>
                  </a:ext>
                </a:extLst>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xmlns="" val="10001"/>
                  </a:ext>
                </a:extLst>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xmlns="" val="10002"/>
                  </a:ext>
                </a:extLst>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xmlns="" val="10003"/>
                  </a:ext>
                </a:extLst>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xmlns="" val="10004"/>
                  </a:ext>
                </a:extLst>
              </a:tr>
            </a:tbl>
          </a:graphicData>
        </a:graphic>
      </p:graphicFrame>
      <p:sp>
        <p:nvSpPr>
          <p:cNvPr id="4" name="Slide Number Placeholder 3"/>
          <p:cNvSpPr>
            <a:spLocks noGrp="1"/>
          </p:cNvSpPr>
          <p:nvPr>
            <p:ph type="sldNum" sz="quarter" idx="12"/>
          </p:nvPr>
        </p:nvSpPr>
        <p:spPr/>
        <p:txBody>
          <a:bodyPr/>
          <a:lstStyle/>
          <a:p>
            <a:fld id="{9CA217EF-0505-4C33-BB20-8A8DF2039023}"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q \vee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p \rightarrow q) \vee (r \rightarrow p)$&#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neg p \vee q) \vee (\neg r \vee p)$&#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wedge \neg q) \vee (\neg r \vee p)$&#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vee \neg r \vee p) \wedge (\neg q \vee \neg r \vee p)$&#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7028</TotalTime>
  <Words>3133</Words>
  <Application>Microsoft Office PowerPoint</Application>
  <PresentationFormat>On-screen Show (4:3)</PresentationFormat>
  <Paragraphs>680</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Constantia</vt:lpstr>
      <vt:lpstr>Symbol</vt:lpstr>
      <vt:lpstr>Calibri</vt:lpstr>
      <vt:lpstr>Cambria Math</vt:lpstr>
      <vt:lpstr>Wingdings 2</vt:lpstr>
      <vt:lpstr>Flow</vt:lpstr>
      <vt:lpstr>The Foundations: Logic and Proofs</vt:lpstr>
      <vt:lpstr>Chapter Summary</vt:lpstr>
      <vt:lpstr>Propositional Logic Summary</vt:lpstr>
      <vt:lpstr>Propositional Logic</vt:lpstr>
      <vt:lpstr>Section Summary</vt:lpstr>
      <vt:lpstr>Propositions</vt:lpstr>
      <vt:lpstr>Propositional Logic</vt:lpstr>
      <vt:lpstr>Compound Propositions: Negation</vt:lpstr>
      <vt:lpstr>Conjunction</vt:lpstr>
      <vt:lpstr>Disjunction</vt:lpstr>
      <vt:lpstr> The Connective Or in English</vt:lpstr>
      <vt:lpstr> Implication</vt:lpstr>
      <vt:lpstr> Understanding Implication</vt:lpstr>
      <vt:lpstr>Understanding Implication (cont)</vt:lpstr>
      <vt:lpstr>Different Ways of Expressing p →q  </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Applications of Propositional Logic</vt:lpstr>
      <vt:lpstr>Applications of Propositional Logic: Summary</vt:lpstr>
      <vt:lpstr>Translating English Sentences</vt:lpstr>
      <vt:lpstr>Example</vt:lpstr>
      <vt:lpstr>System Specifications</vt:lpstr>
      <vt:lpstr>Consistent System Specifications</vt:lpstr>
      <vt:lpstr>Logic Circuits  (Studied in depth in Chapter 12)</vt:lpstr>
      <vt:lpstr>Propositional Equivalences</vt:lpstr>
      <vt:lpstr>Section Summary</vt:lpstr>
      <vt:lpstr>Tautologies, Contradictions, and Contingencies</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 Equivalence Proofs</vt:lpstr>
      <vt:lpstr>Disjunctive Normal Form (optional)</vt:lpstr>
      <vt:lpstr>Disjunctive Normal Form (optional)</vt:lpstr>
      <vt:lpstr>Disjunctive Normal Form (optional)</vt:lpstr>
      <vt:lpstr>Conjunctive Normal Form (optional)</vt:lpstr>
      <vt:lpstr>Conjunctive Normal Form (optional)</vt:lpstr>
      <vt:lpstr>Propositional Satisfiability</vt:lpstr>
      <vt:lpstr>Questions on Propositional Satisfiability</vt:lpstr>
      <vt:lpstr>Notation</vt:lpstr>
    </vt:vector>
  </TitlesOfParts>
  <Company>Monmouth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Young</cp:lastModifiedBy>
  <cp:revision>512</cp:revision>
  <dcterms:created xsi:type="dcterms:W3CDTF">2013-09-13T22:27:42Z</dcterms:created>
  <dcterms:modified xsi:type="dcterms:W3CDTF">2020-09-01T01:53:12Z</dcterms:modified>
</cp:coreProperties>
</file>