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4"/>
  </p:notesMasterIdLst>
  <p:sldIdLst>
    <p:sldId id="256" r:id="rId2"/>
    <p:sldId id="292" r:id="rId3"/>
    <p:sldId id="258" r:id="rId4"/>
    <p:sldId id="301" r:id="rId5"/>
    <p:sldId id="302" r:id="rId6"/>
    <p:sldId id="257" r:id="rId7"/>
    <p:sldId id="307" r:id="rId8"/>
    <p:sldId id="357" r:id="rId9"/>
    <p:sldId id="303" r:id="rId10"/>
    <p:sldId id="260" r:id="rId11"/>
    <p:sldId id="304" r:id="rId12"/>
    <p:sldId id="264" r:id="rId13"/>
    <p:sldId id="316" r:id="rId14"/>
    <p:sldId id="317" r:id="rId15"/>
    <p:sldId id="308" r:id="rId16"/>
    <p:sldId id="309" r:id="rId17"/>
    <p:sldId id="297" r:id="rId18"/>
    <p:sldId id="259" r:id="rId19"/>
    <p:sldId id="318" r:id="rId20"/>
    <p:sldId id="261" r:id="rId21"/>
    <p:sldId id="319" r:id="rId22"/>
    <p:sldId id="324" r:id="rId23"/>
    <p:sldId id="358" r:id="rId24"/>
    <p:sldId id="320" r:id="rId25"/>
    <p:sldId id="266" r:id="rId26"/>
    <p:sldId id="321" r:id="rId27"/>
    <p:sldId id="269" r:id="rId28"/>
    <p:sldId id="273" r:id="rId29"/>
    <p:sldId id="323" r:id="rId30"/>
    <p:sldId id="274" r:id="rId31"/>
    <p:sldId id="275" r:id="rId32"/>
    <p:sldId id="326" r:id="rId33"/>
    <p:sldId id="277" r:id="rId34"/>
    <p:sldId id="334" r:id="rId35"/>
    <p:sldId id="337" r:id="rId36"/>
    <p:sldId id="336" r:id="rId37"/>
    <p:sldId id="339" r:id="rId38"/>
    <p:sldId id="340" r:id="rId39"/>
    <p:sldId id="281" r:id="rId40"/>
    <p:sldId id="338" r:id="rId41"/>
    <p:sldId id="342" r:id="rId42"/>
    <p:sldId id="343" r:id="rId43"/>
    <p:sldId id="282" r:id="rId44"/>
    <p:sldId id="344" r:id="rId45"/>
    <p:sldId id="345" r:id="rId46"/>
    <p:sldId id="283" r:id="rId47"/>
    <p:sldId id="284" r:id="rId48"/>
    <p:sldId id="346" r:id="rId49"/>
    <p:sldId id="347" r:id="rId50"/>
    <p:sldId id="348" r:id="rId51"/>
    <p:sldId id="349" r:id="rId52"/>
    <p:sldId id="350" r:id="rId53"/>
    <p:sldId id="352" r:id="rId54"/>
    <p:sldId id="353" r:id="rId55"/>
    <p:sldId id="355" r:id="rId56"/>
    <p:sldId id="356" r:id="rId57"/>
    <p:sldId id="360" r:id="rId58"/>
    <p:sldId id="361" r:id="rId59"/>
    <p:sldId id="363" r:id="rId60"/>
    <p:sldId id="362" r:id="rId61"/>
    <p:sldId id="364" r:id="rId62"/>
    <p:sldId id="365" r:id="rId63"/>
  </p:sldIdLst>
  <p:sldSz cx="9144000" cy="6858000" type="screen4x3"/>
  <p:notesSz cx="6858000" cy="9144000"/>
  <p:embeddedFontLst>
    <p:embeddedFont>
      <p:font typeface="Constantia" panose="02030602050306030303" pitchFamily="18" charset="0"/>
      <p:regular r:id="rId65"/>
      <p:bold r:id="rId66"/>
      <p:italic r:id="rId67"/>
      <p:boldItalic r:id="rId68"/>
    </p:embeddedFont>
    <p:embeddedFont>
      <p:font typeface="Calibri" panose="020F0502020204030204" pitchFamily="34" charset="0"/>
      <p:regular r:id="rId69"/>
      <p:bold r:id="rId70"/>
      <p:italic r:id="rId71"/>
      <p:boldItalic r:id="rId72"/>
    </p:embeddedFont>
    <p:embeddedFont>
      <p:font typeface="Wingdings 2" panose="05020102010507070707" pitchFamily="18" charset="2"/>
      <p:regular r:id="rId73"/>
    </p:embeddedFont>
    <p:embeddedFont>
      <p:font typeface="Cambria Math" panose="02040503050406030204" pitchFamily="18" charset="0"/>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varScale="1">
        <p:scale>
          <a:sx n="64" d="100"/>
          <a:sy n="64" d="100"/>
        </p:scale>
        <p:origin x="78"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1/21/2020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58658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4B07A-395A-4969-8CBC-066CACF19A80}" type="slidenum">
              <a:rPr lang="en-US" smtClean="0"/>
              <a:pPr/>
              <a:t>10</a:t>
            </a:fld>
            <a:endParaRPr lang="en-US"/>
          </a:p>
        </p:txBody>
      </p:sp>
    </p:spTree>
    <p:extLst>
      <p:ext uri="{BB962C8B-B14F-4D97-AF65-F5344CB8AC3E}">
        <p14:creationId xmlns:p14="http://schemas.microsoft.com/office/powerpoint/2010/main" val="435011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33</a:t>
            </a:fld>
            <a:endParaRPr lang="en-US"/>
          </a:p>
        </p:txBody>
      </p:sp>
    </p:spTree>
    <p:extLst>
      <p:ext uri="{BB962C8B-B14F-4D97-AF65-F5344CB8AC3E}">
        <p14:creationId xmlns:p14="http://schemas.microsoft.com/office/powerpoint/2010/main" val="686369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36</a:t>
            </a:fld>
            <a:endParaRPr lang="en-US"/>
          </a:p>
        </p:txBody>
      </p:sp>
    </p:spTree>
    <p:extLst>
      <p:ext uri="{BB962C8B-B14F-4D97-AF65-F5344CB8AC3E}">
        <p14:creationId xmlns:p14="http://schemas.microsoft.com/office/powerpoint/2010/main" val="2582840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9FE1152-AEEC-42AE-88C4-525AA6D774D3}" type="datetime1">
              <a:rPr lang="en-US" smtClean="0"/>
              <a:t>1/21/2020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854EEE-6724-41A1-800A-21DF0F28B98D}" type="datetime1">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9B0338-FE35-4A6E-AF0D-63B6283FB4F8}" type="datetime1">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E6A1AC-7F71-4AAF-8169-986373F6294B}" type="datetime1">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2906F3-B2C2-46B5-A7B5-113736A902D5}" type="datetime1">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D58042-9257-44C6-B4E5-186A85195074}" type="datetime1">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D67B276-1EAD-4D0F-A3D3-06E5DDADB91C}" type="datetime1">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EE6D84-2F42-4369-BF7E-227C399B9D56}" type="datetime1">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5DA68-9EF4-4009-BDF3-0F003D826C5C}" type="datetime1">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57CD23-53B2-4044-9ED0-176A4523FB8C}" type="datetime1">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C7BD35-D8EE-4245-952D-55384292692E}" type="datetime1">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E8B75-745A-4BA0-8BE7-FA229ADBE231}" type="datetime1">
              <a:rPr lang="en-US" smtClean="0"/>
              <a:t>1/21/2020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notesSlide" Target="../notesSlides/notesSlide1.xml"/><Relationship Id="rId12"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7.png"/><Relationship Id="rId5" Type="http://schemas.openxmlformats.org/officeDocument/2006/relationships/tags" Target="../tags/tag5.xml"/><Relationship Id="rId10" Type="http://schemas.openxmlformats.org/officeDocument/2006/relationships/image" Target="../media/image6.png"/><Relationship Id="rId4" Type="http://schemas.openxmlformats.org/officeDocument/2006/relationships/tags" Target="../tags/tag4.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Induction and recursion</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a Summation Formula by Mathematical Induction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Assume true for </a:t>
            </a:r>
            <a:r>
              <a:rPr lang="en-US" i="1" dirty="0" smtClean="0"/>
              <a:t>P</a:t>
            </a:r>
            <a:r>
              <a:rPr lang="en-US" dirty="0" smtClean="0"/>
              <a:t>(</a:t>
            </a:r>
            <a:r>
              <a:rPr lang="en-US" i="1" dirty="0" smtClean="0"/>
              <a:t>k</a:t>
            </a:r>
            <a:r>
              <a:rPr lang="en-US" dirty="0" smtClean="0"/>
              <a:t>).</a:t>
            </a:r>
          </a:p>
          <a:p>
            <a:pPr>
              <a:buNone/>
            </a:pPr>
            <a:r>
              <a:rPr lang="en-US" dirty="0" smtClean="0"/>
              <a:t>                     The inductive hypothesis is</a:t>
            </a:r>
          </a:p>
          <a:p>
            <a:pPr>
              <a:buNone/>
            </a:pPr>
            <a:r>
              <a:rPr lang="en-US" dirty="0" smtClean="0"/>
              <a:t>        Under this assumption,   </a:t>
            </a:r>
            <a:endParaRPr lang="en-US" dirty="0"/>
          </a:p>
        </p:txBody>
      </p:sp>
      <p:pic>
        <p:nvPicPr>
          <p:cNvPr id="5" name="Picture 4" descr="addin_tmp.png"/>
          <p:cNvPicPr>
            <a:picLocks noChangeAspect="1"/>
          </p:cNvPicPr>
          <p:nvPr>
            <p:custDataLst>
              <p:tags r:id="rId1"/>
            </p:custDataLst>
          </p:nvPr>
        </p:nvPicPr>
        <p:blipFill>
          <a:blip r:embed="rId8" cstate="print"/>
          <a:stretch>
            <a:fillRect/>
          </a:stretch>
        </p:blipFill>
        <p:spPr>
          <a:xfrm>
            <a:off x="4267200" y="1905000"/>
            <a:ext cx="1657350" cy="695325"/>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6477000" y="3733800"/>
            <a:ext cx="1632585" cy="741045"/>
          </a:xfrm>
          <a:prstGeom prst="rect">
            <a:avLst/>
          </a:prstGeom>
        </p:spPr>
      </p:pic>
      <p:pic>
        <p:nvPicPr>
          <p:cNvPr id="11" name="Picture 10" descr="addin_tmp.png"/>
          <p:cNvPicPr>
            <a:picLocks noChangeAspect="1"/>
          </p:cNvPicPr>
          <p:nvPr>
            <p:custDataLst>
              <p:tags r:id="rId3"/>
            </p:custDataLst>
          </p:nvPr>
        </p:nvPicPr>
        <p:blipFill>
          <a:blip r:embed="rId10"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4"/>
            </p:custDataLst>
          </p:nvPr>
        </p:nvPicPr>
        <p:blipFill>
          <a:blip r:embed="rId11"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12"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1905000"/>
            <a:ext cx="2209800" cy="954107"/>
          </a:xfrm>
          <a:prstGeom prst="rect">
            <a:avLst/>
          </a:prstGeom>
          <a:noFill/>
          <a:ln>
            <a:solidFill>
              <a:schemeClr val="accent1"/>
            </a:solidFill>
          </a:ln>
        </p:spPr>
        <p:txBody>
          <a:bodyPr wrap="square" rtlCol="0">
            <a:spAutoFit/>
          </a:bodyPr>
          <a:lstStyle/>
          <a:p>
            <a:r>
              <a:rPr lang="en-US" sz="1400" dirty="0" smtClean="0"/>
              <a:t>Note: Once we have this conjecture, mathematical induction can be used to prove it correct.</a:t>
            </a:r>
            <a:endParaRPr lang="en-US" sz="1400"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p>
          <a:p>
            <a:pPr>
              <a:buNone/>
            </a:pPr>
            <a:r>
              <a:rPr lang="en-US" b="1" dirty="0" smtClean="0"/>
              <a:t>       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pPr lvl="1"/>
            <a:r>
              <a:rPr lang="en-US" dirty="0" smtClean="0">
                <a:ea typeface="Cambria Math" pitchFamily="18" charset="0"/>
              </a:rPr>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p>
          <a:p>
            <a:pPr lvl="1"/>
            <a:r>
              <a:rPr lang="en-US" dirty="0" smtClean="0">
                <a:latin typeface="Cambria Math" pitchFamily="18" charset="0"/>
                <a:ea typeface="Cambria Math" pitchFamily="18" charset="0"/>
              </a:rPr>
              <a:t>INDUCTIVE STEP: </a:t>
            </a:r>
            <a:r>
              <a:rPr lang="en-US" i="1" dirty="0" smtClean="0"/>
              <a:t>P(k)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for every positive integer </a:t>
            </a:r>
            <a:r>
              <a:rPr lang="en-US" i="1" dirty="0" smtClean="0">
                <a:sym typeface="Wingdings" pitchFamily="2" charset="2"/>
              </a:rPr>
              <a:t>k</a:t>
            </a:r>
            <a:r>
              <a:rPr lang="en-US" dirty="0" smtClean="0">
                <a:sym typeface="Wingdings" pitchFamily="2" charset="2"/>
              </a:rPr>
              <a:t>.</a:t>
            </a:r>
          </a:p>
          <a:p>
            <a:pPr>
              <a:buNone/>
            </a:pPr>
            <a:r>
              <a:rPr lang="en-US" dirty="0" smtClean="0">
                <a:ea typeface="Cambria Math" pitchFamily="18" charset="0"/>
                <a:sym typeface="Wingdings" pitchFamily="2" charset="2"/>
              </a:rPr>
              <a:t>               Assume the inductive hypothesis holds 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 </a:t>
            </a:r>
            <a:r>
              <a:rPr lang="en-US" dirty="0" smtClean="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1</a:t>
            </a:r>
            <a:r>
              <a:rPr lang="en-US" dirty="0" smtClean="0">
                <a:ea typeface="Cambria Math" pitchFamily="18" charset="0"/>
                <a:sym typeface="Wingdings" pitchFamily="2" charset="2"/>
              </a:rPr>
              <a:t>) holds has well.</a:t>
            </a:r>
          </a:p>
          <a:p>
            <a:pPr>
              <a:buNone/>
            </a:pPr>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So, assuming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it follows that:</a:t>
            </a: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Hence, we have shown that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follows from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Therefore </a:t>
            </a:r>
            <a:r>
              <a:rPr lang="en-US" dirty="0" smtClean="0">
                <a:ea typeface="Cambria Math" pitchFamily="18" charset="0"/>
              </a:rPr>
              <a:t>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n</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dirty="0" smtClean="0">
                <a:latin typeface="Cambria Math" pitchFamily="18" charset="0"/>
                <a:ea typeface="Cambria Math" pitchFamily="18" charset="0"/>
              </a:rPr>
              <a:t>=</a:t>
            </a:r>
            <a:r>
              <a:rPr lang="en-US" sz="1400" i="1" dirty="0" smtClean="0">
                <a:ea typeface="Cambria Math" pitchFamily="18" charset="0"/>
              </a:rPr>
              <a:t>n</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smtClean="0"/>
              <a:t>   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t>BASIS STEP: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a:t>
            </a:r>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smtClean="0"/>
              <a:t>Note that here the basis step is </a:t>
            </a:r>
            <a:r>
              <a:rPr lang="en-US" i="1" dirty="0" smtClean="0"/>
              <a:t>P</a:t>
            </a:r>
            <a:r>
              <a:rPr lang="en-US" dirty="0" smtClean="0"/>
              <a:t>(</a:t>
            </a:r>
            <a:r>
              <a:rPr lang="en-US" dirty="0" smtClean="0">
                <a:latin typeface="Cambria Math" pitchFamily="18" charset="0"/>
                <a:ea typeface="Cambria Math" pitchFamily="18" charset="0"/>
              </a:rPr>
              <a:t>4</a:t>
            </a:r>
            <a:r>
              <a:rPr lang="en-US" dirty="0" smtClean="0"/>
              <a:t>), since</a:t>
            </a:r>
            <a:r>
              <a:rPr lang="en-US" i="1" dirty="0" smtClean="0"/>
              <a:t> P</a:t>
            </a:r>
            <a:r>
              <a:rPr lang="en-US" dirty="0" smtClean="0"/>
              <a:t>(</a:t>
            </a:r>
            <a:r>
              <a:rPr lang="en-US" dirty="0" smtClean="0">
                <a:latin typeface="Cambria Math" pitchFamily="18" charset="0"/>
                <a:ea typeface="Cambria Math" pitchFamily="18" charset="0"/>
              </a:rPr>
              <a:t>0</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P</a:t>
            </a:r>
            <a:r>
              <a:rPr lang="en-US" dirty="0" smtClean="0"/>
              <a:t>(</a:t>
            </a:r>
            <a:r>
              <a:rPr lang="en-US" dirty="0" smtClean="0">
                <a:latin typeface="Cambria Math" pitchFamily="18" charset="0"/>
                <a:ea typeface="Cambria Math" pitchFamily="18" charset="0"/>
              </a:rPr>
              <a:t>2</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3</a:t>
            </a:r>
            <a:r>
              <a:rPr lang="en-US" dirty="0" smtClean="0"/>
              <a:t>) are all false.  </a:t>
            </a:r>
            <a:endParaRPr lang="en-US"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So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in Section </a:t>
            </a:r>
            <a:r>
              <a:rPr lang="en-US" dirty="0" smtClean="0">
                <a:latin typeface="Cambria Math" pitchFamily="18" charset="0"/>
                <a:ea typeface="Cambria Math" pitchFamily="18" charset="0"/>
              </a:rPr>
              <a:t>4.1</a:t>
            </a:r>
            <a:r>
              <a:rPr lang="en-US" dirty="0" smtClean="0"/>
              <a:t> , (</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integer positive integer </a:t>
            </a:r>
            <a:r>
              <a:rPr lang="en-US" i="1" dirty="0" smtClean="0"/>
              <a:t>n</a:t>
            </a:r>
            <a:r>
              <a:rPr lang="en-US" dirty="0" smtClean="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smtClean="0"/>
              <a:t>        (</a:t>
            </a:r>
            <a:r>
              <a:rPr lang="en-US" sz="2000" i="1" dirty="0" smtClean="0"/>
              <a:t>Chapter </a:t>
            </a:r>
            <a:r>
              <a:rPr lang="en-US" sz="2000" dirty="0" smtClean="0">
                <a:latin typeface="Cambria Math" pitchFamily="18" charset="0"/>
                <a:ea typeface="Cambria Math" pitchFamily="18" charset="0"/>
              </a:rPr>
              <a:t>6</a:t>
            </a:r>
            <a:r>
              <a:rPr lang="en-US" sz="2000" i="1" dirty="0" smtClean="0"/>
              <a:t> uses combinatorial methods to prove this result.</a:t>
            </a:r>
            <a:r>
              <a:rPr lang="en-US" sz="2000"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a:p>
            <a:pPr lvl="1"/>
            <a:endParaRPr lang="en-US" dirty="0" smtClean="0"/>
          </a:p>
          <a:p>
            <a:pPr lvl="1">
              <a:buNone/>
            </a:pPr>
            <a:endParaRPr lang="en-US" dirty="0" smtClean="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lvl="1">
              <a:buNone/>
            </a:pPr>
            <a:endParaRPr lang="en-US" dirty="0" smtClean="0"/>
          </a:p>
          <a:p>
            <a:pPr lvl="1">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i="1" dirty="0" smtClean="0"/>
              <a:t>S</a:t>
            </a:r>
            <a:r>
              <a:rPr lang="en-US" dirty="0" smtClean="0"/>
              <a:t>| = </a:t>
            </a:r>
            <a:r>
              <a:rPr lang="en-US" i="1" dirty="0" smtClean="0"/>
              <a:t>k</a:t>
            </a:r>
            <a:r>
              <a:rPr lang="en-US" dirty="0" smtClean="0"/>
              <a:t>.</a:t>
            </a:r>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lvl="1"/>
            <a:endParaRPr lang="en-US" dirty="0" smtClean="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For an arbitrary nonnegative integer </a:t>
            </a:r>
            <a:r>
              <a:rPr lang="en-US" i="1" dirty="0" smtClean="0"/>
              <a:t>k</a:t>
            </a:r>
            <a:r>
              <a:rPr lang="en-US" dirty="0" smtClean="0"/>
              <a:t>, every set with </a:t>
            </a:r>
            <a:r>
              <a:rPr lang="en-US" i="1" dirty="0" smtClean="0"/>
              <a:t>k</a:t>
            </a:r>
            <a:r>
              <a:rPr lang="en-US" dirty="0" smtClean="0"/>
              <a:t> elements has </a:t>
            </a:r>
            <a:r>
              <a:rPr lang="en-US" dirty="0" smtClean="0">
                <a:latin typeface="Cambria Math" pitchFamily="18" charset="0"/>
                <a:ea typeface="Cambria Math" pitchFamily="18" charset="0"/>
              </a:rPr>
              <a:t>2</a:t>
            </a:r>
            <a:r>
              <a:rPr lang="en-US" i="1" baseline="30000" dirty="0" smtClean="0"/>
              <a:t>k</a:t>
            </a:r>
            <a:r>
              <a:rPr lang="en-US" dirty="0" smtClean="0"/>
              <a:t> subsets.</a:t>
            </a:r>
            <a:endParaRPr lang="en-US" dirty="0"/>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
        <p:nvSpPr>
          <p:cNvPr id="7" name="Slide Number Placeholder 6"/>
          <p:cNvSpPr>
            <a:spLocks noGrp="1"/>
          </p:cNvSpPr>
          <p:nvPr>
            <p:ph type="sldNum" sz="quarter" idx="12"/>
          </p:nvPr>
        </p:nvSpPr>
        <p:spPr/>
        <p:txBody>
          <a:bodyPr/>
          <a:lstStyle/>
          <a:p>
            <a:fld id="{8CD41AC4-40F7-4FE0-8905-74C6698904F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
        <p:nvSpPr>
          <p:cNvPr id="3" name="Slide Number Placeholder 2"/>
          <p:cNvSpPr>
            <a:spLocks noGrp="1"/>
          </p:cNvSpPr>
          <p:nvPr>
            <p:ph type="sldNum" sz="quarter" idx="12"/>
          </p:nvPr>
        </p:nvSpPr>
        <p:spPr/>
        <p:txBody>
          <a:bodyPr/>
          <a:lstStyle/>
          <a:p>
            <a:fld id="{8CD41AC4-40F7-4FE0-8905-74C6698904F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 Induction and Well-Ordering</a:t>
            </a:r>
            <a:endParaRPr lang="en-US" dirty="0"/>
          </a:p>
        </p:txBody>
      </p:sp>
      <p:sp>
        <p:nvSpPr>
          <p:cNvPr id="3" name="Subtitle 2"/>
          <p:cNvSpPr>
            <a:spLocks noGrp="1"/>
          </p:cNvSpPr>
          <p:nvPr>
            <p:ph type="subTitle" idx="1"/>
          </p:nvPr>
        </p:nvSpPr>
        <p:spPr/>
        <p:txBody>
          <a:bodyPr/>
          <a:lstStyle/>
          <a:p>
            <a:r>
              <a:rPr lang="en-US" smtClean="0"/>
              <a:t>Section 5.2</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Strong Induction</a:t>
            </a:r>
          </a:p>
          <a:p>
            <a:r>
              <a:rPr lang="en-US" dirty="0" smtClean="0"/>
              <a:t>Example Proofs using Strong Induction</a:t>
            </a:r>
          </a:p>
          <a:p>
            <a:r>
              <a:rPr lang="en-US" dirty="0" smtClean="0"/>
              <a:t>Well-Ordering Property</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Mathematical Induction</a:t>
            </a:r>
          </a:p>
          <a:p>
            <a:r>
              <a:rPr lang="en-US" dirty="0" smtClean="0"/>
              <a:t>Strong Induction</a:t>
            </a:r>
          </a:p>
          <a:p>
            <a:r>
              <a:rPr lang="en-US" dirty="0" smtClean="0"/>
              <a:t>Well-Ordering</a:t>
            </a:r>
          </a:p>
          <a:p>
            <a:r>
              <a:rPr lang="en-US" dirty="0" smtClean="0"/>
              <a:t>Recursive Definitions</a:t>
            </a:r>
          </a:p>
          <a:p>
            <a:r>
              <a:rPr lang="en-US" dirty="0" smtClean="0"/>
              <a:t>Structural Induction</a:t>
            </a:r>
          </a:p>
          <a:p>
            <a:r>
              <a:rPr lang="en-US" dirty="0" smtClean="0"/>
              <a:t>Recursive Algorithms</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Induction</a:t>
            </a:r>
            <a:endParaRPr lang="en-US" dirty="0"/>
          </a:p>
        </p:txBody>
      </p:sp>
      <p:sp>
        <p:nvSpPr>
          <p:cNvPr id="3" name="Content Placeholder 2"/>
          <p:cNvSpPr>
            <a:spLocks noGrp="1"/>
          </p:cNvSpPr>
          <p:nvPr>
            <p:ph idx="1"/>
          </p:nvPr>
        </p:nvSpPr>
        <p:spPr/>
        <p:txBody>
          <a:bodyPr>
            <a:normAutofit/>
          </a:bodyPr>
          <a:lstStyle/>
          <a:p>
            <a:r>
              <a:rPr lang="en-US" i="1" dirty="0" smtClean="0"/>
              <a:t>Strong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where </a:t>
            </a:r>
            <a:r>
              <a:rPr lang="en-US" i="1" dirty="0" smtClean="0"/>
              <a:t>P</a:t>
            </a:r>
            <a:r>
              <a:rPr lang="en-US" dirty="0" smtClean="0"/>
              <a:t>(</a:t>
            </a:r>
            <a:r>
              <a:rPr lang="en-US" i="1" dirty="0" smtClean="0"/>
              <a:t>n</a:t>
            </a:r>
            <a:r>
              <a:rPr lang="en-US" dirty="0" smtClean="0"/>
              <a:t>) is a propositional function, complete two steps:</a:t>
            </a:r>
          </a:p>
          <a:p>
            <a:pPr lvl="1"/>
            <a:r>
              <a:rPr lang="en-US" i="1" dirty="0" smtClean="0"/>
              <a:t>Basis Step</a:t>
            </a:r>
            <a:r>
              <a:rPr lang="en-US" dirty="0" smtClean="0"/>
              <a:t>: Verify that the proposition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the conditional statement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for all positive integers </a:t>
            </a:r>
            <a:r>
              <a:rPr lang="en-US" i="1" dirty="0" smtClean="0"/>
              <a:t>k</a:t>
            </a:r>
            <a:r>
              <a:rPr lang="en-US" dirty="0" smtClean="0"/>
              <a:t>. </a:t>
            </a:r>
            <a:endParaRPr lang="en-US" dirty="0"/>
          </a:p>
        </p:txBody>
      </p:sp>
      <p:sp>
        <p:nvSpPr>
          <p:cNvPr id="4" name="TextBox 3"/>
          <p:cNvSpPr txBox="1"/>
          <p:nvPr/>
        </p:nvSpPr>
        <p:spPr>
          <a:xfrm>
            <a:off x="2362200" y="5257800"/>
            <a:ext cx="4114800" cy="923330"/>
          </a:xfrm>
          <a:prstGeom prst="rect">
            <a:avLst/>
          </a:prstGeom>
          <a:noFill/>
          <a:ln>
            <a:solidFill>
              <a:schemeClr val="accent1"/>
            </a:solidFill>
          </a:ln>
        </p:spPr>
        <p:txBody>
          <a:bodyPr wrap="square" rtlCol="0">
            <a:spAutoFit/>
          </a:bodyPr>
          <a:lstStyle/>
          <a:p>
            <a:r>
              <a:rPr lang="en-US" dirty="0" smtClean="0">
                <a:solidFill>
                  <a:srgbClr val="FF0000"/>
                </a:solidFill>
              </a:rPr>
              <a:t>Strong Induction is sometimes called the </a:t>
            </a:r>
            <a:r>
              <a:rPr lang="en-US" i="1" dirty="0" smtClean="0">
                <a:solidFill>
                  <a:srgbClr val="FF0000"/>
                </a:solidFill>
              </a:rPr>
              <a:t>second principle of mathematical induction </a:t>
            </a:r>
            <a:r>
              <a:rPr lang="en-US" dirty="0" smtClean="0">
                <a:solidFill>
                  <a:srgbClr val="FF0000"/>
                </a:solidFill>
              </a:rPr>
              <a:t>or </a:t>
            </a:r>
            <a:r>
              <a:rPr lang="en-US" i="1" dirty="0" smtClean="0">
                <a:solidFill>
                  <a:srgbClr val="FF0000"/>
                </a:solidFill>
              </a:rPr>
              <a:t>complete induction</a:t>
            </a:r>
            <a:r>
              <a:rPr lang="en-US" dirty="0" smtClean="0">
                <a:solidFill>
                  <a:srgbClr val="FF0000"/>
                </a:solidFill>
              </a:rPr>
              <a:t>.</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8CD41AC4-40F7-4FE0-8905-74C6698904F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Strong Induction and  </a:t>
            </a:r>
            <a:br>
              <a:rPr lang="en-US" dirty="0" smtClean="0"/>
            </a:br>
            <a:r>
              <a:rPr lang="en-US" dirty="0" smtClean="0"/>
              <a:t>the 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752600"/>
            <a:ext cx="6248400" cy="1477328"/>
          </a:xfrm>
          <a:prstGeom prst="rect">
            <a:avLst/>
          </a:prstGeom>
          <a:noFill/>
        </p:spPr>
        <p:txBody>
          <a:bodyPr wrap="square" rtlCol="0">
            <a:spAutoFit/>
          </a:bodyPr>
          <a:lstStyle/>
          <a:p>
            <a:r>
              <a:rPr lang="en-US" dirty="0" smtClean="0"/>
              <a:t>Strong induction tells us that we can reach all rungs if:</a:t>
            </a:r>
          </a:p>
          <a:p>
            <a:pPr marL="342900" indent="-342900">
              <a:buFont typeface="+mj-lt"/>
              <a:buAutoNum type="arabicPeriod"/>
            </a:pPr>
            <a:r>
              <a:rPr lang="en-US" b="1" dirty="0" smtClean="0">
                <a:solidFill>
                  <a:srgbClr val="00B050"/>
                </a:solidFill>
              </a:rPr>
              <a:t>We can reach the first rung of the ladder.</a:t>
            </a:r>
          </a:p>
          <a:p>
            <a:pPr marL="342900" indent="-342900">
              <a:buFont typeface="+mj-lt"/>
              <a:buAutoNum type="arabicPeriod"/>
            </a:pPr>
            <a:r>
              <a:rPr lang="en-US" b="1" dirty="0" smtClean="0">
                <a:solidFill>
                  <a:srgbClr val="FF0000"/>
                </a:solidFill>
              </a:rPr>
              <a:t>For every integer </a:t>
            </a:r>
            <a:r>
              <a:rPr lang="en-US" b="1" i="1" dirty="0" smtClean="0">
                <a:solidFill>
                  <a:srgbClr val="FF0000"/>
                </a:solidFill>
              </a:rPr>
              <a:t>k</a:t>
            </a:r>
            <a:r>
              <a:rPr lang="en-US" b="1" dirty="0" smtClean="0">
                <a:solidFill>
                  <a:srgbClr val="FF0000"/>
                </a:solidFill>
              </a:rPr>
              <a:t>, if we can reach the first </a:t>
            </a:r>
            <a:r>
              <a:rPr lang="en-US" b="1" i="1" dirty="0" smtClean="0">
                <a:solidFill>
                  <a:srgbClr val="FF0000"/>
                </a:solidFill>
              </a:rPr>
              <a:t>k</a:t>
            </a:r>
            <a:r>
              <a:rPr lang="en-US" b="1" dirty="0" smtClean="0">
                <a:solidFill>
                  <a:srgbClr val="FF0000"/>
                </a:solidFill>
              </a:rPr>
              <a:t> rungs, then we can reach the (</a:t>
            </a:r>
            <a:r>
              <a:rPr lang="en-US" b="1" i="1" dirty="0" smtClean="0">
                <a:solidFill>
                  <a:srgbClr val="FF0000"/>
                </a:solidFill>
              </a:rPr>
              <a:t>k</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a:t>
            </a:r>
            <a:r>
              <a:rPr lang="en-US" b="1" dirty="0" err="1" smtClean="0">
                <a:solidFill>
                  <a:srgbClr val="FF0000"/>
                </a:solidFill>
              </a:rPr>
              <a:t>st</a:t>
            </a:r>
            <a:r>
              <a:rPr lang="en-US" b="1" dirty="0" smtClean="0">
                <a:solidFill>
                  <a:srgbClr val="FF0000"/>
                </a:solidFill>
              </a:rPr>
              <a:t> rung. </a:t>
            </a:r>
          </a:p>
          <a:p>
            <a:pPr marL="342900" indent="-342900">
              <a:buFont typeface="+mj-lt"/>
              <a:buAutoNum type="arabicPeriod"/>
            </a:pPr>
            <a:endParaRPr lang="en-US" dirty="0"/>
          </a:p>
        </p:txBody>
      </p:sp>
      <p:sp>
        <p:nvSpPr>
          <p:cNvPr id="6" name="TextBox 5"/>
          <p:cNvSpPr txBox="1"/>
          <p:nvPr/>
        </p:nvSpPr>
        <p:spPr>
          <a:xfrm>
            <a:off x="609600" y="3200400"/>
            <a:ext cx="5486400" cy="3416320"/>
          </a:xfrm>
          <a:prstGeom prst="rect">
            <a:avLst/>
          </a:prstGeom>
          <a:noFill/>
        </p:spPr>
        <p:txBody>
          <a:bodyPr wrap="square" rtlCol="0">
            <a:spAutoFit/>
          </a:bodyPr>
          <a:lstStyle/>
          <a:p>
            <a:r>
              <a:rPr lang="en-US" dirty="0" smtClean="0"/>
              <a:t>To conclude that we can reach every rung by strong induction:</a:t>
            </a:r>
          </a:p>
          <a:p>
            <a:pPr>
              <a:buFont typeface="Arial" pitchFamily="34" charset="0"/>
              <a:buChar char="•"/>
            </a:pPr>
            <a:r>
              <a:rPr lang="en-US" dirty="0" smtClean="0">
                <a:solidFill>
                  <a:srgbClr val="00B050"/>
                </a:solidFill>
              </a:rPr>
              <a:t> BASIS STEP:  </a:t>
            </a:r>
            <a:r>
              <a:rPr lang="en-US" i="1" dirty="0" smtClean="0">
                <a:solidFill>
                  <a:srgbClr val="00B050"/>
                </a:solidFill>
              </a:rPr>
              <a:t>P</a:t>
            </a:r>
            <a:r>
              <a:rPr lang="en-US" dirty="0" smtClean="0">
                <a:solidFill>
                  <a:srgbClr val="00B050"/>
                </a:solidFill>
              </a:rPr>
              <a:t>(</a:t>
            </a:r>
            <a:r>
              <a:rPr lang="en-US" dirty="0" smtClean="0">
                <a:solidFill>
                  <a:srgbClr val="00B050"/>
                </a:solidFill>
                <a:latin typeface="Cambria Math" pitchFamily="18" charset="0"/>
                <a:ea typeface="Cambria Math" pitchFamily="18" charset="0"/>
              </a:rPr>
              <a:t>1</a:t>
            </a:r>
            <a:r>
              <a:rPr lang="en-US" dirty="0" smtClean="0">
                <a:solidFill>
                  <a:srgbClr val="00B050"/>
                </a:solidFill>
              </a:rPr>
              <a:t>) holds</a:t>
            </a:r>
          </a:p>
          <a:p>
            <a:pPr>
              <a:buFont typeface="Arial" pitchFamily="34" charset="0"/>
              <a:buChar char="•"/>
            </a:pPr>
            <a:r>
              <a:rPr lang="en-US" dirty="0" smtClean="0">
                <a:solidFill>
                  <a:srgbClr val="FF0000"/>
                </a:solidFill>
              </a:rPr>
              <a:t> INDUCTIVE STEP:  Assume </a:t>
            </a:r>
            <a:r>
              <a:rPr lang="en-US" i="1" dirty="0" smtClean="0">
                <a:solidFill>
                  <a:srgbClr val="FF0000"/>
                </a:solidFill>
              </a:rPr>
              <a:t>P</a:t>
            </a:r>
            <a:r>
              <a:rPr lang="en-US" dirty="0" smtClean="0">
                <a:solidFill>
                  <a:srgbClr val="FF0000"/>
                </a:solidFill>
              </a:rPr>
              <a:t>(</a:t>
            </a:r>
            <a:r>
              <a:rPr lang="en-US" dirty="0" smtClean="0">
                <a:solidFill>
                  <a:srgbClr val="FF0000"/>
                </a:solidFill>
                <a:latin typeface="Cambria Math" pitchFamily="18" charset="0"/>
                <a:ea typeface="Cambria Math" pitchFamily="18" charset="0"/>
              </a:rPr>
              <a:t>1</a:t>
            </a:r>
            <a:r>
              <a:rPr lang="en-US" dirty="0" smtClean="0">
                <a:solidFill>
                  <a:srgbClr val="FF0000"/>
                </a:solidFill>
              </a:rPr>
              <a:t>)</a:t>
            </a:r>
            <a:r>
              <a:rPr lang="en-US" i="1" dirty="0" smtClean="0">
                <a:solidFill>
                  <a:srgbClr val="FF0000"/>
                </a:solidFill>
              </a:rPr>
              <a:t> </a:t>
            </a:r>
            <a:r>
              <a:rPr lang="en-US" dirty="0" smtClean="0">
                <a:solidFill>
                  <a:srgbClr val="FF0000"/>
                </a:solidFill>
                <a:latin typeface="Cambria Math"/>
                <a:ea typeface="Cambria Math"/>
              </a:rPr>
              <a:t>∧</a:t>
            </a:r>
            <a:r>
              <a:rPr lang="en-US" dirty="0" smtClean="0">
                <a:solidFill>
                  <a:srgbClr val="FF0000"/>
                </a:solidFill>
              </a:rPr>
              <a:t> </a:t>
            </a:r>
            <a:r>
              <a:rPr lang="en-US" i="1" dirty="0" smtClean="0">
                <a:solidFill>
                  <a:srgbClr val="FF0000"/>
                </a:solidFill>
              </a:rPr>
              <a:t>P</a:t>
            </a:r>
            <a:r>
              <a:rPr lang="en-US" dirty="0" smtClean="0">
                <a:solidFill>
                  <a:srgbClr val="FF0000"/>
                </a:solidFill>
              </a:rPr>
              <a:t>(</a:t>
            </a:r>
            <a:r>
              <a:rPr lang="en-US" dirty="0" smtClean="0">
                <a:solidFill>
                  <a:srgbClr val="FF0000"/>
                </a:solidFill>
                <a:latin typeface="Cambria Math" pitchFamily="18" charset="0"/>
                <a:ea typeface="Cambria Math" pitchFamily="18" charset="0"/>
              </a:rPr>
              <a:t>2</a:t>
            </a:r>
            <a:r>
              <a:rPr lang="en-US" dirty="0" smtClean="0">
                <a:solidFill>
                  <a:srgbClr val="FF0000"/>
                </a:solidFill>
              </a:rPr>
              <a:t>)</a:t>
            </a:r>
            <a:r>
              <a:rPr lang="en-US" i="1" dirty="0" smtClean="0">
                <a:solidFill>
                  <a:srgbClr val="FF0000"/>
                </a:solidFill>
              </a:rPr>
              <a:t> </a:t>
            </a:r>
            <a:r>
              <a:rPr lang="en-US" dirty="0" smtClean="0">
                <a:solidFill>
                  <a:srgbClr val="FF0000"/>
                </a:solidFill>
                <a:latin typeface="Cambria Math"/>
                <a:ea typeface="Cambria Math"/>
              </a:rPr>
              <a:t>∧∙∙∙</a:t>
            </a:r>
            <a:r>
              <a:rPr lang="en-US" dirty="0" smtClean="0">
                <a:solidFill>
                  <a:srgbClr val="FF0000"/>
                </a:solidFill>
              </a:rPr>
              <a:t> </a:t>
            </a:r>
            <a:r>
              <a:rPr lang="en-US" dirty="0" smtClean="0">
                <a:solidFill>
                  <a:srgbClr val="FF0000"/>
                </a:solidFill>
                <a:latin typeface="Cambria Math"/>
                <a:ea typeface="Cambria Math"/>
              </a:rPr>
              <a:t>∧</a:t>
            </a:r>
            <a:r>
              <a:rPr lang="en-US" i="1" dirty="0" smtClean="0">
                <a:solidFill>
                  <a:srgbClr val="FF0000"/>
                </a:solidFill>
              </a:rPr>
              <a:t> P</a:t>
            </a:r>
            <a:r>
              <a:rPr lang="en-US" dirty="0" smtClean="0">
                <a:solidFill>
                  <a:srgbClr val="FF0000"/>
                </a:solidFill>
              </a:rPr>
              <a:t>(</a:t>
            </a:r>
            <a:r>
              <a:rPr lang="en-US" i="1" dirty="0" smtClean="0">
                <a:solidFill>
                  <a:srgbClr val="FF0000"/>
                </a:solidFill>
              </a:rPr>
              <a:t>k</a:t>
            </a:r>
            <a:r>
              <a:rPr lang="en-US" dirty="0" smtClean="0">
                <a:solidFill>
                  <a:srgbClr val="FF0000"/>
                </a:solidFill>
              </a:rPr>
              <a:t>)</a:t>
            </a:r>
          </a:p>
          <a:p>
            <a:r>
              <a:rPr lang="en-US" dirty="0" smtClean="0">
                <a:solidFill>
                  <a:srgbClr val="FF0000"/>
                </a:solidFill>
              </a:rPr>
              <a:t>   </a:t>
            </a:r>
            <a:r>
              <a:rPr lang="en-US" dirty="0" smtClean="0">
                <a:solidFill>
                  <a:srgbClr val="FF0000"/>
                </a:solidFill>
                <a:latin typeface="Cambria Math"/>
                <a:ea typeface="Cambria Math"/>
              </a:rPr>
              <a:t>holds for an arbitrary integer </a:t>
            </a:r>
            <a:r>
              <a:rPr lang="en-US" i="1" dirty="0" smtClean="0">
                <a:solidFill>
                  <a:srgbClr val="FF0000"/>
                </a:solidFill>
                <a:latin typeface="Cambria Math"/>
                <a:ea typeface="Cambria Math"/>
              </a:rPr>
              <a:t>k</a:t>
            </a:r>
            <a:r>
              <a:rPr lang="en-US" dirty="0" smtClean="0">
                <a:solidFill>
                  <a:srgbClr val="FF0000"/>
                </a:solidFill>
                <a:latin typeface="Cambria Math"/>
                <a:ea typeface="Cambria Math"/>
              </a:rPr>
              <a:t>, and show that  </a:t>
            </a:r>
          </a:p>
          <a:p>
            <a:r>
              <a:rPr lang="en-US" i="1" dirty="0" smtClean="0">
                <a:solidFill>
                  <a:srgbClr val="FF0000"/>
                </a:solidFill>
                <a:latin typeface="Cambria Math"/>
                <a:ea typeface="Cambria Math"/>
              </a:rPr>
              <a:t>    </a:t>
            </a:r>
            <a:r>
              <a:rPr lang="en-US" i="1" dirty="0" smtClean="0">
                <a:solidFill>
                  <a:srgbClr val="FF0000"/>
                </a:solidFill>
              </a:rPr>
              <a:t>P</a:t>
            </a:r>
            <a:r>
              <a:rPr lang="en-US" dirty="0" smtClean="0">
                <a:solidFill>
                  <a:srgbClr val="FF0000"/>
                </a:solidFill>
              </a:rPr>
              <a:t>(</a:t>
            </a:r>
            <a:r>
              <a:rPr lang="en-US" i="1" dirty="0" smtClean="0">
                <a:solidFill>
                  <a:srgbClr val="FF0000"/>
                </a:solidFill>
              </a:rPr>
              <a:t>k + </a:t>
            </a:r>
            <a:r>
              <a:rPr lang="en-US" dirty="0" smtClean="0">
                <a:solidFill>
                  <a:srgbClr val="FF0000"/>
                </a:solidFill>
                <a:latin typeface="Cambria Math" pitchFamily="18" charset="0"/>
                <a:ea typeface="Cambria Math" pitchFamily="18" charset="0"/>
              </a:rPr>
              <a:t>1</a:t>
            </a:r>
            <a:r>
              <a:rPr lang="en-US" dirty="0" smtClean="0">
                <a:solidFill>
                  <a:srgbClr val="FF0000"/>
                </a:solidFill>
              </a:rPr>
              <a:t>)</a:t>
            </a:r>
            <a:r>
              <a:rPr lang="en-US" i="1" dirty="0" smtClean="0">
                <a:solidFill>
                  <a:srgbClr val="FF0000"/>
                </a:solidFill>
              </a:rPr>
              <a:t> </a:t>
            </a:r>
            <a:r>
              <a:rPr lang="en-US" dirty="0" smtClean="0">
                <a:solidFill>
                  <a:srgbClr val="FF0000"/>
                </a:solidFill>
              </a:rPr>
              <a:t>must also hold</a:t>
            </a:r>
            <a:r>
              <a:rPr lang="en-US" i="1" dirty="0" smtClean="0">
                <a:solidFill>
                  <a:srgbClr val="FF0000"/>
                </a:solidFill>
              </a:rPr>
              <a:t>.</a:t>
            </a:r>
          </a:p>
          <a:p>
            <a:r>
              <a:rPr lang="en-US" dirty="0" smtClean="0"/>
              <a:t>We  will have then shown by strong induction that for every positive integer </a:t>
            </a:r>
            <a:r>
              <a:rPr lang="en-US" i="1" dirty="0" smtClean="0"/>
              <a:t>n</a:t>
            </a:r>
            <a:r>
              <a:rPr lang="en-US" dirty="0" smtClean="0"/>
              <a:t>, </a:t>
            </a:r>
            <a:r>
              <a:rPr lang="en-US" i="1" dirty="0" smtClean="0"/>
              <a:t>P</a:t>
            </a:r>
            <a:r>
              <a:rPr lang="en-US" dirty="0" smtClean="0"/>
              <a:t>(</a:t>
            </a:r>
            <a:r>
              <a:rPr lang="en-US" i="1" dirty="0" smtClean="0"/>
              <a:t>n</a:t>
            </a:r>
            <a:r>
              <a:rPr lang="en-US" dirty="0" smtClean="0"/>
              <a:t>) holds, i.e., we can </a:t>
            </a:r>
          </a:p>
          <a:p>
            <a:r>
              <a:rPr lang="en-US" dirty="0" smtClean="0"/>
              <a:t>reach the </a:t>
            </a:r>
            <a:r>
              <a:rPr lang="en-US" i="1" dirty="0" smtClean="0"/>
              <a:t>n</a:t>
            </a:r>
            <a:r>
              <a:rPr lang="en-US" dirty="0" smtClean="0"/>
              <a:t>th rung of the ladder.</a:t>
            </a:r>
          </a:p>
          <a:p>
            <a:pPr>
              <a:buFont typeface="Arial" pitchFamily="34" charset="0"/>
              <a:buChar char="•"/>
            </a:pPr>
            <a:endParaRPr lang="en-US" i="1" dirty="0" smtClean="0"/>
          </a:p>
          <a:p>
            <a:pPr>
              <a:buFont typeface="Arial" pitchFamily="34" charset="0"/>
              <a:buChar char="•"/>
            </a:pPr>
            <a:endParaRPr lang="en-US" dirty="0" smtClean="0"/>
          </a:p>
          <a:p>
            <a:endParaRPr lang="en-US" dirty="0"/>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CD41AC4-40F7-4FE0-8905-74C6698904F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Suppose we can reach the first and second rungs of an infinite ladder, and we know that if we can reach a rung, then we can reach two rungs higher. Prove that we can reach every rung.</a:t>
            </a:r>
          </a:p>
          <a:p>
            <a:pPr>
              <a:buNone/>
            </a:pPr>
            <a:r>
              <a:rPr lang="en-US" dirty="0" smtClean="0"/>
              <a:t>   (Try this with mathematical induction.)</a:t>
            </a:r>
          </a:p>
          <a:p>
            <a:pPr>
              <a:buNone/>
            </a:pPr>
            <a:r>
              <a:rPr lang="en-US" b="1" dirty="0" smtClean="0"/>
              <a:t>    Solution</a:t>
            </a:r>
            <a:r>
              <a:rPr lang="en-US" dirty="0" smtClean="0"/>
              <a:t>: Prove the result using strong induction.</a:t>
            </a:r>
          </a:p>
          <a:p>
            <a:pPr lvl="1"/>
            <a:r>
              <a:rPr lang="en-US" dirty="0" smtClean="0">
                <a:solidFill>
                  <a:srgbClr val="00B050"/>
                </a:solidFill>
              </a:rPr>
              <a:t>BASIS STEP: We can reach the first </a:t>
            </a:r>
            <a:r>
              <a:rPr lang="en-US" dirty="0" smtClean="0">
                <a:solidFill>
                  <a:srgbClr val="00B050"/>
                </a:solidFill>
              </a:rPr>
              <a:t>step and the second step.</a:t>
            </a:r>
            <a:endParaRPr lang="en-US" dirty="0" smtClean="0">
              <a:solidFill>
                <a:srgbClr val="00B050"/>
              </a:solidFill>
            </a:endParaRPr>
          </a:p>
          <a:p>
            <a:pPr lvl="1"/>
            <a:r>
              <a:rPr lang="en-US" dirty="0" smtClean="0">
                <a:solidFill>
                  <a:srgbClr val="FF0000"/>
                </a:solidFill>
              </a:rPr>
              <a:t>INDUCTIVE STEP:  The inductive hypothesis is that we can reach the first </a:t>
            </a:r>
            <a:r>
              <a:rPr lang="en-US" i="1" dirty="0" smtClean="0">
                <a:solidFill>
                  <a:srgbClr val="FF0000"/>
                </a:solidFill>
              </a:rPr>
              <a:t>k</a:t>
            </a:r>
            <a:r>
              <a:rPr lang="en-US" dirty="0" smtClean="0">
                <a:solidFill>
                  <a:srgbClr val="FF0000"/>
                </a:solidFill>
              </a:rPr>
              <a:t> rungs, for any </a:t>
            </a:r>
            <a:r>
              <a:rPr lang="en-US" i="1" dirty="0" smtClean="0">
                <a:solidFill>
                  <a:srgbClr val="FF0000"/>
                </a:solidFill>
              </a:rPr>
              <a:t>k</a:t>
            </a:r>
            <a:r>
              <a:rPr lang="en-US" dirty="0" smtClean="0">
                <a:solidFill>
                  <a:srgbClr val="FF0000"/>
                </a:solidFill>
              </a:rPr>
              <a:t> </a:t>
            </a:r>
            <a:r>
              <a:rPr lang="en-US" dirty="0" smtClean="0">
                <a:solidFill>
                  <a:srgbClr val="FF0000"/>
                </a:solidFill>
                <a:latin typeface="Cambria Math"/>
                <a:ea typeface="Cambria Math"/>
              </a:rPr>
              <a:t>≥ 2. We can reach the             (</a:t>
            </a:r>
            <a:r>
              <a:rPr lang="en-US" i="1" dirty="0" smtClean="0">
                <a:solidFill>
                  <a:srgbClr val="FF0000"/>
                </a:solidFill>
                <a:ea typeface="Cambria Math"/>
              </a:rPr>
              <a:t>k</a:t>
            </a:r>
            <a:r>
              <a:rPr lang="en-US" dirty="0" smtClean="0">
                <a:solidFill>
                  <a:srgbClr val="FF0000"/>
                </a:solidFill>
                <a:latin typeface="Cambria Math"/>
                <a:ea typeface="Cambria Math"/>
              </a:rPr>
              <a:t> + 1)</a:t>
            </a:r>
            <a:r>
              <a:rPr lang="en-US" dirty="0" err="1" smtClean="0">
                <a:solidFill>
                  <a:srgbClr val="FF0000"/>
                </a:solidFill>
                <a:latin typeface="Cambria Math"/>
                <a:ea typeface="Cambria Math"/>
              </a:rPr>
              <a:t>st</a:t>
            </a:r>
            <a:r>
              <a:rPr lang="en-US" dirty="0" smtClean="0">
                <a:solidFill>
                  <a:srgbClr val="FF0000"/>
                </a:solidFill>
                <a:latin typeface="Cambria Math"/>
                <a:ea typeface="Cambria Math"/>
              </a:rPr>
              <a:t> rung since we can reach the (</a:t>
            </a:r>
            <a:r>
              <a:rPr lang="en-US" i="1" dirty="0" smtClean="0">
                <a:solidFill>
                  <a:srgbClr val="FF0000"/>
                </a:solidFill>
                <a:ea typeface="Cambria Math"/>
              </a:rPr>
              <a:t>k</a:t>
            </a:r>
            <a:r>
              <a:rPr lang="en-US" dirty="0" smtClean="0">
                <a:solidFill>
                  <a:srgbClr val="FF0000"/>
                </a:solidFill>
                <a:latin typeface="Cambria Math"/>
                <a:ea typeface="Cambria Math"/>
              </a:rPr>
              <a:t> − 1)</a:t>
            </a:r>
            <a:r>
              <a:rPr lang="en-US" dirty="0" err="1" smtClean="0">
                <a:solidFill>
                  <a:srgbClr val="FF0000"/>
                </a:solidFill>
                <a:latin typeface="Cambria Math"/>
                <a:ea typeface="Cambria Math"/>
              </a:rPr>
              <a:t>st</a:t>
            </a:r>
            <a:r>
              <a:rPr lang="en-US" dirty="0" smtClean="0">
                <a:solidFill>
                  <a:srgbClr val="FF0000"/>
                </a:solidFill>
                <a:latin typeface="Cambria Math"/>
                <a:ea typeface="Cambria Math"/>
              </a:rPr>
              <a:t> rung by the inductive hypothesis.</a:t>
            </a:r>
          </a:p>
          <a:p>
            <a:pPr lvl="1"/>
            <a:r>
              <a:rPr lang="en-US" dirty="0" smtClean="0">
                <a:latin typeface="Cambria Math"/>
                <a:ea typeface="Cambria Math"/>
              </a:rPr>
              <a:t>Hence, we can reach all rungs of the ladder. </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Which Form of Induction Should Be Used?</a:t>
            </a:r>
            <a:endParaRPr lang="en-US" sz="4000" dirty="0"/>
          </a:p>
        </p:txBody>
      </p:sp>
      <p:sp>
        <p:nvSpPr>
          <p:cNvPr id="3" name="Content Placeholder 2"/>
          <p:cNvSpPr>
            <a:spLocks noGrp="1"/>
          </p:cNvSpPr>
          <p:nvPr>
            <p:ph idx="1"/>
          </p:nvPr>
        </p:nvSpPr>
        <p:spPr/>
        <p:txBody>
          <a:bodyPr>
            <a:normAutofit/>
          </a:bodyPr>
          <a:lstStyle/>
          <a:p>
            <a:r>
              <a:rPr lang="en-US" dirty="0" smtClean="0"/>
              <a:t>We can always use strong induction instead of  mathematical induction. But there is no reason to use it if it is simpler to use mathematical induction. (</a:t>
            </a:r>
            <a:r>
              <a:rPr lang="en-US" i="1" dirty="0" smtClean="0"/>
              <a:t>See page </a:t>
            </a:r>
            <a:r>
              <a:rPr lang="en-US" dirty="0" smtClean="0">
                <a:latin typeface="Cambria Math" pitchFamily="18" charset="0"/>
                <a:ea typeface="Cambria Math" pitchFamily="18" charset="0"/>
              </a:rPr>
              <a:t>335</a:t>
            </a:r>
            <a:r>
              <a:rPr lang="en-US" dirty="0" smtClean="0"/>
              <a:t> </a:t>
            </a:r>
            <a:r>
              <a:rPr lang="en-US" i="1" dirty="0" smtClean="0"/>
              <a:t>of text</a:t>
            </a:r>
            <a:r>
              <a:rPr lang="en-US" dirty="0" smtClean="0"/>
              <a:t>.)</a:t>
            </a:r>
          </a:p>
          <a:p>
            <a:r>
              <a:rPr lang="en-US" dirty="0" smtClean="0"/>
              <a:t>In fact, the principles of mathematical induction, strong induction, and the well-ordering property are all equivalent. (</a:t>
            </a:r>
            <a:r>
              <a:rPr lang="en-US" i="1" dirty="0" smtClean="0"/>
              <a:t>Exercises </a:t>
            </a:r>
            <a:r>
              <a:rPr lang="en-US" dirty="0" smtClean="0">
                <a:latin typeface="Cambria Math" pitchFamily="18" charset="0"/>
                <a:ea typeface="Cambria Math" pitchFamily="18" charset="0"/>
              </a:rPr>
              <a:t>41</a:t>
            </a:r>
            <a:r>
              <a:rPr lang="en-US" dirty="0" smtClean="0"/>
              <a:t>-</a:t>
            </a:r>
            <a:r>
              <a:rPr lang="en-US" dirty="0" smtClean="0">
                <a:latin typeface="Cambria Math" pitchFamily="18" charset="0"/>
                <a:ea typeface="Cambria Math" pitchFamily="18" charset="0"/>
              </a:rPr>
              <a:t>43</a:t>
            </a:r>
            <a:r>
              <a:rPr lang="en-US" dirty="0" smtClean="0"/>
              <a:t>)</a:t>
            </a:r>
          </a:p>
          <a:p>
            <a:r>
              <a:rPr lang="en-US" dirty="0" smtClean="0"/>
              <a:t>Sometimes it is clear how to proceed using one of the three methods, but not the other two.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Completion of the proof of the Fundamental Theorem of Arithmetic</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Show that if </a:t>
            </a:r>
            <a:r>
              <a:rPr lang="en-US" i="1" dirty="0" smtClean="0"/>
              <a:t>n</a:t>
            </a:r>
            <a:r>
              <a:rPr lang="en-US" dirty="0" smtClean="0"/>
              <a:t> is an integer greater than </a:t>
            </a:r>
            <a:r>
              <a:rPr lang="en-US" dirty="0" smtClean="0">
                <a:latin typeface="Cambria Math" pitchFamily="18" charset="0"/>
                <a:ea typeface="Cambria Math" pitchFamily="18" charset="0"/>
              </a:rPr>
              <a:t>1</a:t>
            </a:r>
            <a:r>
              <a:rPr lang="en-US" dirty="0" smtClean="0"/>
              <a:t>, then </a:t>
            </a:r>
            <a:r>
              <a:rPr lang="en-US" i="1" dirty="0" smtClean="0"/>
              <a:t>n</a:t>
            </a:r>
            <a:r>
              <a:rPr lang="en-US" dirty="0" smtClean="0"/>
              <a:t> can be written as the product of primes.</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a:t>
            </a:r>
            <a:r>
              <a:rPr lang="en-US" dirty="0" smtClean="0"/>
              <a:t> can be written as a product of primes.</a:t>
            </a:r>
          </a:p>
          <a:p>
            <a:pPr lvl="1"/>
            <a:r>
              <a:rPr lang="en-US" dirty="0" smtClean="0">
                <a:solidFill>
                  <a:srgbClr val="00B050"/>
                </a:solidFill>
              </a:rPr>
              <a:t>BASIS STEP: </a:t>
            </a:r>
            <a:r>
              <a:rPr lang="en-US" i="1" dirty="0" smtClean="0">
                <a:solidFill>
                  <a:srgbClr val="00B050"/>
                </a:solidFill>
              </a:rPr>
              <a:t>P</a:t>
            </a:r>
            <a:r>
              <a:rPr lang="en-US" dirty="0" smtClean="0">
                <a:solidFill>
                  <a:srgbClr val="00B050"/>
                </a:solidFill>
              </a:rPr>
              <a:t>(</a:t>
            </a:r>
            <a:r>
              <a:rPr lang="en-US" dirty="0" smtClean="0">
                <a:solidFill>
                  <a:srgbClr val="00B050"/>
                </a:solidFill>
                <a:latin typeface="Cambria Math" pitchFamily="18" charset="0"/>
                <a:ea typeface="Cambria Math" pitchFamily="18" charset="0"/>
              </a:rPr>
              <a:t>2</a:t>
            </a:r>
            <a:r>
              <a:rPr lang="en-US" dirty="0" smtClean="0">
                <a:solidFill>
                  <a:srgbClr val="00B050"/>
                </a:solidFill>
              </a:rPr>
              <a:t>) is true since </a:t>
            </a:r>
            <a:r>
              <a:rPr lang="en-US" dirty="0" smtClean="0">
                <a:solidFill>
                  <a:srgbClr val="00B050"/>
                </a:solidFill>
                <a:latin typeface="Cambria Math" pitchFamily="18" charset="0"/>
                <a:ea typeface="Cambria Math" pitchFamily="18" charset="0"/>
              </a:rPr>
              <a:t>2</a:t>
            </a:r>
            <a:r>
              <a:rPr lang="en-US" dirty="0" smtClean="0">
                <a:solidFill>
                  <a:srgbClr val="00B050"/>
                </a:solidFill>
              </a:rPr>
              <a:t> itself is prime.</a:t>
            </a:r>
          </a:p>
          <a:p>
            <a:pPr lvl="1"/>
            <a:r>
              <a:rPr lang="en-US" dirty="0" smtClean="0">
                <a:solidFill>
                  <a:srgbClr val="FF0000"/>
                </a:solidFill>
              </a:rPr>
              <a:t>INDUCTIVE STEP: The inductive hypothesis is </a:t>
            </a:r>
            <a:r>
              <a:rPr lang="en-US" i="1" dirty="0" smtClean="0">
                <a:solidFill>
                  <a:srgbClr val="FF0000"/>
                </a:solidFill>
              </a:rPr>
              <a:t>P</a:t>
            </a:r>
            <a:r>
              <a:rPr lang="en-US" dirty="0" smtClean="0">
                <a:solidFill>
                  <a:srgbClr val="FF0000"/>
                </a:solidFill>
              </a:rPr>
              <a:t>(</a:t>
            </a:r>
            <a:r>
              <a:rPr lang="en-US" i="1" dirty="0" smtClean="0">
                <a:solidFill>
                  <a:srgbClr val="FF0000"/>
                </a:solidFill>
              </a:rPr>
              <a:t>j</a:t>
            </a:r>
            <a:r>
              <a:rPr lang="en-US" dirty="0" smtClean="0">
                <a:solidFill>
                  <a:srgbClr val="FF0000"/>
                </a:solidFill>
              </a:rPr>
              <a:t>) is true for all integers </a:t>
            </a:r>
            <a:r>
              <a:rPr lang="en-US" i="1" dirty="0" smtClean="0">
                <a:solidFill>
                  <a:srgbClr val="FF0000"/>
                </a:solidFill>
              </a:rPr>
              <a:t>j</a:t>
            </a:r>
            <a:r>
              <a:rPr lang="en-US" dirty="0" smtClean="0">
                <a:solidFill>
                  <a:srgbClr val="FF0000"/>
                </a:solidFill>
              </a:rPr>
              <a:t> with </a:t>
            </a:r>
            <a:r>
              <a:rPr lang="en-US" dirty="0" smtClean="0">
                <a:solidFill>
                  <a:srgbClr val="FF0000"/>
                </a:solidFill>
                <a:latin typeface="Cambria Math" pitchFamily="18" charset="0"/>
                <a:ea typeface="Cambria Math" pitchFamily="18" charset="0"/>
              </a:rPr>
              <a:t>2</a:t>
            </a:r>
            <a:r>
              <a:rPr lang="en-US" dirty="0" smtClean="0">
                <a:solidFill>
                  <a:srgbClr val="FF0000"/>
                </a:solidFill>
              </a:rPr>
              <a:t> </a:t>
            </a:r>
            <a:r>
              <a:rPr lang="en-US" dirty="0" smtClean="0">
                <a:solidFill>
                  <a:srgbClr val="FF0000"/>
                </a:solidFill>
                <a:latin typeface="Cambria Math"/>
                <a:ea typeface="Cambria Math"/>
              </a:rPr>
              <a:t>≤</a:t>
            </a:r>
            <a:r>
              <a:rPr lang="en-US" dirty="0" smtClean="0">
                <a:solidFill>
                  <a:srgbClr val="FF0000"/>
                </a:solidFill>
              </a:rPr>
              <a:t> </a:t>
            </a:r>
            <a:r>
              <a:rPr lang="en-US" i="1" dirty="0" smtClean="0">
                <a:solidFill>
                  <a:srgbClr val="FF0000"/>
                </a:solidFill>
              </a:rPr>
              <a:t>j</a:t>
            </a:r>
            <a:r>
              <a:rPr lang="en-US" dirty="0" smtClean="0">
                <a:solidFill>
                  <a:srgbClr val="FF0000"/>
                </a:solidFill>
              </a:rPr>
              <a:t>  </a:t>
            </a:r>
            <a:r>
              <a:rPr lang="en-US" dirty="0" smtClean="0">
                <a:solidFill>
                  <a:srgbClr val="FF0000"/>
                </a:solidFill>
                <a:latin typeface="Cambria Math"/>
                <a:ea typeface="Cambria Math"/>
              </a:rPr>
              <a:t>≤</a:t>
            </a:r>
            <a:r>
              <a:rPr lang="en-US" dirty="0" smtClean="0">
                <a:solidFill>
                  <a:srgbClr val="FF0000"/>
                </a:solidFill>
              </a:rPr>
              <a:t> </a:t>
            </a:r>
            <a:r>
              <a:rPr lang="en-US" i="1" dirty="0" smtClean="0">
                <a:solidFill>
                  <a:srgbClr val="FF0000"/>
                </a:solidFill>
              </a:rPr>
              <a:t>k</a:t>
            </a:r>
            <a:r>
              <a:rPr lang="en-US" dirty="0" smtClean="0">
                <a:solidFill>
                  <a:srgbClr val="FF0000"/>
                </a:solidFill>
              </a:rPr>
              <a:t>. To show that </a:t>
            </a:r>
            <a:r>
              <a:rPr lang="en-US" i="1" dirty="0" smtClean="0">
                <a:solidFill>
                  <a:srgbClr val="FF0000"/>
                </a:solidFill>
              </a:rPr>
              <a:t>P</a:t>
            </a:r>
            <a:r>
              <a:rPr lang="en-US" dirty="0" smtClean="0">
                <a:solidFill>
                  <a:srgbClr val="FF0000"/>
                </a:solidFill>
              </a:rPr>
              <a:t>(</a:t>
            </a:r>
            <a:r>
              <a:rPr lang="en-US" i="1" dirty="0" smtClean="0">
                <a:solidFill>
                  <a:srgbClr val="FF0000"/>
                </a:solidFill>
              </a:rPr>
              <a:t>k</a:t>
            </a:r>
            <a:r>
              <a:rPr lang="en-US" dirty="0" smtClean="0">
                <a:solidFill>
                  <a:srgbClr val="FF0000"/>
                </a:solidFill>
              </a:rPr>
              <a:t> + </a:t>
            </a:r>
            <a:r>
              <a:rPr lang="en-US" dirty="0" smtClean="0">
                <a:solidFill>
                  <a:srgbClr val="FF0000"/>
                </a:solidFill>
                <a:latin typeface="Cambria Math" pitchFamily="18" charset="0"/>
                <a:ea typeface="Cambria Math" pitchFamily="18" charset="0"/>
              </a:rPr>
              <a:t>1</a:t>
            </a:r>
            <a:r>
              <a:rPr lang="en-US" dirty="0" smtClean="0">
                <a:solidFill>
                  <a:srgbClr val="FF0000"/>
                </a:solidFill>
              </a:rPr>
              <a:t>) must be true under this assumption, two cases need to be considered:</a:t>
            </a:r>
          </a:p>
          <a:p>
            <a:pPr lvl="2"/>
            <a:r>
              <a:rPr lang="en-US" dirty="0" smtClean="0">
                <a:solidFill>
                  <a:schemeClr val="bg1">
                    <a:lumMod val="65000"/>
                  </a:schemeClr>
                </a:solidFill>
              </a:rPr>
              <a:t>If </a:t>
            </a:r>
            <a:r>
              <a:rPr lang="en-US" i="1" dirty="0" smtClean="0">
                <a:solidFill>
                  <a:schemeClr val="bg1">
                    <a:lumMod val="65000"/>
                  </a:schemeClr>
                </a:solidFill>
              </a:rPr>
              <a:t>k</a:t>
            </a:r>
            <a:r>
              <a:rPr lang="en-US" dirty="0" smtClean="0">
                <a:solidFill>
                  <a:schemeClr val="bg1">
                    <a:lumMod val="65000"/>
                  </a:schemeClr>
                </a:solidFill>
              </a:rPr>
              <a:t> + </a:t>
            </a:r>
            <a:r>
              <a:rPr lang="en-US" dirty="0" smtClean="0">
                <a:solidFill>
                  <a:schemeClr val="bg1">
                    <a:lumMod val="65000"/>
                  </a:schemeClr>
                </a:solidFill>
                <a:latin typeface="Cambria Math" pitchFamily="18" charset="0"/>
                <a:ea typeface="Cambria Math" pitchFamily="18" charset="0"/>
              </a:rPr>
              <a:t>1  is prime, then </a:t>
            </a:r>
            <a:r>
              <a:rPr lang="en-US" i="1" dirty="0" smtClean="0">
                <a:solidFill>
                  <a:schemeClr val="bg1">
                    <a:lumMod val="65000"/>
                  </a:schemeClr>
                </a:solidFill>
              </a:rPr>
              <a:t>P</a:t>
            </a:r>
            <a:r>
              <a:rPr lang="en-US" dirty="0" smtClean="0">
                <a:solidFill>
                  <a:schemeClr val="bg1">
                    <a:lumMod val="65000"/>
                  </a:schemeClr>
                </a:solidFill>
              </a:rPr>
              <a:t>(</a:t>
            </a:r>
            <a:r>
              <a:rPr lang="en-US" i="1" dirty="0" smtClean="0">
                <a:solidFill>
                  <a:schemeClr val="bg1">
                    <a:lumMod val="65000"/>
                  </a:schemeClr>
                </a:solidFill>
              </a:rPr>
              <a:t>k</a:t>
            </a:r>
            <a:r>
              <a:rPr lang="en-US" dirty="0" smtClean="0">
                <a:solidFill>
                  <a:schemeClr val="bg1">
                    <a:lumMod val="65000"/>
                  </a:schemeClr>
                </a:solidFill>
              </a:rPr>
              <a:t> + </a:t>
            </a:r>
            <a:r>
              <a:rPr lang="en-US" dirty="0" smtClean="0">
                <a:solidFill>
                  <a:schemeClr val="bg1">
                    <a:lumMod val="65000"/>
                  </a:schemeClr>
                </a:solidFill>
                <a:latin typeface="Cambria Math" pitchFamily="18" charset="0"/>
                <a:ea typeface="Cambria Math" pitchFamily="18" charset="0"/>
              </a:rPr>
              <a:t>1</a:t>
            </a:r>
            <a:r>
              <a:rPr lang="en-US" dirty="0" smtClean="0">
                <a:solidFill>
                  <a:schemeClr val="bg1">
                    <a:lumMod val="65000"/>
                  </a:schemeClr>
                </a:solidFill>
              </a:rPr>
              <a:t>) is true.</a:t>
            </a:r>
          </a:p>
          <a:p>
            <a:pPr lvl="2"/>
            <a:r>
              <a:rPr lang="en-US" dirty="0" smtClean="0">
                <a:solidFill>
                  <a:schemeClr val="bg1">
                    <a:lumMod val="65000"/>
                  </a:schemeClr>
                </a:solidFill>
              </a:rPr>
              <a:t>Otherwise, </a:t>
            </a:r>
            <a:r>
              <a:rPr lang="en-US" i="1" dirty="0" smtClean="0">
                <a:solidFill>
                  <a:schemeClr val="bg1">
                    <a:lumMod val="65000"/>
                  </a:schemeClr>
                </a:solidFill>
              </a:rPr>
              <a:t>k</a:t>
            </a:r>
            <a:r>
              <a:rPr lang="en-US" dirty="0" smtClean="0">
                <a:solidFill>
                  <a:schemeClr val="bg1">
                    <a:lumMod val="65000"/>
                  </a:schemeClr>
                </a:solidFill>
              </a:rPr>
              <a:t> + </a:t>
            </a:r>
            <a:r>
              <a:rPr lang="en-US" dirty="0" smtClean="0">
                <a:solidFill>
                  <a:schemeClr val="bg1">
                    <a:lumMod val="65000"/>
                  </a:schemeClr>
                </a:solidFill>
                <a:latin typeface="Cambria Math" pitchFamily="18" charset="0"/>
                <a:ea typeface="Cambria Math" pitchFamily="18" charset="0"/>
              </a:rPr>
              <a:t>1  is composite and can be written as the product of two positive integers </a:t>
            </a:r>
            <a:r>
              <a:rPr lang="en-US" i="1" dirty="0" smtClean="0">
                <a:solidFill>
                  <a:schemeClr val="bg1">
                    <a:lumMod val="65000"/>
                  </a:schemeClr>
                </a:solidFill>
                <a:ea typeface="Cambria Math" pitchFamily="18" charset="0"/>
              </a:rPr>
              <a:t>a</a:t>
            </a:r>
            <a:r>
              <a:rPr lang="en-US" dirty="0" smtClean="0">
                <a:solidFill>
                  <a:schemeClr val="bg1">
                    <a:lumMod val="65000"/>
                  </a:schemeClr>
                </a:solidFill>
                <a:latin typeface="Cambria Math" pitchFamily="18" charset="0"/>
                <a:ea typeface="Cambria Math" pitchFamily="18" charset="0"/>
              </a:rPr>
              <a:t> and </a:t>
            </a:r>
            <a:r>
              <a:rPr lang="en-US" i="1" dirty="0" smtClean="0">
                <a:solidFill>
                  <a:schemeClr val="bg1">
                    <a:lumMod val="65000"/>
                  </a:schemeClr>
                </a:solidFill>
                <a:ea typeface="Cambria Math" pitchFamily="18" charset="0"/>
              </a:rPr>
              <a:t>b </a:t>
            </a:r>
            <a:r>
              <a:rPr lang="en-US" dirty="0" smtClean="0">
                <a:solidFill>
                  <a:schemeClr val="bg1">
                    <a:lumMod val="65000"/>
                  </a:schemeClr>
                </a:solidFill>
                <a:latin typeface="Cambria Math" pitchFamily="18" charset="0"/>
                <a:ea typeface="Cambria Math" pitchFamily="18" charset="0"/>
              </a:rPr>
              <a:t>with 2</a:t>
            </a:r>
            <a:r>
              <a:rPr lang="en-US" dirty="0" smtClean="0">
                <a:solidFill>
                  <a:schemeClr val="bg1">
                    <a:lumMod val="65000"/>
                  </a:schemeClr>
                </a:solidFill>
              </a:rPr>
              <a:t> </a:t>
            </a:r>
            <a:r>
              <a:rPr lang="en-US" dirty="0" smtClean="0">
                <a:solidFill>
                  <a:schemeClr val="bg1">
                    <a:lumMod val="65000"/>
                  </a:schemeClr>
                </a:solidFill>
                <a:latin typeface="Cambria Math"/>
                <a:ea typeface="Cambria Math"/>
              </a:rPr>
              <a:t>≤</a:t>
            </a:r>
            <a:r>
              <a:rPr lang="en-US" dirty="0" smtClean="0">
                <a:solidFill>
                  <a:schemeClr val="bg1">
                    <a:lumMod val="65000"/>
                  </a:schemeClr>
                </a:solidFill>
              </a:rPr>
              <a:t> </a:t>
            </a:r>
            <a:r>
              <a:rPr lang="en-US" i="1" dirty="0" smtClean="0">
                <a:solidFill>
                  <a:schemeClr val="bg1">
                    <a:lumMod val="65000"/>
                  </a:schemeClr>
                </a:solidFill>
              </a:rPr>
              <a:t>a</a:t>
            </a:r>
            <a:r>
              <a:rPr lang="en-US" dirty="0" smtClean="0">
                <a:solidFill>
                  <a:schemeClr val="bg1">
                    <a:lumMod val="65000"/>
                  </a:schemeClr>
                </a:solidFill>
              </a:rPr>
              <a:t>  </a:t>
            </a:r>
            <a:r>
              <a:rPr lang="en-US" dirty="0" smtClean="0">
                <a:solidFill>
                  <a:schemeClr val="bg1">
                    <a:lumMod val="65000"/>
                  </a:schemeClr>
                </a:solidFill>
                <a:latin typeface="Cambria Math"/>
                <a:ea typeface="Cambria Math"/>
              </a:rPr>
              <a:t>≤</a:t>
            </a:r>
            <a:r>
              <a:rPr lang="en-US" dirty="0" smtClean="0">
                <a:solidFill>
                  <a:schemeClr val="bg1">
                    <a:lumMod val="65000"/>
                  </a:schemeClr>
                </a:solidFill>
              </a:rPr>
              <a:t> </a:t>
            </a:r>
            <a:r>
              <a:rPr lang="en-US" i="1" dirty="0" smtClean="0">
                <a:solidFill>
                  <a:schemeClr val="bg1">
                    <a:lumMod val="65000"/>
                  </a:schemeClr>
                </a:solidFill>
              </a:rPr>
              <a:t>b</a:t>
            </a:r>
            <a:r>
              <a:rPr lang="en-US" dirty="0" smtClean="0">
                <a:solidFill>
                  <a:schemeClr val="bg1">
                    <a:lumMod val="65000"/>
                  </a:schemeClr>
                </a:solidFill>
                <a:latin typeface="Cambria Math"/>
                <a:ea typeface="Cambria Math"/>
              </a:rPr>
              <a:t> &lt;</a:t>
            </a:r>
            <a:r>
              <a:rPr lang="en-US" i="1" dirty="0" smtClean="0">
                <a:solidFill>
                  <a:schemeClr val="bg1">
                    <a:lumMod val="65000"/>
                  </a:schemeClr>
                </a:solidFill>
              </a:rPr>
              <a:t> k</a:t>
            </a:r>
            <a:r>
              <a:rPr lang="en-US" dirty="0" smtClean="0">
                <a:solidFill>
                  <a:schemeClr val="bg1">
                    <a:lumMod val="65000"/>
                  </a:schemeClr>
                </a:solidFill>
              </a:rPr>
              <a:t> + </a:t>
            </a:r>
            <a:r>
              <a:rPr lang="en-US" dirty="0" smtClean="0">
                <a:solidFill>
                  <a:schemeClr val="bg1">
                    <a:lumMod val="65000"/>
                  </a:schemeClr>
                </a:solidFill>
                <a:latin typeface="Cambria Math" pitchFamily="18" charset="0"/>
                <a:ea typeface="Cambria Math" pitchFamily="18" charset="0"/>
              </a:rPr>
              <a:t>1. By the inductive hypothesis a and b can be written as the product of primes and therefore </a:t>
            </a:r>
            <a:r>
              <a:rPr lang="en-US" i="1" dirty="0" smtClean="0">
                <a:solidFill>
                  <a:schemeClr val="bg1">
                    <a:lumMod val="65000"/>
                  </a:schemeClr>
                </a:solidFill>
              </a:rPr>
              <a:t>k</a:t>
            </a:r>
            <a:r>
              <a:rPr lang="en-US" dirty="0" smtClean="0">
                <a:solidFill>
                  <a:schemeClr val="bg1">
                    <a:lumMod val="65000"/>
                  </a:schemeClr>
                </a:solidFill>
              </a:rPr>
              <a:t> + </a:t>
            </a:r>
            <a:r>
              <a:rPr lang="en-US" dirty="0" smtClean="0">
                <a:solidFill>
                  <a:schemeClr val="bg1">
                    <a:lumMod val="65000"/>
                  </a:schemeClr>
                </a:solidFill>
                <a:latin typeface="Cambria Math" pitchFamily="18" charset="0"/>
                <a:ea typeface="Cambria Math" pitchFamily="18" charset="0"/>
              </a:rPr>
              <a:t>1 can also be written as the product of those primes.</a:t>
            </a:r>
            <a:endParaRPr lang="en-US" dirty="0" smtClean="0">
              <a:solidFill>
                <a:schemeClr val="bg1">
                  <a:lumMod val="65000"/>
                </a:schemeClr>
              </a:solidFill>
            </a:endParaRPr>
          </a:p>
          <a:p>
            <a:pPr>
              <a:buNone/>
            </a:pPr>
            <a:r>
              <a:rPr lang="en-US" dirty="0" smtClean="0">
                <a:solidFill>
                  <a:schemeClr val="bg1">
                    <a:lumMod val="65000"/>
                  </a:schemeClr>
                </a:solidFill>
              </a:rPr>
              <a:t>    Hence, it has been shown that every integer greater than </a:t>
            </a:r>
            <a:r>
              <a:rPr lang="en-US" dirty="0" smtClean="0">
                <a:solidFill>
                  <a:schemeClr val="bg1">
                    <a:lumMod val="65000"/>
                  </a:schemeClr>
                </a:solidFill>
                <a:latin typeface="Cambria Math" pitchFamily="18" charset="0"/>
                <a:ea typeface="Cambria Math" pitchFamily="18" charset="0"/>
              </a:rPr>
              <a:t>1</a:t>
            </a:r>
            <a:r>
              <a:rPr lang="en-US" dirty="0" smtClean="0">
                <a:solidFill>
                  <a:schemeClr val="bg1">
                    <a:lumMod val="65000"/>
                  </a:schemeClr>
                </a:solidFill>
              </a:rPr>
              <a:t> can be written as the product of primes.</a:t>
            </a:r>
          </a:p>
          <a:p>
            <a:pPr>
              <a:buNone/>
            </a:pPr>
            <a:r>
              <a:rPr lang="en-US" dirty="0" smtClean="0"/>
              <a:t>          (</a:t>
            </a:r>
            <a:r>
              <a:rPr lang="en-US" i="1" dirty="0" smtClean="0"/>
              <a:t>uniqueness proved in Section </a:t>
            </a:r>
            <a:r>
              <a:rPr lang="en-US" dirty="0" smtClean="0">
                <a:latin typeface="Cambria Math" pitchFamily="18" charset="0"/>
                <a:ea typeface="Cambria Math" pitchFamily="18" charset="0"/>
              </a:rPr>
              <a:t>4.3</a:t>
            </a:r>
            <a:r>
              <a:rPr lang="en-US" dirty="0" smtClean="0"/>
              <a:t>) </a:t>
            </a:r>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solidFill>
                  <a:srgbClr val="00B050"/>
                </a:solidFill>
              </a:rPr>
              <a:t>BASIS STEP: </a:t>
            </a:r>
            <a:r>
              <a:rPr lang="en-US" i="1" dirty="0" smtClean="0">
                <a:solidFill>
                  <a:srgbClr val="00B050"/>
                </a:solidFill>
              </a:rPr>
              <a:t>P</a:t>
            </a:r>
            <a:r>
              <a:rPr lang="en-US" dirty="0" smtClean="0">
                <a:solidFill>
                  <a:srgbClr val="00B050"/>
                </a:solidFill>
              </a:rPr>
              <a:t>(</a:t>
            </a:r>
            <a:r>
              <a:rPr lang="en-US" dirty="0" smtClean="0">
                <a:solidFill>
                  <a:srgbClr val="00B050"/>
                </a:solidFill>
                <a:latin typeface="Cambria Math" pitchFamily="18" charset="0"/>
                <a:ea typeface="Cambria Math" pitchFamily="18" charset="0"/>
              </a:rPr>
              <a:t>12</a:t>
            </a:r>
            <a:r>
              <a:rPr lang="en-US" dirty="0" smtClean="0">
                <a:solidFill>
                  <a:srgbClr val="00B050"/>
                </a:solidFill>
              </a:rPr>
              <a:t>), </a:t>
            </a:r>
            <a:r>
              <a:rPr lang="en-US" i="1" dirty="0" smtClean="0">
                <a:solidFill>
                  <a:srgbClr val="00B050"/>
                </a:solidFill>
              </a:rPr>
              <a:t>P</a:t>
            </a:r>
            <a:r>
              <a:rPr lang="en-US" dirty="0" smtClean="0">
                <a:solidFill>
                  <a:srgbClr val="00B050"/>
                </a:solidFill>
              </a:rPr>
              <a:t>(</a:t>
            </a:r>
            <a:r>
              <a:rPr lang="en-US" dirty="0" smtClean="0">
                <a:solidFill>
                  <a:srgbClr val="00B050"/>
                </a:solidFill>
                <a:latin typeface="Cambria Math" pitchFamily="18" charset="0"/>
                <a:ea typeface="Cambria Math" pitchFamily="18" charset="0"/>
              </a:rPr>
              <a:t>13</a:t>
            </a:r>
            <a:r>
              <a:rPr lang="en-US" dirty="0" smtClean="0">
                <a:solidFill>
                  <a:srgbClr val="00B050"/>
                </a:solidFill>
              </a:rPr>
              <a:t>),</a:t>
            </a:r>
            <a:r>
              <a:rPr lang="en-US" i="1" dirty="0" smtClean="0">
                <a:solidFill>
                  <a:srgbClr val="00B050"/>
                </a:solidFill>
              </a:rPr>
              <a:t> P</a:t>
            </a:r>
            <a:r>
              <a:rPr lang="en-US" dirty="0" smtClean="0">
                <a:solidFill>
                  <a:srgbClr val="00B050"/>
                </a:solidFill>
              </a:rPr>
              <a:t>(</a:t>
            </a:r>
            <a:r>
              <a:rPr lang="en-US" dirty="0" smtClean="0">
                <a:solidFill>
                  <a:srgbClr val="00B050"/>
                </a:solidFill>
                <a:latin typeface="Cambria Math" pitchFamily="18" charset="0"/>
                <a:ea typeface="Cambria Math" pitchFamily="18" charset="0"/>
              </a:rPr>
              <a:t>14</a:t>
            </a:r>
            <a:r>
              <a:rPr lang="en-US" dirty="0" smtClean="0">
                <a:solidFill>
                  <a:srgbClr val="00B050"/>
                </a:solidFill>
              </a:rPr>
              <a:t>), and </a:t>
            </a:r>
            <a:r>
              <a:rPr lang="en-US" i="1" dirty="0" smtClean="0">
                <a:solidFill>
                  <a:srgbClr val="00B050"/>
                </a:solidFill>
              </a:rPr>
              <a:t>P</a:t>
            </a:r>
            <a:r>
              <a:rPr lang="en-US" dirty="0" smtClean="0">
                <a:solidFill>
                  <a:srgbClr val="00B050"/>
                </a:solidFill>
              </a:rPr>
              <a:t>(</a:t>
            </a:r>
            <a:r>
              <a:rPr lang="en-US" dirty="0" smtClean="0">
                <a:solidFill>
                  <a:srgbClr val="00B050"/>
                </a:solidFill>
                <a:latin typeface="Cambria Math" pitchFamily="18" charset="0"/>
                <a:ea typeface="Cambria Math" pitchFamily="18" charset="0"/>
              </a:rPr>
              <a:t>15</a:t>
            </a:r>
            <a:r>
              <a:rPr lang="en-US" dirty="0" smtClean="0">
                <a:solidFill>
                  <a:srgbClr val="00B050"/>
                </a:solidFill>
              </a:rPr>
              <a:t>) hold.</a:t>
            </a:r>
          </a:p>
          <a:p>
            <a:pPr lvl="2"/>
            <a:r>
              <a:rPr lang="en-US" i="1" dirty="0" smtClean="0">
                <a:solidFill>
                  <a:srgbClr val="00B050"/>
                </a:solidFill>
              </a:rPr>
              <a:t>P</a:t>
            </a:r>
            <a:r>
              <a:rPr lang="en-US" dirty="0" smtClean="0">
                <a:solidFill>
                  <a:srgbClr val="00B050"/>
                </a:solidFill>
              </a:rPr>
              <a:t>(</a:t>
            </a:r>
            <a:r>
              <a:rPr lang="en-US" dirty="0" smtClean="0">
                <a:solidFill>
                  <a:srgbClr val="00B050"/>
                </a:solidFill>
                <a:latin typeface="Cambria Math" pitchFamily="18" charset="0"/>
                <a:ea typeface="Cambria Math" pitchFamily="18" charset="0"/>
              </a:rPr>
              <a:t>12</a:t>
            </a:r>
            <a:r>
              <a:rPr lang="en-US" dirty="0" smtClean="0">
                <a:solidFill>
                  <a:srgbClr val="00B050"/>
                </a:solidFill>
              </a:rPr>
              <a:t>) uses three </a:t>
            </a:r>
            <a:r>
              <a:rPr lang="en-US" dirty="0" smtClean="0">
                <a:solidFill>
                  <a:srgbClr val="00B050"/>
                </a:solidFill>
                <a:latin typeface="Cambria Math" pitchFamily="18" charset="0"/>
                <a:ea typeface="Cambria Math" pitchFamily="18" charset="0"/>
              </a:rPr>
              <a:t>4</a:t>
            </a:r>
            <a:r>
              <a:rPr lang="en-US" dirty="0" smtClean="0">
                <a:solidFill>
                  <a:srgbClr val="00B050"/>
                </a:solidFill>
              </a:rPr>
              <a:t>-cent stamps.</a:t>
            </a:r>
          </a:p>
          <a:p>
            <a:pPr lvl="2"/>
            <a:r>
              <a:rPr lang="en-US" i="1" dirty="0" smtClean="0">
                <a:solidFill>
                  <a:srgbClr val="00B050"/>
                </a:solidFill>
              </a:rPr>
              <a:t>P</a:t>
            </a:r>
            <a:r>
              <a:rPr lang="en-US" dirty="0" smtClean="0">
                <a:solidFill>
                  <a:srgbClr val="00B050"/>
                </a:solidFill>
              </a:rPr>
              <a:t>(</a:t>
            </a:r>
            <a:r>
              <a:rPr lang="en-US" dirty="0" smtClean="0">
                <a:solidFill>
                  <a:srgbClr val="00B050"/>
                </a:solidFill>
                <a:latin typeface="Cambria Math" pitchFamily="18" charset="0"/>
                <a:ea typeface="Cambria Math" pitchFamily="18" charset="0"/>
              </a:rPr>
              <a:t>13</a:t>
            </a:r>
            <a:r>
              <a:rPr lang="en-US" dirty="0" smtClean="0">
                <a:solidFill>
                  <a:srgbClr val="00B050"/>
                </a:solidFill>
              </a:rPr>
              <a:t>) uses two </a:t>
            </a:r>
            <a:r>
              <a:rPr lang="en-US" dirty="0" smtClean="0">
                <a:solidFill>
                  <a:srgbClr val="00B050"/>
                </a:solidFill>
                <a:latin typeface="Cambria Math" pitchFamily="18" charset="0"/>
                <a:ea typeface="Cambria Math" pitchFamily="18" charset="0"/>
              </a:rPr>
              <a:t>4</a:t>
            </a:r>
            <a:r>
              <a:rPr lang="en-US" dirty="0" smtClean="0">
                <a:solidFill>
                  <a:srgbClr val="00B050"/>
                </a:solidFill>
              </a:rPr>
              <a:t>-cent stamps and one </a:t>
            </a:r>
            <a:r>
              <a:rPr lang="en-US" dirty="0" smtClean="0">
                <a:solidFill>
                  <a:srgbClr val="00B050"/>
                </a:solidFill>
                <a:latin typeface="Cambria Math" pitchFamily="18" charset="0"/>
                <a:ea typeface="Cambria Math" pitchFamily="18" charset="0"/>
              </a:rPr>
              <a:t>5</a:t>
            </a:r>
            <a:r>
              <a:rPr lang="en-US" dirty="0" smtClean="0">
                <a:solidFill>
                  <a:srgbClr val="00B050"/>
                </a:solidFill>
              </a:rPr>
              <a:t>-cent stamp.</a:t>
            </a:r>
          </a:p>
          <a:p>
            <a:pPr lvl="2"/>
            <a:r>
              <a:rPr lang="en-US" i="1" dirty="0" smtClean="0">
                <a:solidFill>
                  <a:srgbClr val="00B050"/>
                </a:solidFill>
              </a:rPr>
              <a:t>P</a:t>
            </a:r>
            <a:r>
              <a:rPr lang="en-US" dirty="0" smtClean="0">
                <a:solidFill>
                  <a:srgbClr val="00B050"/>
                </a:solidFill>
              </a:rPr>
              <a:t>(</a:t>
            </a:r>
            <a:r>
              <a:rPr lang="en-US" dirty="0" smtClean="0">
                <a:solidFill>
                  <a:srgbClr val="00B050"/>
                </a:solidFill>
                <a:latin typeface="Cambria Math" pitchFamily="18" charset="0"/>
                <a:ea typeface="Cambria Math" pitchFamily="18" charset="0"/>
              </a:rPr>
              <a:t>14</a:t>
            </a:r>
            <a:r>
              <a:rPr lang="en-US" dirty="0" smtClean="0">
                <a:solidFill>
                  <a:srgbClr val="00B050"/>
                </a:solidFill>
              </a:rPr>
              <a:t>) uses one </a:t>
            </a:r>
            <a:r>
              <a:rPr lang="en-US" dirty="0" smtClean="0">
                <a:solidFill>
                  <a:srgbClr val="00B050"/>
                </a:solidFill>
                <a:latin typeface="Cambria Math" pitchFamily="18" charset="0"/>
                <a:ea typeface="Cambria Math" pitchFamily="18" charset="0"/>
              </a:rPr>
              <a:t>4</a:t>
            </a:r>
            <a:r>
              <a:rPr lang="en-US" dirty="0" smtClean="0">
                <a:solidFill>
                  <a:srgbClr val="00B050"/>
                </a:solidFill>
              </a:rPr>
              <a:t>-cent stamp and two </a:t>
            </a:r>
            <a:r>
              <a:rPr lang="en-US" dirty="0" smtClean="0">
                <a:solidFill>
                  <a:srgbClr val="00B050"/>
                </a:solidFill>
                <a:latin typeface="Cambria Math" pitchFamily="18" charset="0"/>
                <a:ea typeface="Cambria Math" pitchFamily="18" charset="0"/>
              </a:rPr>
              <a:t>5</a:t>
            </a:r>
            <a:r>
              <a:rPr lang="en-US" dirty="0" smtClean="0">
                <a:solidFill>
                  <a:srgbClr val="00B050"/>
                </a:solidFill>
              </a:rPr>
              <a:t>-cent stamps.</a:t>
            </a:r>
          </a:p>
          <a:p>
            <a:pPr lvl="2"/>
            <a:r>
              <a:rPr lang="en-US" i="1" dirty="0" smtClean="0">
                <a:solidFill>
                  <a:srgbClr val="00B050"/>
                </a:solidFill>
              </a:rPr>
              <a:t>P</a:t>
            </a:r>
            <a:r>
              <a:rPr lang="en-US" dirty="0" smtClean="0">
                <a:solidFill>
                  <a:srgbClr val="00B050"/>
                </a:solidFill>
              </a:rPr>
              <a:t>(</a:t>
            </a:r>
            <a:r>
              <a:rPr lang="en-US" dirty="0" smtClean="0">
                <a:solidFill>
                  <a:srgbClr val="00B050"/>
                </a:solidFill>
                <a:latin typeface="Cambria Math" pitchFamily="18" charset="0"/>
                <a:ea typeface="Cambria Math" pitchFamily="18" charset="0"/>
              </a:rPr>
              <a:t>15</a:t>
            </a:r>
            <a:r>
              <a:rPr lang="en-US" dirty="0" smtClean="0">
                <a:solidFill>
                  <a:srgbClr val="00B050"/>
                </a:solidFill>
              </a:rPr>
              <a:t>) uses three </a:t>
            </a:r>
            <a:r>
              <a:rPr lang="en-US" dirty="0" smtClean="0">
                <a:solidFill>
                  <a:srgbClr val="00B050"/>
                </a:solidFill>
                <a:latin typeface="Cambria Math" pitchFamily="18" charset="0"/>
                <a:ea typeface="Cambria Math" pitchFamily="18" charset="0"/>
              </a:rPr>
              <a:t>5</a:t>
            </a:r>
            <a:r>
              <a:rPr lang="en-US" dirty="0" smtClean="0">
                <a:solidFill>
                  <a:srgbClr val="00B050"/>
                </a:solidFill>
              </a:rPr>
              <a:t>-cent stamps.</a:t>
            </a:r>
          </a:p>
          <a:p>
            <a:pPr lvl="1"/>
            <a:r>
              <a:rPr lang="en-US" dirty="0" smtClean="0">
                <a:solidFill>
                  <a:srgbClr val="FF0000"/>
                </a:solidFill>
              </a:rPr>
              <a:t>INDUCTIVE STEP: The inductive hypothesis  states that </a:t>
            </a:r>
            <a:r>
              <a:rPr lang="en-US" i="1" dirty="0" smtClean="0">
                <a:solidFill>
                  <a:srgbClr val="FF0000"/>
                </a:solidFill>
              </a:rPr>
              <a:t>P</a:t>
            </a:r>
            <a:r>
              <a:rPr lang="en-US" dirty="0" smtClean="0">
                <a:solidFill>
                  <a:srgbClr val="FF0000"/>
                </a:solidFill>
              </a:rPr>
              <a:t>(</a:t>
            </a:r>
            <a:r>
              <a:rPr lang="en-US" i="1" dirty="0" smtClean="0">
                <a:solidFill>
                  <a:srgbClr val="FF0000"/>
                </a:solidFill>
              </a:rPr>
              <a:t>j</a:t>
            </a:r>
            <a:r>
              <a:rPr lang="en-US" dirty="0" smtClean="0">
                <a:solidFill>
                  <a:srgbClr val="FF0000"/>
                </a:solidFill>
              </a:rPr>
              <a:t>) holds for </a:t>
            </a:r>
            <a:r>
              <a:rPr lang="en-US" dirty="0" smtClean="0">
                <a:solidFill>
                  <a:srgbClr val="FF0000"/>
                </a:solidFill>
                <a:latin typeface="Cambria Math" pitchFamily="18" charset="0"/>
                <a:ea typeface="Cambria Math" pitchFamily="18" charset="0"/>
              </a:rPr>
              <a:t>12</a:t>
            </a:r>
            <a:r>
              <a:rPr lang="en-US" dirty="0" smtClean="0">
                <a:solidFill>
                  <a:srgbClr val="FF0000"/>
                </a:solidFill>
              </a:rPr>
              <a:t> ≤ </a:t>
            </a:r>
            <a:r>
              <a:rPr lang="en-US" i="1" dirty="0" smtClean="0">
                <a:solidFill>
                  <a:srgbClr val="FF0000"/>
                </a:solidFill>
              </a:rPr>
              <a:t>j</a:t>
            </a:r>
            <a:r>
              <a:rPr lang="en-US" dirty="0" smtClean="0">
                <a:solidFill>
                  <a:srgbClr val="FF0000"/>
                </a:solidFill>
              </a:rPr>
              <a:t> ≤ </a:t>
            </a:r>
            <a:r>
              <a:rPr lang="en-US" i="1" dirty="0" smtClean="0">
                <a:solidFill>
                  <a:srgbClr val="FF0000"/>
                </a:solidFill>
              </a:rPr>
              <a:t>k</a:t>
            </a:r>
            <a:r>
              <a:rPr lang="en-US" dirty="0" smtClean="0">
                <a:solidFill>
                  <a:srgbClr val="FF0000"/>
                </a:solidFill>
              </a:rPr>
              <a:t>, where </a:t>
            </a:r>
            <a:r>
              <a:rPr lang="en-US" i="1" dirty="0" smtClean="0">
                <a:solidFill>
                  <a:srgbClr val="FF0000"/>
                </a:solidFill>
              </a:rPr>
              <a:t>k</a:t>
            </a:r>
            <a:r>
              <a:rPr lang="en-US" dirty="0" smtClean="0">
                <a:solidFill>
                  <a:srgbClr val="FF0000"/>
                </a:solidFill>
              </a:rPr>
              <a:t> ≥ </a:t>
            </a:r>
            <a:r>
              <a:rPr lang="en-US" dirty="0" smtClean="0">
                <a:solidFill>
                  <a:srgbClr val="FF0000"/>
                </a:solidFill>
                <a:latin typeface="Cambria Math" pitchFamily="18" charset="0"/>
                <a:ea typeface="Cambria Math" pitchFamily="18" charset="0"/>
              </a:rPr>
              <a:t>15.  Assuming the inductive hypothesis, </a:t>
            </a:r>
            <a:r>
              <a:rPr lang="en-US" dirty="0" smtClean="0">
                <a:solidFill>
                  <a:srgbClr val="FF0000"/>
                </a:solidFill>
              </a:rPr>
              <a:t> it can be shown that </a:t>
            </a:r>
            <a:r>
              <a:rPr lang="en-US" i="1" dirty="0" smtClean="0">
                <a:solidFill>
                  <a:srgbClr val="FF0000"/>
                </a:solidFill>
              </a:rPr>
              <a:t>P</a:t>
            </a:r>
            <a:r>
              <a:rPr lang="en-US" dirty="0" smtClean="0">
                <a:solidFill>
                  <a:srgbClr val="FF0000"/>
                </a:solidFill>
              </a:rPr>
              <a:t>(</a:t>
            </a:r>
            <a:r>
              <a:rPr lang="en-US" i="1" dirty="0" smtClean="0">
                <a:solidFill>
                  <a:srgbClr val="FF0000"/>
                </a:solidFill>
              </a:rPr>
              <a:t>k</a:t>
            </a:r>
            <a:r>
              <a:rPr lang="en-US" dirty="0" smtClean="0">
                <a:solidFill>
                  <a:srgbClr val="FF0000"/>
                </a:solidFill>
              </a:rPr>
              <a:t> + </a:t>
            </a:r>
            <a:r>
              <a:rPr lang="en-US" dirty="0" smtClean="0">
                <a:solidFill>
                  <a:srgbClr val="FF0000"/>
                </a:solidFill>
                <a:latin typeface="Cambria Math" pitchFamily="18" charset="0"/>
                <a:ea typeface="Cambria Math" pitchFamily="18" charset="0"/>
              </a:rPr>
              <a:t>1</a:t>
            </a:r>
            <a:r>
              <a:rPr lang="en-US" dirty="0" smtClean="0">
                <a:solidFill>
                  <a:srgbClr val="FF0000"/>
                </a:solidFill>
              </a:rPr>
              <a:t>) holds. </a:t>
            </a:r>
          </a:p>
          <a:p>
            <a:pPr lvl="1"/>
            <a:r>
              <a:rPr lang="en-US" dirty="0" smtClean="0"/>
              <a:t>Using the inductive hypothesis, </a:t>
            </a:r>
            <a:r>
              <a:rPr lang="en-US" i="1" dirty="0" smtClean="0"/>
              <a:t>P</a:t>
            </a:r>
            <a:r>
              <a:rPr lang="en-US" dirty="0" smtClean="0"/>
              <a:t>(</a:t>
            </a:r>
            <a:r>
              <a:rPr lang="en-US" i="1" dirty="0" smtClean="0"/>
              <a:t>k</a:t>
            </a:r>
            <a:r>
              <a:rPr lang="en-US" dirty="0" smtClean="0"/>
              <a:t> </a:t>
            </a:r>
            <a:r>
              <a:rPr lang="en-US" dirty="0" smtClean="0">
                <a:latin typeface="Cambria Math"/>
                <a:ea typeface="Cambria Math"/>
              </a:rPr>
              <a:t>− 3) holds since </a:t>
            </a:r>
            <a:r>
              <a:rPr lang="en-US" i="1" dirty="0" smtClean="0"/>
              <a:t>k</a:t>
            </a:r>
            <a:r>
              <a:rPr lang="en-US" dirty="0" smtClean="0"/>
              <a:t> </a:t>
            </a:r>
            <a:r>
              <a:rPr lang="en-US" dirty="0" smtClean="0">
                <a:latin typeface="Cambria Math"/>
                <a:ea typeface="Cambria Math"/>
              </a:rPr>
              <a:t>− 3 ≥ </a:t>
            </a:r>
            <a:r>
              <a:rPr lang="en-US" dirty="0" smtClean="0">
                <a:latin typeface="Cambria Math" pitchFamily="18" charset="0"/>
                <a:ea typeface="Cambria Math" pitchFamily="18" charset="0"/>
              </a:rPr>
              <a:t>12.</a:t>
            </a:r>
            <a:r>
              <a:rPr lang="en-US" dirty="0" smtClean="0">
                <a:latin typeface="Cambria Math"/>
                <a:ea typeface="Cambria Math"/>
              </a:rPr>
              <a:t>  To form postage of  </a:t>
            </a:r>
            <a:r>
              <a:rPr lang="en-US" i="1" dirty="0" smtClean="0"/>
              <a:t>k</a:t>
            </a:r>
            <a:r>
              <a:rPr lang="en-US" dirty="0" smtClean="0"/>
              <a:t> + </a:t>
            </a:r>
            <a:r>
              <a:rPr lang="en-US" dirty="0" smtClean="0">
                <a:latin typeface="Cambria Math" pitchFamily="18" charset="0"/>
                <a:ea typeface="Cambria Math" pitchFamily="18" charset="0"/>
              </a:rPr>
              <a:t>1 cents, add a 4</a:t>
            </a:r>
            <a:r>
              <a:rPr lang="en-US" dirty="0" smtClean="0"/>
              <a:t>-cent stamp to the postage for </a:t>
            </a:r>
            <a:r>
              <a:rPr lang="en-US" i="1" dirty="0" smtClean="0"/>
              <a:t>k</a:t>
            </a:r>
            <a:r>
              <a:rPr lang="en-US" dirty="0" smtClean="0"/>
              <a:t> </a:t>
            </a:r>
            <a:r>
              <a:rPr lang="en-US" dirty="0" smtClean="0">
                <a:latin typeface="Cambria Math"/>
                <a:ea typeface="Cambria Math"/>
              </a:rPr>
              <a:t>− 3 </a:t>
            </a:r>
            <a:r>
              <a:rPr lang="en-US" dirty="0" smtClean="0">
                <a:ea typeface="Cambria Math"/>
              </a:rPr>
              <a:t>cents.</a:t>
            </a:r>
            <a:r>
              <a:rPr lang="en-US" dirty="0" smtClean="0">
                <a:latin typeface="Cambria Math" pitchFamily="18" charset="0"/>
                <a:ea typeface="Cambria Math" pitchFamily="18" charset="0"/>
              </a:rPr>
              <a:t> </a:t>
            </a:r>
            <a:endParaRPr lang="en-US" dirty="0" smtClean="0">
              <a:latin typeface="Cambria Math"/>
              <a:ea typeface="Cambria Math"/>
            </a:endParaRPr>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Same Example using Mathematical Induction</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Postage of </a:t>
            </a:r>
            <a:r>
              <a:rPr lang="en-US" dirty="0" smtClean="0">
                <a:latin typeface="Cambria Math" pitchFamily="18" charset="0"/>
                <a:ea typeface="Cambria Math" pitchFamily="18" charset="0"/>
              </a:rPr>
              <a:t>12</a:t>
            </a:r>
            <a:r>
              <a:rPr lang="en-US" dirty="0" smtClean="0"/>
              <a:t> cents can be formed using three </a:t>
            </a:r>
            <a:r>
              <a:rPr lang="en-US" dirty="0" smtClean="0">
                <a:latin typeface="Cambria Math" pitchFamily="18" charset="0"/>
                <a:ea typeface="Cambria Math" pitchFamily="18" charset="0"/>
              </a:rPr>
              <a:t>4</a:t>
            </a:r>
            <a:r>
              <a:rPr lang="en-US" dirty="0" smtClean="0"/>
              <a:t>-cent stamps. </a:t>
            </a:r>
          </a:p>
          <a:p>
            <a:pPr lvl="1"/>
            <a:r>
              <a:rPr lang="en-US" dirty="0" smtClean="0"/>
              <a:t>INDUCTIVE STEP: The inductive hypothesis </a:t>
            </a:r>
            <a:r>
              <a:rPr lang="en-US" i="1" dirty="0" smtClean="0"/>
              <a:t>P</a:t>
            </a:r>
            <a:r>
              <a:rPr lang="en-US" dirty="0" smtClean="0"/>
              <a:t>(</a:t>
            </a:r>
            <a:r>
              <a:rPr lang="en-US" i="1" dirty="0" smtClean="0"/>
              <a:t>k</a:t>
            </a:r>
            <a:r>
              <a:rPr lang="en-US" dirty="0" smtClean="0"/>
              <a:t>) for any positive integer </a:t>
            </a:r>
            <a:r>
              <a:rPr lang="en-US" i="1" dirty="0" smtClean="0"/>
              <a:t>k</a:t>
            </a:r>
            <a:r>
              <a:rPr lang="en-US" dirty="0" smtClean="0"/>
              <a:t> is that postage of </a:t>
            </a:r>
            <a:r>
              <a:rPr lang="en-US" i="1" dirty="0" smtClean="0"/>
              <a:t>k</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To show P(</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 , we consider two cases:</a:t>
            </a:r>
            <a:endParaRPr lang="en-US" dirty="0" smtClean="0">
              <a:latin typeface="Cambria Math"/>
              <a:ea typeface="Cambria Math"/>
            </a:endParaRPr>
          </a:p>
          <a:p>
            <a:pPr lvl="2"/>
            <a:r>
              <a:rPr lang="en-US" dirty="0" smtClean="0">
                <a:latin typeface="Cambria Math"/>
                <a:ea typeface="Cambria Math"/>
              </a:rPr>
              <a:t>If at least one </a:t>
            </a:r>
            <a:r>
              <a:rPr lang="en-US" dirty="0" smtClean="0">
                <a:latin typeface="Cambria Math" pitchFamily="18" charset="0"/>
                <a:ea typeface="Cambria Math" pitchFamily="18" charset="0"/>
              </a:rPr>
              <a:t>4</a:t>
            </a:r>
            <a:r>
              <a:rPr lang="en-US" dirty="0" smtClean="0"/>
              <a:t>-cent stamp has been used, then a </a:t>
            </a:r>
            <a:r>
              <a:rPr lang="en-US" dirty="0" smtClean="0">
                <a:latin typeface="Cambria Math" pitchFamily="18" charset="0"/>
                <a:ea typeface="Cambria Math" pitchFamily="18" charset="0"/>
              </a:rPr>
              <a:t>4</a:t>
            </a:r>
            <a:r>
              <a:rPr lang="en-US" dirty="0" smtClean="0"/>
              <a:t>-cent stamp can be replaced with a </a:t>
            </a:r>
            <a:r>
              <a:rPr lang="en-US" dirty="0" smtClean="0">
                <a:latin typeface="Cambria Math" pitchFamily="18" charset="0"/>
                <a:ea typeface="Cambria Math" pitchFamily="18" charset="0"/>
              </a:rPr>
              <a:t>5</a:t>
            </a:r>
            <a:r>
              <a:rPr lang="en-US" dirty="0" smtClean="0"/>
              <a:t>-cent stamp to yield a total of k + </a:t>
            </a:r>
            <a:r>
              <a:rPr lang="en-US" dirty="0" smtClean="0">
                <a:latin typeface="Cambria Math" pitchFamily="18" charset="0"/>
                <a:ea typeface="Cambria Math" pitchFamily="18" charset="0"/>
              </a:rPr>
              <a:t>1 cents.</a:t>
            </a:r>
          </a:p>
          <a:p>
            <a:pPr lvl="2"/>
            <a:r>
              <a:rPr lang="en-US" dirty="0" smtClean="0">
                <a:latin typeface="Cambria Math"/>
                <a:ea typeface="Cambria Math"/>
              </a:rPr>
              <a:t>Otherwise, no  </a:t>
            </a:r>
            <a:r>
              <a:rPr lang="en-US" dirty="0" smtClean="0">
                <a:latin typeface="Cambria Math" pitchFamily="18" charset="0"/>
                <a:ea typeface="Cambria Math" pitchFamily="18" charset="0"/>
              </a:rPr>
              <a:t>4</a:t>
            </a:r>
            <a:r>
              <a:rPr lang="en-US" dirty="0" smtClean="0"/>
              <a:t>-cent stamp have been used and at least three </a:t>
            </a:r>
            <a:r>
              <a:rPr lang="en-US" dirty="0" smtClean="0">
                <a:latin typeface="Cambria Math" pitchFamily="18" charset="0"/>
                <a:ea typeface="Cambria Math" pitchFamily="18" charset="0"/>
              </a:rPr>
              <a:t>5</a:t>
            </a:r>
            <a:r>
              <a:rPr lang="en-US" dirty="0" smtClean="0"/>
              <a:t>-cent stamps were used. Three </a:t>
            </a:r>
            <a:r>
              <a:rPr lang="en-US" dirty="0" smtClean="0">
                <a:latin typeface="Cambria Math" pitchFamily="18" charset="0"/>
                <a:ea typeface="Cambria Math" pitchFamily="18" charset="0"/>
              </a:rPr>
              <a:t>5</a:t>
            </a:r>
            <a:r>
              <a:rPr lang="en-US" dirty="0" smtClean="0"/>
              <a:t>-cent stamps can be replaced by four </a:t>
            </a:r>
            <a:r>
              <a:rPr lang="en-US" dirty="0" smtClean="0">
                <a:latin typeface="Cambria Math" pitchFamily="18" charset="0"/>
                <a:ea typeface="Cambria Math" pitchFamily="18" charset="0"/>
              </a:rPr>
              <a:t>4</a:t>
            </a:r>
            <a:r>
              <a:rPr lang="en-US" dirty="0" smtClean="0"/>
              <a:t>-cent stamps to yield a total of k + </a:t>
            </a:r>
            <a:r>
              <a:rPr lang="en-US" dirty="0" smtClean="0">
                <a:latin typeface="Cambria Math" pitchFamily="18" charset="0"/>
                <a:ea typeface="Cambria Math" pitchFamily="18" charset="0"/>
              </a:rPr>
              <a:t>1 cents.</a:t>
            </a:r>
            <a:endParaRPr lang="en-US" dirty="0" smtClean="0"/>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Well-ordering property</a:t>
            </a:r>
            <a:r>
              <a:rPr lang="en-US" dirty="0" smtClean="0"/>
              <a:t>: Every nonempty set of nonnegative integers has a least element.</a:t>
            </a:r>
          </a:p>
          <a:p>
            <a:r>
              <a:rPr lang="en-US" dirty="0" smtClean="0"/>
              <a:t>The well-ordering property is one of the axioms of the positive integers listed in Appendix </a:t>
            </a:r>
            <a:r>
              <a:rPr lang="en-US" dirty="0" smtClean="0">
                <a:latin typeface="Cambria Math" pitchFamily="18" charset="0"/>
                <a:ea typeface="Cambria Math" pitchFamily="18" charset="0"/>
              </a:rPr>
              <a:t>1</a:t>
            </a:r>
            <a:r>
              <a:rPr lang="en-US" dirty="0" smtClean="0"/>
              <a:t>. </a:t>
            </a:r>
          </a:p>
          <a:p>
            <a:r>
              <a:rPr lang="en-US" dirty="0" smtClean="0"/>
              <a:t>The well-ordering property can be used directly in proofs, as the next example illustrates.</a:t>
            </a:r>
          </a:p>
          <a:p>
            <a:r>
              <a:rPr lang="en-US" dirty="0" smtClean="0"/>
              <a:t>The well-ordering property can be generalized. </a:t>
            </a:r>
          </a:p>
          <a:p>
            <a:pPr lvl="1"/>
            <a:r>
              <a:rPr lang="en-US" b="1" dirty="0" smtClean="0"/>
              <a:t>Definition: </a:t>
            </a:r>
            <a:r>
              <a:rPr lang="en-US" dirty="0" smtClean="0"/>
              <a:t>A set is </a:t>
            </a:r>
            <a:r>
              <a:rPr lang="en-US" i="1" dirty="0" smtClean="0"/>
              <a:t>well ordered if every subset has a least element.</a:t>
            </a:r>
          </a:p>
          <a:p>
            <a:pPr lvl="2"/>
            <a:r>
              <a:rPr lang="en-US" b="1" dirty="0" smtClean="0"/>
              <a:t>N</a:t>
            </a:r>
            <a:r>
              <a:rPr lang="en-US" dirty="0" smtClean="0"/>
              <a:t> is well ordered under ≤.</a:t>
            </a:r>
          </a:p>
          <a:p>
            <a:pPr lvl="2"/>
            <a:r>
              <a:rPr lang="en-US" dirty="0" smtClean="0"/>
              <a:t>The set of finite strings over an alphabet using lexicographic ordering is well ordered.</a:t>
            </a:r>
          </a:p>
          <a:p>
            <a:endParaRPr lang="en-US" dirty="0" smtClean="0"/>
          </a:p>
          <a:p>
            <a:endParaRPr lang="en-US" i="1"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r>
              <a:rPr lang="en-US" smtClean="0"/>
              <a:t>Section 5.3</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Recursively Defined Functions</a:t>
            </a:r>
          </a:p>
          <a:p>
            <a:r>
              <a:rPr lang="en-US" dirty="0" smtClean="0"/>
              <a:t>Recursively Defined Sets and Structures</a:t>
            </a:r>
          </a:p>
          <a:p>
            <a:r>
              <a:rPr lang="en-US" dirty="0" smtClean="0"/>
              <a:t>Structural Induction</a:t>
            </a:r>
          </a:p>
          <a:p>
            <a:r>
              <a:rPr lang="en-US" dirty="0" smtClean="0"/>
              <a:t>Generalized Induction</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p>
          <a:p>
            <a:pPr lvl="1"/>
            <a:r>
              <a:rPr lang="en-US" dirty="0" smtClean="0"/>
              <a:t>BASIS STEP: Specify the value of the function at zero.</a:t>
            </a:r>
          </a:p>
          <a:p>
            <a:pPr lvl="1"/>
            <a:r>
              <a:rPr lang="en-US" dirty="0" smtClean="0"/>
              <a:t>RECURSIVE STEP: Give a rule for finding its value at an integer from its values at smaller integers.</a:t>
            </a:r>
          </a:p>
          <a:p>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 , where </a:t>
            </a:r>
            <a:r>
              <a:rPr lang="en-US" i="1" dirty="0" err="1" smtClean="0"/>
              <a:t>a</a:t>
            </a:r>
            <a:r>
              <a:rPr lang="en-US" i="1" baseline="-25000" dirty="0" err="1" smtClean="0"/>
              <a:t>i</a:t>
            </a:r>
            <a:r>
              <a:rPr lang="en-US" dirty="0" smtClean="0"/>
              <a:t>, 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 This was done using recurrence relations in Section </a:t>
            </a:r>
            <a:r>
              <a:rPr lang="en-US" dirty="0" smtClean="0">
                <a:latin typeface="Cambria Math" pitchFamily="18" charset="0"/>
                <a:ea typeface="Cambria Math" pitchFamily="18" charset="0"/>
              </a:rPr>
              <a:t>2.4</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Suppose </a:t>
            </a:r>
            <a:r>
              <a:rPr lang="en-US" i="1" dirty="0" smtClean="0"/>
              <a:t>f </a:t>
            </a:r>
            <a:r>
              <a:rPr lang="en-US" dirty="0" smtClean="0"/>
              <a:t>is defined by:</a:t>
            </a:r>
          </a:p>
          <a:p>
            <a:pPr>
              <a:buNone/>
            </a:pPr>
            <a:r>
              <a:rPr lang="en-US" i="1" dirty="0" smtClean="0"/>
              <a:t>         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i="1" dirty="0" smtClean="0"/>
              <a:t>         f(n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dirty="0" smtClean="0"/>
              <a:t>    Find </a:t>
            </a:r>
            <a:r>
              <a:rPr lang="en-US" i="1" dirty="0" smtClean="0"/>
              <a:t>f</a:t>
            </a:r>
            <a:r>
              <a:rPr lang="en-US" dirty="0" smtClean="0"/>
              <a:t>(</a:t>
            </a:r>
            <a:r>
              <a:rPr lang="en-US" dirty="0" smtClean="0">
                <a:latin typeface="Cambria Math" pitchFamily="18" charset="0"/>
                <a:ea typeface="Cambria Math" pitchFamily="18" charset="0"/>
              </a:rPr>
              <a:t>1</a:t>
            </a:r>
            <a:r>
              <a:rPr lang="en-US" dirty="0" smtClean="0"/>
              <a:t>), </a:t>
            </a:r>
            <a:r>
              <a:rPr lang="en-US" i="1" dirty="0" smtClean="0"/>
              <a:t>f</a:t>
            </a:r>
            <a:r>
              <a:rPr lang="en-US" dirty="0" smtClean="0"/>
              <a:t>(</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dirty="0" smtClean="0">
                <a:latin typeface="Cambria Math" pitchFamily="18" charset="0"/>
                <a:ea typeface="Cambria Math" pitchFamily="18" charset="0"/>
              </a:rPr>
              <a:t>4</a:t>
            </a:r>
            <a:r>
              <a:rPr lang="en-US" dirty="0" smtClean="0"/>
              <a:t>)</a:t>
            </a:r>
          </a:p>
          <a:p>
            <a:pPr>
              <a:buNone/>
            </a:pPr>
            <a:r>
              <a:rPr lang="en-US" dirty="0" smtClean="0"/>
              <a:t>    </a:t>
            </a:r>
            <a:r>
              <a:rPr lang="en-US" b="1" dirty="0" smtClean="0"/>
              <a:t>Solution</a:t>
            </a:r>
            <a:r>
              <a:rPr lang="en-US" dirty="0" smtClean="0"/>
              <a:t>:</a:t>
            </a:r>
          </a:p>
          <a:p>
            <a:pPr lvl="2"/>
            <a:r>
              <a:rPr lang="en-US" i="1" dirty="0" smtClean="0"/>
              <a:t>f</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∙3 + 3 = 9</a:t>
            </a:r>
          </a:p>
          <a:p>
            <a:pPr lvl="2"/>
            <a:r>
              <a:rPr lang="en-US" i="1" dirty="0" smtClean="0"/>
              <a:t>f</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a:t>
            </a:r>
            <a:r>
              <a:rPr lang="en-US" i="1" dirty="0" smtClean="0"/>
              <a:t>+ </a:t>
            </a:r>
            <a:r>
              <a:rPr lang="en-US" dirty="0" smtClean="0">
                <a:latin typeface="Cambria Math" pitchFamily="18" charset="0"/>
                <a:ea typeface="Cambria Math" pitchFamily="18" charset="0"/>
              </a:rPr>
              <a:t>3 = 2</a:t>
            </a:r>
            <a:r>
              <a:rPr lang="en-US" dirty="0" smtClean="0">
                <a:latin typeface="Cambria Math"/>
                <a:ea typeface="Cambria Math"/>
              </a:rPr>
              <a:t>∙9 + 3 = 21</a:t>
            </a:r>
          </a:p>
          <a:p>
            <a:pPr lvl="2"/>
            <a:r>
              <a:rPr lang="en-US" i="1" dirty="0" smtClean="0"/>
              <a:t>f</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2</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∙21 + 3 = 45</a:t>
            </a:r>
          </a:p>
          <a:p>
            <a:pPr lvl="2"/>
            <a:r>
              <a:rPr lang="en-US" i="1" dirty="0" smtClean="0"/>
              <a:t>f</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3</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∙45 + 3 = 93</a:t>
            </a:r>
          </a:p>
          <a:p>
            <a:pPr lvl="2">
              <a:buNone/>
            </a:pPr>
            <a:endParaRPr lang="en-US" dirty="0" smtClean="0">
              <a:latin typeface="Cambria Math"/>
              <a:ea typeface="Cambria Math"/>
            </a:endParaRPr>
          </a:p>
          <a:p>
            <a:pPr>
              <a:buNone/>
            </a:pPr>
            <a:r>
              <a:rPr lang="en-US" b="1" dirty="0" smtClean="0"/>
              <a:t>   Example:  </a:t>
            </a:r>
            <a:r>
              <a:rPr lang="en-US" dirty="0" smtClean="0"/>
              <a:t>Give a recursive definition of the factorial function </a:t>
            </a:r>
            <a:r>
              <a:rPr lang="en-US" i="1" dirty="0" smtClean="0"/>
              <a:t>n</a:t>
            </a:r>
            <a:r>
              <a:rPr lang="en-US" dirty="0" smtClean="0"/>
              <a:t>!:</a:t>
            </a:r>
          </a:p>
          <a:p>
            <a:pPr>
              <a:buNone/>
            </a:pPr>
            <a:r>
              <a:rPr lang="en-US" b="1" dirty="0" smtClean="0"/>
              <a:t>   Solution</a:t>
            </a:r>
            <a:r>
              <a:rPr lang="en-US" dirty="0" smtClean="0"/>
              <a:t>:</a:t>
            </a:r>
          </a:p>
          <a:p>
            <a:pPr marL="971550" lvl="1" indent="-514350">
              <a:buNone/>
            </a:pP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i="1" dirty="0" smtClean="0"/>
              <a:t> f</a:t>
            </a:r>
            <a:r>
              <a:rPr lang="en-US" dirty="0" smtClean="0"/>
              <a:t>(</a:t>
            </a:r>
            <a:r>
              <a:rPr lang="en-US" i="1" dirty="0" smtClean="0"/>
              <a:t>n</a:t>
            </a:r>
            <a:r>
              <a:rPr lang="en-US" dirty="0" smtClean="0"/>
              <a:t>)</a:t>
            </a:r>
          </a:p>
          <a:p>
            <a:pPr lvl="2">
              <a:buNone/>
            </a:pPr>
            <a:endParaRPr lang="en-US" dirty="0" smtClean="0">
              <a:latin typeface="Cambria Math"/>
              <a:ea typeface="Cambria Math"/>
            </a:endParaRPr>
          </a:p>
          <a:p>
            <a:pPr lvl="2"/>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a:t>
            </a:r>
          </a:p>
          <a:p>
            <a:endParaRPr lang="en-US" dirty="0" smtClean="0"/>
          </a:p>
          <a:p>
            <a:endParaRPr lang="en-US" dirty="0" smtClean="0"/>
          </a:p>
          <a:p>
            <a:pPr>
              <a:buNone/>
            </a:pPr>
            <a:r>
              <a:rPr lang="en-US" b="1" dirty="0" smtClean="0"/>
              <a:t>   Solution</a:t>
            </a:r>
            <a:r>
              <a:rPr lang="en-US" dirty="0" smtClean="0"/>
              <a:t>: The first part of the definition is</a:t>
            </a:r>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dirty="0" smtClean="0"/>
              <a:t>: The Fibonacci numbers are defined as follows:</a:t>
            </a:r>
          </a:p>
          <a:p>
            <a:pPr marL="971550" lvl="1" indent="-514350">
              <a:buNone/>
            </a:pPr>
            <a:r>
              <a:rPr lang="en-US" i="1" dirty="0" smtClean="0"/>
              <a:t>f</a:t>
            </a:r>
            <a:r>
              <a:rPr lang="en-US" baseline="-25000" dirty="0" smtClean="0">
                <a:latin typeface="Cambria Math" pitchFamily="18" charset="0"/>
                <a:ea typeface="Cambria Math" pitchFamily="18" charset="0"/>
              </a:rPr>
              <a:t>0 </a:t>
            </a:r>
            <a:r>
              <a:rPr lang="en-US" i="1" dirty="0" smtClean="0"/>
              <a:t> = </a:t>
            </a:r>
            <a:r>
              <a:rPr lang="en-US" dirty="0" smtClean="0">
                <a:latin typeface="Cambria Math" pitchFamily="18" charset="0"/>
                <a:ea typeface="Cambria Math" pitchFamily="18" charset="0"/>
              </a:rPr>
              <a:t>0</a:t>
            </a:r>
          </a:p>
          <a:p>
            <a:pPr marL="971550" lvl="1" indent="-514350">
              <a:buNone/>
            </a:pP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i="1" baseline="-25000" dirty="0" smtClean="0">
                <a:ea typeface="Cambria Math" pitchFamily="18" charset="0"/>
              </a:rPr>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endParaRPr lang="en-US" baseline="-25000" dirty="0" smtClean="0"/>
          </a:p>
          <a:p>
            <a:pPr marL="571500" indent="-514350">
              <a:buNone/>
            </a:pPr>
            <a:r>
              <a:rPr lang="en-US" dirty="0" smtClean="0"/>
              <a:t>    Find</a:t>
            </a:r>
            <a:r>
              <a:rPr lang="en-US" i="1" dirty="0" smtClean="0"/>
              <a:t> f</a:t>
            </a:r>
            <a:r>
              <a:rPr lang="en-US" baseline="-25000" dirty="0" smtClean="0">
                <a:latin typeface="Cambria Math" pitchFamily="18" charset="0"/>
                <a:ea typeface="Cambria Math" pitchFamily="18" charset="0"/>
              </a:rPr>
              <a:t>2</a:t>
            </a:r>
            <a:r>
              <a:rPr lang="en-US" i="1" dirty="0" smtClean="0"/>
              <a:t>, f</a:t>
            </a:r>
            <a:r>
              <a:rPr lang="en-US" baseline="-25000" dirty="0" smtClean="0">
                <a:latin typeface="Cambria Math" pitchFamily="18" charset="0"/>
                <a:ea typeface="Cambria Math" pitchFamily="18" charset="0"/>
              </a:rPr>
              <a:t>3 </a:t>
            </a:r>
            <a:r>
              <a:rPr lang="en-US" i="1" dirty="0" smtClean="0"/>
              <a:t>, f</a:t>
            </a:r>
            <a:r>
              <a:rPr lang="en-US" baseline="-25000" dirty="0" smtClean="0">
                <a:latin typeface="Cambria Math" pitchFamily="18" charset="0"/>
                <a:ea typeface="Cambria Math" pitchFamily="18" charset="0"/>
              </a:rPr>
              <a:t>4 </a:t>
            </a:r>
            <a:r>
              <a:rPr lang="en-US" i="1" dirty="0" smtClean="0"/>
              <a:t>, f</a:t>
            </a:r>
            <a:r>
              <a:rPr lang="en-US" baseline="-25000" dirty="0" smtClean="0">
                <a:latin typeface="Cambria Math" pitchFamily="18" charset="0"/>
                <a:ea typeface="Cambria Math" pitchFamily="18" charset="0"/>
              </a:rPr>
              <a:t>5 </a:t>
            </a:r>
            <a:r>
              <a:rPr lang="en-US" dirty="0" smtClean="0"/>
              <a:t>.</a:t>
            </a:r>
          </a:p>
          <a:p>
            <a:pPr marL="1211580" lvl="2" indent="-514350"/>
            <a:r>
              <a:rPr lang="en-US" i="1" dirty="0" smtClean="0"/>
              <a:t>f</a:t>
            </a:r>
            <a:r>
              <a:rPr lang="en-US" baseline="-25000" dirty="0" smtClean="0">
                <a:latin typeface="Cambria Math" pitchFamily="18" charset="0"/>
                <a:ea typeface="Cambria Math" pitchFamily="18" charset="0"/>
              </a:rPr>
              <a:t>2 </a:t>
            </a:r>
            <a:r>
              <a:rPr lang="en-US" dirty="0" smtClean="0"/>
              <a:t> </a:t>
            </a:r>
            <a:r>
              <a:rPr lang="en-US" i="1" dirty="0" smtClean="0"/>
              <a:t>= f</a:t>
            </a:r>
            <a:r>
              <a:rPr lang="en-US" baseline="-25000" dirty="0" smtClean="0">
                <a:latin typeface="Cambria Math" pitchFamily="18" charset="0"/>
                <a:ea typeface="Cambria Math" pitchFamily="18" charset="0"/>
              </a:rPr>
              <a:t>1 </a:t>
            </a:r>
            <a:r>
              <a:rPr lang="en-US" i="1" dirty="0" smtClean="0"/>
              <a:t>  + f</a:t>
            </a:r>
            <a:r>
              <a:rPr lang="en-US" baseline="-25000" dirty="0" smtClean="0">
                <a:latin typeface="Cambria Math" pitchFamily="18" charset="0"/>
                <a:ea typeface="Cambria Math" pitchFamily="18" charset="0"/>
              </a:rPr>
              <a:t>0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1211580" lvl="2" indent="-514350"/>
            <a:r>
              <a:rPr lang="en-US" i="1" dirty="0" smtClean="0"/>
              <a:t>f</a:t>
            </a:r>
            <a:r>
              <a:rPr lang="en-US" baseline="-25000" dirty="0" smtClean="0">
                <a:latin typeface="Cambria Math" pitchFamily="18" charset="0"/>
                <a:ea typeface="Cambria Math" pitchFamily="18" charset="0"/>
              </a:rPr>
              <a:t>3 </a:t>
            </a:r>
            <a:r>
              <a:rPr lang="en-US" dirty="0" smtClean="0"/>
              <a:t> </a:t>
            </a:r>
            <a:r>
              <a:rPr lang="en-US" i="1" dirty="0" smtClean="0"/>
              <a:t>= f</a:t>
            </a:r>
            <a:r>
              <a:rPr lang="en-US" baseline="-25000" dirty="0" smtClean="0">
                <a:latin typeface="Cambria Math" pitchFamily="18" charset="0"/>
                <a:ea typeface="Cambria Math" pitchFamily="18" charset="0"/>
              </a:rPr>
              <a:t>2 </a:t>
            </a:r>
            <a:r>
              <a:rPr lang="en-US" i="1" dirty="0" smtClean="0"/>
              <a:t>  + f</a:t>
            </a:r>
            <a:r>
              <a:rPr lang="en-US" baseline="-25000" dirty="0" smtClean="0">
                <a:latin typeface="Cambria Math" pitchFamily="18" charset="0"/>
                <a:ea typeface="Cambria Math" pitchFamily="18" charset="0"/>
              </a:rPr>
              <a:t>1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p>
          <a:p>
            <a:pPr marL="1211580" lvl="2" indent="-514350"/>
            <a:r>
              <a:rPr lang="en-US" i="1" dirty="0" smtClean="0"/>
              <a:t>f</a:t>
            </a:r>
            <a:r>
              <a:rPr lang="en-US" baseline="-25000" dirty="0" smtClean="0">
                <a:latin typeface="Cambria Math" pitchFamily="18" charset="0"/>
                <a:ea typeface="Cambria Math" pitchFamily="18" charset="0"/>
              </a:rPr>
              <a:t>4</a:t>
            </a:r>
            <a:r>
              <a:rPr lang="en-US" dirty="0" smtClean="0"/>
              <a:t> </a:t>
            </a:r>
            <a:r>
              <a:rPr lang="en-US" i="1" dirty="0" smtClean="0"/>
              <a:t>= f</a:t>
            </a:r>
            <a:r>
              <a:rPr lang="en-US" baseline="-25000" dirty="0" smtClean="0">
                <a:latin typeface="Cambria Math" pitchFamily="18" charset="0"/>
                <a:ea typeface="Cambria Math" pitchFamily="18" charset="0"/>
              </a:rPr>
              <a:t>3</a:t>
            </a:r>
            <a:r>
              <a:rPr lang="en-US" i="1" dirty="0" smtClean="0"/>
              <a:t>  + f</a:t>
            </a:r>
            <a:r>
              <a:rPr lang="en-US" baseline="-25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p>
          <a:p>
            <a:pPr marL="1211580" lvl="2" indent="-514350"/>
            <a:r>
              <a:rPr lang="en-US" i="1" dirty="0" smtClean="0"/>
              <a:t>f</a:t>
            </a:r>
            <a:r>
              <a:rPr lang="en-US" baseline="-25000" dirty="0" smtClean="0">
                <a:latin typeface="Cambria Math" pitchFamily="18" charset="0"/>
                <a:ea typeface="Cambria Math" pitchFamily="18" charset="0"/>
              </a:rPr>
              <a:t>5</a:t>
            </a:r>
            <a:r>
              <a:rPr lang="en-US" dirty="0" smtClean="0"/>
              <a:t> </a:t>
            </a:r>
            <a:r>
              <a:rPr lang="en-US" i="1" dirty="0" smtClean="0"/>
              <a:t>= f</a:t>
            </a:r>
            <a:r>
              <a:rPr lang="en-US" baseline="-25000" dirty="0" smtClean="0">
                <a:latin typeface="Cambria Math" pitchFamily="18" charset="0"/>
                <a:ea typeface="Cambria Math" pitchFamily="18" charset="0"/>
              </a:rPr>
              <a:t>4 </a:t>
            </a:r>
            <a:r>
              <a:rPr lang="en-US" i="1" dirty="0" smtClean="0"/>
              <a:t>  + f</a:t>
            </a:r>
            <a:r>
              <a:rPr lang="en-US" baseline="-25000" dirty="0" smtClean="0">
                <a:latin typeface="Cambria Math" pitchFamily="18" charset="0"/>
                <a:ea typeface="Cambria Math" pitchFamily="18" charset="0"/>
              </a:rPr>
              <a:t>3 </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5</a:t>
            </a: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smtClean="0"/>
              <a:t>Fibonacci </a:t>
            </a:r>
          </a:p>
          <a:p>
            <a:r>
              <a:rPr lang="en-US" dirty="0" smtClean="0"/>
              <a:t>(</a:t>
            </a:r>
            <a:r>
              <a:rPr lang="en-US" dirty="0" smtClean="0">
                <a:latin typeface="Cambria Math" pitchFamily="18" charset="0"/>
                <a:ea typeface="Cambria Math" pitchFamily="18" charset="0"/>
              </a:rPr>
              <a:t>1170</a:t>
            </a:r>
            <a:r>
              <a:rPr lang="en-US" dirty="0" smtClean="0"/>
              <a:t>- </a:t>
            </a:r>
            <a:r>
              <a:rPr lang="en-US" dirty="0" smtClean="0">
                <a:latin typeface="Cambria Math" pitchFamily="18" charset="0"/>
                <a:ea typeface="Cambria Math" pitchFamily="18" charset="0"/>
              </a:rPr>
              <a:t>1250</a:t>
            </a:r>
            <a:r>
              <a:rPr lang="en-US" dirty="0" smtClean="0"/>
              <a:t>)</a:t>
            </a:r>
            <a:endParaRPr lang="en-US" dirty="0"/>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smtClean="0"/>
              <a:t>In Chapter 8, we will use the Fibonacci numbers to model population growth of rabbits. This was an application described by Fibonacci himself.</a:t>
            </a:r>
          </a:p>
          <a:p>
            <a:endParaRPr lang="en-US" dirty="0" smtClean="0"/>
          </a:p>
          <a:p>
            <a:r>
              <a:rPr lang="en-US" dirty="0" smtClean="0"/>
              <a:t>Next, we use strong induction to prove a result about the Fibonacci numbers.</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Recursive definitions </a:t>
            </a:r>
            <a:r>
              <a:rPr lang="en-US" dirty="0" smtClean="0"/>
              <a:t>of sets have two parts:</a:t>
            </a:r>
          </a:p>
          <a:p>
            <a:pPr lvl="1"/>
            <a:r>
              <a:rPr lang="en-US" dirty="0" smtClean="0"/>
              <a:t>The </a:t>
            </a:r>
            <a:r>
              <a:rPr lang="en-US" i="1" dirty="0" smtClean="0"/>
              <a:t>basis step </a:t>
            </a:r>
            <a:r>
              <a:rPr lang="en-US" dirty="0" smtClean="0"/>
              <a:t>specifies an initial collection of elements.</a:t>
            </a:r>
          </a:p>
          <a:p>
            <a:pPr lvl="1"/>
            <a:r>
              <a:rPr lang="en-US" dirty="0" smtClean="0"/>
              <a:t>The </a:t>
            </a:r>
            <a:r>
              <a:rPr lang="en-US" i="1" dirty="0" smtClean="0"/>
              <a:t>recursive step </a:t>
            </a:r>
            <a:r>
              <a:rPr lang="en-US" dirty="0" smtClean="0"/>
              <a:t>gives the rules for forming new elements in the set from those already known to be in the set.</a:t>
            </a:r>
          </a:p>
          <a:p>
            <a:r>
              <a:rPr lang="en-US" dirty="0" smtClean="0"/>
              <a:t>Sometimes the recursive definition has an </a:t>
            </a:r>
            <a:r>
              <a:rPr lang="en-US" i="1" dirty="0" smtClean="0"/>
              <a:t>exclusion rule</a:t>
            </a:r>
            <a:r>
              <a:rPr lang="en-US" dirty="0" smtClean="0"/>
              <a:t>, which specifies that the set contains nothing other than those elements specified in the basis step and generated by applications of the rules in the recursive step. </a:t>
            </a:r>
          </a:p>
          <a:p>
            <a:r>
              <a:rPr lang="en-US" dirty="0" smtClean="0"/>
              <a:t>We will always assume that the exclusion rule holds, even if it is not explicitly mentioned. </a:t>
            </a:r>
          </a:p>
          <a:p>
            <a:r>
              <a:rPr lang="en-US" dirty="0" smtClean="0"/>
              <a:t>We will later develop a form of induction, called </a:t>
            </a:r>
            <a:r>
              <a:rPr lang="en-US" i="1" dirty="0" smtClean="0"/>
              <a:t>structural induction</a:t>
            </a:r>
            <a:r>
              <a:rPr lang="en-US" dirty="0" smtClean="0"/>
              <a:t>, to prove results about recursively defined sets.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Example </a:t>
            </a:r>
            <a:r>
              <a:rPr lang="en-US" dirty="0" smtClean="0"/>
              <a:t>:</a:t>
            </a:r>
            <a:r>
              <a:rPr lang="en-US" b="1" dirty="0" smtClean="0"/>
              <a:t>  </a:t>
            </a:r>
            <a:r>
              <a:rPr lang="en-US" dirty="0" smtClean="0"/>
              <a:t>Subset of Integers  </a:t>
            </a:r>
            <a:r>
              <a:rPr lang="en-US" i="1" dirty="0" smtClean="0"/>
              <a:t>S</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3</a:t>
            </a:r>
            <a:r>
              <a:rPr lang="en-US" dirty="0" smtClean="0">
                <a:latin typeface="Cambria Math"/>
                <a:ea typeface="Cambria Math"/>
              </a:rPr>
              <a:t> ∊</a:t>
            </a:r>
            <a:r>
              <a:rPr lang="en-US" i="1" dirty="0" smtClean="0"/>
              <a:t> </a:t>
            </a:r>
            <a:r>
              <a:rPr lang="en-US" dirty="0" smtClean="0"/>
              <a:t>S.</a:t>
            </a:r>
          </a:p>
          <a:p>
            <a:pPr marL="971550" lvl="1" indent="-514350">
              <a:buNone/>
            </a:pPr>
            <a:r>
              <a:rPr lang="en-US" dirty="0" smtClean="0"/>
              <a:t>RECURSIVE STEP: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a:ea typeface="Cambria Math"/>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itchFamily="18" charset="0"/>
                <a:ea typeface="Cambria Math" pitchFamily="18" charset="0"/>
              </a:rPr>
              <a:t>3</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9</a:t>
            </a:r>
            <a:r>
              <a:rPr lang="en-US" dirty="0" smtClean="0"/>
              <a:t>, etc.</a:t>
            </a:r>
          </a:p>
          <a:p>
            <a:pPr marL="0" indent="0">
              <a:buNone/>
            </a:pPr>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0 </a:t>
            </a:r>
            <a:r>
              <a:rPr lang="en-US" dirty="0" smtClean="0">
                <a:latin typeface="Cambria Math"/>
                <a:ea typeface="Cambria Math"/>
              </a:rPr>
              <a:t>∊</a:t>
            </a:r>
            <a:r>
              <a:rPr lang="en-US" dirty="0" smtClean="0"/>
              <a:t> </a:t>
            </a:r>
            <a:r>
              <a:rPr lang="en-US" b="1" dirty="0" smtClean="0"/>
              <a:t>N.</a:t>
            </a:r>
          </a:p>
          <a:p>
            <a:pPr marL="971550" lvl="1" indent="-514350">
              <a:buNone/>
            </a:pPr>
            <a:r>
              <a:rPr lang="en-US" dirty="0" smtClean="0"/>
              <a:t>RECURSIVE STEP: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itchFamily="18" charset="0"/>
                <a:ea typeface="Cambria Math"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itchFamily="18" charset="0"/>
                <a:ea typeface="Cambria Math" pitchFamily="18" charset="0"/>
              </a:rPr>
              <a:t>0</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then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etc.</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t>RECURSIVE STEP: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a:rPr>
              <a:t></a:t>
            </a:r>
            <a:r>
              <a:rPr lang="en-US" dirty="0" smtClean="0"/>
              <a:t> </a:t>
            </a:r>
            <a:r>
              <a:rPr lang="el-GR" dirty="0" smtClean="0"/>
              <a:t>Σ</a:t>
            </a:r>
            <a:r>
              <a:rPr lang="en-US" dirty="0" smtClean="0"/>
              <a:t>*</a:t>
            </a:r>
            <a:r>
              <a:rPr lang="en-US" i="1" dirty="0" smtClean="0"/>
              <a:t>.</a:t>
            </a:r>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the strings in </a:t>
            </a:r>
            <a:r>
              <a:rPr lang="en-US" dirty="0" smtClean="0">
                <a:sym typeface="Symbol"/>
              </a:rPr>
              <a:t>in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1, 00</a:t>
            </a:r>
            <a:r>
              <a:rPr lang="en-US" dirty="0" smtClean="0"/>
              <a:t>,</a:t>
            </a:r>
            <a:r>
              <a:rPr lang="en-US" dirty="0" smtClean="0">
                <a:latin typeface="Cambria Math" pitchFamily="18" charset="0"/>
                <a:ea typeface="Cambria Math" pitchFamily="18" charset="0"/>
              </a:rPr>
              <a:t>01,10, 11, etc.</a:t>
            </a:r>
            <a:endParaRPr lang="en-US" dirty="0" smtClean="0"/>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i="1" dirty="0" err="1" smtClean="0">
                <a:ea typeface="Cambria Math" pitchFamily="18" charset="0"/>
              </a:rPr>
              <a:t>a</a:t>
            </a:r>
            <a:r>
              <a:rPr lang="en-US" dirty="0" err="1" smtClean="0"/>
              <a:t>,</a:t>
            </a:r>
            <a:r>
              <a:rPr lang="en-US" i="1" dirty="0" err="1" smtClean="0">
                <a:ea typeface="Cambria Math"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itchFamily="18" charset="0"/>
                <a:ea typeface="Cambria Math" pitchFamily="18" charset="0"/>
              </a:rPr>
              <a:t>.</a:t>
            </a:r>
          </a:p>
          <a:p>
            <a:pPr lvl="1"/>
            <a:r>
              <a:rPr lang="en-US" dirty="0" smtClean="0">
                <a:latin typeface="Cambria Math" pitchFamily="18" charset="0"/>
                <a:ea typeface="Cambria Math" pitchFamily="18" charset="0"/>
              </a:rPr>
              <a:t>Since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smtClean="0"/>
              <a:t>a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smtClean="0">
                <a:ea typeface="Cambria Math" pitchFamily="18" charset="0"/>
              </a:rPr>
              <a:t>a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err="1" smtClean="0">
                <a:ea typeface="Cambria Math" pitchFamily="18" charset="0"/>
              </a:rPr>
              <a:t>aa</a:t>
            </a:r>
            <a:r>
              <a:rPr lang="en-US" i="1" dirty="0" smtClean="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b</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endParaRPr lang="en-US" dirty="0" smtClean="0"/>
          </a:p>
          <a:p>
            <a:pPr lvl="1"/>
            <a:endParaRPr lang="en-US" dirty="0" smtClean="0"/>
          </a:p>
          <a:p>
            <a:pPr marL="571500" indent="-514350">
              <a:buNone/>
            </a:pPr>
            <a:endParaRPr lang="en-US" i="1" dirty="0" smtClean="0">
              <a:sym typeface="Symbol"/>
            </a:endParaRPr>
          </a:p>
          <a:p>
            <a:pPr marL="571500" indent="-514350">
              <a:buNone/>
            </a:pPr>
            <a:endParaRPr lang="en-US" i="1" dirty="0" smtClean="0"/>
          </a:p>
          <a:p>
            <a:pPr marL="571500" indent="-514350"/>
            <a:endParaRPr lang="en-US" dirty="0" smtClean="0">
              <a:sym typeface="Symbol"/>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Two strings can be combined via the operation of </a:t>
            </a:r>
            <a:r>
              <a:rPr lang="en-US"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a:ea typeface="Cambria Math"/>
              </a:rPr>
              <a:t>∙, </a:t>
            </a:r>
            <a:r>
              <a:rPr lang="en-US" dirty="0" smtClean="0">
                <a:ea typeface="Cambria Math"/>
              </a:rPr>
              <a:t>recursively as follows.</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If </a:t>
            </a:r>
            <a:r>
              <a:rPr lang="en-US" i="1" dirty="0" smtClean="0"/>
              <a:t>w </a:t>
            </a:r>
            <a:r>
              <a:rPr lang="en-US" dirty="0" smtClean="0">
                <a:sym typeface="Symbol"/>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λ</a:t>
            </a:r>
            <a:r>
              <a:rPr lang="en-US" dirty="0" smtClean="0"/>
              <a:t>= </a:t>
            </a:r>
            <a:r>
              <a:rPr lang="en-US" i="1" dirty="0" smtClean="0"/>
              <a:t>w</a:t>
            </a:r>
            <a:r>
              <a:rPr lang="en-US" b="1" dirty="0" smtClean="0"/>
              <a:t>.</a:t>
            </a:r>
          </a:p>
          <a:p>
            <a:pPr marL="971550" lvl="1" indent="-514350">
              <a:buNone/>
            </a:pPr>
            <a:r>
              <a:rPr lang="en-US" dirty="0" smtClean="0"/>
              <a:t>RECURSIVE STEP: </a:t>
            </a:r>
            <a:r>
              <a:rPr lang="en-US" dirty="0" smtClean="0">
                <a:latin typeface="Cambria Math" pitchFamily="18" charset="0"/>
                <a:ea typeface="Cambria Math" pitchFamily="18" charset="0"/>
              </a:rPr>
              <a:t>If </a:t>
            </a:r>
            <a:r>
              <a:rPr lang="en-US" i="1" dirty="0" smtClean="0"/>
              <a:t>w</a:t>
            </a:r>
            <a:r>
              <a:rPr lang="en-US" baseline="-25000" dirty="0" smtClean="0">
                <a:latin typeface="Cambria Math" pitchFamily="18" charset="0"/>
                <a:ea typeface="Cambria Math" pitchFamily="18" charset="0"/>
              </a:rPr>
              <a:t>1</a:t>
            </a:r>
            <a:r>
              <a:rPr lang="en-US" i="1" dirty="0" smtClean="0"/>
              <a:t> </a:t>
            </a:r>
            <a:r>
              <a:rPr lang="en-US" dirty="0" smtClean="0">
                <a:sym typeface="Symbol"/>
              </a:rPr>
              <a:t></a:t>
            </a:r>
            <a:r>
              <a:rPr lang="en-US" dirty="0" smtClean="0"/>
              <a:t> </a:t>
            </a:r>
            <a:r>
              <a:rPr lang="el-GR" dirty="0" smtClean="0"/>
              <a:t>Σ</a:t>
            </a:r>
            <a:r>
              <a:rPr lang="en-US" dirty="0" smtClean="0"/>
              <a:t>* and</a:t>
            </a:r>
            <a:r>
              <a:rPr lang="en-US" i="1" dirty="0" smtClean="0"/>
              <a:t> w</a:t>
            </a:r>
            <a:r>
              <a:rPr lang="en-US" baseline="-25000" dirty="0" smtClean="0">
                <a:latin typeface="Cambria Math" pitchFamily="18" charset="0"/>
                <a:ea typeface="Cambria Math" pitchFamily="18" charset="0"/>
              </a:rPr>
              <a:t>2</a:t>
            </a:r>
            <a:r>
              <a:rPr lang="en-US" i="1" dirty="0" smtClean="0"/>
              <a:t> </a:t>
            </a:r>
            <a:r>
              <a:rPr lang="en-US" dirty="0" smtClean="0">
                <a:sym typeface="Symbol"/>
              </a:rPr>
              <a:t></a:t>
            </a:r>
            <a:r>
              <a:rPr lang="en-US" dirty="0" smtClean="0"/>
              <a:t> </a:t>
            </a:r>
            <a:r>
              <a:rPr lang="el-GR" dirty="0" smtClean="0"/>
              <a:t>Σ</a:t>
            </a:r>
            <a:r>
              <a:rPr lang="en-US" dirty="0" smtClean="0"/>
              <a:t>* and x</a:t>
            </a:r>
            <a:r>
              <a:rPr lang="en-US" dirty="0" smtClean="0">
                <a:sym typeface="Symbol"/>
              </a:rPr>
              <a:t> </a:t>
            </a:r>
            <a:r>
              <a:rPr lang="en-US" dirty="0" smtClean="0"/>
              <a:t> </a:t>
            </a:r>
            <a:r>
              <a:rPr lang="el-GR" dirty="0" smtClean="0"/>
              <a:t>Σ</a:t>
            </a:r>
            <a:r>
              <a:rPr lang="en-US" i="1" dirty="0" smtClean="0"/>
              <a:t>, </a:t>
            </a:r>
            <a:r>
              <a:rPr lang="en-US" dirty="0" smtClean="0"/>
              <a:t>then</a:t>
            </a:r>
            <a:r>
              <a:rPr lang="en-US" i="1" dirty="0" smtClean="0"/>
              <a:t> w</a:t>
            </a:r>
            <a:r>
              <a:rPr lang="en-US" baseline="-25000" dirty="0">
                <a:latin typeface="Cambria Math" pitchFamily="18" charset="0"/>
                <a:ea typeface="Cambria Math" pitchFamily="18" charset="0"/>
              </a:rPr>
              <a:t>1</a:t>
            </a:r>
            <a:r>
              <a:rPr lang="en-US" dirty="0" smtClean="0">
                <a:latin typeface="Cambria Math"/>
                <a:ea typeface="Cambria Math"/>
              </a:rPr>
              <a:t> ∙</a:t>
            </a:r>
            <a:r>
              <a:rPr lang="el-GR" dirty="0" smtClean="0"/>
              <a:t> </a:t>
            </a:r>
            <a:r>
              <a:rPr lang="en-US" dirty="0" smtClean="0"/>
              <a:t>(</a:t>
            </a:r>
            <a:r>
              <a:rPr lang="en-US" i="1" dirty="0" smtClean="0"/>
              <a:t>w</a:t>
            </a:r>
            <a:r>
              <a:rPr lang="en-US" baseline="-25000" dirty="0" smtClean="0">
                <a:latin typeface="Cambria Math" pitchFamily="18" charset="0"/>
                <a:ea typeface="Cambria Math" pitchFamily="18" charset="0"/>
              </a:rPr>
              <a:t>2 </a:t>
            </a:r>
            <a:r>
              <a:rPr lang="en-US" i="1" dirty="0" smtClean="0"/>
              <a:t>x</a:t>
            </a:r>
            <a:r>
              <a:rPr lang="en-US" dirty="0" smtClean="0"/>
              <a:t>)=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a:t>
            </a:r>
            <a:r>
              <a:rPr lang="en-US" i="1" dirty="0" smtClean="0"/>
              <a:t>x</a:t>
            </a:r>
            <a:r>
              <a:rPr lang="en-US" b="1" dirty="0" smtClean="0"/>
              <a:t>.</a:t>
            </a:r>
            <a:endParaRPr lang="en-US" dirty="0" smtClean="0"/>
          </a:p>
          <a:p>
            <a:r>
              <a:rPr lang="en-US" dirty="0" smtClean="0"/>
              <a:t>Often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  is written as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a:t>
            </a:r>
            <a:r>
              <a:rPr lang="en-US" dirty="0" smtClean="0"/>
              <a:t>.</a:t>
            </a:r>
          </a:p>
          <a:p>
            <a:r>
              <a:rPr lang="en-US" dirty="0" smtClean="0"/>
              <a:t>If </a:t>
            </a:r>
            <a:r>
              <a:rPr lang="en-US" i="1" dirty="0" smtClean="0"/>
              <a:t>w</a:t>
            </a:r>
            <a:r>
              <a:rPr lang="en-US" baseline="-25000" dirty="0" smtClean="0">
                <a:latin typeface="Cambria Math" pitchFamily="18" charset="0"/>
                <a:ea typeface="Cambria Math"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smtClean="0"/>
              <a:t>abracadabra.</a:t>
            </a:r>
            <a:endParaRPr lang="en-US" i="1"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p>
          <a:p>
            <a:pPr>
              <a:buNone/>
            </a:pPr>
            <a:r>
              <a:rPr lang="en-US" b="1" dirty="0" smtClean="0"/>
              <a:t>   Solution</a:t>
            </a:r>
            <a:r>
              <a:rPr lang="en-US" dirty="0" smtClean="0"/>
              <a:t>: The length of a string can be recursively defined by:</a:t>
            </a:r>
          </a:p>
          <a:p>
            <a:pPr lvl="1">
              <a:buNone/>
            </a:pPr>
            <a:r>
              <a:rPr lang="en-US" i="1" dirty="0" smtClean="0"/>
              <a:t>l</a:t>
            </a:r>
            <a:r>
              <a:rPr lang="en-US" dirty="0" smtClean="0"/>
              <a:t>(</a:t>
            </a:r>
            <a:r>
              <a:rPr lang="en-US" i="1" dirty="0">
                <a:latin typeface="Cambria Math"/>
                <a:ea typeface="Cambria Math"/>
              </a:rPr>
              <a:t>λ</a:t>
            </a:r>
            <a:r>
              <a:rPr lang="en-US" dirty="0" smtClean="0"/>
              <a:t>) = </a:t>
            </a:r>
            <a:r>
              <a:rPr lang="en-US" dirty="0" smtClean="0">
                <a:latin typeface="Cambria Math" pitchFamily="18" charset="0"/>
                <a:ea typeface="Cambria Math" pitchFamily="18" charset="0"/>
              </a:rPr>
              <a:t>0</a:t>
            </a:r>
            <a:r>
              <a:rPr lang="en-US" dirty="0" smtClean="0"/>
              <a:t>;</a:t>
            </a:r>
          </a:p>
          <a:p>
            <a:pPr lvl="1">
              <a:buNone/>
            </a:pP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1 </a:t>
            </a:r>
            <a:r>
              <a:rPr lang="en-US" dirty="0" smtClean="0">
                <a:ea typeface="Cambria Math" pitchFamily="18" charset="0"/>
              </a:rPr>
              <a:t>if </a:t>
            </a:r>
            <a:r>
              <a:rPr lang="en-US" i="1" dirty="0" smtClean="0"/>
              <a:t>w </a:t>
            </a:r>
            <a:r>
              <a:rPr lang="en-US" dirty="0" smtClean="0">
                <a:latin typeface="Cambria Math"/>
                <a:ea typeface="Cambria Math"/>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latin typeface="Cambria Math"/>
                <a:ea typeface="Cambria Math"/>
              </a:rPr>
              <a:t>∊</a:t>
            </a:r>
            <a:r>
              <a:rPr lang="en-US" dirty="0" smtClean="0"/>
              <a:t> </a:t>
            </a:r>
            <a:r>
              <a:rPr lang="el-GR" dirty="0" smtClean="0"/>
              <a:t>Σ</a:t>
            </a:r>
            <a:r>
              <a:rPr lang="en-US" i="1"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Parentheses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the set  of balanced parentheses </a:t>
            </a:r>
            <a:r>
              <a:rPr lang="en-US" i="1" dirty="0" smtClean="0"/>
              <a:t>P</a:t>
            </a:r>
            <a:r>
              <a:rPr lang="en-US" dirty="0" smtClean="0"/>
              <a:t>.</a:t>
            </a:r>
          </a:p>
          <a:p>
            <a:pPr>
              <a:buNone/>
            </a:pPr>
            <a:r>
              <a:rPr lang="en-US" dirty="0" smtClean="0"/>
              <a:t>   </a:t>
            </a:r>
            <a:r>
              <a:rPr lang="en-US" b="1" dirty="0" smtClean="0"/>
              <a:t>Solution</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 </a:t>
            </a:r>
            <a:r>
              <a:rPr lang="en-US" dirty="0" smtClean="0">
                <a:latin typeface="Cambria Math"/>
                <a:ea typeface="Cambria Math"/>
              </a:rPr>
              <a:t>∊</a:t>
            </a:r>
            <a:r>
              <a:rPr lang="en-US" dirty="0" smtClean="0"/>
              <a:t> </a:t>
            </a:r>
            <a:r>
              <a:rPr lang="en-US" i="1" dirty="0" smtClean="0"/>
              <a:t>P</a:t>
            </a:r>
          </a:p>
          <a:p>
            <a:pPr lvl="1">
              <a:buNone/>
            </a:pPr>
            <a:r>
              <a:rPr lang="en-US" dirty="0" smtClean="0"/>
              <a:t>RECURSIVE STEP: If </a:t>
            </a:r>
            <a:r>
              <a:rPr lang="en-US" i="1" dirty="0" smtClean="0"/>
              <a:t>w</a:t>
            </a:r>
            <a:r>
              <a:rPr lang="en-US" dirty="0" smtClean="0"/>
              <a:t> </a:t>
            </a:r>
            <a:r>
              <a:rPr lang="en-US" dirty="0" smtClean="0">
                <a:latin typeface="Cambria Math"/>
                <a:ea typeface="Cambria Math"/>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a:ea typeface="Cambria Math"/>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a:ea typeface="Cambria Math"/>
              </a:rPr>
              <a:t>∊</a:t>
            </a:r>
            <a:r>
              <a:rPr lang="en-US" dirty="0" smtClean="0"/>
              <a:t> </a:t>
            </a:r>
            <a:r>
              <a:rPr lang="en-US" i="1" dirty="0" smtClean="0"/>
              <a:t>P </a:t>
            </a:r>
            <a:r>
              <a:rPr lang="en-US" dirty="0" smtClean="0"/>
              <a:t>and       </a:t>
            </a:r>
            <a:r>
              <a:rPr lang="en-US" i="1" dirty="0" smtClean="0"/>
              <a:t> w </a:t>
            </a:r>
            <a:r>
              <a:rPr lang="en-US" dirty="0" smtClean="0"/>
              <a:t>()</a:t>
            </a:r>
            <a:r>
              <a:rPr lang="en-US" i="1" dirty="0" smtClean="0"/>
              <a:t> </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p>
          <a:p>
            <a:r>
              <a:rPr lang="en-US" dirty="0" smtClean="0"/>
              <a:t>Why is ))(() not in </a:t>
            </a:r>
            <a:r>
              <a:rPr lang="en-US" i="1" dirty="0" smtClean="0"/>
              <a:t>P</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Mathematical Induction</a:t>
            </a:r>
          </a:p>
          <a:p>
            <a:r>
              <a:rPr lang="en-US" dirty="0" smtClean="0"/>
              <a:t>Examples of Proof by Mathematical Induction</a:t>
            </a:r>
          </a:p>
          <a:p>
            <a:r>
              <a:rPr lang="en-US" dirty="0" smtClean="0"/>
              <a:t>Guidelines for Proofs by Mathematical Induction</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Well-Formed Formulae in Propositional Logic</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of </a:t>
            </a:r>
            <a:r>
              <a:rPr lang="en-US" i="1" dirty="0" smtClean="0"/>
              <a:t>well-formed formulae </a:t>
            </a:r>
            <a:r>
              <a:rPr lang="en-US" dirty="0" smtClean="0"/>
              <a:t>in propositional logic involving </a:t>
            </a:r>
            <a:r>
              <a:rPr lang="en-US" b="1" dirty="0" smtClean="0"/>
              <a:t>T</a:t>
            </a:r>
            <a:r>
              <a:rPr lang="en-US" dirty="0" smtClean="0"/>
              <a:t>, </a:t>
            </a:r>
            <a:r>
              <a:rPr lang="en-US" b="1" dirty="0" smtClean="0"/>
              <a:t>F</a:t>
            </a:r>
            <a:r>
              <a:rPr lang="en-US" dirty="0" smtClean="0"/>
              <a:t>, propositional variables, and operators from the set {</a:t>
            </a:r>
            <a:r>
              <a:rPr lang="en-US" dirty="0" smtClean="0">
                <a:latin typeface="Cambria Math"/>
                <a:ea typeface="Cambria Math"/>
              </a:rPr>
              <a:t>¬,∧,∨,→,↔</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t>
            </a:r>
            <a:r>
              <a:rPr lang="en-US" b="1" dirty="0" smtClean="0"/>
              <a:t>T</a:t>
            </a:r>
            <a:r>
              <a:rPr lang="en-US" dirty="0" smtClean="0"/>
              <a:t>,</a:t>
            </a:r>
            <a:r>
              <a:rPr lang="en-US" b="1" dirty="0" smtClean="0"/>
              <a:t>F</a:t>
            </a:r>
            <a:r>
              <a:rPr lang="en-US" dirty="0" smtClean="0"/>
              <a:t>, and </a:t>
            </a:r>
            <a:r>
              <a:rPr lang="en-US" i="1" dirty="0" smtClean="0"/>
              <a:t>s</a:t>
            </a:r>
            <a:r>
              <a:rPr lang="en-US" dirty="0" smtClean="0"/>
              <a:t>, where </a:t>
            </a:r>
            <a:r>
              <a:rPr lang="en-US" i="1" dirty="0" smtClean="0"/>
              <a:t>s</a:t>
            </a:r>
            <a:r>
              <a:rPr lang="en-US" dirty="0" smtClean="0"/>
              <a:t> is a propositional variable, are well-formed formulae.</a:t>
            </a:r>
            <a:endParaRPr lang="en-US" i="1" dirty="0" smtClean="0"/>
          </a:p>
          <a:p>
            <a:pPr lvl="1">
              <a:buNone/>
            </a:pPr>
            <a:r>
              <a:rPr lang="en-US" dirty="0" smtClean="0"/>
              <a:t>RECURSIVE STEP: If </a:t>
            </a:r>
            <a:r>
              <a:rPr lang="en-US" i="1" dirty="0" smtClean="0"/>
              <a:t>E</a:t>
            </a:r>
            <a:r>
              <a:rPr lang="en-US" dirty="0" smtClean="0"/>
              <a:t> and </a:t>
            </a:r>
            <a:r>
              <a:rPr lang="en-US" i="1" dirty="0" smtClean="0"/>
              <a:t>F</a:t>
            </a:r>
            <a:r>
              <a:rPr lang="en-US" dirty="0" smtClean="0"/>
              <a:t> are well formed formulae, then </a:t>
            </a:r>
            <a:r>
              <a:rPr lang="en-US" b="1" dirty="0" smtClean="0"/>
              <a:t>  </a:t>
            </a:r>
            <a:r>
              <a:rPr lang="en-US" dirty="0" smtClean="0"/>
              <a:t>(</a:t>
            </a:r>
            <a:r>
              <a:rPr lang="en-US" dirty="0" smtClean="0">
                <a:latin typeface="Cambria Math"/>
                <a:ea typeface="Cambria Math"/>
              </a:rPr>
              <a:t>¬</a:t>
            </a:r>
            <a:r>
              <a:rPr lang="en-US" i="1" dirty="0" smtClean="0"/>
              <a:t> E</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are well-formed formulae.</a:t>
            </a:r>
          </a:p>
          <a:p>
            <a:pPr>
              <a:buNone/>
            </a:pPr>
            <a:r>
              <a:rPr lang="en-US" b="1" dirty="0" smtClean="0"/>
              <a:t>   Examples</a:t>
            </a:r>
            <a:r>
              <a:rPr lang="en-US" dirty="0" smtClean="0"/>
              <a:t>: ((</a:t>
            </a:r>
            <a:r>
              <a:rPr lang="en-US" i="1" dirty="0" smtClean="0"/>
              <a:t>p</a:t>
            </a:r>
            <a:r>
              <a:rPr lang="en-US" dirty="0" smtClean="0"/>
              <a:t> </a:t>
            </a:r>
            <a:r>
              <a:rPr lang="en-US" dirty="0" smtClean="0">
                <a:latin typeface="Cambria Math"/>
                <a:ea typeface="Cambria Math"/>
              </a:rPr>
              <a:t>∨</a:t>
            </a:r>
            <a:r>
              <a:rPr lang="en-US" i="1" dirty="0" smtClean="0">
                <a:ea typeface="Cambria Math"/>
              </a:rPr>
              <a:t>q</a:t>
            </a:r>
            <a:r>
              <a:rPr lang="en-US" dirty="0" smtClean="0">
                <a:latin typeface="Cambria Math"/>
                <a:ea typeface="Cambria Math"/>
              </a:rPr>
              <a:t>) → (</a:t>
            </a:r>
            <a:r>
              <a:rPr lang="en-US" i="1" dirty="0" smtClean="0">
                <a:ea typeface="Cambria Math"/>
              </a:rPr>
              <a:t>q</a:t>
            </a:r>
            <a:r>
              <a:rPr lang="en-US" dirty="0" smtClean="0">
                <a:latin typeface="Cambria Math"/>
                <a:ea typeface="Cambria Math"/>
              </a:rPr>
              <a:t> ∧ </a:t>
            </a:r>
            <a:r>
              <a:rPr lang="en-US" b="1" dirty="0" smtClean="0">
                <a:latin typeface="Cambria Math"/>
                <a:ea typeface="Cambria Math"/>
              </a:rPr>
              <a:t>F</a:t>
            </a:r>
            <a:r>
              <a:rPr lang="en-US" dirty="0" smtClean="0">
                <a:ea typeface="Cambria Math"/>
              </a:rPr>
              <a:t>))</a:t>
            </a:r>
            <a:r>
              <a:rPr lang="en-US" dirty="0" smtClean="0">
                <a:latin typeface="Cambria Math"/>
                <a:ea typeface="Cambria Math"/>
              </a:rPr>
              <a:t> </a:t>
            </a:r>
            <a:r>
              <a:rPr lang="en-US" dirty="0" smtClean="0">
                <a:ea typeface="Cambria Math"/>
              </a:rPr>
              <a:t>is a well-formed formula.</a:t>
            </a:r>
          </a:p>
          <a:p>
            <a:pPr>
              <a:buNone/>
            </a:pPr>
            <a:r>
              <a:rPr lang="en-US" dirty="0" smtClean="0">
                <a:ea typeface="Cambria Math"/>
              </a:rPr>
              <a:t>                             </a:t>
            </a:r>
            <a:r>
              <a:rPr lang="en-US" i="1" dirty="0" err="1" smtClean="0">
                <a:ea typeface="Cambria Math"/>
              </a:rPr>
              <a:t>pq</a:t>
            </a:r>
            <a:r>
              <a:rPr lang="en-US" i="1" dirty="0" smtClean="0">
                <a:ea typeface="Cambria Math"/>
              </a:rPr>
              <a:t> </a:t>
            </a:r>
            <a:r>
              <a:rPr lang="en-US" dirty="0" smtClean="0">
                <a:latin typeface="Cambria Math"/>
                <a:ea typeface="Cambria Math"/>
              </a:rPr>
              <a:t>∧  </a:t>
            </a:r>
            <a:r>
              <a:rPr lang="en-US" dirty="0" smtClean="0">
                <a:ea typeface="Cambria Math"/>
              </a:rPr>
              <a:t>is not a  well formed formula.</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Rooted Trees</a:t>
            </a:r>
            <a:endParaRPr lang="en-US" sz="4000"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 single vertex </a:t>
            </a:r>
            <a:r>
              <a:rPr lang="en-US" i="1" dirty="0" smtClean="0"/>
              <a:t>r</a:t>
            </a:r>
            <a:r>
              <a:rPr lang="en-US" dirty="0" smtClean="0"/>
              <a:t> is a rooted tree.</a:t>
            </a:r>
            <a:endParaRPr lang="en-US" i="1" dirty="0" smtClean="0"/>
          </a:p>
          <a:p>
            <a:pPr lvl="1">
              <a:buNone/>
            </a:pPr>
            <a:r>
              <a:rPr lang="en-US" dirty="0" smtClean="0"/>
              <a:t>RECURSIVE STEP: Suppose that </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are disjoint rooted trees with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is also a rooted tree.</a:t>
            </a:r>
          </a:p>
          <a:p>
            <a:pPr>
              <a:buNone/>
            </a:pPr>
            <a:r>
              <a:rPr lang="en-US" b="1"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smtClean="0"/>
              <a:t> Trees are studied extensively in Chapter </a:t>
            </a:r>
            <a:r>
              <a:rPr lang="en-US" dirty="0" smtClean="0">
                <a:latin typeface="Cambria Math" pitchFamily="18" charset="0"/>
                <a:ea typeface="Cambria Math" pitchFamily="18" charset="0"/>
              </a:rPr>
              <a:t>11</a:t>
            </a:r>
            <a:r>
              <a:rPr lang="en-US" dirty="0" smtClean="0"/>
              <a:t>.</a:t>
            </a:r>
          </a:p>
          <a:p>
            <a:pPr>
              <a:buClr>
                <a:schemeClr val="accent1"/>
              </a:buClr>
              <a:buFont typeface="Arial" pitchFamily="34" charset="0"/>
              <a:buChar char="•"/>
            </a:pPr>
            <a:r>
              <a:rPr lang="en-US" dirty="0" smtClean="0"/>
              <a:t> Next we look at a special type of tree, the full binary tree. </a:t>
            </a:r>
            <a:endParaRPr lang="en-US" dirty="0"/>
          </a:p>
        </p:txBody>
      </p:sp>
      <p:sp>
        <p:nvSpPr>
          <p:cNvPr id="3" name="Slide Number Placeholder 2"/>
          <p:cNvSpPr>
            <a:spLocks noGrp="1"/>
          </p:cNvSpPr>
          <p:nvPr>
            <p:ph type="sldNum" sz="quarter" idx="12"/>
          </p:nvPr>
        </p:nvSpPr>
        <p:spPr/>
        <p:txBody>
          <a:bodyPr/>
          <a:lstStyle/>
          <a:p>
            <a:fld id="{8CD41AC4-40F7-4FE0-8905-74C6698904F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dirty="0" smtClean="0"/>
              <a:t>The set of </a:t>
            </a:r>
            <a:r>
              <a:rPr lang="en-US" i="1" dirty="0" smtClean="0"/>
              <a:t>full binary trees </a:t>
            </a:r>
            <a:r>
              <a:rPr lang="en-US" dirty="0" smtClean="0"/>
              <a:t>can be defined recursively by these steps.</a:t>
            </a:r>
          </a:p>
          <a:p>
            <a:pPr lvl="1">
              <a:buNone/>
            </a:pPr>
            <a:r>
              <a:rPr lang="en-US" dirty="0" smtClean="0"/>
              <a:t>BASIS STEP: There is a full binary tree consisting of only a single vertex </a:t>
            </a:r>
            <a:r>
              <a:rPr lang="en-US" i="1" dirty="0" smtClean="0"/>
              <a:t>r</a:t>
            </a:r>
            <a:r>
              <a:rPr lang="en-US" dirty="0" smtClean="0"/>
              <a:t>.</a:t>
            </a:r>
          </a:p>
          <a:p>
            <a:pPr lvl="1">
              <a:buNone/>
            </a:pPr>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dirty="0" smtClean="0"/>
              <a:t> are disjoint full binary trees, there is a full binary tree, denoted by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 consisting of a root </a:t>
            </a:r>
            <a:r>
              <a:rPr lang="en-US" i="1" dirty="0" smtClean="0"/>
              <a:t>r</a:t>
            </a:r>
            <a:r>
              <a:rPr lang="en-US" dirty="0" smtClean="0"/>
              <a:t> together with edges connecting the root to each of the roots of the left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 and the right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
        <p:nvSpPr>
          <p:cNvPr id="3" name="Slide Number Placeholder 2"/>
          <p:cNvSpPr>
            <a:spLocks noGrp="1"/>
          </p:cNvSpPr>
          <p:nvPr>
            <p:ph type="sldNum" sz="quarter" idx="12"/>
          </p:nvPr>
        </p:nvSpPr>
        <p:spPr/>
        <p:txBody>
          <a:bodyPr/>
          <a:lstStyle/>
          <a:p>
            <a:fld id="{8CD41AC4-40F7-4FE0-8905-74C6698904F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Induction and Recursively Defined Sets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the set S defined  by specifying that </a:t>
            </a:r>
            <a:r>
              <a:rPr lang="en-US" dirty="0" smtClean="0">
                <a:latin typeface="Cambria Math" pitchFamily="18" charset="0"/>
                <a:ea typeface="Cambria Math" pitchFamily="18" charset="0"/>
              </a:rPr>
              <a:t>3</a:t>
            </a:r>
            <a:r>
              <a:rPr lang="en-US" dirty="0" smtClean="0">
                <a:latin typeface="Cambria Math"/>
                <a:ea typeface="Cambria Math"/>
              </a:rPr>
              <a:t> ∊</a:t>
            </a:r>
            <a:r>
              <a:rPr lang="en-US" i="1" dirty="0" smtClean="0"/>
              <a:t> </a:t>
            </a:r>
            <a:r>
              <a:rPr lang="en-US" dirty="0" smtClean="0"/>
              <a:t>S and that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latin typeface="Cambria Math"/>
                <a:ea typeface="Cambria Math"/>
              </a:rPr>
              <a:t> ∊</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 </a:t>
            </a:r>
            <a:r>
              <a:rPr lang="en-US" dirty="0" smtClean="0"/>
              <a:t>is</a:t>
            </a:r>
            <a:r>
              <a:rPr lang="en-US" i="1" dirty="0" smtClean="0"/>
              <a:t> </a:t>
            </a:r>
            <a:r>
              <a:rPr lang="en-US" dirty="0" smtClean="0"/>
              <a:t>the set of all positive integers that are multiples of </a:t>
            </a:r>
            <a:r>
              <a:rPr lang="en-US" dirty="0" smtClean="0">
                <a:latin typeface="Cambria Math" pitchFamily="18" charset="0"/>
                <a:ea typeface="Cambria Math" pitchFamily="18" charset="0"/>
              </a:rPr>
              <a:t>3</a:t>
            </a:r>
            <a:r>
              <a:rPr lang="en-US" dirty="0" smtClean="0"/>
              <a:t>.</a:t>
            </a:r>
          </a:p>
          <a:p>
            <a:pPr>
              <a:buNone/>
            </a:pPr>
            <a:r>
              <a:rPr lang="en-US" b="1" dirty="0" smtClean="0"/>
              <a:t>    Solution</a:t>
            </a:r>
            <a:r>
              <a:rPr lang="en-US" dirty="0" smtClean="0"/>
              <a:t>: Let </a:t>
            </a:r>
            <a:r>
              <a:rPr lang="en-US" i="1" dirty="0" smtClean="0"/>
              <a:t>A</a:t>
            </a:r>
            <a:r>
              <a:rPr lang="en-US" dirty="0" smtClean="0"/>
              <a:t> be the set of all positive integers divisible by </a:t>
            </a:r>
            <a:r>
              <a:rPr lang="en-US" dirty="0" smtClean="0">
                <a:latin typeface="Cambria Math" pitchFamily="18" charset="0"/>
                <a:ea typeface="Cambria Math" pitchFamily="18" charset="0"/>
              </a:rPr>
              <a:t>3</a:t>
            </a:r>
            <a:r>
              <a:rPr lang="en-US" dirty="0" smtClean="0"/>
              <a:t>. To prove that      </a:t>
            </a:r>
            <a:r>
              <a:rPr lang="en-US" i="1" dirty="0" smtClean="0"/>
              <a:t>A</a:t>
            </a:r>
            <a:r>
              <a:rPr lang="en-US" dirty="0" smtClean="0"/>
              <a:t> = </a:t>
            </a:r>
            <a:r>
              <a:rPr lang="en-US" i="1" dirty="0" smtClean="0"/>
              <a:t>S</a:t>
            </a:r>
            <a:r>
              <a:rPr lang="en-US" dirty="0" smtClean="0"/>
              <a:t>, show that </a:t>
            </a:r>
            <a:r>
              <a:rPr lang="en-US" i="1" dirty="0" smtClean="0"/>
              <a:t>A</a:t>
            </a:r>
            <a:r>
              <a:rPr lang="en-US" dirty="0" smtClean="0"/>
              <a:t> is a subset of </a:t>
            </a:r>
            <a:r>
              <a:rPr lang="en-US" i="1" dirty="0" smtClean="0"/>
              <a:t>S</a:t>
            </a:r>
            <a:r>
              <a:rPr lang="en-US" dirty="0" smtClean="0"/>
              <a:t> and </a:t>
            </a:r>
            <a:r>
              <a:rPr lang="en-US" i="1" dirty="0" smtClean="0"/>
              <a:t>S</a:t>
            </a:r>
            <a:r>
              <a:rPr lang="en-US" dirty="0" smtClean="0"/>
              <a:t> is a subset of </a:t>
            </a:r>
            <a:r>
              <a:rPr lang="en-US" i="1" dirty="0" smtClean="0"/>
              <a:t>A</a:t>
            </a:r>
            <a:r>
              <a:rPr lang="en-US" dirty="0" smtClean="0"/>
              <a:t>. </a:t>
            </a:r>
          </a:p>
          <a:p>
            <a:pPr lvl="1"/>
            <a:r>
              <a:rPr lang="en-US" dirty="0" smtClean="0"/>
              <a:t>A</a:t>
            </a:r>
            <a:r>
              <a:rPr lang="en-US" dirty="0" smtClean="0">
                <a:latin typeface="Cambria Math"/>
                <a:ea typeface="Cambria Math"/>
              </a:rPr>
              <a:t>⊂</a:t>
            </a:r>
            <a:r>
              <a:rPr lang="en-US" dirty="0" smtClean="0"/>
              <a:t> S: Let P(</a:t>
            </a:r>
            <a:r>
              <a:rPr lang="en-US" i="1" dirty="0" smtClean="0"/>
              <a:t>n</a:t>
            </a:r>
            <a:r>
              <a:rPr lang="en-US" dirty="0" smtClean="0"/>
              <a:t>) be the statement that </a:t>
            </a:r>
            <a:r>
              <a:rPr lang="en-US" dirty="0" smtClean="0">
                <a:latin typeface="Cambria Math" pitchFamily="18" charset="0"/>
                <a:ea typeface="Cambria Math" pitchFamily="18" charset="0"/>
              </a:rPr>
              <a:t>3</a:t>
            </a:r>
            <a:r>
              <a:rPr lang="en-US" i="1" dirty="0" smtClean="0"/>
              <a:t>n</a:t>
            </a:r>
            <a:r>
              <a:rPr lang="en-US" dirty="0" smtClean="0"/>
              <a:t> belongs to </a:t>
            </a:r>
            <a:r>
              <a:rPr lang="en-US" i="1" dirty="0" smtClean="0"/>
              <a:t>S</a:t>
            </a:r>
            <a:r>
              <a:rPr lang="en-US" dirty="0" smtClean="0"/>
              <a:t>. </a:t>
            </a:r>
          </a:p>
          <a:p>
            <a:pPr lvl="2">
              <a:buNone/>
            </a:pPr>
            <a:r>
              <a:rPr lang="en-US" dirty="0" smtClean="0"/>
              <a:t>     </a:t>
            </a:r>
            <a:r>
              <a:rPr lang="en-US" b="1" dirty="0" smtClean="0">
                <a:solidFill>
                  <a:srgbClr val="00B050"/>
                </a:solidFill>
              </a:rPr>
              <a:t>BASIS STEP: </a:t>
            </a:r>
            <a:r>
              <a:rPr lang="en-US" b="1" dirty="0" smtClean="0">
                <a:solidFill>
                  <a:srgbClr val="00B050"/>
                </a:solidFill>
                <a:latin typeface="Cambria Math" pitchFamily="18" charset="0"/>
                <a:ea typeface="Cambria Math" pitchFamily="18" charset="0"/>
              </a:rPr>
              <a:t>3</a:t>
            </a:r>
            <a:r>
              <a:rPr lang="en-US" b="1" dirty="0" smtClean="0">
                <a:solidFill>
                  <a:srgbClr val="00B050"/>
                </a:solidFill>
                <a:latin typeface="Cambria Math"/>
                <a:ea typeface="Cambria Math"/>
              </a:rPr>
              <a:t>∙1 = 3 ∊</a:t>
            </a:r>
            <a:r>
              <a:rPr lang="en-US" b="1" i="1" dirty="0" smtClean="0">
                <a:solidFill>
                  <a:srgbClr val="00B050"/>
                </a:solidFill>
              </a:rPr>
              <a:t> </a:t>
            </a:r>
            <a:r>
              <a:rPr lang="en-US" b="1" dirty="0" smtClean="0">
                <a:solidFill>
                  <a:srgbClr val="00B050"/>
                </a:solidFill>
              </a:rPr>
              <a:t>S, by the first part of recursive definition.</a:t>
            </a:r>
          </a:p>
          <a:p>
            <a:pPr lvl="2">
              <a:buNone/>
            </a:pPr>
            <a:r>
              <a:rPr lang="en-US" dirty="0" smtClean="0"/>
              <a:t>     </a:t>
            </a:r>
            <a:r>
              <a:rPr lang="en-US" b="1" dirty="0" smtClean="0">
                <a:solidFill>
                  <a:srgbClr val="FF0000"/>
                </a:solidFill>
              </a:rPr>
              <a:t>INDUCTIVE STEP: Assume </a:t>
            </a:r>
            <a:r>
              <a:rPr lang="en-US" b="1" i="1" dirty="0" smtClean="0">
                <a:solidFill>
                  <a:srgbClr val="FF0000"/>
                </a:solidFill>
              </a:rPr>
              <a:t>P</a:t>
            </a:r>
            <a:r>
              <a:rPr lang="en-US" b="1" dirty="0" smtClean="0">
                <a:solidFill>
                  <a:srgbClr val="FF0000"/>
                </a:solidFill>
              </a:rPr>
              <a:t>(</a:t>
            </a:r>
            <a:r>
              <a:rPr lang="en-US" b="1" i="1" dirty="0" smtClean="0">
                <a:solidFill>
                  <a:srgbClr val="FF0000"/>
                </a:solidFill>
              </a:rPr>
              <a:t>k</a:t>
            </a:r>
            <a:r>
              <a:rPr lang="en-US" b="1" dirty="0" smtClean="0">
                <a:solidFill>
                  <a:srgbClr val="FF0000"/>
                </a:solidFill>
              </a:rPr>
              <a:t>) is true. By the second part of the recursive definition, if </a:t>
            </a:r>
            <a:r>
              <a:rPr lang="en-US" b="1" dirty="0" smtClean="0">
                <a:solidFill>
                  <a:srgbClr val="FF0000"/>
                </a:solidFill>
                <a:latin typeface="Cambria Math"/>
                <a:ea typeface="Cambria Math"/>
              </a:rPr>
              <a:t>3</a:t>
            </a:r>
            <a:r>
              <a:rPr lang="en-US" b="1" i="1" dirty="0" smtClean="0">
                <a:solidFill>
                  <a:srgbClr val="FF0000"/>
                </a:solidFill>
                <a:ea typeface="Cambria Math"/>
              </a:rPr>
              <a:t>k</a:t>
            </a:r>
            <a:r>
              <a:rPr lang="en-US" b="1" dirty="0" smtClean="0">
                <a:solidFill>
                  <a:srgbClr val="FF0000"/>
                </a:solidFill>
                <a:latin typeface="Cambria Math"/>
                <a:ea typeface="Cambria Math"/>
              </a:rPr>
              <a:t> ∊</a:t>
            </a:r>
            <a:r>
              <a:rPr lang="en-US" b="1" i="1" dirty="0" smtClean="0">
                <a:solidFill>
                  <a:srgbClr val="FF0000"/>
                </a:solidFill>
              </a:rPr>
              <a:t> </a:t>
            </a:r>
            <a:r>
              <a:rPr lang="en-US" b="1" dirty="0" smtClean="0">
                <a:solidFill>
                  <a:srgbClr val="FF0000"/>
                </a:solidFill>
              </a:rPr>
              <a:t>S, then since </a:t>
            </a:r>
            <a:r>
              <a:rPr lang="en-US" b="1" dirty="0" smtClean="0">
                <a:solidFill>
                  <a:srgbClr val="FF0000"/>
                </a:solidFill>
                <a:latin typeface="Cambria Math"/>
                <a:ea typeface="Cambria Math"/>
              </a:rPr>
              <a:t>3 ∊</a:t>
            </a:r>
            <a:r>
              <a:rPr lang="en-US" b="1" i="1" dirty="0" smtClean="0">
                <a:solidFill>
                  <a:srgbClr val="FF0000"/>
                </a:solidFill>
              </a:rPr>
              <a:t> </a:t>
            </a:r>
            <a:r>
              <a:rPr lang="en-US" b="1" dirty="0" smtClean="0">
                <a:solidFill>
                  <a:srgbClr val="FF0000"/>
                </a:solidFill>
              </a:rPr>
              <a:t>S, </a:t>
            </a:r>
            <a:r>
              <a:rPr lang="en-US" b="1" dirty="0" smtClean="0">
                <a:solidFill>
                  <a:srgbClr val="FF0000"/>
                </a:solidFill>
                <a:latin typeface="Cambria Math"/>
                <a:ea typeface="Cambria Math"/>
              </a:rPr>
              <a:t>3</a:t>
            </a:r>
            <a:r>
              <a:rPr lang="en-US" b="1" i="1" dirty="0" smtClean="0">
                <a:solidFill>
                  <a:srgbClr val="FF0000"/>
                </a:solidFill>
                <a:ea typeface="Cambria Math"/>
              </a:rPr>
              <a:t>k + </a:t>
            </a:r>
            <a:r>
              <a:rPr lang="en-US" b="1" dirty="0" smtClean="0">
                <a:solidFill>
                  <a:srgbClr val="FF0000"/>
                </a:solidFill>
                <a:latin typeface="Cambria Math"/>
                <a:ea typeface="Cambria Math"/>
              </a:rPr>
              <a:t>3</a:t>
            </a:r>
            <a:r>
              <a:rPr lang="en-US" b="1" i="1" dirty="0" smtClean="0">
                <a:solidFill>
                  <a:srgbClr val="FF0000"/>
                </a:solidFill>
                <a:ea typeface="Cambria Math"/>
              </a:rPr>
              <a:t> = </a:t>
            </a:r>
            <a:r>
              <a:rPr lang="en-US" b="1" dirty="0" smtClean="0">
                <a:solidFill>
                  <a:srgbClr val="FF0000"/>
                </a:solidFill>
                <a:latin typeface="Cambria Math"/>
                <a:ea typeface="Cambria Math"/>
              </a:rPr>
              <a:t>3(</a:t>
            </a:r>
            <a:r>
              <a:rPr lang="en-US" b="1" i="1" dirty="0" smtClean="0">
                <a:solidFill>
                  <a:srgbClr val="FF0000"/>
                </a:solidFill>
                <a:latin typeface="Cambria Math"/>
                <a:ea typeface="Cambria Math"/>
              </a:rPr>
              <a:t>k</a:t>
            </a:r>
            <a:r>
              <a:rPr lang="en-US" b="1" dirty="0" smtClean="0">
                <a:solidFill>
                  <a:srgbClr val="FF0000"/>
                </a:solidFill>
                <a:latin typeface="Cambria Math"/>
                <a:ea typeface="Cambria Math"/>
              </a:rPr>
              <a:t> + 1) ∊</a:t>
            </a:r>
            <a:r>
              <a:rPr lang="en-US" b="1" i="1" dirty="0" smtClean="0">
                <a:solidFill>
                  <a:srgbClr val="FF0000"/>
                </a:solidFill>
              </a:rPr>
              <a:t> </a:t>
            </a:r>
            <a:r>
              <a:rPr lang="en-US" b="1" dirty="0" smtClean="0">
                <a:solidFill>
                  <a:srgbClr val="FF0000"/>
                </a:solidFill>
              </a:rPr>
              <a:t>S. Hence, </a:t>
            </a:r>
            <a:r>
              <a:rPr lang="en-US" b="1" i="1" dirty="0" smtClean="0">
                <a:solidFill>
                  <a:srgbClr val="FF0000"/>
                </a:solidFill>
              </a:rPr>
              <a:t>P</a:t>
            </a:r>
            <a:r>
              <a:rPr lang="en-US" b="1" dirty="0" smtClean="0">
                <a:solidFill>
                  <a:srgbClr val="FF0000"/>
                </a:solidFill>
              </a:rPr>
              <a:t>(</a:t>
            </a:r>
            <a:r>
              <a:rPr lang="en-US" b="1" i="1" dirty="0" smtClean="0">
                <a:solidFill>
                  <a:srgbClr val="FF0000"/>
                </a:solidFill>
              </a:rPr>
              <a:t>k </a:t>
            </a:r>
            <a:r>
              <a:rPr lang="en-US" b="1" dirty="0" smtClean="0">
                <a:solidFill>
                  <a:srgbClr val="FF0000"/>
                </a:solidFill>
              </a:rPr>
              <a:t>+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 is true. </a:t>
            </a:r>
          </a:p>
          <a:p>
            <a:pPr lvl="1"/>
            <a:r>
              <a:rPr lang="en-US" dirty="0" smtClean="0"/>
              <a:t>S </a:t>
            </a:r>
            <a:r>
              <a:rPr lang="en-US" dirty="0" smtClean="0">
                <a:latin typeface="Cambria Math"/>
                <a:ea typeface="Cambria Math"/>
              </a:rPr>
              <a:t>⊂ </a:t>
            </a:r>
            <a:r>
              <a:rPr lang="en-US" dirty="0" smtClean="0"/>
              <a:t>A:</a:t>
            </a:r>
          </a:p>
          <a:p>
            <a:pPr lvl="2">
              <a:buNone/>
            </a:pPr>
            <a:r>
              <a:rPr lang="en-US" dirty="0" smtClean="0"/>
              <a:t>     </a:t>
            </a:r>
            <a:r>
              <a:rPr lang="en-US" b="1" dirty="0" smtClean="0">
                <a:solidFill>
                  <a:srgbClr val="00B050"/>
                </a:solidFill>
              </a:rPr>
              <a:t>BASIS STEP: </a:t>
            </a:r>
            <a:r>
              <a:rPr lang="en-US" b="1" dirty="0" smtClean="0">
                <a:solidFill>
                  <a:srgbClr val="00B050"/>
                </a:solidFill>
                <a:latin typeface="Cambria Math"/>
                <a:ea typeface="Cambria Math"/>
              </a:rPr>
              <a:t>3 ∊</a:t>
            </a:r>
            <a:r>
              <a:rPr lang="en-US" b="1" i="1" dirty="0" smtClean="0">
                <a:solidFill>
                  <a:srgbClr val="00B050"/>
                </a:solidFill>
              </a:rPr>
              <a:t> </a:t>
            </a:r>
            <a:r>
              <a:rPr lang="en-US" b="1" dirty="0" smtClean="0">
                <a:solidFill>
                  <a:srgbClr val="00B050"/>
                </a:solidFill>
              </a:rPr>
              <a:t>S by the first part of recursive definition, and   </a:t>
            </a:r>
            <a:r>
              <a:rPr lang="en-US" b="1" dirty="0" smtClean="0">
                <a:solidFill>
                  <a:srgbClr val="00B050"/>
                </a:solidFill>
                <a:latin typeface="Cambria Math" pitchFamily="18" charset="0"/>
                <a:ea typeface="Cambria Math" pitchFamily="18" charset="0"/>
              </a:rPr>
              <a:t>3</a:t>
            </a:r>
            <a:r>
              <a:rPr lang="en-US" b="1" dirty="0" smtClean="0">
                <a:solidFill>
                  <a:srgbClr val="00B050"/>
                </a:solidFill>
                <a:latin typeface="Cambria Math"/>
                <a:ea typeface="Cambria Math"/>
              </a:rPr>
              <a:t> = </a:t>
            </a:r>
            <a:r>
              <a:rPr lang="en-US" b="1" dirty="0" smtClean="0">
                <a:solidFill>
                  <a:srgbClr val="00B050"/>
                </a:solidFill>
                <a:latin typeface="Cambria Math" pitchFamily="18" charset="0"/>
                <a:ea typeface="Cambria Math" pitchFamily="18" charset="0"/>
              </a:rPr>
              <a:t>3</a:t>
            </a:r>
            <a:r>
              <a:rPr lang="en-US" b="1" dirty="0" smtClean="0">
                <a:solidFill>
                  <a:srgbClr val="00B050"/>
                </a:solidFill>
                <a:latin typeface="Cambria Math"/>
                <a:ea typeface="Cambria Math"/>
              </a:rPr>
              <a:t>∙1.</a:t>
            </a:r>
            <a:endParaRPr lang="en-US" b="1" dirty="0" smtClean="0">
              <a:solidFill>
                <a:srgbClr val="00B050"/>
              </a:solidFill>
            </a:endParaRPr>
          </a:p>
          <a:p>
            <a:pPr lvl="2">
              <a:buNone/>
            </a:pPr>
            <a:r>
              <a:rPr lang="en-US" b="1" dirty="0" smtClean="0">
                <a:solidFill>
                  <a:srgbClr val="FF0000"/>
                </a:solidFill>
              </a:rPr>
              <a:t>     INDUCTIVE STEP:  The second part of the recursive definition adds </a:t>
            </a:r>
            <a:r>
              <a:rPr lang="en-US" b="1" i="1" dirty="0" smtClean="0">
                <a:solidFill>
                  <a:srgbClr val="FF0000"/>
                </a:solidFill>
              </a:rPr>
              <a:t>x</a:t>
            </a:r>
            <a:r>
              <a:rPr lang="en-US" b="1" dirty="0" smtClean="0">
                <a:solidFill>
                  <a:srgbClr val="FF0000"/>
                </a:solidFill>
              </a:rPr>
              <a:t> +</a:t>
            </a:r>
            <a:r>
              <a:rPr lang="en-US" b="1" i="1" dirty="0" smtClean="0">
                <a:solidFill>
                  <a:srgbClr val="FF0000"/>
                </a:solidFill>
              </a:rPr>
              <a:t>y</a:t>
            </a:r>
            <a:r>
              <a:rPr lang="en-US" b="1" dirty="0" smtClean="0">
                <a:solidFill>
                  <a:srgbClr val="FF0000"/>
                </a:solidFill>
              </a:rPr>
              <a:t> to </a:t>
            </a:r>
            <a:r>
              <a:rPr lang="en-US" b="1" i="1" dirty="0" smtClean="0">
                <a:solidFill>
                  <a:srgbClr val="FF0000"/>
                </a:solidFill>
              </a:rPr>
              <a:t>S</a:t>
            </a:r>
            <a:r>
              <a:rPr lang="en-US" b="1" dirty="0" smtClean="0">
                <a:solidFill>
                  <a:srgbClr val="FF0000"/>
                </a:solidFill>
              </a:rPr>
              <a:t>, if both </a:t>
            </a:r>
            <a:r>
              <a:rPr lang="en-US" b="1" i="1" dirty="0" smtClean="0">
                <a:solidFill>
                  <a:srgbClr val="FF0000"/>
                </a:solidFill>
              </a:rPr>
              <a:t>x</a:t>
            </a:r>
            <a:r>
              <a:rPr lang="en-US" b="1" dirty="0" smtClean="0">
                <a:solidFill>
                  <a:srgbClr val="FF0000"/>
                </a:solidFill>
              </a:rPr>
              <a:t> and </a:t>
            </a:r>
            <a:r>
              <a:rPr lang="en-US" b="1" i="1" dirty="0" smtClean="0">
                <a:solidFill>
                  <a:srgbClr val="FF0000"/>
                </a:solidFill>
              </a:rPr>
              <a:t>y</a:t>
            </a:r>
            <a:r>
              <a:rPr lang="en-US" b="1" dirty="0" smtClean="0">
                <a:solidFill>
                  <a:srgbClr val="FF0000"/>
                </a:solidFill>
              </a:rPr>
              <a:t> are in </a:t>
            </a:r>
            <a:r>
              <a:rPr lang="en-US" b="1" i="1" dirty="0" smtClean="0">
                <a:solidFill>
                  <a:srgbClr val="FF0000"/>
                </a:solidFill>
              </a:rPr>
              <a:t>S</a:t>
            </a:r>
            <a:r>
              <a:rPr lang="en-US" b="1" dirty="0" smtClean="0">
                <a:solidFill>
                  <a:srgbClr val="FF0000"/>
                </a:solidFill>
              </a:rPr>
              <a:t>. If </a:t>
            </a:r>
            <a:r>
              <a:rPr lang="en-US" b="1" i="1" dirty="0" smtClean="0">
                <a:solidFill>
                  <a:srgbClr val="FF0000"/>
                </a:solidFill>
              </a:rPr>
              <a:t>x</a:t>
            </a:r>
            <a:r>
              <a:rPr lang="en-US" b="1" dirty="0" smtClean="0">
                <a:solidFill>
                  <a:srgbClr val="FF0000"/>
                </a:solidFill>
              </a:rPr>
              <a:t> and </a:t>
            </a:r>
            <a:r>
              <a:rPr lang="en-US" b="1" i="1" dirty="0" smtClean="0">
                <a:solidFill>
                  <a:srgbClr val="FF0000"/>
                </a:solidFill>
              </a:rPr>
              <a:t>y</a:t>
            </a:r>
            <a:r>
              <a:rPr lang="en-US" b="1" dirty="0" smtClean="0">
                <a:solidFill>
                  <a:srgbClr val="FF0000"/>
                </a:solidFill>
              </a:rPr>
              <a:t> are both in </a:t>
            </a:r>
            <a:r>
              <a:rPr lang="en-US" b="1" i="1" dirty="0" smtClean="0">
                <a:solidFill>
                  <a:srgbClr val="FF0000"/>
                </a:solidFill>
              </a:rPr>
              <a:t>A</a:t>
            </a:r>
            <a:r>
              <a:rPr lang="en-US" b="1" dirty="0" smtClean="0">
                <a:solidFill>
                  <a:srgbClr val="FF0000"/>
                </a:solidFill>
              </a:rPr>
              <a:t>, then both </a:t>
            </a:r>
            <a:r>
              <a:rPr lang="en-US" b="1" i="1" dirty="0" smtClean="0">
                <a:solidFill>
                  <a:srgbClr val="FF0000"/>
                </a:solidFill>
              </a:rPr>
              <a:t>x</a:t>
            </a:r>
            <a:r>
              <a:rPr lang="en-US" b="1" dirty="0" smtClean="0">
                <a:solidFill>
                  <a:srgbClr val="FF0000"/>
                </a:solidFill>
              </a:rPr>
              <a:t> and </a:t>
            </a:r>
            <a:r>
              <a:rPr lang="en-US" b="1" i="1" dirty="0" smtClean="0">
                <a:solidFill>
                  <a:srgbClr val="FF0000"/>
                </a:solidFill>
              </a:rPr>
              <a:t>y</a:t>
            </a:r>
            <a:r>
              <a:rPr lang="en-US" b="1" dirty="0" smtClean="0">
                <a:solidFill>
                  <a:srgbClr val="FF0000"/>
                </a:solidFill>
              </a:rPr>
              <a:t> are divisible by </a:t>
            </a:r>
            <a:r>
              <a:rPr lang="en-US" b="1" dirty="0" smtClean="0">
                <a:solidFill>
                  <a:srgbClr val="FF0000"/>
                </a:solidFill>
                <a:latin typeface="Cambria Math" pitchFamily="18" charset="0"/>
                <a:ea typeface="Cambria Math" pitchFamily="18" charset="0"/>
              </a:rPr>
              <a:t>3</a:t>
            </a:r>
            <a:r>
              <a:rPr lang="en-US" b="1" dirty="0" smtClean="0">
                <a:solidFill>
                  <a:srgbClr val="FF0000"/>
                </a:solidFill>
              </a:rPr>
              <a:t>. By part (</a:t>
            </a:r>
            <a:r>
              <a:rPr lang="en-US" b="1" dirty="0" err="1" smtClean="0">
                <a:solidFill>
                  <a:srgbClr val="FF0000"/>
                </a:solidFill>
              </a:rPr>
              <a:t>i</a:t>
            </a:r>
            <a:r>
              <a:rPr lang="en-US" b="1" dirty="0" smtClean="0">
                <a:solidFill>
                  <a:srgbClr val="FF0000"/>
                </a:solidFill>
              </a:rPr>
              <a:t>) of Theorem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 of Section </a:t>
            </a:r>
            <a:r>
              <a:rPr lang="en-US" b="1" dirty="0" smtClean="0">
                <a:solidFill>
                  <a:srgbClr val="FF0000"/>
                </a:solidFill>
                <a:latin typeface="Cambria Math" pitchFamily="18" charset="0"/>
                <a:ea typeface="Cambria Math" pitchFamily="18" charset="0"/>
              </a:rPr>
              <a:t>4.1</a:t>
            </a:r>
            <a:r>
              <a:rPr lang="en-US" b="1" dirty="0" smtClean="0">
                <a:solidFill>
                  <a:srgbClr val="FF0000"/>
                </a:solidFill>
              </a:rPr>
              <a:t>, it follows that  </a:t>
            </a:r>
            <a:r>
              <a:rPr lang="en-US" b="1" i="1" dirty="0" smtClean="0">
                <a:solidFill>
                  <a:srgbClr val="FF0000"/>
                </a:solidFill>
              </a:rPr>
              <a:t>x</a:t>
            </a:r>
            <a:r>
              <a:rPr lang="en-US" b="1" dirty="0" smtClean="0">
                <a:solidFill>
                  <a:srgbClr val="FF0000"/>
                </a:solidFill>
              </a:rPr>
              <a:t> + </a:t>
            </a:r>
            <a:r>
              <a:rPr lang="en-US" b="1" i="1" dirty="0" smtClean="0">
                <a:solidFill>
                  <a:srgbClr val="FF0000"/>
                </a:solidFill>
              </a:rPr>
              <a:t>y</a:t>
            </a:r>
            <a:r>
              <a:rPr lang="en-US" b="1" dirty="0" smtClean="0">
                <a:solidFill>
                  <a:srgbClr val="FF0000"/>
                </a:solidFill>
              </a:rPr>
              <a:t> is divisible by </a:t>
            </a:r>
            <a:r>
              <a:rPr lang="en-US" b="1" dirty="0" smtClean="0">
                <a:solidFill>
                  <a:srgbClr val="FF0000"/>
                </a:solidFill>
                <a:latin typeface="Cambria Math" pitchFamily="18" charset="0"/>
                <a:ea typeface="Cambria Math" pitchFamily="18" charset="0"/>
              </a:rPr>
              <a:t>3</a:t>
            </a:r>
            <a:r>
              <a:rPr lang="en-US" b="1" dirty="0" smtClean="0">
                <a:solidFill>
                  <a:srgbClr val="FF0000"/>
                </a:solidFill>
              </a:rPr>
              <a:t>. </a:t>
            </a:r>
          </a:p>
          <a:p>
            <a:r>
              <a:rPr lang="en-US" dirty="0" smtClean="0"/>
              <a:t>We used mathematical induction to prove a result about a recursively defined set. Next  we study a more direct form induction for proving results about recursively defined sets.</a:t>
            </a:r>
          </a:p>
          <a:p>
            <a:pPr lvl="1">
              <a:buNone/>
            </a:pP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To prove a property of the elements of a recursively defined set, we use  </a:t>
            </a:r>
            <a:r>
              <a:rPr lang="en-US" i="1" dirty="0" smtClean="0"/>
              <a:t>structural induction</a:t>
            </a:r>
            <a:r>
              <a:rPr lang="en-US" dirty="0" smtClean="0"/>
              <a:t>. </a:t>
            </a:r>
          </a:p>
          <a:p>
            <a:pPr lvl="1">
              <a:buNone/>
            </a:pPr>
            <a:r>
              <a:rPr lang="en-US" b="1" dirty="0" smtClean="0">
                <a:solidFill>
                  <a:srgbClr val="92D050"/>
                </a:solidFill>
              </a:rPr>
              <a:t>BASIS STEP: Show that the result holds for all elements specified in the basis step of the recursive definition.</a:t>
            </a:r>
          </a:p>
          <a:p>
            <a:pPr lvl="1">
              <a:buNone/>
            </a:pPr>
            <a:r>
              <a:rPr lang="en-US" b="1" dirty="0" smtClean="0">
                <a:solidFill>
                  <a:srgbClr val="FF0000"/>
                </a:solidFill>
              </a:rPr>
              <a:t>RECURSIVE STEP: Show that if the statement is true for each of the elements used to construct new elements in the recursive step of the definition, the result holds for these new elements. </a:t>
            </a:r>
          </a:p>
          <a:p>
            <a:r>
              <a:rPr lang="en-US" dirty="0" smtClean="0"/>
              <a:t>The validity of structural induction can be shown to follow from the principle of mathematical induction.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The </a:t>
            </a:r>
            <a:r>
              <a:rPr lang="en-US" i="1" dirty="0" smtClean="0"/>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p>
          <a:p>
            <a:pPr lvl="1"/>
            <a:r>
              <a:rPr lang="en-US" b="1" dirty="0" smtClean="0">
                <a:solidFill>
                  <a:srgbClr val="92D050"/>
                </a:solidFill>
              </a:rPr>
              <a:t>BASIS STEP: The height of a full binary tree </a:t>
            </a:r>
            <a:r>
              <a:rPr lang="en-US" b="1" i="1" dirty="0" smtClean="0">
                <a:solidFill>
                  <a:srgbClr val="92D050"/>
                </a:solidFill>
              </a:rPr>
              <a:t>T </a:t>
            </a:r>
            <a:r>
              <a:rPr lang="en-US" b="1" dirty="0" smtClean="0">
                <a:solidFill>
                  <a:srgbClr val="92D050"/>
                </a:solidFill>
              </a:rPr>
              <a:t>consisting of only a root </a:t>
            </a:r>
            <a:r>
              <a:rPr lang="en-US" b="1" i="1" dirty="0" smtClean="0">
                <a:solidFill>
                  <a:srgbClr val="92D050"/>
                </a:solidFill>
              </a:rPr>
              <a:t>r</a:t>
            </a:r>
            <a:r>
              <a:rPr lang="en-US" b="1" dirty="0" smtClean="0">
                <a:solidFill>
                  <a:srgbClr val="92D050"/>
                </a:solidFill>
              </a:rPr>
              <a:t> is </a:t>
            </a:r>
            <a:r>
              <a:rPr lang="en-US" b="1" i="1" dirty="0" smtClean="0">
                <a:solidFill>
                  <a:srgbClr val="92D050"/>
                </a:solidFill>
              </a:rPr>
              <a:t>h(T) = </a:t>
            </a:r>
            <a:r>
              <a:rPr lang="en-US" b="1" dirty="0" smtClean="0">
                <a:solidFill>
                  <a:srgbClr val="92D050"/>
                </a:solidFill>
                <a:latin typeface="Cambria Math" pitchFamily="18" charset="0"/>
                <a:ea typeface="Cambria Math" pitchFamily="18" charset="0"/>
              </a:rPr>
              <a:t>0</a:t>
            </a:r>
            <a:r>
              <a:rPr lang="en-US" b="1" dirty="0" smtClean="0">
                <a:solidFill>
                  <a:srgbClr val="92D050"/>
                </a:solidFill>
              </a:rPr>
              <a:t>.</a:t>
            </a:r>
          </a:p>
          <a:p>
            <a:pPr lvl="1"/>
            <a:r>
              <a:rPr lang="en-US" b="1" dirty="0" smtClean="0">
                <a:solidFill>
                  <a:srgbClr val="FF0000"/>
                </a:solidFill>
              </a:rPr>
              <a:t>RECURSIVE STEP: If </a:t>
            </a:r>
            <a:r>
              <a:rPr lang="en-US" b="1" i="1" dirty="0" smtClean="0">
                <a:solidFill>
                  <a:srgbClr val="FF0000"/>
                </a:solidFill>
              </a:rPr>
              <a:t>T</a:t>
            </a:r>
            <a:r>
              <a:rPr lang="en-US" b="1" baseline="-25000" dirty="0" smtClean="0">
                <a:solidFill>
                  <a:srgbClr val="FF0000"/>
                </a:solidFill>
                <a:latin typeface="Cambria Math" pitchFamily="18" charset="0"/>
                <a:ea typeface="Cambria Math" pitchFamily="18" charset="0"/>
              </a:rPr>
              <a:t>1</a:t>
            </a:r>
            <a:r>
              <a:rPr lang="en-US" b="1" dirty="0" smtClean="0">
                <a:solidFill>
                  <a:srgbClr val="FF0000"/>
                </a:solidFill>
              </a:rPr>
              <a:t> and </a:t>
            </a:r>
            <a:r>
              <a:rPr lang="en-US" b="1" i="1" dirty="0" smtClean="0">
                <a:solidFill>
                  <a:srgbClr val="FF0000"/>
                </a:solidFill>
              </a:rPr>
              <a:t>T</a:t>
            </a:r>
            <a:r>
              <a:rPr lang="en-US" b="1" baseline="-25000" dirty="0" smtClean="0">
                <a:solidFill>
                  <a:srgbClr val="FF0000"/>
                </a:solidFill>
                <a:latin typeface="Cambria Math" pitchFamily="18" charset="0"/>
                <a:ea typeface="Cambria Math" pitchFamily="18" charset="0"/>
              </a:rPr>
              <a:t>2</a:t>
            </a:r>
            <a:r>
              <a:rPr lang="en-US" b="1" i="1" dirty="0" smtClean="0">
                <a:solidFill>
                  <a:srgbClr val="FF0000"/>
                </a:solidFill>
              </a:rPr>
              <a:t> </a:t>
            </a:r>
            <a:r>
              <a:rPr lang="en-US" b="1" dirty="0" smtClean="0">
                <a:solidFill>
                  <a:srgbClr val="FF0000"/>
                </a:solidFill>
              </a:rPr>
              <a:t>are full binary trees, then the full binary tree </a:t>
            </a:r>
            <a:r>
              <a:rPr lang="en-US" b="1" i="1" dirty="0" smtClean="0">
                <a:solidFill>
                  <a:srgbClr val="FF0000"/>
                </a:solidFill>
              </a:rPr>
              <a:t>T = T</a:t>
            </a:r>
            <a:r>
              <a:rPr lang="en-US" b="1" baseline="-25000" dirty="0" smtClean="0">
                <a:solidFill>
                  <a:srgbClr val="FF0000"/>
                </a:solidFill>
                <a:latin typeface="Cambria Math" pitchFamily="18" charset="0"/>
                <a:ea typeface="Cambria Math" pitchFamily="18" charset="0"/>
              </a:rPr>
              <a:t>1</a:t>
            </a:r>
            <a:r>
              <a:rPr lang="en-US" b="1" i="1" dirty="0" smtClean="0">
                <a:solidFill>
                  <a:srgbClr val="FF0000"/>
                </a:solidFill>
              </a:rPr>
              <a:t>∙T</a:t>
            </a:r>
            <a:r>
              <a:rPr lang="en-US" b="1" baseline="-25000" dirty="0" smtClean="0">
                <a:solidFill>
                  <a:srgbClr val="FF0000"/>
                </a:solidFill>
                <a:latin typeface="Cambria Math" pitchFamily="18" charset="0"/>
                <a:ea typeface="Cambria Math" pitchFamily="18" charset="0"/>
              </a:rPr>
              <a:t>2</a:t>
            </a:r>
            <a:r>
              <a:rPr lang="en-US" b="1" i="1" dirty="0" smtClean="0">
                <a:solidFill>
                  <a:srgbClr val="FF0000"/>
                </a:solidFill>
              </a:rPr>
              <a:t> </a:t>
            </a:r>
            <a:r>
              <a:rPr lang="en-US" b="1" dirty="0" smtClean="0">
                <a:solidFill>
                  <a:srgbClr val="FF0000"/>
                </a:solidFill>
              </a:rPr>
              <a:t>has height                                           </a:t>
            </a:r>
            <a:r>
              <a:rPr lang="en-US" b="1" i="1" dirty="0" smtClean="0">
                <a:solidFill>
                  <a:srgbClr val="FF0000"/>
                </a:solidFill>
              </a:rPr>
              <a:t>h(T) = </a:t>
            </a:r>
            <a:r>
              <a:rPr lang="en-US" b="1" dirty="0" smtClean="0">
                <a:solidFill>
                  <a:srgbClr val="FF0000"/>
                </a:solidFill>
                <a:latin typeface="Cambria Math" pitchFamily="18" charset="0"/>
                <a:ea typeface="Cambria Math" pitchFamily="18" charset="0"/>
              </a:rPr>
              <a:t>1</a:t>
            </a:r>
            <a:r>
              <a:rPr lang="en-US" b="1" i="1" dirty="0" smtClean="0">
                <a:solidFill>
                  <a:srgbClr val="FF0000"/>
                </a:solidFill>
              </a:rPr>
              <a:t> + </a:t>
            </a:r>
            <a:r>
              <a:rPr lang="en-US" b="1" dirty="0" smtClean="0">
                <a:solidFill>
                  <a:srgbClr val="FF0000"/>
                </a:solidFill>
              </a:rPr>
              <a:t>max(</a:t>
            </a:r>
            <a:r>
              <a:rPr lang="en-US" b="1" i="1" dirty="0" smtClean="0">
                <a:solidFill>
                  <a:srgbClr val="FF0000"/>
                </a:solidFill>
              </a:rPr>
              <a:t>h(T</a:t>
            </a:r>
            <a:r>
              <a:rPr lang="en-US" b="1" baseline="-25000" dirty="0" smtClean="0">
                <a:solidFill>
                  <a:srgbClr val="FF0000"/>
                </a:solidFill>
                <a:latin typeface="Cambria Math" pitchFamily="18" charset="0"/>
                <a:ea typeface="Cambria Math" pitchFamily="18" charset="0"/>
              </a:rPr>
              <a:t>1</a:t>
            </a:r>
            <a:r>
              <a:rPr lang="en-US" b="1" i="1" dirty="0" smtClean="0">
                <a:solidFill>
                  <a:srgbClr val="FF0000"/>
                </a:solidFill>
              </a:rPr>
              <a:t>),h</a:t>
            </a:r>
            <a:r>
              <a:rPr lang="en-US" b="1" dirty="0" smtClean="0">
                <a:solidFill>
                  <a:srgbClr val="FF0000"/>
                </a:solidFill>
              </a:rPr>
              <a:t>(</a:t>
            </a:r>
            <a:r>
              <a:rPr lang="en-US" b="1" i="1" dirty="0" smtClean="0">
                <a:solidFill>
                  <a:srgbClr val="FF0000"/>
                </a:solidFill>
              </a:rPr>
              <a:t>T</a:t>
            </a:r>
            <a:r>
              <a:rPr lang="en-US" b="1" baseline="-25000" dirty="0" smtClean="0">
                <a:solidFill>
                  <a:srgbClr val="FF0000"/>
                </a:solidFill>
                <a:latin typeface="Cambria Math" pitchFamily="18" charset="0"/>
                <a:ea typeface="Cambria Math" pitchFamily="18" charset="0"/>
              </a:rPr>
              <a:t>2</a:t>
            </a:r>
            <a:r>
              <a:rPr lang="en-US" b="1" dirty="0" smtClean="0">
                <a:solidFill>
                  <a:srgbClr val="FF0000"/>
                </a:solidFill>
              </a:rPr>
              <a:t>))</a:t>
            </a:r>
            <a:r>
              <a:rPr lang="en-US" b="1" i="1" dirty="0" smtClean="0">
                <a:solidFill>
                  <a:srgbClr val="FF0000"/>
                </a:solidFill>
              </a:rPr>
              <a:t>.</a:t>
            </a:r>
          </a:p>
          <a:p>
            <a:r>
              <a:rPr lang="en-US" dirty="0" smtClean="0"/>
              <a:t>The 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p>
          <a:p>
            <a:pPr lvl="1"/>
            <a:r>
              <a:rPr lang="en-US" b="1" dirty="0" smtClean="0">
                <a:solidFill>
                  <a:srgbClr val="92D050"/>
                </a:solidFill>
              </a:rPr>
              <a:t>BASIS STEP: The number of vertices of a full binary tree </a:t>
            </a:r>
            <a:r>
              <a:rPr lang="en-US" b="1" i="1" dirty="0" smtClean="0">
                <a:solidFill>
                  <a:srgbClr val="92D050"/>
                </a:solidFill>
              </a:rPr>
              <a:t>T </a:t>
            </a:r>
            <a:r>
              <a:rPr lang="en-US" b="1" dirty="0" smtClean="0">
                <a:solidFill>
                  <a:srgbClr val="92D050"/>
                </a:solidFill>
              </a:rPr>
              <a:t>consisting of only a root </a:t>
            </a:r>
            <a:r>
              <a:rPr lang="en-US" b="1" i="1" dirty="0" smtClean="0">
                <a:solidFill>
                  <a:srgbClr val="92D050"/>
                </a:solidFill>
              </a:rPr>
              <a:t>r</a:t>
            </a:r>
            <a:r>
              <a:rPr lang="en-US" b="1" dirty="0" smtClean="0">
                <a:solidFill>
                  <a:srgbClr val="92D050"/>
                </a:solidFill>
              </a:rPr>
              <a:t> is </a:t>
            </a:r>
            <a:r>
              <a:rPr lang="en-US" b="1" i="1" dirty="0" smtClean="0">
                <a:solidFill>
                  <a:srgbClr val="92D050"/>
                </a:solidFill>
              </a:rPr>
              <a:t>n</a:t>
            </a:r>
            <a:r>
              <a:rPr lang="en-US" b="1" dirty="0" smtClean="0">
                <a:solidFill>
                  <a:srgbClr val="92D050"/>
                </a:solidFill>
              </a:rPr>
              <a:t>(</a:t>
            </a:r>
            <a:r>
              <a:rPr lang="en-US" b="1" i="1" dirty="0" smtClean="0">
                <a:solidFill>
                  <a:srgbClr val="92D050"/>
                </a:solidFill>
              </a:rPr>
              <a:t>T</a:t>
            </a:r>
            <a:r>
              <a:rPr lang="en-US" b="1" dirty="0" smtClean="0">
                <a:solidFill>
                  <a:srgbClr val="92D050"/>
                </a:solidFill>
              </a:rPr>
              <a:t>)</a:t>
            </a:r>
            <a:r>
              <a:rPr lang="en-US" b="1" i="1" dirty="0" smtClean="0">
                <a:solidFill>
                  <a:srgbClr val="92D050"/>
                </a:solidFill>
              </a:rPr>
              <a:t> = </a:t>
            </a:r>
            <a:r>
              <a:rPr lang="en-US" b="1" dirty="0" smtClean="0">
                <a:solidFill>
                  <a:srgbClr val="92D050"/>
                </a:solidFill>
                <a:latin typeface="Cambria Math" pitchFamily="18" charset="0"/>
                <a:ea typeface="Cambria Math" pitchFamily="18" charset="0"/>
              </a:rPr>
              <a:t>1</a:t>
            </a:r>
            <a:r>
              <a:rPr lang="en-US" b="1" dirty="0" smtClean="0">
                <a:solidFill>
                  <a:srgbClr val="92D050"/>
                </a:solidFill>
              </a:rPr>
              <a:t>.</a:t>
            </a:r>
          </a:p>
          <a:p>
            <a:pPr lvl="1"/>
            <a:r>
              <a:rPr lang="en-US" b="1" dirty="0" smtClean="0">
                <a:solidFill>
                  <a:srgbClr val="FF0000"/>
                </a:solidFill>
              </a:rPr>
              <a:t>RECURSIVE STEP: If </a:t>
            </a:r>
            <a:r>
              <a:rPr lang="en-US" b="1" i="1" dirty="0" smtClean="0">
                <a:solidFill>
                  <a:srgbClr val="FF0000"/>
                </a:solidFill>
              </a:rPr>
              <a:t>T</a:t>
            </a:r>
            <a:r>
              <a:rPr lang="en-US" b="1" baseline="-25000" dirty="0" smtClean="0">
                <a:solidFill>
                  <a:srgbClr val="FF0000"/>
                </a:solidFill>
                <a:latin typeface="Cambria Math" pitchFamily="18" charset="0"/>
                <a:ea typeface="Cambria Math" pitchFamily="18" charset="0"/>
              </a:rPr>
              <a:t>1</a:t>
            </a:r>
            <a:r>
              <a:rPr lang="en-US" b="1" dirty="0" smtClean="0">
                <a:solidFill>
                  <a:srgbClr val="FF0000"/>
                </a:solidFill>
              </a:rPr>
              <a:t> and </a:t>
            </a:r>
            <a:r>
              <a:rPr lang="en-US" b="1" i="1" dirty="0" smtClean="0">
                <a:solidFill>
                  <a:srgbClr val="FF0000"/>
                </a:solidFill>
              </a:rPr>
              <a:t>T</a:t>
            </a:r>
            <a:r>
              <a:rPr lang="en-US" b="1" baseline="-25000" dirty="0" smtClean="0">
                <a:solidFill>
                  <a:srgbClr val="FF0000"/>
                </a:solidFill>
                <a:latin typeface="Cambria Math" pitchFamily="18" charset="0"/>
                <a:ea typeface="Cambria Math" pitchFamily="18" charset="0"/>
              </a:rPr>
              <a:t>2</a:t>
            </a:r>
            <a:r>
              <a:rPr lang="en-US" b="1" i="1" dirty="0" smtClean="0">
                <a:solidFill>
                  <a:srgbClr val="FF0000"/>
                </a:solidFill>
              </a:rPr>
              <a:t> </a:t>
            </a:r>
            <a:r>
              <a:rPr lang="en-US" b="1" dirty="0" smtClean="0">
                <a:solidFill>
                  <a:srgbClr val="FF0000"/>
                </a:solidFill>
              </a:rPr>
              <a:t>are full binary trees, then the  full binary tree </a:t>
            </a:r>
            <a:r>
              <a:rPr lang="en-US" b="1" i="1" dirty="0" smtClean="0">
                <a:solidFill>
                  <a:srgbClr val="FF0000"/>
                </a:solidFill>
              </a:rPr>
              <a:t>T = T</a:t>
            </a:r>
            <a:r>
              <a:rPr lang="en-US" b="1" baseline="-25000" dirty="0" smtClean="0">
                <a:solidFill>
                  <a:srgbClr val="FF0000"/>
                </a:solidFill>
                <a:latin typeface="Cambria Math" pitchFamily="18" charset="0"/>
                <a:ea typeface="Cambria Math" pitchFamily="18" charset="0"/>
              </a:rPr>
              <a:t>1</a:t>
            </a:r>
            <a:r>
              <a:rPr lang="en-US" b="1" i="1" dirty="0" smtClean="0">
                <a:solidFill>
                  <a:srgbClr val="FF0000"/>
                </a:solidFill>
              </a:rPr>
              <a:t>∙T</a:t>
            </a:r>
            <a:r>
              <a:rPr lang="en-US" b="1" baseline="-25000" dirty="0" smtClean="0">
                <a:solidFill>
                  <a:srgbClr val="FF0000"/>
                </a:solidFill>
                <a:latin typeface="Cambria Math" pitchFamily="18" charset="0"/>
                <a:ea typeface="Cambria Math" pitchFamily="18" charset="0"/>
              </a:rPr>
              <a:t>2</a:t>
            </a:r>
            <a:r>
              <a:rPr lang="en-US" b="1" i="1" dirty="0" smtClean="0">
                <a:solidFill>
                  <a:srgbClr val="FF0000"/>
                </a:solidFill>
              </a:rPr>
              <a:t> </a:t>
            </a:r>
            <a:r>
              <a:rPr lang="en-US" b="1" dirty="0" smtClean="0">
                <a:solidFill>
                  <a:srgbClr val="FF0000"/>
                </a:solidFill>
              </a:rPr>
              <a:t>has the number of vertices                                                                 		</a:t>
            </a:r>
            <a:r>
              <a:rPr lang="en-US" b="1" i="1" dirty="0" smtClean="0">
                <a:solidFill>
                  <a:srgbClr val="FF0000"/>
                </a:solidFill>
              </a:rPr>
              <a:t>n</a:t>
            </a:r>
            <a:r>
              <a:rPr lang="en-US" b="1" dirty="0" smtClean="0">
                <a:solidFill>
                  <a:srgbClr val="FF0000"/>
                </a:solidFill>
              </a:rPr>
              <a:t>(</a:t>
            </a:r>
            <a:r>
              <a:rPr lang="en-US" b="1" i="1" dirty="0" smtClean="0">
                <a:solidFill>
                  <a:srgbClr val="FF0000"/>
                </a:solidFill>
              </a:rPr>
              <a:t>T</a:t>
            </a:r>
            <a:r>
              <a:rPr lang="en-US" b="1" dirty="0" smtClean="0">
                <a:solidFill>
                  <a:srgbClr val="FF0000"/>
                </a:solidFill>
              </a:rPr>
              <a:t>)</a:t>
            </a:r>
            <a:r>
              <a:rPr lang="en-US" b="1" i="1" dirty="0" smtClean="0">
                <a:solidFill>
                  <a:srgbClr val="FF0000"/>
                </a:solidFill>
              </a:rPr>
              <a:t> = </a:t>
            </a:r>
            <a:r>
              <a:rPr lang="en-US" b="1" dirty="0" smtClean="0">
                <a:solidFill>
                  <a:srgbClr val="FF0000"/>
                </a:solidFill>
                <a:latin typeface="Cambria Math" pitchFamily="18" charset="0"/>
                <a:ea typeface="Cambria Math" pitchFamily="18" charset="0"/>
              </a:rPr>
              <a:t>1</a:t>
            </a:r>
            <a:r>
              <a:rPr lang="en-US" b="1" i="1" dirty="0" smtClean="0">
                <a:solidFill>
                  <a:srgbClr val="FF0000"/>
                </a:solidFill>
              </a:rPr>
              <a:t> + n</a:t>
            </a:r>
            <a:r>
              <a:rPr lang="en-US" b="1" dirty="0" smtClean="0">
                <a:solidFill>
                  <a:srgbClr val="FF0000"/>
                </a:solidFill>
              </a:rPr>
              <a:t>(</a:t>
            </a:r>
            <a:r>
              <a:rPr lang="en-US" b="1" i="1" dirty="0" smtClean="0">
                <a:solidFill>
                  <a:srgbClr val="FF0000"/>
                </a:solidFill>
              </a:rPr>
              <a:t>T</a:t>
            </a:r>
            <a:r>
              <a:rPr lang="en-US" b="1" baseline="-25000" dirty="0" smtClean="0">
                <a:solidFill>
                  <a:srgbClr val="FF0000"/>
                </a:solidFill>
                <a:latin typeface="Cambria Math" pitchFamily="18" charset="0"/>
                <a:ea typeface="Cambria Math" pitchFamily="18" charset="0"/>
              </a:rPr>
              <a:t>1</a:t>
            </a:r>
            <a:r>
              <a:rPr lang="en-US" b="1" dirty="0" smtClean="0">
                <a:solidFill>
                  <a:srgbClr val="FF0000"/>
                </a:solidFill>
              </a:rPr>
              <a:t>)</a:t>
            </a:r>
            <a:r>
              <a:rPr lang="en-US" b="1" i="1" dirty="0" smtClean="0">
                <a:solidFill>
                  <a:srgbClr val="FF0000"/>
                </a:solidFill>
              </a:rPr>
              <a:t> + n</a:t>
            </a:r>
            <a:r>
              <a:rPr lang="en-US" b="1" dirty="0" smtClean="0">
                <a:solidFill>
                  <a:srgbClr val="FF0000"/>
                </a:solidFill>
              </a:rPr>
              <a:t>(</a:t>
            </a:r>
            <a:r>
              <a:rPr lang="en-US" b="1" i="1" dirty="0" smtClean="0">
                <a:solidFill>
                  <a:srgbClr val="FF0000"/>
                </a:solidFill>
              </a:rPr>
              <a:t>T</a:t>
            </a:r>
            <a:r>
              <a:rPr lang="en-US" b="1" baseline="-25000" dirty="0" smtClean="0">
                <a:solidFill>
                  <a:srgbClr val="FF0000"/>
                </a:solidFill>
                <a:latin typeface="Cambria Math" pitchFamily="18" charset="0"/>
                <a:ea typeface="Cambria Math" pitchFamily="18" charset="0"/>
              </a:rPr>
              <a:t>2</a:t>
            </a:r>
            <a:r>
              <a:rPr lang="en-US" b="1" dirty="0" smtClean="0">
                <a:solidFill>
                  <a:srgbClr val="FF0000"/>
                </a:solidFill>
              </a:rPr>
              <a:t>).</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a:bodyPr>
          <a:lstStyle/>
          <a:p>
            <a:r>
              <a:rPr lang="en-US" i="1" dirty="0" smtClean="0"/>
              <a:t>Generalized induction </a:t>
            </a:r>
            <a:r>
              <a:rPr lang="en-US" dirty="0" smtClean="0"/>
              <a:t>is used to prove results about sets other than the integers that have the well-ordering property. (</a:t>
            </a:r>
            <a:r>
              <a:rPr lang="en-US" i="1" dirty="0" smtClean="0"/>
              <a:t>explored in more detail in Chapter </a:t>
            </a:r>
            <a:r>
              <a:rPr lang="en-US" dirty="0" smtClean="0">
                <a:latin typeface="Cambria Math" pitchFamily="18" charset="0"/>
                <a:ea typeface="Cambria Math" pitchFamily="18" charset="0"/>
              </a:rPr>
              <a:t>9</a:t>
            </a:r>
            <a:r>
              <a:rPr lang="en-US" dirty="0" smtClean="0"/>
              <a:t>)</a:t>
            </a:r>
          </a:p>
          <a:p>
            <a:r>
              <a:rPr lang="en-US" dirty="0" smtClean="0"/>
              <a:t>For example, consider an ordering on </a:t>
            </a:r>
            <a:r>
              <a:rPr lang="en-US" b="1" dirty="0" smtClean="0"/>
              <a:t>N</a:t>
            </a:r>
            <a:r>
              <a:rPr lang="en-US" dirty="0" smtClean="0">
                <a:latin typeface="Cambria Math"/>
                <a:ea typeface="Cambria Math"/>
              </a:rPr>
              <a:t>⨉</a:t>
            </a:r>
            <a:r>
              <a:rPr lang="en-US" dirty="0" smtClean="0"/>
              <a:t> </a:t>
            </a:r>
            <a:r>
              <a:rPr lang="en-US" b="1" dirty="0" smtClean="0"/>
              <a:t>N</a:t>
            </a:r>
            <a:r>
              <a:rPr lang="en-US" dirty="0" smtClean="0"/>
              <a:t>, ordered pairs of nonnegative integers. Specify that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y</a:t>
            </a:r>
            <a:r>
              <a:rPr lang="en-US" baseline="-25000" dirty="0" smtClean="0">
                <a:latin typeface="Cambria Math" pitchFamily="18" charset="0"/>
                <a:ea typeface="Cambria Math" pitchFamily="18" charset="0"/>
              </a:rPr>
              <a:t>1</a:t>
            </a:r>
            <a:r>
              <a:rPr lang="en-US" dirty="0" smtClean="0"/>
              <a:t>) is less than or equal to (</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y</a:t>
            </a:r>
            <a:r>
              <a:rPr lang="en-US" baseline="-25000" dirty="0" smtClean="0">
                <a:latin typeface="Cambria Math" pitchFamily="18" charset="0"/>
                <a:ea typeface="Cambria Math" pitchFamily="18" charset="0"/>
              </a:rPr>
              <a:t>2</a:t>
            </a:r>
            <a:r>
              <a:rPr lang="en-US" dirty="0" smtClean="0"/>
              <a:t>) if </a:t>
            </a:r>
            <a:r>
              <a:rPr lang="en-US" dirty="0" smtClean="0">
                <a:solidFill>
                  <a:srgbClr val="92D050"/>
                </a:solidFill>
              </a:rPr>
              <a:t>either   </a:t>
            </a:r>
            <a:r>
              <a:rPr lang="en-US" i="1" dirty="0" smtClean="0">
                <a:solidFill>
                  <a:srgbClr val="92D050"/>
                </a:solidFill>
              </a:rPr>
              <a:t>x</a:t>
            </a:r>
            <a:r>
              <a:rPr lang="en-US" baseline="-25000" dirty="0" smtClean="0">
                <a:solidFill>
                  <a:srgbClr val="92D050"/>
                </a:solidFill>
                <a:latin typeface="Cambria Math" pitchFamily="18" charset="0"/>
                <a:ea typeface="Cambria Math" pitchFamily="18" charset="0"/>
              </a:rPr>
              <a:t>1</a:t>
            </a:r>
            <a:r>
              <a:rPr lang="en-US" dirty="0" smtClean="0">
                <a:solidFill>
                  <a:srgbClr val="92D050"/>
                </a:solidFill>
              </a:rPr>
              <a:t> &lt; </a:t>
            </a:r>
            <a:r>
              <a:rPr lang="en-US" i="1" dirty="0" smtClean="0">
                <a:solidFill>
                  <a:srgbClr val="92D050"/>
                </a:solidFill>
              </a:rPr>
              <a:t>x</a:t>
            </a:r>
            <a:r>
              <a:rPr lang="en-US" baseline="-25000" dirty="0" smtClean="0">
                <a:solidFill>
                  <a:srgbClr val="92D050"/>
                </a:solidFill>
                <a:latin typeface="Cambria Math" pitchFamily="18" charset="0"/>
                <a:ea typeface="Cambria Math" pitchFamily="18" charset="0"/>
              </a:rPr>
              <a:t>2</a:t>
            </a:r>
            <a:r>
              <a:rPr lang="en-US" dirty="0" smtClean="0"/>
              <a:t>,   or         </a:t>
            </a:r>
            <a:r>
              <a:rPr lang="en-US" dirty="0" smtClean="0">
                <a:solidFill>
                  <a:srgbClr val="FF0000"/>
                </a:solidFill>
              </a:rPr>
              <a:t>(</a:t>
            </a:r>
            <a:r>
              <a:rPr lang="en-US" i="1" dirty="0" smtClean="0">
                <a:solidFill>
                  <a:srgbClr val="FF0000"/>
                </a:solidFill>
              </a:rPr>
              <a:t>x</a:t>
            </a:r>
            <a:r>
              <a:rPr lang="en-US" baseline="-25000" dirty="0" smtClean="0">
                <a:solidFill>
                  <a:srgbClr val="FF0000"/>
                </a:solidFill>
                <a:latin typeface="Cambria Math" pitchFamily="18" charset="0"/>
                <a:ea typeface="Cambria Math" pitchFamily="18" charset="0"/>
              </a:rPr>
              <a:t>1</a:t>
            </a:r>
            <a:r>
              <a:rPr lang="en-US" dirty="0" smtClean="0">
                <a:solidFill>
                  <a:srgbClr val="FF0000"/>
                </a:solidFill>
              </a:rPr>
              <a:t> =</a:t>
            </a:r>
            <a:r>
              <a:rPr lang="en-US" i="1" dirty="0" smtClean="0">
                <a:solidFill>
                  <a:srgbClr val="FF0000"/>
                </a:solidFill>
              </a:rPr>
              <a:t> x</a:t>
            </a:r>
            <a:r>
              <a:rPr lang="en-US" baseline="-25000" dirty="0" smtClean="0">
                <a:solidFill>
                  <a:srgbClr val="FF0000"/>
                </a:solidFill>
                <a:latin typeface="Cambria Math" pitchFamily="18" charset="0"/>
                <a:ea typeface="Cambria Math" pitchFamily="18" charset="0"/>
              </a:rPr>
              <a:t>2</a:t>
            </a:r>
            <a:r>
              <a:rPr lang="en-US" dirty="0" smtClean="0">
                <a:solidFill>
                  <a:srgbClr val="FF0000"/>
                </a:solidFill>
              </a:rPr>
              <a:t>  and </a:t>
            </a:r>
            <a:r>
              <a:rPr lang="en-US" i="1" dirty="0" smtClean="0">
                <a:solidFill>
                  <a:srgbClr val="FF0000"/>
                </a:solidFill>
              </a:rPr>
              <a:t>y</a:t>
            </a:r>
            <a:r>
              <a:rPr lang="en-US" baseline="-25000" dirty="0" smtClean="0">
                <a:solidFill>
                  <a:srgbClr val="FF0000"/>
                </a:solidFill>
                <a:latin typeface="Cambria Math" pitchFamily="18" charset="0"/>
                <a:ea typeface="Cambria Math" pitchFamily="18" charset="0"/>
              </a:rPr>
              <a:t>1 </a:t>
            </a:r>
            <a:r>
              <a:rPr lang="en-US" dirty="0" smtClean="0">
                <a:solidFill>
                  <a:srgbClr val="FF0000"/>
                </a:solidFill>
              </a:rPr>
              <a:t>&lt;</a:t>
            </a:r>
            <a:r>
              <a:rPr lang="en-US" i="1" dirty="0" smtClean="0">
                <a:solidFill>
                  <a:srgbClr val="FF0000"/>
                </a:solidFill>
              </a:rPr>
              <a:t>y</a:t>
            </a:r>
            <a:r>
              <a:rPr lang="en-US" baseline="-25000" dirty="0" smtClean="0">
                <a:solidFill>
                  <a:srgbClr val="FF0000"/>
                </a:solidFill>
                <a:latin typeface="Cambria Math" pitchFamily="18" charset="0"/>
                <a:ea typeface="Cambria Math" pitchFamily="18" charset="0"/>
              </a:rPr>
              <a:t>2</a:t>
            </a:r>
            <a:r>
              <a:rPr lang="en-US" dirty="0" smtClean="0">
                <a:solidFill>
                  <a:srgbClr val="FF0000"/>
                </a:solidFill>
              </a:rPr>
              <a:t> )</a:t>
            </a:r>
            <a:r>
              <a:rPr lang="en-US" dirty="0" smtClean="0"/>
              <a:t>. This is called the </a:t>
            </a:r>
            <a:r>
              <a:rPr lang="en-US" i="1" dirty="0" smtClean="0"/>
              <a:t>lexicographic ordering</a:t>
            </a:r>
            <a:r>
              <a:rPr lang="en-US" dirty="0" smtClean="0"/>
              <a:t>.</a:t>
            </a:r>
          </a:p>
          <a:p>
            <a:r>
              <a:rPr lang="en-US" dirty="0" smtClean="0"/>
              <a:t>Strings are also commonly ordered by a</a:t>
            </a:r>
            <a:r>
              <a:rPr lang="en-US" i="1" dirty="0" smtClean="0"/>
              <a:t> lexicographic ordering</a:t>
            </a:r>
            <a:r>
              <a:rPr lang="en-US" dirty="0" smtClean="0"/>
              <a:t>.</a:t>
            </a:r>
          </a:p>
        </p:txBody>
      </p:sp>
      <p:sp>
        <p:nvSpPr>
          <p:cNvPr id="4" name="Slide Number Placeholder 3"/>
          <p:cNvSpPr>
            <a:spLocks noGrp="1"/>
          </p:cNvSpPr>
          <p:nvPr>
            <p:ph type="sldNum" sz="quarter" idx="12"/>
          </p:nvPr>
        </p:nvSpPr>
        <p:spPr/>
        <p:txBody>
          <a:bodyPr/>
          <a:lstStyle/>
          <a:p>
            <a:fld id="{8CD41AC4-40F7-4FE0-8905-74C6698904F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Algorithms</a:t>
            </a:r>
            <a:endParaRPr lang="en-US" dirty="0"/>
          </a:p>
        </p:txBody>
      </p:sp>
      <p:sp>
        <p:nvSpPr>
          <p:cNvPr id="3" name="Subtitle 2"/>
          <p:cNvSpPr>
            <a:spLocks noGrp="1"/>
          </p:cNvSpPr>
          <p:nvPr>
            <p:ph type="subTitle" idx="1"/>
          </p:nvPr>
        </p:nvSpPr>
        <p:spPr/>
        <p:txBody>
          <a:bodyPr/>
          <a:lstStyle/>
          <a:p>
            <a:r>
              <a:rPr lang="en-US" dirty="0" smtClean="0"/>
              <a:t>Section 5.4</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smtClean="0"/>
              <a:t>Suppose we have an infinite ladder:</a:t>
            </a:r>
          </a:p>
          <a:p>
            <a:pPr marL="342900" indent="-342900">
              <a:buFont typeface="+mj-lt"/>
              <a:buAutoNum type="arabicPeriod"/>
            </a:pPr>
            <a:r>
              <a:rPr lang="en-US" b="1" dirty="0" smtClean="0">
                <a:solidFill>
                  <a:srgbClr val="00B050"/>
                </a:solidFill>
              </a:rPr>
              <a:t>We can reach the first rung of the ladder.</a:t>
            </a:r>
          </a:p>
          <a:p>
            <a:pPr marL="342900" indent="-342900">
              <a:buFont typeface="+mj-lt"/>
              <a:buAutoNum type="arabicPeriod"/>
            </a:pPr>
            <a:r>
              <a:rPr lang="en-US" b="1" dirty="0" smtClean="0">
                <a:solidFill>
                  <a:srgbClr val="FF0000"/>
                </a:solidFill>
              </a:rPr>
              <a:t>If we can reach a particular rung of the ladder, then we can reach the next rung.</a:t>
            </a:r>
            <a:endParaRPr lang="en-US" b="1" dirty="0">
              <a:solidFill>
                <a:srgbClr val="FF0000"/>
              </a:solidFill>
            </a:endParaRPr>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smtClean="0"/>
          </a:p>
          <a:p>
            <a:r>
              <a:rPr lang="en-US" dirty="0" smtClean="0"/>
              <a:t>From </a:t>
            </a:r>
            <a:r>
              <a:rPr lang="en-US" b="1" dirty="0" smtClean="0">
                <a:solidFill>
                  <a:srgbClr val="00B050"/>
                </a:solidFill>
              </a:rPr>
              <a:t>(1)</a:t>
            </a:r>
            <a:r>
              <a:rPr lang="en-US" dirty="0" smtClean="0"/>
              <a:t>, we can reach the first rung. Then by applying </a:t>
            </a:r>
            <a:r>
              <a:rPr lang="en-US" b="1" dirty="0" smtClean="0">
                <a:solidFill>
                  <a:srgbClr val="FF0000"/>
                </a:solidFill>
              </a:rPr>
              <a:t>(2)</a:t>
            </a:r>
            <a:r>
              <a:rPr lang="en-US" dirty="0" smtClean="0"/>
              <a:t>, we can reach the second rung. Applying </a:t>
            </a:r>
            <a:r>
              <a:rPr lang="en-US" b="1" dirty="0" smtClean="0">
                <a:solidFill>
                  <a:srgbClr val="FF0000"/>
                </a:solidFill>
              </a:rPr>
              <a:t>(2)</a:t>
            </a:r>
            <a:r>
              <a:rPr lang="en-US" dirty="0" smtClean="0"/>
              <a:t> again, the third rung. And so on.  We can apply </a:t>
            </a:r>
            <a:r>
              <a:rPr lang="en-US" b="1" dirty="0" smtClean="0">
                <a:solidFill>
                  <a:srgbClr val="FF0000"/>
                </a:solidFill>
              </a:rPr>
              <a:t>(2)</a:t>
            </a:r>
            <a:r>
              <a:rPr lang="en-US" dirty="0" smtClean="0"/>
              <a:t> any number of times to reach any particular rung, no matter how high up.</a:t>
            </a:r>
            <a:endParaRPr lang="en-US" dirty="0"/>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
        <p:nvSpPr>
          <p:cNvPr id="3" name="Slide Number Placeholder 2"/>
          <p:cNvSpPr>
            <a:spLocks noGrp="1"/>
          </p:cNvSpPr>
          <p:nvPr>
            <p:ph type="sldNum" sz="quarter" idx="12"/>
          </p:nvPr>
        </p:nvSpPr>
        <p:spPr/>
        <p:txBody>
          <a:bodyPr/>
          <a:lstStyle/>
          <a:p>
            <a:fld id="{8CD41AC4-40F7-4FE0-8905-74C6698904F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 Algorithms</a:t>
            </a:r>
          </a:p>
          <a:p>
            <a:r>
              <a:rPr lang="en-US" dirty="0" smtClean="0"/>
              <a:t>Proving Recursive Algorithms Correct</a:t>
            </a:r>
          </a:p>
          <a:p>
            <a:r>
              <a:rPr lang="en-US" dirty="0" smtClean="0"/>
              <a:t>Merge Sort</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Algorithms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An algorithm is called </a:t>
            </a:r>
            <a:r>
              <a:rPr lang="en-US" i="1" dirty="0" smtClean="0"/>
              <a:t>recursive</a:t>
            </a:r>
            <a:r>
              <a:rPr lang="en-US" dirty="0" smtClean="0"/>
              <a:t> if it solves a problem by reducing it to an instance of the same problem with smaller input.</a:t>
            </a:r>
          </a:p>
          <a:p>
            <a:r>
              <a:rPr lang="en-US" dirty="0" smtClean="0"/>
              <a:t>For the algorithm to terminate, the instance of the problem must eventually be reduced to some initial case for which the solution is known.</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Factorial Algorithm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n</a:t>
            </a:r>
            <a:r>
              <a:rPr lang="en-US" dirty="0" smtClean="0"/>
              <a:t>!, where </a:t>
            </a:r>
            <a:r>
              <a:rPr lang="en-US" i="1" dirty="0" smtClean="0"/>
              <a:t>n</a:t>
            </a:r>
            <a:r>
              <a:rPr lang="en-US" dirty="0" smtClean="0"/>
              <a:t> is a nonnegative integer. </a:t>
            </a:r>
          </a:p>
          <a:p>
            <a:r>
              <a:rPr lang="en-US" b="1" dirty="0" smtClean="0"/>
              <a:t>Solution</a:t>
            </a:r>
            <a:r>
              <a:rPr lang="en-US" dirty="0" smtClean="0"/>
              <a:t>: Use the recursive definition of the factorial function.</a:t>
            </a:r>
            <a:endParaRPr lang="en-US" dirty="0"/>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factorial</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n</a:t>
            </a:r>
            <a:r>
              <a:rPr lang="en-US" sz="7200" dirty="0" smtClean="0"/>
              <a:t>:</a:t>
            </a:r>
            <a:r>
              <a:rPr lang="en-US" sz="7200" i="1" dirty="0" smtClean="0"/>
              <a:t> </a:t>
            </a:r>
            <a:r>
              <a:rPr lang="en-US" sz="7200" dirty="0" smtClean="0"/>
              <a:t>nonnegative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itchFamily="18" charset="0"/>
                <a:ea typeface="Cambria Math" pitchFamily="18" charset="0"/>
              </a:rPr>
              <a:t>0</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smtClean="0"/>
              <a:t>else </a:t>
            </a:r>
            <a:r>
              <a:rPr lang="en-US" sz="7200" dirty="0" smtClean="0"/>
              <a:t> </a:t>
            </a:r>
            <a:r>
              <a:rPr lang="en-US" sz="7200" b="1" dirty="0" smtClean="0">
                <a:latin typeface="Cambria Math" pitchFamily="18" charset="0"/>
                <a:ea typeface="Cambria Math" pitchFamily="18" charset="0"/>
              </a:rPr>
              <a:t>return </a:t>
            </a:r>
            <a:r>
              <a:rPr lang="en-US" sz="7200" i="1" dirty="0" err="1" smtClean="0"/>
              <a:t>n</a:t>
            </a:r>
            <a:r>
              <a:rPr lang="en-US" sz="7200" i="1" dirty="0" err="1" smtClean="0">
                <a:latin typeface="Cambria Math"/>
                <a:ea typeface="Cambria Math"/>
              </a:rPr>
              <a:t>∙</a:t>
            </a:r>
            <a:r>
              <a:rPr lang="en-US" sz="7200" i="1" dirty="0" err="1" smtClean="0"/>
              <a:t>factorial</a:t>
            </a:r>
            <a:r>
              <a:rPr lang="en-US" sz="7200" i="1" smtClean="0"/>
              <a:t> </a:t>
            </a:r>
            <a:r>
              <a:rPr lang="en-US" sz="7200" smtClean="0">
                <a:ea typeface="Cambria Math"/>
              </a:rPr>
              <a:t>(</a:t>
            </a:r>
            <a:r>
              <a:rPr lang="en-US" sz="7200" i="1" dirty="0" smtClean="0">
                <a:ea typeface="Cambria Math"/>
              </a:rPr>
              <a:t>n</a:t>
            </a:r>
            <a:r>
              <a:rPr lang="en-US" sz="7200" i="1" dirty="0" smtClean="0">
                <a:latin typeface="Cambria Math"/>
                <a:ea typeface="Cambria Math"/>
              </a:rPr>
              <a:t> − </a:t>
            </a:r>
            <a:r>
              <a:rPr lang="en-US" sz="7200" dirty="0" smtClean="0">
                <a:latin typeface="Cambria Math" pitchFamily="18" charset="0"/>
                <a:ea typeface="Cambria Math" pitchFamily="18" charset="0"/>
              </a:rPr>
              <a:t>1</a:t>
            </a:r>
            <a:r>
              <a:rPr lang="en-US" sz="7200" dirty="0" smtClean="0">
                <a:ea typeface="Cambria Math" pitchFamily="18" charset="0"/>
              </a:rPr>
              <a:t>)</a:t>
            </a:r>
            <a:endParaRPr lang="en-US" sz="7200" i="1" dirty="0" smtClean="0">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i="1" noProof="0" dirty="0" smtClean="0">
                <a:ea typeface="Cambria Math" pitchFamily="18" charset="0"/>
              </a:rPr>
              <a:t>n</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 Exponentiation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a</a:t>
            </a:r>
            <a:r>
              <a:rPr lang="en-US" i="1" baseline="30000" dirty="0" smtClean="0"/>
              <a:t>n</a:t>
            </a:r>
            <a:r>
              <a:rPr lang="en-US" dirty="0" smtClean="0"/>
              <a:t>, where </a:t>
            </a:r>
            <a:r>
              <a:rPr lang="en-US" i="1" dirty="0" smtClean="0"/>
              <a:t>a</a:t>
            </a:r>
            <a:r>
              <a:rPr lang="en-US" dirty="0" smtClean="0"/>
              <a:t> is a nonzero real number and  </a:t>
            </a:r>
            <a:r>
              <a:rPr lang="en-US" i="1" dirty="0" smtClean="0"/>
              <a:t>n</a:t>
            </a:r>
            <a:r>
              <a:rPr lang="en-US" dirty="0" smtClean="0"/>
              <a:t> is a nonnegative integer.</a:t>
            </a:r>
          </a:p>
          <a:p>
            <a:pPr>
              <a:buNone/>
            </a:pPr>
            <a:r>
              <a:rPr lang="en-US" dirty="0" smtClean="0"/>
              <a:t>   </a:t>
            </a:r>
            <a:r>
              <a:rPr lang="en-US" b="1" dirty="0" smtClean="0"/>
              <a:t>Solution</a:t>
            </a:r>
            <a:r>
              <a:rPr lang="en-US" dirty="0" smtClean="0"/>
              <a:t>: Use the recursive definition of </a:t>
            </a:r>
            <a:r>
              <a:rPr lang="en-US" sz="2800" i="1" dirty="0" smtClean="0"/>
              <a:t>a</a:t>
            </a:r>
            <a:r>
              <a:rPr lang="en-US" sz="2800" i="1" baseline="30000" dirty="0" smtClean="0"/>
              <a:t>n</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smtClean="0"/>
              <a:t>procedure</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 </a:t>
            </a:r>
            <a:r>
              <a:rPr lang="en-US" sz="8000" i="1" dirty="0" smtClean="0"/>
              <a:t>power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r>
              <a:rPr lang="en-US" sz="8000" i="1" noProof="0" dirty="0" smtClean="0"/>
              <a:t>a</a:t>
            </a:r>
            <a:r>
              <a:rPr lang="en-US" sz="8000" dirty="0" smtClean="0"/>
              <a:t>:</a:t>
            </a:r>
            <a:r>
              <a:rPr lang="en-US" sz="8000" i="1" dirty="0" smtClean="0"/>
              <a:t> </a:t>
            </a:r>
            <a:r>
              <a:rPr lang="en-US" sz="8000" dirty="0" smtClean="0"/>
              <a:t>nonzero</a:t>
            </a:r>
            <a:r>
              <a:rPr lang="en-US" sz="8000" i="1" dirty="0" smtClean="0"/>
              <a:t> </a:t>
            </a:r>
            <a:r>
              <a:rPr lang="en-US" sz="8000" dirty="0" smtClean="0"/>
              <a:t>real number</a:t>
            </a:r>
            <a:r>
              <a:rPr lang="en-US" sz="8000" i="1" dirty="0" smtClean="0"/>
              <a:t>, n</a:t>
            </a:r>
            <a:r>
              <a:rPr lang="en-US" sz="8000" dirty="0" smtClean="0"/>
              <a:t>:</a:t>
            </a:r>
            <a:r>
              <a:rPr lang="en-US" sz="8000" i="1" dirty="0" smtClean="0"/>
              <a:t> </a:t>
            </a:r>
            <a:r>
              <a:rPr lang="en-US" sz="8000" dirty="0" smtClean="0"/>
              <a:t>nonnegative integer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smtClean="0"/>
              <a:t>if </a:t>
            </a:r>
            <a:r>
              <a:rPr lang="en-US" sz="8000" dirty="0" smtClean="0"/>
              <a:t> </a:t>
            </a:r>
            <a:r>
              <a:rPr lang="en-US" sz="8000" i="1" dirty="0" smtClean="0"/>
              <a:t>n</a:t>
            </a:r>
            <a:r>
              <a:rPr kumimoji="0" lang="en-US" sz="8000" i="0" u="none" strike="noStrike" kern="1200" cap="none" spc="0" normalizeH="0" baseline="0" noProof="0" dirty="0" smtClean="0">
                <a:ln>
                  <a:noFill/>
                </a:ln>
                <a:solidFill>
                  <a:schemeClr val="tx1"/>
                </a:solidFill>
                <a:effectLst/>
                <a:uLnTx/>
                <a:uFillTx/>
                <a:latin typeface="+mn-lt"/>
                <a:ea typeface="+mn-ea"/>
                <a:cs typeface="+mn-cs"/>
              </a:rPr>
              <a:t> = </a:t>
            </a:r>
            <a:r>
              <a:rPr lang="en-US" sz="8000" dirty="0" smtClean="0">
                <a:latin typeface="Cambria Math" pitchFamily="18" charset="0"/>
                <a:ea typeface="Cambria Math" pitchFamily="18" charset="0"/>
              </a:rPr>
              <a:t>0</a:t>
            </a:r>
            <a:r>
              <a:rPr kumimoji="0" lang="en-US" sz="80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smtClean="0"/>
              <a:t>else </a:t>
            </a:r>
            <a:r>
              <a:rPr lang="en-US" sz="8000" dirty="0" smtClean="0"/>
              <a:t> </a:t>
            </a:r>
            <a:r>
              <a:rPr lang="en-US" sz="8000" b="1" dirty="0" smtClean="0">
                <a:latin typeface="Cambria Math" pitchFamily="18" charset="0"/>
                <a:ea typeface="Cambria Math" pitchFamily="18" charset="0"/>
              </a:rPr>
              <a:t>return </a:t>
            </a:r>
            <a:r>
              <a:rPr lang="en-US" sz="8000" i="1" dirty="0" smtClean="0"/>
              <a:t>a</a:t>
            </a:r>
            <a:r>
              <a:rPr lang="en-US" sz="8000" i="1" dirty="0" smtClean="0">
                <a:latin typeface="Cambria Math"/>
                <a:ea typeface="Cambria Math"/>
              </a:rPr>
              <a:t>∙ </a:t>
            </a:r>
            <a:r>
              <a:rPr lang="en-US" sz="8000" i="1" dirty="0" smtClean="0"/>
              <a:t>power </a:t>
            </a:r>
            <a:r>
              <a:rPr lang="en-US" sz="8000" dirty="0" smtClean="0">
                <a:ea typeface="Cambria Math"/>
              </a:rPr>
              <a:t>(</a:t>
            </a:r>
            <a:r>
              <a:rPr lang="en-US" sz="8000" i="1" dirty="0" smtClean="0">
                <a:ea typeface="Cambria Math"/>
              </a:rPr>
              <a:t>a, n</a:t>
            </a:r>
            <a:r>
              <a:rPr lang="en-US" sz="8000" i="1" dirty="0" smtClean="0">
                <a:latin typeface="Cambria Math"/>
                <a:ea typeface="Cambria Math"/>
              </a:rPr>
              <a:t> − </a:t>
            </a:r>
            <a:r>
              <a:rPr lang="en-US" sz="8000" dirty="0" smtClean="0">
                <a:latin typeface="Cambria Math" pitchFamily="18" charset="0"/>
                <a:ea typeface="Cambria Math" pitchFamily="18" charset="0"/>
              </a:rPr>
              <a:t>1</a:t>
            </a:r>
            <a:r>
              <a:rPr lang="en-US" sz="8000" dirty="0" smtClean="0">
                <a:ea typeface="Cambria Math" pitchFamily="18" charset="0"/>
              </a:rPr>
              <a:t>)</a:t>
            </a:r>
            <a:endParaRPr lang="en-US" sz="8000" i="1" dirty="0" smtClean="0">
              <a:ea typeface="Cambria Math" pitchFamily="18" charset="0"/>
            </a:endParaRPr>
          </a:p>
          <a:p>
            <a:pPr marL="274320" lvl="0" indent="-274320">
              <a:spcBef>
                <a:spcPct val="20000"/>
              </a:spcBef>
              <a:buClr>
                <a:schemeClr val="accent3"/>
              </a:buClr>
              <a:buSzPct val="95000"/>
              <a:defRPr/>
            </a:pPr>
            <a:r>
              <a:rPr lang="en-US" sz="8000" noProof="0" dirty="0" smtClean="0">
                <a:ea typeface="Cambria Math" pitchFamily="18" charset="0"/>
              </a:rPr>
              <a:t>{output is </a:t>
            </a:r>
            <a:r>
              <a:rPr lang="en-US" sz="8000" i="1" dirty="0" smtClean="0"/>
              <a:t>a</a:t>
            </a:r>
            <a:r>
              <a:rPr lang="en-US" sz="8000" i="1" baseline="30000" dirty="0" smtClean="0"/>
              <a:t>n</a:t>
            </a:r>
            <a:r>
              <a:rPr lang="en-US" sz="8000" dirty="0" smtClean="0"/>
              <a:t>}</a:t>
            </a:r>
            <a:endParaRPr lang="en-US" sz="8000" noProof="0" dirty="0" smtClean="0">
              <a:ea typeface="Cambria Math" pitchFamily="18" charset="0"/>
            </a:endParaRPr>
          </a:p>
          <a:p>
            <a:pPr marL="274320" lvl="0" indent="-274320">
              <a:spcBef>
                <a:spcPct val="20000"/>
              </a:spcBef>
              <a:buClr>
                <a:schemeClr val="accent3"/>
              </a:buClr>
              <a:buSzPct val="95000"/>
              <a:defRPr/>
            </a:pPr>
            <a:endParaRPr lang="en-US" sz="7200" noProof="0" dirty="0" smtClean="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GCD Algorithm</a:t>
            </a:r>
            <a:endParaRPr lang="en-US" dirty="0"/>
          </a:p>
        </p:txBody>
      </p:sp>
      <p:sp>
        <p:nvSpPr>
          <p:cNvPr id="3" name="Content Placeholder 2"/>
          <p:cNvSpPr>
            <a:spLocks noGrp="1"/>
          </p:cNvSpPr>
          <p:nvPr>
            <p:ph idx="1"/>
          </p:nvPr>
        </p:nvSpPr>
        <p:spPr>
          <a:xfrm>
            <a:off x="457200" y="1935480"/>
            <a:ext cx="8229600" cy="4541520"/>
          </a:xfrm>
        </p:spPr>
        <p:txBody>
          <a:bodyPr/>
          <a:lstStyle/>
          <a:p>
            <a:pPr>
              <a:buNone/>
            </a:pPr>
            <a:r>
              <a:rPr lang="en-US" b="1" dirty="0" smtClean="0"/>
              <a:t>   Example</a:t>
            </a:r>
            <a:r>
              <a:rPr lang="en-US" dirty="0" smtClean="0"/>
              <a:t>: Give a recursive algorithm for computing the greatest common divisor of two nonnegative integers</a:t>
            </a:r>
            <a:r>
              <a:rPr lang="en-US" i="1" dirty="0" smtClean="0"/>
              <a:t>  a </a:t>
            </a:r>
            <a:r>
              <a:rPr lang="en-US" dirty="0" smtClean="0"/>
              <a:t>and</a:t>
            </a:r>
            <a:r>
              <a:rPr lang="en-US" i="1" dirty="0" smtClean="0"/>
              <a:t> b </a:t>
            </a:r>
            <a:r>
              <a:rPr lang="en-US" dirty="0" smtClean="0"/>
              <a:t>with </a:t>
            </a:r>
            <a:r>
              <a:rPr lang="en-US" i="1" dirty="0" smtClean="0"/>
              <a:t>a &lt; b.</a:t>
            </a:r>
            <a:r>
              <a:rPr lang="en-US" dirty="0" smtClean="0"/>
              <a:t> </a:t>
            </a:r>
          </a:p>
          <a:p>
            <a:pPr>
              <a:buNone/>
            </a:pPr>
            <a:r>
              <a:rPr lang="en-US" b="1" dirty="0" smtClean="0"/>
              <a:t>   Solution</a:t>
            </a:r>
            <a:r>
              <a:rPr lang="en-US" dirty="0" smtClean="0"/>
              <a:t>: Use the reduction</a:t>
            </a:r>
          </a:p>
          <a:p>
            <a:pPr>
              <a:buNone/>
            </a:pPr>
            <a:r>
              <a:rPr lang="en-US" dirty="0" smtClean="0"/>
              <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err="1" smtClean="0"/>
              <a:t>gcd</a:t>
            </a:r>
            <a:r>
              <a:rPr lang="en-US" dirty="0" smtClean="0"/>
              <a:t>(</a:t>
            </a:r>
            <a:r>
              <a:rPr lang="en-US" i="1" dirty="0" smtClean="0"/>
              <a:t>b</a:t>
            </a:r>
            <a:r>
              <a:rPr lang="en-US" dirty="0" smtClean="0"/>
              <a:t> </a:t>
            </a:r>
            <a:r>
              <a:rPr lang="en-US" b="1" dirty="0" smtClean="0"/>
              <a:t>mod</a:t>
            </a:r>
            <a:r>
              <a:rPr lang="en-US" dirty="0" smtClean="0"/>
              <a:t> </a:t>
            </a:r>
            <a:r>
              <a:rPr lang="en-US" i="1" dirty="0" smtClean="0"/>
              <a:t>a</a:t>
            </a:r>
            <a:r>
              <a:rPr lang="en-US" dirty="0" smtClean="0"/>
              <a:t>, </a:t>
            </a:r>
            <a:r>
              <a:rPr lang="en-US" i="1" dirty="0" smtClean="0"/>
              <a:t>a</a:t>
            </a:r>
            <a:r>
              <a:rPr lang="en-US" dirty="0" smtClean="0"/>
              <a:t>) </a:t>
            </a:r>
          </a:p>
          <a:p>
            <a:pPr>
              <a:buNone/>
            </a:pPr>
            <a:r>
              <a:rPr lang="en-US" dirty="0" smtClean="0"/>
              <a:t>   and the condition </a:t>
            </a:r>
            <a:r>
              <a:rPr lang="en-US" dirty="0" err="1" smtClean="0"/>
              <a:t>gcd</a:t>
            </a:r>
            <a:r>
              <a:rPr lang="en-US" dirty="0" smtClean="0"/>
              <a:t>(</a:t>
            </a:r>
            <a:r>
              <a:rPr lang="en-US" dirty="0" smtClean="0">
                <a:latin typeface="Cambria Math" pitchFamily="18" charset="0"/>
                <a:ea typeface="Cambria Math" pitchFamily="18" charset="0"/>
              </a:rPr>
              <a:t>0</a:t>
            </a:r>
            <a:r>
              <a:rPr lang="en-US" dirty="0" smtClean="0"/>
              <a:t>,</a:t>
            </a:r>
            <a:r>
              <a:rPr lang="en-US" i="1" dirty="0" smtClean="0"/>
              <a:t>b</a:t>
            </a:r>
            <a:r>
              <a:rPr lang="en-US" dirty="0" smtClean="0"/>
              <a:t>) = </a:t>
            </a:r>
            <a:r>
              <a:rPr lang="en-US" i="1" dirty="0" smtClean="0"/>
              <a:t>b</a:t>
            </a:r>
            <a:r>
              <a:rPr lang="en-US" dirty="0" smtClean="0"/>
              <a:t> when </a:t>
            </a:r>
            <a:r>
              <a:rPr lang="en-US" i="1" dirty="0" smtClean="0"/>
              <a:t>b</a:t>
            </a:r>
            <a:r>
              <a:rPr lang="en-US" dirty="0" smtClean="0"/>
              <a:t> &gt; </a:t>
            </a:r>
            <a:r>
              <a:rPr lang="en-US" dirty="0" smtClean="0">
                <a:latin typeface="Cambria Math" pitchFamily="18" charset="0"/>
                <a:ea typeface="Cambria Math" pitchFamily="18" charset="0"/>
              </a:rPr>
              <a:t>0</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smtClean="0"/>
              <a:t>procedure</a:t>
            </a:r>
            <a:r>
              <a:rPr kumimoji="0" lang="en-US" sz="7400" b="1" i="0" u="none" strike="noStrike" kern="1200" cap="none" spc="0" normalizeH="0" baseline="0" noProof="0" dirty="0" smtClean="0">
                <a:ln>
                  <a:noFill/>
                </a:ln>
                <a:solidFill>
                  <a:schemeClr val="tx1"/>
                </a:solidFill>
                <a:effectLst/>
                <a:uLnTx/>
                <a:uFillTx/>
                <a:latin typeface="+mn-lt"/>
                <a:ea typeface="+mn-ea"/>
                <a:cs typeface="+mn-cs"/>
              </a:rPr>
              <a:t> </a:t>
            </a:r>
            <a:r>
              <a:rPr lang="en-US" sz="7400" i="1" dirty="0" err="1" smtClean="0"/>
              <a:t>gcd</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r>
              <a:rPr lang="en-US" sz="7400" i="1" noProof="0" dirty="0" err="1" smtClean="0"/>
              <a:t>a,b</a:t>
            </a:r>
            <a:r>
              <a:rPr lang="en-US" sz="7400" dirty="0" smtClean="0"/>
              <a:t>:</a:t>
            </a:r>
            <a:r>
              <a:rPr lang="en-US" sz="7400" i="1" dirty="0" smtClean="0"/>
              <a:t> </a:t>
            </a:r>
            <a:r>
              <a:rPr lang="en-US" sz="7400" dirty="0" smtClean="0"/>
              <a:t>nonnegative integers </a:t>
            </a:r>
          </a:p>
          <a:p>
            <a:pPr marL="274320" lvl="0" indent="-274320">
              <a:spcBef>
                <a:spcPct val="20000"/>
              </a:spcBef>
              <a:buClr>
                <a:schemeClr val="accent3"/>
              </a:buClr>
              <a:buSzPct val="95000"/>
              <a:defRPr/>
            </a:pPr>
            <a:r>
              <a:rPr lang="en-US" sz="7400" dirty="0" smtClean="0"/>
              <a:t>                                   with </a:t>
            </a:r>
            <a:r>
              <a:rPr lang="en-US" sz="7400" i="1" dirty="0" smtClean="0"/>
              <a:t>a &lt; b</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smtClean="0"/>
              <a:t>if </a:t>
            </a:r>
            <a:r>
              <a:rPr lang="en-US" sz="7400" dirty="0" smtClean="0"/>
              <a:t> </a:t>
            </a:r>
            <a:r>
              <a:rPr lang="en-US" sz="7400" i="1" dirty="0" smtClean="0"/>
              <a:t>a</a:t>
            </a:r>
            <a:r>
              <a:rPr kumimoji="0" lang="en-US" sz="7400" i="0" u="none" strike="noStrike" kern="1200" cap="none" spc="0" normalizeH="0" baseline="0" noProof="0" dirty="0" smtClean="0">
                <a:ln>
                  <a:noFill/>
                </a:ln>
                <a:solidFill>
                  <a:schemeClr val="tx1"/>
                </a:solidFill>
                <a:effectLst/>
                <a:uLnTx/>
                <a:uFillTx/>
                <a:latin typeface="+mn-lt"/>
                <a:ea typeface="+mn-ea"/>
                <a:cs typeface="+mn-cs"/>
              </a:rPr>
              <a:t> = </a:t>
            </a:r>
            <a:r>
              <a:rPr lang="en-US" sz="7400" dirty="0" smtClean="0">
                <a:latin typeface="Cambria Math" pitchFamily="18" charset="0"/>
                <a:ea typeface="Cambria Math" pitchFamily="18" charset="0"/>
              </a:rPr>
              <a:t>0</a:t>
            </a:r>
            <a:r>
              <a:rPr kumimoji="0" lang="en-US" sz="7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lang="en-US" sz="7400" i="1" dirty="0" smtClean="0">
                <a:latin typeface="Cambria Math" pitchFamily="18" charset="0"/>
                <a:ea typeface="Cambria Math" pitchFamily="18" charset="0"/>
              </a:rPr>
              <a:t>b</a:t>
            </a:r>
            <a:endParaRPr kumimoji="0" lang="en-US" sz="7400" i="1"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smtClean="0"/>
              <a:t>else </a:t>
            </a:r>
            <a:r>
              <a:rPr lang="en-US" sz="7400" dirty="0" smtClean="0"/>
              <a:t> </a:t>
            </a:r>
            <a:r>
              <a:rPr lang="en-US" sz="7400" b="1" dirty="0" smtClean="0">
                <a:latin typeface="Cambria Math" pitchFamily="18" charset="0"/>
                <a:ea typeface="Cambria Math" pitchFamily="18" charset="0"/>
              </a:rPr>
              <a:t>return </a:t>
            </a:r>
            <a:r>
              <a:rPr lang="en-US" sz="7400" i="1" dirty="0" smtClean="0"/>
              <a:t> </a:t>
            </a:r>
            <a:r>
              <a:rPr lang="en-US" sz="7400" i="1" dirty="0" err="1" smtClean="0"/>
              <a:t>gcd</a:t>
            </a:r>
            <a:r>
              <a:rPr lang="en-US" sz="7400" i="1" dirty="0" smtClean="0"/>
              <a:t> </a:t>
            </a:r>
            <a:r>
              <a:rPr lang="en-US" sz="7400" dirty="0" smtClean="0">
                <a:ea typeface="Cambria Math"/>
              </a:rPr>
              <a:t>(</a:t>
            </a:r>
            <a:r>
              <a:rPr lang="en-US" sz="7400" i="1" dirty="0" smtClean="0">
                <a:ea typeface="Cambria Math"/>
              </a:rPr>
              <a:t>b</a:t>
            </a:r>
            <a:r>
              <a:rPr lang="en-US" sz="7400" i="1" dirty="0" smtClean="0">
                <a:latin typeface="Cambria Math"/>
                <a:ea typeface="Cambria Math"/>
              </a:rPr>
              <a:t> </a:t>
            </a:r>
            <a:r>
              <a:rPr lang="en-US" sz="7400" b="1" dirty="0" smtClean="0">
                <a:ea typeface="Cambria Math"/>
              </a:rPr>
              <a:t>mod</a:t>
            </a:r>
            <a:r>
              <a:rPr lang="en-US" sz="7400" i="1" dirty="0" smtClean="0">
                <a:ea typeface="Cambria Math"/>
              </a:rPr>
              <a:t>  a, a</a:t>
            </a:r>
            <a:r>
              <a:rPr lang="en-US" sz="7400" dirty="0" smtClean="0">
                <a:ea typeface="Cambria Math" pitchFamily="18" charset="0"/>
              </a:rPr>
              <a:t>)</a:t>
            </a:r>
            <a:endParaRPr lang="en-US" sz="7400" i="1" dirty="0" smtClean="0">
              <a:ea typeface="Cambria Math" pitchFamily="18" charset="0"/>
            </a:endParaRPr>
          </a:p>
          <a:p>
            <a:pPr marL="274320" lvl="0" indent="-274320">
              <a:spcBef>
                <a:spcPct val="20000"/>
              </a:spcBef>
              <a:buClr>
                <a:schemeClr val="accent3"/>
              </a:buClr>
              <a:buSzPct val="95000"/>
              <a:defRPr/>
            </a:pPr>
            <a:r>
              <a:rPr lang="en-US" sz="7400" noProof="0" dirty="0" smtClean="0">
                <a:ea typeface="Cambria Math" pitchFamily="18" charset="0"/>
              </a:rPr>
              <a:t>{output is </a:t>
            </a:r>
            <a:r>
              <a:rPr lang="en-US" sz="7400" i="1" dirty="0" err="1" smtClean="0">
                <a:ea typeface="Cambria Math" pitchFamily="18" charset="0"/>
              </a:rPr>
              <a:t>gcd</a:t>
            </a:r>
            <a:r>
              <a:rPr lang="en-US" sz="7400" dirty="0" smtClean="0">
                <a:ea typeface="Cambria Math" pitchFamily="18" charset="0"/>
              </a:rPr>
              <a:t>(</a:t>
            </a:r>
            <a:r>
              <a:rPr lang="en-US" sz="7400" i="1" dirty="0" smtClean="0">
                <a:ea typeface="Cambria Math" pitchFamily="18" charset="0"/>
              </a:rPr>
              <a:t>a, b</a:t>
            </a:r>
            <a:r>
              <a:rPr lang="en-US" sz="7400" dirty="0" smtClean="0">
                <a:ea typeface="Cambria Math" pitchFamily="18" charset="0"/>
              </a:rPr>
              <a:t>)</a:t>
            </a:r>
            <a:r>
              <a:rPr lang="en-US" sz="7400" noProof="0" dirty="0" smtClean="0">
                <a:ea typeface="Cambria Math" pitchFamily="18" charset="0"/>
              </a:rPr>
              <a:t>}</a:t>
            </a:r>
            <a:endParaRPr kumimoji="0" lang="en-US" sz="74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Binary Search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version of a binary search algorithm. </a:t>
            </a:r>
          </a:p>
          <a:p>
            <a:pPr>
              <a:buNone/>
            </a:pPr>
            <a:r>
              <a:rPr lang="en-US" sz="2800" b="1" dirty="0" smtClean="0"/>
              <a:t>   Solution</a:t>
            </a:r>
            <a:r>
              <a:rPr lang="en-US" sz="2800" dirty="0" smtClean="0"/>
              <a:t>: </a:t>
            </a:r>
            <a:r>
              <a:rPr lang="en-US" sz="2000" dirty="0" smtClean="0"/>
              <a:t>Assume we have </a:t>
            </a:r>
            <a:r>
              <a:rPr lang="en-US" sz="2000" i="1" dirty="0" smtClean="0"/>
              <a:t>a</a:t>
            </a:r>
            <a:r>
              <a:rPr lang="en-US" sz="2000" baseline="-25000" dirty="0" smtClean="0"/>
              <a:t>1</a:t>
            </a:r>
            <a:r>
              <a:rPr lang="en-US" sz="2000" dirty="0" smtClean="0"/>
              <a:t>,</a:t>
            </a:r>
            <a:r>
              <a:rPr lang="en-US" sz="2000" i="1" dirty="0" smtClean="0"/>
              <a:t>a</a:t>
            </a:r>
            <a:r>
              <a:rPr lang="en-US" sz="2000" baseline="-25000" dirty="0" smtClean="0"/>
              <a:t>2</a:t>
            </a:r>
            <a:r>
              <a:rPr lang="en-US" sz="2000" dirty="0" smtClean="0"/>
              <a:t>,…, </a:t>
            </a:r>
            <a:r>
              <a:rPr lang="en-US" sz="2000" i="1" dirty="0" smtClean="0"/>
              <a:t>a</a:t>
            </a:r>
            <a:r>
              <a:rPr lang="en-US" sz="2000" i="1" baseline="-25000" dirty="0" smtClean="0"/>
              <a:t>n</a:t>
            </a:r>
            <a:r>
              <a:rPr lang="en-US" sz="2000" dirty="0" smtClean="0"/>
              <a:t>, an increasing sequence of integers. Initially </a:t>
            </a:r>
            <a:r>
              <a:rPr lang="en-US" sz="2000" i="1" dirty="0" err="1" smtClean="0"/>
              <a:t>i</a:t>
            </a:r>
            <a:r>
              <a:rPr lang="en-US" sz="2000" dirty="0" smtClean="0"/>
              <a:t> is </a:t>
            </a:r>
            <a:r>
              <a:rPr lang="en-US" sz="2000" dirty="0" smtClean="0">
                <a:latin typeface="Cambria Math" pitchFamily="18" charset="0"/>
                <a:ea typeface="Cambria Math" pitchFamily="18" charset="0"/>
              </a:rPr>
              <a:t>1</a:t>
            </a:r>
            <a:r>
              <a:rPr lang="en-US" sz="2000" dirty="0" smtClean="0"/>
              <a:t> and </a:t>
            </a:r>
            <a:r>
              <a:rPr lang="en-US" sz="2000" i="1" dirty="0" smtClean="0"/>
              <a:t>j</a:t>
            </a:r>
            <a:r>
              <a:rPr lang="en-US" sz="2000" dirty="0" smtClean="0"/>
              <a:t> is </a:t>
            </a:r>
            <a:r>
              <a:rPr lang="en-US" sz="2000" i="1" dirty="0" smtClean="0"/>
              <a:t>n</a:t>
            </a:r>
            <a:r>
              <a:rPr lang="en-US" sz="2000" dirty="0" smtClean="0"/>
              <a:t>. We are searching for </a:t>
            </a:r>
            <a:r>
              <a:rPr lang="en-US" sz="2000" i="1" dirty="0" smtClean="0"/>
              <a:t>x</a:t>
            </a:r>
            <a:r>
              <a:rPr lang="en-US" sz="2000" dirty="0" smtClean="0"/>
              <a:t>.</a:t>
            </a:r>
          </a:p>
          <a:p>
            <a:endParaRPr lang="en-US" dirty="0" smtClean="0"/>
          </a:p>
          <a:p>
            <a:endParaRPr lang="en-US" dirty="0" smtClean="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binary search</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err="1" smtClean="0"/>
              <a:t>i</a:t>
            </a:r>
            <a:r>
              <a:rPr lang="en-US" sz="7200" i="1" noProof="0" dirty="0" smtClean="0"/>
              <a:t>, j, x : </a:t>
            </a:r>
            <a:r>
              <a:rPr lang="en-US" sz="7200" dirty="0" smtClean="0"/>
              <a:t>integers,  </a:t>
            </a:r>
            <a:r>
              <a:rPr lang="en-US" sz="7200" dirty="0" smtClean="0">
                <a:latin typeface="Cambria Math" pitchFamily="18" charset="0"/>
                <a:ea typeface="Cambria Math" pitchFamily="18" charset="0"/>
              </a:rPr>
              <a:t>1</a:t>
            </a:r>
            <a:r>
              <a:rPr lang="en-US" sz="7200" dirty="0" smtClean="0">
                <a:latin typeface="Cambria Math"/>
                <a:ea typeface="Cambria Math"/>
              </a:rPr>
              <a:t>≤</a:t>
            </a:r>
            <a:r>
              <a:rPr lang="en-US" sz="7200" i="1" dirty="0" smtClean="0">
                <a:ea typeface="Cambria Math"/>
              </a:rPr>
              <a:t> </a:t>
            </a:r>
            <a:r>
              <a:rPr lang="en-US" sz="7200" i="1" dirty="0" err="1" smtClean="0">
                <a:ea typeface="Cambria Math"/>
              </a:rPr>
              <a:t>i</a:t>
            </a:r>
            <a:r>
              <a:rPr lang="en-US" sz="7200" i="1" dirty="0" smtClean="0">
                <a:ea typeface="Cambria Math"/>
              </a:rPr>
              <a:t> </a:t>
            </a:r>
            <a:r>
              <a:rPr lang="en-US" sz="7200" dirty="0" smtClean="0">
                <a:latin typeface="Cambria Math"/>
                <a:ea typeface="Cambria Math"/>
              </a:rPr>
              <a:t>≤ </a:t>
            </a:r>
            <a:r>
              <a:rPr lang="en-US" sz="7200" i="1" dirty="0" smtClean="0">
                <a:ea typeface="Cambria Math"/>
              </a:rPr>
              <a:t>j </a:t>
            </a:r>
            <a:r>
              <a:rPr lang="en-US" sz="7200" dirty="0" smtClean="0">
                <a:latin typeface="Cambria Math"/>
                <a:ea typeface="Cambria Math"/>
              </a:rPr>
              <a:t>≤</a:t>
            </a:r>
            <a:r>
              <a:rPr lang="en-US" sz="7200" i="1" dirty="0" smtClean="0">
                <a:ea typeface="Cambria Math"/>
              </a:rPr>
              <a:t>n</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a:rPr>
              <a:t>m</a:t>
            </a:r>
            <a:r>
              <a:rPr kumimoji="0" lang="en-US" sz="7200" i="0" u="none" strike="noStrike" kern="1200" cap="none" spc="0" normalizeH="0" baseline="0" noProof="0" dirty="0" smtClean="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smtClean="0">
                <a:ln>
                  <a:noFill/>
                </a:ln>
                <a:solidFill>
                  <a:schemeClr val="tx1"/>
                </a:solidFill>
                <a:effectLst/>
                <a:uLnTx/>
                <a:uFillTx/>
                <a:latin typeface="Cambria Math"/>
                <a:ea typeface="Cambria Math"/>
              </a:rPr>
              <a:t>⌊(</a:t>
            </a:r>
            <a:r>
              <a:rPr kumimoji="0" lang="en-US" sz="7200" i="1" u="none" strike="noStrike" kern="1200" cap="none" spc="0" normalizeH="0" baseline="0" noProof="0" dirty="0" err="1" smtClean="0">
                <a:ln>
                  <a:noFill/>
                </a:ln>
                <a:solidFill>
                  <a:schemeClr val="tx1"/>
                </a:solidFill>
                <a:effectLst/>
                <a:uLnTx/>
                <a:uFillTx/>
                <a:ea typeface="Cambria Math"/>
              </a:rPr>
              <a:t>i</a:t>
            </a:r>
            <a:r>
              <a:rPr kumimoji="0" lang="en-US" sz="7200" i="0" u="none" strike="noStrike" kern="1200" cap="none" spc="0" normalizeH="0" baseline="0" noProof="0" dirty="0" smtClean="0">
                <a:ln>
                  <a:noFill/>
                </a:ln>
                <a:solidFill>
                  <a:schemeClr val="tx1"/>
                </a:solidFill>
                <a:effectLst/>
                <a:uLnTx/>
                <a:uFillTx/>
                <a:latin typeface="Cambria Math"/>
                <a:ea typeface="Cambria Math"/>
              </a:rPr>
              <a:t> + </a:t>
            </a:r>
            <a:r>
              <a:rPr kumimoji="0" lang="en-US" sz="7200" i="1" u="none" strike="noStrike" kern="1200" cap="none" spc="0" normalizeH="0" baseline="0" noProof="0" dirty="0" smtClean="0">
                <a:ln>
                  <a:noFill/>
                </a:ln>
                <a:solidFill>
                  <a:schemeClr val="tx1"/>
                </a:solidFill>
                <a:effectLst/>
                <a:uLnTx/>
                <a:uFillTx/>
                <a:ea typeface="Cambria Math"/>
              </a:rPr>
              <a:t>j</a:t>
            </a:r>
            <a:r>
              <a:rPr kumimoji="0" lang="en-US" sz="7200" i="0" u="none" strike="noStrike" kern="1200" cap="none" spc="0" normalizeH="0" baseline="0" noProof="0" dirty="0" smtClean="0">
                <a:ln>
                  <a:noFill/>
                </a:ln>
                <a:solidFill>
                  <a:schemeClr val="tx1"/>
                </a:solidFill>
                <a:effectLst/>
                <a:uLnTx/>
                <a:uFillTx/>
                <a:latin typeface="Cambria Math"/>
                <a:ea typeface="Cambria Math"/>
              </a:rPr>
              <a:t>)/2⌋</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x</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noProof="0" dirty="0" smtClean="0">
                <a:ea typeface="Cambria Math" pitchFamily="18" charset="0"/>
              </a:rPr>
              <a:t>a</a:t>
            </a:r>
            <a:r>
              <a:rPr lang="en-US" sz="7200" i="1" baseline="-25000" noProof="0" dirty="0" smtClean="0">
                <a:ea typeface="Cambria Math" pitchFamily="18" charset="0"/>
              </a:rPr>
              <a:t>m</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return </a:t>
            </a:r>
            <a:r>
              <a:rPr lang="en-US" sz="7200" i="1" dirty="0" smtClean="0">
                <a:ea typeface="Cambria Math"/>
              </a:rPr>
              <a:t>m</a:t>
            </a:r>
            <a:endParaRPr kumimoji="0" lang="en-US" sz="720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&lt;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err="1" smtClean="0"/>
              <a:t>i</a:t>
            </a:r>
            <a:r>
              <a:rPr lang="en-US" sz="7200" dirty="0" smtClean="0"/>
              <a:t> &lt; </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i,m</a:t>
            </a:r>
            <a:r>
              <a:rPr lang="en-US" sz="7200" i="1" dirty="0" smtClean="0">
                <a:latin typeface="Cambria Math"/>
                <a:ea typeface="Cambria Math"/>
              </a:rPr>
              <a:t>−</a:t>
            </a:r>
            <a:r>
              <a:rPr lang="en-US" sz="7200" dirty="0" smtClean="0">
                <a:latin typeface="Cambria Math"/>
                <a:ea typeface="Cambria Math"/>
              </a:rPr>
              <a:t>1</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&gt;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smtClean="0"/>
              <a:t>j</a:t>
            </a:r>
            <a:r>
              <a:rPr lang="en-US" sz="7200" dirty="0" smtClean="0"/>
              <a:t> &gt;</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m</a:t>
            </a:r>
            <a:r>
              <a:rPr lang="en-US" sz="7200" dirty="0" smtClean="0">
                <a:latin typeface="Cambria Math"/>
                <a:ea typeface="Cambria Math"/>
              </a:rPr>
              <a:t>+1,j</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b="1" dirty="0" smtClean="0">
                <a:latin typeface="Cambria Math" pitchFamily="18" charset="0"/>
                <a:ea typeface="Cambria Math" pitchFamily="18" charset="0"/>
              </a:rPr>
              <a:t>return </a:t>
            </a:r>
            <a:r>
              <a:rPr lang="en-US" sz="7200" dirty="0" smtClean="0">
                <a:latin typeface="Cambria Math" pitchFamily="18" charset="0"/>
                <a:ea typeface="Cambria Math" pitchFamily="18" charset="0"/>
              </a:rPr>
              <a:t>0</a:t>
            </a:r>
            <a:endParaRPr lang="en-US" sz="7200" i="1" dirty="0" smtClean="0">
              <a:ea typeface="Cambria Math"/>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noProof="0" dirty="0" smtClean="0"/>
              <a:t>location of </a:t>
            </a:r>
            <a:r>
              <a:rPr lang="en-US" sz="7200" i="1" noProof="0" dirty="0" smtClean="0"/>
              <a:t>x </a:t>
            </a:r>
            <a:r>
              <a:rPr lang="en-US" sz="7200" noProof="0" dirty="0" smtClean="0"/>
              <a:t>in</a:t>
            </a:r>
            <a:r>
              <a:rPr lang="en-US" sz="7200" i="1" noProof="0" dirty="0" smtClean="0"/>
              <a:t>    a</a:t>
            </a:r>
            <a:r>
              <a:rPr lang="en-US" sz="7200" baseline="-25000" noProof="0" dirty="0" smtClean="0">
                <a:latin typeface="Cambria Math" pitchFamily="18" charset="0"/>
                <a:ea typeface="Cambria Math" pitchFamily="18" charset="0"/>
              </a:rPr>
              <a:t>1</a:t>
            </a:r>
            <a:r>
              <a:rPr lang="en-US" sz="7200" noProof="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ea typeface="Cambria Math" pitchFamily="18" charset="0"/>
              </a:rPr>
              <a:t>if it appears, otherwise </a:t>
            </a:r>
            <a:r>
              <a:rPr lang="en-US" sz="7200" dirty="0" smtClean="0">
                <a:latin typeface="Cambria Math" pitchFamily="18" charset="0"/>
                <a:ea typeface="Cambria Math" pitchFamily="18" charset="0"/>
              </a:rPr>
              <a:t>0</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Recursive Algorithms Correct</a:t>
            </a:r>
            <a:endParaRPr lang="en-US" sz="4000" dirty="0"/>
          </a:p>
        </p:txBody>
      </p:sp>
      <p:sp>
        <p:nvSpPr>
          <p:cNvPr id="3" name="Content Placeholder 2"/>
          <p:cNvSpPr>
            <a:spLocks noGrp="1"/>
          </p:cNvSpPr>
          <p:nvPr>
            <p:ph idx="1"/>
          </p:nvPr>
        </p:nvSpPr>
        <p:spPr>
          <a:xfrm>
            <a:off x="457200" y="1935480"/>
            <a:ext cx="8458200" cy="4389120"/>
          </a:xfrm>
        </p:spPr>
        <p:txBody>
          <a:bodyPr>
            <a:normAutofit fontScale="55000" lnSpcReduction="20000"/>
          </a:bodyPr>
          <a:lstStyle/>
          <a:p>
            <a:r>
              <a:rPr lang="en-US" b="1" dirty="0" smtClean="0"/>
              <a:t> </a:t>
            </a:r>
            <a:r>
              <a:rPr lang="en-US" dirty="0" smtClean="0"/>
              <a:t>Both </a:t>
            </a:r>
            <a:r>
              <a:rPr lang="en-US" b="1" dirty="0" smtClean="0"/>
              <a:t> </a:t>
            </a:r>
            <a:r>
              <a:rPr lang="en-US" dirty="0" smtClean="0"/>
              <a:t>mathematical</a:t>
            </a:r>
            <a:r>
              <a:rPr lang="en-US" b="1" dirty="0" smtClean="0"/>
              <a:t> </a:t>
            </a:r>
            <a:r>
              <a:rPr lang="en-US" dirty="0" smtClean="0"/>
              <a:t>and str0ng induction are useful techniques to show that recursive algorithms always produce the correct output.</a:t>
            </a:r>
          </a:p>
          <a:p>
            <a:pPr>
              <a:buNone/>
            </a:pPr>
            <a:endParaRPr lang="en-US" dirty="0" smtClean="0"/>
          </a:p>
          <a:p>
            <a:pPr>
              <a:buNone/>
            </a:pPr>
            <a:r>
              <a:rPr lang="en-US" b="1" dirty="0" smtClean="0"/>
              <a:t> Example</a:t>
            </a:r>
            <a:r>
              <a:rPr lang="en-US" dirty="0" smtClean="0"/>
              <a:t>: Prove that the algorithm for computing the powers of real numbers is correct.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Solution</a:t>
            </a:r>
            <a:r>
              <a:rPr lang="en-US" dirty="0" smtClean="0"/>
              <a:t>: Use mathematical induction on the exponent </a:t>
            </a:r>
            <a:r>
              <a:rPr lang="en-US" i="1" dirty="0" smtClean="0"/>
              <a:t>n</a:t>
            </a:r>
            <a:r>
              <a:rPr lang="en-US" dirty="0" smtClean="0"/>
              <a:t>.</a:t>
            </a:r>
          </a:p>
          <a:p>
            <a:pPr lvl="1">
              <a:buNone/>
            </a:pPr>
            <a:r>
              <a:rPr lang="en-US" sz="3300" b="1" dirty="0" smtClean="0">
                <a:solidFill>
                  <a:srgbClr val="92D050"/>
                </a:solidFill>
              </a:rPr>
              <a:t>   BASIS STEP: </a:t>
            </a:r>
            <a:r>
              <a:rPr lang="en-US" sz="3300" b="1" i="1" dirty="0" smtClean="0">
                <a:solidFill>
                  <a:srgbClr val="92D050"/>
                </a:solidFill>
              </a:rPr>
              <a:t>a</a:t>
            </a:r>
            <a:r>
              <a:rPr lang="en-US" sz="3300" b="1" baseline="30000" dirty="0" smtClean="0">
                <a:solidFill>
                  <a:srgbClr val="92D050"/>
                </a:solidFill>
                <a:latin typeface="Cambria Math" pitchFamily="18" charset="0"/>
                <a:ea typeface="Cambria Math" pitchFamily="18" charset="0"/>
              </a:rPr>
              <a:t>0</a:t>
            </a:r>
            <a:r>
              <a:rPr lang="en-US" sz="3300" b="1" dirty="0" smtClean="0">
                <a:solidFill>
                  <a:srgbClr val="92D050"/>
                </a:solidFill>
              </a:rPr>
              <a:t> =</a:t>
            </a:r>
            <a:r>
              <a:rPr lang="en-US" sz="3300" b="1" dirty="0" smtClean="0">
                <a:solidFill>
                  <a:srgbClr val="92D050"/>
                </a:solidFill>
                <a:latin typeface="Cambria Math" pitchFamily="18" charset="0"/>
                <a:ea typeface="Cambria Math" pitchFamily="18" charset="0"/>
              </a:rPr>
              <a:t>1</a:t>
            </a:r>
            <a:r>
              <a:rPr lang="en-US" sz="3300" b="1" dirty="0" smtClean="0">
                <a:solidFill>
                  <a:srgbClr val="92D050"/>
                </a:solidFill>
              </a:rPr>
              <a:t> for every nonzero real number </a:t>
            </a:r>
            <a:r>
              <a:rPr lang="en-US" sz="3300" b="1" i="1" dirty="0" smtClean="0">
                <a:solidFill>
                  <a:srgbClr val="92D050"/>
                </a:solidFill>
              </a:rPr>
              <a:t>a</a:t>
            </a:r>
            <a:r>
              <a:rPr lang="en-US" sz="3300" b="1" dirty="0" smtClean="0">
                <a:solidFill>
                  <a:srgbClr val="92D050"/>
                </a:solidFill>
              </a:rPr>
              <a:t>, and </a:t>
            </a:r>
            <a:r>
              <a:rPr lang="en-US" sz="3300" b="1" i="1" dirty="0" smtClean="0">
                <a:solidFill>
                  <a:srgbClr val="92D050"/>
                </a:solidFill>
              </a:rPr>
              <a:t>power</a:t>
            </a:r>
            <a:r>
              <a:rPr lang="en-US" sz="3300" b="1" dirty="0" smtClean="0">
                <a:solidFill>
                  <a:srgbClr val="92D050"/>
                </a:solidFill>
              </a:rPr>
              <a:t>(</a:t>
            </a:r>
            <a:r>
              <a:rPr lang="en-US" sz="3300" b="1" i="1" dirty="0" smtClean="0">
                <a:solidFill>
                  <a:srgbClr val="92D050"/>
                </a:solidFill>
              </a:rPr>
              <a:t>a</a:t>
            </a:r>
            <a:r>
              <a:rPr lang="en-US" sz="3300" b="1" dirty="0" smtClean="0">
                <a:solidFill>
                  <a:srgbClr val="92D050"/>
                </a:solidFill>
              </a:rPr>
              <a:t>,</a:t>
            </a:r>
            <a:r>
              <a:rPr lang="en-US" sz="3300" b="1" dirty="0" smtClean="0">
                <a:solidFill>
                  <a:srgbClr val="92D050"/>
                </a:solidFill>
                <a:latin typeface="Cambria Math" pitchFamily="18" charset="0"/>
                <a:ea typeface="Cambria Math" pitchFamily="18" charset="0"/>
              </a:rPr>
              <a:t>0</a:t>
            </a:r>
            <a:r>
              <a:rPr lang="en-US" sz="3300" b="1" dirty="0" smtClean="0">
                <a:solidFill>
                  <a:srgbClr val="92D050"/>
                </a:solidFill>
              </a:rPr>
              <a:t>) = </a:t>
            </a:r>
            <a:r>
              <a:rPr lang="en-US" sz="3300" b="1" dirty="0" smtClean="0">
                <a:solidFill>
                  <a:srgbClr val="92D050"/>
                </a:solidFill>
                <a:latin typeface="Cambria Math" pitchFamily="18" charset="0"/>
                <a:ea typeface="Cambria Math" pitchFamily="18" charset="0"/>
              </a:rPr>
              <a:t>1</a:t>
            </a:r>
            <a:r>
              <a:rPr lang="en-US" sz="3300" b="1" dirty="0" smtClean="0">
                <a:solidFill>
                  <a:srgbClr val="92D050"/>
                </a:solidFill>
              </a:rPr>
              <a:t>.</a:t>
            </a:r>
          </a:p>
          <a:p>
            <a:pPr lvl="1">
              <a:buNone/>
            </a:pPr>
            <a:r>
              <a:rPr lang="en-US" sz="3300" dirty="0" smtClean="0"/>
              <a:t>    </a:t>
            </a:r>
            <a:r>
              <a:rPr lang="en-US" sz="3300" dirty="0" smtClean="0">
                <a:solidFill>
                  <a:srgbClr val="FF0000"/>
                </a:solidFill>
              </a:rPr>
              <a:t>INDUCTIVE STEP: The inductive hypothesis is that </a:t>
            </a:r>
            <a:r>
              <a:rPr lang="en-US" sz="3300" i="1" dirty="0" smtClean="0">
                <a:solidFill>
                  <a:srgbClr val="FF0000"/>
                </a:solidFill>
              </a:rPr>
              <a:t>power</a:t>
            </a:r>
            <a:r>
              <a:rPr lang="en-US" sz="3300" dirty="0" smtClean="0">
                <a:solidFill>
                  <a:srgbClr val="FF0000"/>
                </a:solidFill>
              </a:rPr>
              <a:t>(</a:t>
            </a:r>
            <a:r>
              <a:rPr lang="en-US" sz="3300" i="1" dirty="0" err="1" smtClean="0">
                <a:solidFill>
                  <a:srgbClr val="FF0000"/>
                </a:solidFill>
              </a:rPr>
              <a:t>a</a:t>
            </a:r>
            <a:r>
              <a:rPr lang="en-US" sz="3300" dirty="0" err="1" smtClean="0">
                <a:solidFill>
                  <a:srgbClr val="FF0000"/>
                </a:solidFill>
              </a:rPr>
              <a:t>,</a:t>
            </a:r>
            <a:r>
              <a:rPr lang="en-US" sz="3300" i="1" dirty="0" err="1" smtClean="0">
                <a:solidFill>
                  <a:srgbClr val="FF0000"/>
                </a:solidFill>
                <a:ea typeface="Cambria Math" pitchFamily="18" charset="0"/>
              </a:rPr>
              <a:t>k</a:t>
            </a:r>
            <a:r>
              <a:rPr lang="en-US" sz="3300" dirty="0" smtClean="0">
                <a:solidFill>
                  <a:srgbClr val="FF0000"/>
                </a:solidFill>
              </a:rPr>
              <a:t>) = </a:t>
            </a:r>
            <a:r>
              <a:rPr lang="en-US" sz="3300" i="1" dirty="0" err="1" smtClean="0">
                <a:solidFill>
                  <a:srgbClr val="FF0000"/>
                </a:solidFill>
              </a:rPr>
              <a:t>a</a:t>
            </a:r>
            <a:r>
              <a:rPr lang="en-US" sz="3300" i="1" baseline="30000" dirty="0" err="1" smtClean="0">
                <a:solidFill>
                  <a:srgbClr val="FF0000"/>
                </a:solidFill>
              </a:rPr>
              <a:t>k</a:t>
            </a:r>
            <a:r>
              <a:rPr lang="en-US" sz="3300" dirty="0" smtClean="0">
                <a:solidFill>
                  <a:srgbClr val="FF0000"/>
                </a:solidFill>
              </a:rPr>
              <a:t>, for all          </a:t>
            </a:r>
            <a:r>
              <a:rPr lang="en-US" sz="3300" i="1" dirty="0" smtClean="0">
                <a:solidFill>
                  <a:srgbClr val="FF0000"/>
                </a:solidFill>
              </a:rPr>
              <a:t>a</a:t>
            </a:r>
            <a:r>
              <a:rPr lang="en-US" sz="3300" dirty="0" smtClean="0">
                <a:solidFill>
                  <a:srgbClr val="FF0000"/>
                </a:solidFill>
              </a:rPr>
              <a:t> </a:t>
            </a:r>
            <a:r>
              <a:rPr lang="en-US" sz="3300" dirty="0" smtClean="0">
                <a:solidFill>
                  <a:srgbClr val="FF0000"/>
                </a:solidFill>
                <a:latin typeface="Cambria Math"/>
                <a:ea typeface="Cambria Math"/>
              </a:rPr>
              <a:t>≠</a:t>
            </a:r>
            <a:r>
              <a:rPr lang="en-US" sz="3300" dirty="0" smtClean="0">
                <a:solidFill>
                  <a:srgbClr val="FF0000"/>
                </a:solidFill>
                <a:latin typeface="Cambria Math" pitchFamily="18" charset="0"/>
                <a:ea typeface="Cambria Math" pitchFamily="18" charset="0"/>
              </a:rPr>
              <a:t>0</a:t>
            </a:r>
            <a:r>
              <a:rPr lang="en-US" sz="3300" dirty="0" smtClean="0">
                <a:solidFill>
                  <a:srgbClr val="FF0000"/>
                </a:solidFill>
              </a:rPr>
              <a:t>. Assuming the inductive hypothesis, the algorithm correctly computes </a:t>
            </a:r>
            <a:r>
              <a:rPr lang="en-US" sz="3300" i="1" dirty="0" smtClean="0">
                <a:solidFill>
                  <a:srgbClr val="FF0000"/>
                </a:solidFill>
              </a:rPr>
              <a:t>a</a:t>
            </a:r>
            <a:r>
              <a:rPr lang="en-US" sz="3300" i="1" baseline="30000" dirty="0" smtClean="0">
                <a:solidFill>
                  <a:srgbClr val="FF0000"/>
                </a:solidFill>
              </a:rPr>
              <a:t>k+</a:t>
            </a:r>
            <a:r>
              <a:rPr lang="en-US" sz="3300" baseline="30000" dirty="0" smtClean="0">
                <a:solidFill>
                  <a:srgbClr val="FF0000"/>
                </a:solidFill>
                <a:latin typeface="Cambria Math" pitchFamily="18" charset="0"/>
                <a:ea typeface="Cambria Math" pitchFamily="18" charset="0"/>
              </a:rPr>
              <a:t>1</a:t>
            </a:r>
            <a:r>
              <a:rPr lang="en-US" sz="3300" dirty="0" smtClean="0">
                <a:solidFill>
                  <a:srgbClr val="FF0000"/>
                </a:solidFill>
              </a:rPr>
              <a:t>, since</a:t>
            </a:r>
          </a:p>
          <a:p>
            <a:pPr>
              <a:buNone/>
            </a:pPr>
            <a:r>
              <a:rPr lang="en-US" dirty="0" smtClean="0"/>
              <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i="1" dirty="0" smtClean="0">
                <a:ea typeface="Cambria Math" pitchFamily="18" charset="0"/>
              </a:rPr>
              <a:t> + </a:t>
            </a:r>
            <a:r>
              <a:rPr lang="en-US" dirty="0" smtClean="0">
                <a:latin typeface="Cambria Math" pitchFamily="18" charset="0"/>
                <a:ea typeface="Cambria Math" pitchFamily="18" charset="0"/>
              </a:rPr>
              <a:t>1</a:t>
            </a:r>
            <a:r>
              <a:rPr lang="en-US" dirty="0" smtClean="0"/>
              <a:t>) =</a:t>
            </a:r>
            <a:r>
              <a:rPr lang="en-US" sz="2800" i="1" dirty="0" smtClean="0"/>
              <a:t> </a:t>
            </a:r>
            <a:r>
              <a:rPr lang="en-US" i="1" dirty="0" smtClean="0"/>
              <a:t>a</a:t>
            </a:r>
            <a:r>
              <a:rPr lang="en-US" i="1" dirty="0" smtClean="0">
                <a:latin typeface="Cambria Math"/>
                <a:ea typeface="Cambria Math"/>
              </a:rPr>
              <a:t>∙ </a:t>
            </a:r>
            <a:r>
              <a:rPr lang="en-US" i="1" dirty="0" smtClean="0"/>
              <a:t>power </a:t>
            </a:r>
            <a:r>
              <a:rPr lang="en-US" dirty="0" smtClean="0">
                <a:ea typeface="Cambria Math"/>
              </a:rPr>
              <a:t>(</a:t>
            </a:r>
            <a:r>
              <a:rPr lang="en-US" i="1" dirty="0" smtClean="0">
                <a:ea typeface="Cambria Math"/>
              </a:rPr>
              <a:t>a, k</a:t>
            </a:r>
            <a:r>
              <a:rPr lang="en-US" dirty="0" smtClean="0">
                <a:ea typeface="Cambria Math" pitchFamily="18" charset="0"/>
              </a:rPr>
              <a:t>) =</a:t>
            </a:r>
            <a:r>
              <a:rPr lang="en-US" i="1" dirty="0" smtClean="0"/>
              <a:t> a</a:t>
            </a:r>
            <a:r>
              <a:rPr lang="en-US" i="1" dirty="0" smtClean="0">
                <a:latin typeface="Cambria Math"/>
                <a:ea typeface="Cambria Math"/>
              </a:rPr>
              <a:t>∙ </a:t>
            </a:r>
            <a:r>
              <a:rPr lang="en-US" i="1" dirty="0" err="1" smtClean="0"/>
              <a:t>a</a:t>
            </a:r>
            <a:r>
              <a:rPr lang="en-US" i="1" baseline="30000" dirty="0" err="1" smtClean="0"/>
              <a:t>k</a:t>
            </a:r>
            <a:r>
              <a:rPr lang="en-US" dirty="0" smtClean="0"/>
              <a:t> =</a:t>
            </a:r>
            <a:r>
              <a:rPr lang="en-US" sz="2800" i="1" dirty="0" smtClean="0"/>
              <a:t>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a:buNone/>
            </a:pPr>
            <a:r>
              <a:rPr lang="en-US" dirty="0" smtClean="0"/>
              <a:t>     </a:t>
            </a:r>
            <a:endParaRPr lang="en-US" dirty="0"/>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smtClean="0"/>
              <a:t>procedure</a:t>
            </a: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r>
              <a:rPr lang="en-US" sz="1400" i="1" dirty="0" smtClean="0"/>
              <a:t>power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r>
              <a:rPr lang="en-US" sz="1400" i="1" noProof="0" dirty="0" smtClean="0"/>
              <a:t>a</a:t>
            </a:r>
            <a:r>
              <a:rPr lang="en-US" sz="1400" dirty="0" smtClean="0"/>
              <a:t>:</a:t>
            </a:r>
            <a:r>
              <a:rPr lang="en-US" sz="1400" i="1" dirty="0" smtClean="0"/>
              <a:t> </a:t>
            </a:r>
            <a:r>
              <a:rPr lang="en-US" sz="1400" dirty="0" smtClean="0"/>
              <a:t>nonzero</a:t>
            </a:r>
            <a:r>
              <a:rPr lang="en-US" sz="1400" i="1" dirty="0" smtClean="0"/>
              <a:t> </a:t>
            </a:r>
            <a:r>
              <a:rPr lang="en-US" sz="1400" dirty="0" smtClean="0"/>
              <a:t>real number</a:t>
            </a:r>
            <a:r>
              <a:rPr lang="en-US" sz="1400" i="1" dirty="0" smtClean="0"/>
              <a:t>, n</a:t>
            </a:r>
            <a:r>
              <a:rPr lang="en-US" sz="1400" dirty="0" smtClean="0"/>
              <a:t>:</a:t>
            </a:r>
            <a:r>
              <a:rPr lang="en-US" sz="1400" i="1" dirty="0" smtClean="0"/>
              <a:t> </a:t>
            </a:r>
            <a:r>
              <a:rPr lang="en-US" sz="1400" dirty="0" smtClean="0"/>
              <a:t>nonnegative integer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smtClean="0"/>
              <a:t>if </a:t>
            </a:r>
            <a:r>
              <a:rPr lang="en-US" sz="1400" dirty="0" smtClean="0"/>
              <a:t> </a:t>
            </a:r>
            <a:r>
              <a:rPr lang="en-US" sz="1400" i="1" dirty="0" smtClean="0"/>
              <a:t>n</a:t>
            </a:r>
            <a:r>
              <a:rPr kumimoji="0" lang="en-US" sz="1400" i="0" u="none" strike="noStrike" kern="1200" cap="none" spc="0" normalizeH="0" baseline="0" noProof="0" dirty="0" smtClean="0">
                <a:ln>
                  <a:noFill/>
                </a:ln>
                <a:solidFill>
                  <a:schemeClr val="tx1"/>
                </a:solidFill>
                <a:effectLst/>
                <a:uLnTx/>
                <a:uFillTx/>
                <a:latin typeface="+mn-lt"/>
                <a:ea typeface="+mn-ea"/>
                <a:cs typeface="+mn-cs"/>
              </a:rPr>
              <a:t> = </a:t>
            </a:r>
            <a:r>
              <a:rPr lang="en-US" sz="1400" dirty="0" smtClean="0">
                <a:latin typeface="Cambria Math" pitchFamily="18" charset="0"/>
                <a:ea typeface="Cambria Math" pitchFamily="18" charset="0"/>
              </a:rPr>
              <a:t>0</a:t>
            </a:r>
            <a:r>
              <a:rPr kumimoji="0" lang="en-US" sz="1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smtClean="0"/>
              <a:t>else </a:t>
            </a:r>
            <a:r>
              <a:rPr lang="en-US" sz="1400" dirty="0" smtClean="0"/>
              <a:t> </a:t>
            </a:r>
            <a:r>
              <a:rPr lang="en-US" sz="1400" b="1" dirty="0" smtClean="0">
                <a:latin typeface="Cambria Math" pitchFamily="18" charset="0"/>
                <a:ea typeface="Cambria Math" pitchFamily="18" charset="0"/>
              </a:rPr>
              <a:t>return </a:t>
            </a:r>
            <a:r>
              <a:rPr lang="en-US" sz="1400" i="1" dirty="0" smtClean="0"/>
              <a:t>a</a:t>
            </a:r>
            <a:r>
              <a:rPr lang="en-US" sz="1400" i="1" dirty="0" smtClean="0">
                <a:latin typeface="Cambria Math"/>
                <a:ea typeface="Cambria Math"/>
              </a:rPr>
              <a:t>∙ </a:t>
            </a:r>
            <a:r>
              <a:rPr lang="en-US" sz="1400" i="1" dirty="0" smtClean="0"/>
              <a:t>power </a:t>
            </a:r>
            <a:r>
              <a:rPr lang="en-US" sz="1400" dirty="0" smtClean="0">
                <a:ea typeface="Cambria Math"/>
              </a:rPr>
              <a:t>(</a:t>
            </a:r>
            <a:r>
              <a:rPr lang="en-US" sz="1400" i="1" dirty="0" smtClean="0">
                <a:ea typeface="Cambria Math"/>
              </a:rPr>
              <a:t>a, n</a:t>
            </a:r>
            <a:r>
              <a:rPr lang="en-US" sz="1400" i="1" dirty="0" smtClean="0">
                <a:latin typeface="Cambria Math"/>
                <a:ea typeface="Cambria Math"/>
              </a:rPr>
              <a:t> − </a:t>
            </a:r>
            <a:r>
              <a:rPr lang="en-US" sz="1400" dirty="0" smtClean="0">
                <a:latin typeface="Cambria Math" pitchFamily="18" charset="0"/>
                <a:ea typeface="Cambria Math" pitchFamily="18" charset="0"/>
              </a:rPr>
              <a:t>1</a:t>
            </a:r>
            <a:r>
              <a:rPr lang="en-US" sz="1400" dirty="0" smtClean="0">
                <a:ea typeface="Cambria Math" pitchFamily="18" charset="0"/>
              </a:rPr>
              <a:t>)</a:t>
            </a:r>
            <a:endParaRPr lang="en-US" sz="1400" i="1" dirty="0" smtClean="0">
              <a:ea typeface="Cambria Math" pitchFamily="18" charset="0"/>
            </a:endParaRPr>
          </a:p>
          <a:p>
            <a:pPr marL="274320" lvl="0" indent="-274320">
              <a:spcBef>
                <a:spcPct val="20000"/>
              </a:spcBef>
              <a:buClr>
                <a:schemeClr val="accent3"/>
              </a:buClr>
              <a:buSzPct val="95000"/>
              <a:defRPr/>
            </a:pPr>
            <a:r>
              <a:rPr lang="en-US" sz="1400" noProof="0" dirty="0" smtClean="0">
                <a:ea typeface="Cambria Math" pitchFamily="18" charset="0"/>
              </a:rPr>
              <a:t>{output is </a:t>
            </a:r>
            <a:r>
              <a:rPr lang="en-US" sz="1400" i="1" dirty="0" smtClean="0"/>
              <a:t>a</a:t>
            </a:r>
            <a:r>
              <a:rPr lang="en-US" sz="1400" i="1" baseline="30000" dirty="0" smtClean="0"/>
              <a:t>n</a:t>
            </a:r>
            <a:r>
              <a:rPr lang="en-US" sz="1400" dirty="0" smtClean="0"/>
              <a:t>}</a:t>
            </a:r>
            <a:endParaRPr lang="en-US" sz="1400" noProof="0" dirty="0" smtClean="0">
              <a:ea typeface="Cambria Math" pitchFamily="18" charset="0"/>
            </a:endParaRPr>
          </a:p>
          <a:p>
            <a:pPr marL="274320" lvl="0" indent="-274320">
              <a:spcBef>
                <a:spcPct val="20000"/>
              </a:spcBef>
              <a:buClr>
                <a:schemeClr val="accent3"/>
              </a:buClr>
              <a:buSzPct val="95000"/>
              <a:defRPr/>
            </a:pPr>
            <a:endParaRPr lang="en-US" sz="4800" noProof="0" dirty="0" smtClean="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smtClean="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r>
              <a:rPr lang="en-US" i="1" dirty="0" smtClean="0"/>
              <a:t>Merge Sort </a:t>
            </a:r>
            <a:r>
              <a:rPr lang="en-US" dirty="0" smtClean="0"/>
              <a:t>works by iteratively splitting a list (with an even number of elements) into two </a:t>
            </a:r>
            <a:r>
              <a:rPr lang="en-US" dirty="0" err="1" smtClean="0"/>
              <a:t>sublists</a:t>
            </a:r>
            <a:r>
              <a:rPr lang="en-US" dirty="0" smtClean="0"/>
              <a:t> of equal length until each </a:t>
            </a:r>
            <a:r>
              <a:rPr lang="en-US" dirty="0" err="1" smtClean="0"/>
              <a:t>sublist</a:t>
            </a:r>
            <a:r>
              <a:rPr lang="en-US" dirty="0" smtClean="0"/>
              <a:t> has one element.</a:t>
            </a:r>
          </a:p>
          <a:p>
            <a:r>
              <a:rPr lang="en-US" dirty="0" smtClean="0"/>
              <a:t>Each </a:t>
            </a:r>
            <a:r>
              <a:rPr lang="en-US" dirty="0" err="1" smtClean="0"/>
              <a:t>sublist</a:t>
            </a:r>
            <a:r>
              <a:rPr lang="en-US" dirty="0" smtClean="0"/>
              <a:t> is represented by a balanced binary tree.</a:t>
            </a:r>
          </a:p>
          <a:p>
            <a:r>
              <a:rPr lang="en-US" dirty="0" smtClean="0"/>
              <a:t>At each step a pair of </a:t>
            </a:r>
            <a:r>
              <a:rPr lang="en-US" dirty="0" err="1" smtClean="0"/>
              <a:t>sublists</a:t>
            </a:r>
            <a:r>
              <a:rPr lang="en-US" dirty="0" smtClean="0"/>
              <a:t> is successively merged into a list with the elements in increasing order. The process ends when all the </a:t>
            </a:r>
            <a:r>
              <a:rPr lang="en-US" dirty="0" err="1" smtClean="0"/>
              <a:t>sublists</a:t>
            </a:r>
            <a:r>
              <a:rPr lang="en-US" dirty="0" smtClean="0"/>
              <a:t> have been merged.</a:t>
            </a:r>
          </a:p>
          <a:p>
            <a:r>
              <a:rPr lang="en-US" dirty="0" smtClean="0"/>
              <a:t>The succession of merged lists is represented by a binary tree.</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merge sort to put the list</a:t>
            </a:r>
          </a:p>
          <a:p>
            <a:pPr>
              <a:buNone/>
            </a:pPr>
            <a:r>
              <a:rPr lang="en-US" dirty="0" smtClean="0"/>
              <a:t>           </a:t>
            </a:r>
            <a:r>
              <a:rPr lang="en-US" dirty="0" smtClean="0">
                <a:latin typeface="Cambria Math" pitchFamily="18" charset="0"/>
                <a:ea typeface="Cambria Math" pitchFamily="18" charset="0"/>
              </a:rPr>
              <a:t>8,2,4,6,9,7,10, 1, 5, 3</a:t>
            </a:r>
          </a:p>
          <a:p>
            <a:pPr>
              <a:buNone/>
            </a:pPr>
            <a:r>
              <a:rPr lang="en-US" dirty="0" smtClean="0"/>
              <a:t>       into increasing order.</a:t>
            </a:r>
          </a:p>
          <a:p>
            <a:pPr>
              <a:buNone/>
            </a:pPr>
            <a:r>
              <a:rPr lang="en-US" b="1" dirty="0" smtClean="0"/>
              <a:t>    Solution</a:t>
            </a:r>
            <a:r>
              <a:rPr lang="en-US" dirty="0" smtClean="0"/>
              <a:t>:</a:t>
            </a:r>
            <a:endParaRPr lang="en-US" dirty="0"/>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Merge Sort</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merge sort algorithm. </a:t>
            </a:r>
          </a:p>
          <a:p>
            <a:pPr>
              <a:buNone/>
            </a:pPr>
            <a:r>
              <a:rPr lang="en-US" sz="2800" b="1" dirty="0" smtClean="0"/>
              <a:t>   Solution</a:t>
            </a:r>
            <a:r>
              <a:rPr lang="en-US" sz="2800" dirty="0" smtClean="0"/>
              <a:t>: Begin with the list of </a:t>
            </a:r>
            <a:r>
              <a:rPr lang="en-US" sz="2800" i="1" dirty="0" smtClean="0"/>
              <a:t>n</a:t>
            </a:r>
            <a:r>
              <a:rPr lang="en-US" sz="2800" dirty="0" smtClean="0"/>
              <a:t> elements </a:t>
            </a:r>
            <a:r>
              <a:rPr lang="en-US" sz="2800" i="1" dirty="0" smtClean="0"/>
              <a:t>L</a:t>
            </a:r>
            <a:r>
              <a:rPr lang="en-US" sz="2800" dirty="0" smtClean="0"/>
              <a:t>.</a:t>
            </a:r>
            <a:endParaRPr lang="en-US" sz="2000" dirty="0" smtClean="0"/>
          </a:p>
          <a:p>
            <a:endParaRPr lang="en-US" dirty="0" smtClean="0"/>
          </a:p>
          <a:p>
            <a:endParaRPr lang="en-US" dirty="0" smtClean="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a:t>
            </a:r>
            <a:r>
              <a:rPr lang="en-US" sz="7200" i="1" noProof="0" dirty="0" err="1" smtClean="0"/>
              <a:t>mergesort</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L =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if  </a:t>
            </a:r>
            <a:r>
              <a:rPr lang="en-US" sz="7200" i="1" dirty="0" smtClean="0"/>
              <a:t>n</a:t>
            </a:r>
            <a:r>
              <a:rPr lang="en-US" sz="7200" b="1" dirty="0" smtClean="0"/>
              <a:t> </a:t>
            </a:r>
            <a:r>
              <a:rPr lang="en-US" sz="7200" dirty="0" smtClean="0"/>
              <a:t> &gt; </a:t>
            </a:r>
            <a:r>
              <a:rPr lang="en-US" sz="7200" dirty="0" smtClean="0">
                <a:latin typeface="Cambria Math" pitchFamily="18" charset="0"/>
                <a:ea typeface="Cambria Math" pitchFamily="18" charset="0"/>
              </a:rPr>
              <a:t>1</a:t>
            </a:r>
            <a:r>
              <a:rPr lang="en-US" sz="7200" dirty="0" smtClean="0"/>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smtClean="0">
                <a:ea typeface="Cambria Math"/>
              </a:rPr>
              <a:t>         m</a:t>
            </a:r>
            <a:r>
              <a:rPr lang="en-US" sz="7200" dirty="0" smtClean="0">
                <a:latin typeface="Cambria Math"/>
                <a:ea typeface="Cambria Math"/>
              </a:rPr>
              <a:t> := ⌊</a:t>
            </a:r>
            <a:r>
              <a:rPr lang="en-US" sz="7200" i="1" dirty="0" smtClean="0">
                <a:latin typeface="Cambria Math"/>
                <a:ea typeface="Cambria Math"/>
              </a:rPr>
              <a:t>n</a:t>
            </a:r>
            <a:r>
              <a:rPr lang="en-US" sz="7200" dirty="0" smtClean="0">
                <a:latin typeface="Cambria Math"/>
                <a:ea typeface="Cambria Math"/>
              </a:rPr>
              <a:t>/2⌋</a:t>
            </a:r>
            <a:endParaRPr lang="en-US" sz="7200" dirty="0" smtClean="0"/>
          </a:p>
          <a:p>
            <a:pPr marL="274320" lvl="0" indent="-274320">
              <a:spcBef>
                <a:spcPct val="20000"/>
              </a:spcBef>
              <a:buClr>
                <a:schemeClr val="accent3"/>
              </a:buClr>
              <a:buSzPct val="95000"/>
              <a:defRPr/>
            </a:pPr>
            <a:r>
              <a:rPr kumimoji="0" lang="en-US" sz="7200" i="1" u="none" strike="noStrike" kern="1200" cap="none" spc="0" normalizeH="0" noProof="0" dirty="0" smtClean="0">
                <a:ln>
                  <a:noFill/>
                </a:ln>
                <a:solidFill>
                  <a:schemeClr val="tx1"/>
                </a:solidFill>
                <a:effectLst/>
                <a:uLnTx/>
                <a:uFillTx/>
                <a:ea typeface="Cambria Math" pitchFamily="18" charset="0"/>
              </a:rPr>
              <a:t>         L</a:t>
            </a:r>
            <a:r>
              <a:rPr kumimoji="0" lang="en-US" sz="720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smtClean="0">
                <a:ln>
                  <a:noFill/>
                </a:ln>
                <a:solidFill>
                  <a:schemeClr val="tx1"/>
                </a:solidFill>
                <a:effectLst/>
                <a:uLnTx/>
                <a:uFillTx/>
                <a:ea typeface="Cambria Math" pitchFamily="18" charset="0"/>
              </a:rPr>
              <a:t> </a:t>
            </a:r>
            <a:r>
              <a:rPr kumimoji="0" lang="en-US" sz="7200" u="none" strike="noStrike" kern="1200" cap="none" spc="0" normalizeH="0" noProof="0" dirty="0" smtClean="0">
                <a:ln>
                  <a:noFill/>
                </a:ln>
                <a:solidFill>
                  <a:schemeClr val="tx1"/>
                </a:solidFill>
                <a:effectLst/>
                <a:uLnTx/>
                <a:uFillTx/>
                <a:ea typeface="Cambria Math" pitchFamily="18" charset="0"/>
              </a:rPr>
              <a:t>:</a:t>
            </a:r>
            <a:r>
              <a:rPr kumimoji="0" lang="en-US" sz="7200" i="1" u="none" strike="noStrike" kern="1200" cap="none" spc="0" normalizeH="0" noProof="0" dirty="0" smtClean="0">
                <a:ln>
                  <a:noFill/>
                </a:ln>
                <a:solidFill>
                  <a:schemeClr val="tx1"/>
                </a:solidFill>
                <a:effectLst/>
                <a:uLnTx/>
                <a:uFillTx/>
                <a:ea typeface="Cambria Math" pitchFamily="18" charset="0"/>
              </a:rPr>
              <a:t>=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m</a:t>
            </a:r>
            <a:r>
              <a:rPr lang="en-US" sz="7200" i="1" dirty="0" smtClean="0">
                <a:ea typeface="Cambria Math" pitchFamily="18" charset="0"/>
              </a:rPr>
              <a:t> </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 </a:t>
            </a:r>
            <a:r>
              <a:rPr lang="en-US" sz="7200" dirty="0" smtClean="0">
                <a:latin typeface="Cambria Math" pitchFamily="18" charset="0"/>
                <a:ea typeface="Cambria Math" pitchFamily="18" charset="0"/>
              </a:rPr>
              <a:t> </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merge</a:t>
            </a:r>
            <a:r>
              <a:rPr lang="en-US" sz="7200" dirty="0" smtClean="0">
                <a:ea typeface="Cambria Math" pitchFamily="18" charset="0"/>
              </a:rPr>
              <a:t>(</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pitchFamily="18" charset="0"/>
              </a:rPr>
              <a:t>)</a:t>
            </a:r>
            <a:r>
              <a:rPr lang="en-US" sz="7200" i="1" dirty="0" smtClean="0">
                <a:ea typeface="Cambria Math" pitchFamily="18" charset="0"/>
              </a:rPr>
              <a:t>, </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endParaRPr kumimoji="0" lang="en-US" sz="7200" u="none" strike="noStrike" kern="1200" cap="none" spc="0" normalizeH="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now sorted into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i="1" dirty="0" smtClean="0"/>
              <a:t>Principle of Mathematical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we complete these steps:</a:t>
            </a:r>
            <a:endParaRPr lang="en-US" dirty="0"/>
          </a:p>
          <a:p>
            <a:pPr lvl="1"/>
            <a:r>
              <a:rPr lang="en-US" b="1" i="1" dirty="0" smtClean="0">
                <a:solidFill>
                  <a:srgbClr val="00B050"/>
                </a:solidFill>
              </a:rPr>
              <a:t>Basis Step</a:t>
            </a:r>
            <a:r>
              <a:rPr lang="en-US" b="1" dirty="0" smtClean="0">
                <a:solidFill>
                  <a:srgbClr val="00B050"/>
                </a:solidFill>
              </a:rPr>
              <a:t>: Show that </a:t>
            </a:r>
            <a:r>
              <a:rPr lang="en-US" b="1" i="1" dirty="0" smtClean="0">
                <a:solidFill>
                  <a:srgbClr val="00B050"/>
                </a:solidFill>
              </a:rPr>
              <a:t>P</a:t>
            </a:r>
            <a:r>
              <a:rPr lang="en-US" b="1" dirty="0" smtClean="0">
                <a:solidFill>
                  <a:srgbClr val="00B050"/>
                </a:solidFill>
              </a:rPr>
              <a:t>(</a:t>
            </a:r>
            <a:r>
              <a:rPr lang="en-US" b="1" dirty="0" smtClean="0">
                <a:solidFill>
                  <a:srgbClr val="00B050"/>
                </a:solidFill>
                <a:latin typeface="Cambria Math" pitchFamily="18" charset="0"/>
                <a:ea typeface="Cambria Math" pitchFamily="18" charset="0"/>
              </a:rPr>
              <a:t>1</a:t>
            </a:r>
            <a:r>
              <a:rPr lang="en-US" b="1" dirty="0" smtClean="0">
                <a:solidFill>
                  <a:srgbClr val="00B050"/>
                </a:solidFill>
              </a:rPr>
              <a:t>) is true.</a:t>
            </a:r>
          </a:p>
          <a:p>
            <a:pPr lvl="1"/>
            <a:r>
              <a:rPr lang="en-US" b="1" i="1" dirty="0" smtClean="0">
                <a:solidFill>
                  <a:srgbClr val="FF0000"/>
                </a:solidFill>
              </a:rPr>
              <a:t>Inductive Step</a:t>
            </a:r>
            <a:r>
              <a:rPr lang="en-US" b="1" dirty="0" smtClean="0">
                <a:solidFill>
                  <a:srgbClr val="FF0000"/>
                </a:solidFill>
              </a:rPr>
              <a:t>: Show that </a:t>
            </a:r>
            <a:r>
              <a:rPr lang="en-US" b="1" i="1" dirty="0" smtClean="0">
                <a:solidFill>
                  <a:srgbClr val="FF0000"/>
                </a:solidFill>
              </a:rPr>
              <a:t>P</a:t>
            </a:r>
            <a:r>
              <a:rPr lang="en-US" b="1" dirty="0" smtClean="0">
                <a:solidFill>
                  <a:srgbClr val="FF0000"/>
                </a:solidFill>
              </a:rPr>
              <a:t>(</a:t>
            </a:r>
            <a:r>
              <a:rPr lang="en-US" b="1" i="1" dirty="0" smtClean="0">
                <a:solidFill>
                  <a:srgbClr val="FF0000"/>
                </a:solidFill>
              </a:rPr>
              <a:t>k</a:t>
            </a:r>
            <a:r>
              <a:rPr lang="en-US" b="1" dirty="0" smtClean="0">
                <a:solidFill>
                  <a:srgbClr val="FF0000"/>
                </a:solidFill>
              </a:rPr>
              <a:t>)</a:t>
            </a:r>
            <a:r>
              <a:rPr lang="en-US" b="1" i="1" dirty="0" smtClean="0">
                <a:solidFill>
                  <a:srgbClr val="FF0000"/>
                </a:solidFill>
              </a:rPr>
              <a:t> </a:t>
            </a:r>
            <a:r>
              <a:rPr lang="en-US" b="1" i="1" dirty="0" smtClean="0">
                <a:solidFill>
                  <a:srgbClr val="FF0000"/>
                </a:solidFill>
                <a:latin typeface="Cambria Math"/>
                <a:ea typeface="Cambria Math"/>
                <a:sym typeface="Wingdings" pitchFamily="2" charset="2"/>
              </a:rPr>
              <a:t>→</a:t>
            </a:r>
            <a:r>
              <a:rPr lang="en-US" b="1" i="1" dirty="0" smtClean="0">
                <a:solidFill>
                  <a:srgbClr val="FF0000"/>
                </a:solidFill>
                <a:sym typeface="Wingdings" pitchFamily="2" charset="2"/>
              </a:rPr>
              <a:t> P</a:t>
            </a:r>
            <a:r>
              <a:rPr lang="en-US" b="1" dirty="0" smtClean="0">
                <a:solidFill>
                  <a:srgbClr val="FF0000"/>
                </a:solidFill>
                <a:sym typeface="Wingdings" pitchFamily="2" charset="2"/>
              </a:rPr>
              <a:t>(</a:t>
            </a:r>
            <a:r>
              <a:rPr lang="en-US" b="1" i="1" dirty="0" smtClean="0">
                <a:solidFill>
                  <a:srgbClr val="FF0000"/>
                </a:solidFill>
                <a:sym typeface="Wingdings" pitchFamily="2" charset="2"/>
              </a:rPr>
              <a:t>k + </a:t>
            </a:r>
            <a:r>
              <a:rPr lang="en-US" b="1" dirty="0" smtClean="0">
                <a:solidFill>
                  <a:srgbClr val="FF0000"/>
                </a:solidFill>
                <a:latin typeface="Cambria Math" pitchFamily="18" charset="0"/>
                <a:ea typeface="Cambria Math" pitchFamily="18" charset="0"/>
                <a:sym typeface="Wingdings" pitchFamily="2" charset="2"/>
              </a:rPr>
              <a:t>1</a:t>
            </a:r>
            <a:r>
              <a:rPr lang="en-US" b="1" dirty="0" smtClean="0">
                <a:solidFill>
                  <a:srgbClr val="FF0000"/>
                </a:solidFill>
                <a:sym typeface="Wingdings" pitchFamily="2" charset="2"/>
              </a:rPr>
              <a:t>) </a:t>
            </a:r>
            <a:r>
              <a:rPr lang="en-US" b="1" i="1" dirty="0" smtClean="0">
                <a:solidFill>
                  <a:srgbClr val="FF0000"/>
                </a:solidFill>
                <a:sym typeface="Wingdings" pitchFamily="2" charset="2"/>
              </a:rPr>
              <a:t> </a:t>
            </a:r>
            <a:r>
              <a:rPr lang="en-US" b="1" dirty="0" smtClean="0">
                <a:solidFill>
                  <a:srgbClr val="FF0000"/>
                </a:solidFill>
                <a:sym typeface="Wingdings" pitchFamily="2" charset="2"/>
              </a:rPr>
              <a:t>is true for all positive integers </a:t>
            </a:r>
            <a:r>
              <a:rPr lang="en-US" b="1" i="1" dirty="0" smtClean="0">
                <a:solidFill>
                  <a:srgbClr val="FF0000"/>
                </a:solidFill>
                <a:sym typeface="Wingdings" pitchFamily="2" charset="2"/>
              </a:rPr>
              <a:t>k</a:t>
            </a:r>
            <a:r>
              <a:rPr lang="en-US" b="1" dirty="0" smtClean="0">
                <a:solidFill>
                  <a:srgbClr val="FF0000"/>
                </a:solidFill>
                <a:sym typeface="Wingdings" pitchFamily="2" charset="2"/>
              </a:rPr>
              <a:t>.</a:t>
            </a:r>
          </a:p>
          <a:p>
            <a:pPr>
              <a:buNone/>
            </a:pPr>
            <a:r>
              <a:rPr lang="en-US" dirty="0" smtClean="0"/>
              <a:t>     To complete the inductive step, assuming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show that  must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a:t>
            </a:r>
            <a:r>
              <a:rPr lang="en-US" dirty="0" smtClean="0"/>
              <a:t> be true.</a:t>
            </a:r>
          </a:p>
          <a:p>
            <a:pPr>
              <a:buNone/>
            </a:pPr>
            <a:r>
              <a:rPr lang="en-US" dirty="0" smtClean="0"/>
              <a:t>    </a:t>
            </a:r>
          </a:p>
          <a:p>
            <a:pPr>
              <a:buNone/>
            </a:pPr>
            <a:r>
              <a:rPr lang="en-US" b="1" dirty="0" smtClean="0"/>
              <a:t>     Climbing an Infinite Ladder Example</a:t>
            </a:r>
            <a:r>
              <a:rPr lang="en-US" dirty="0" smtClean="0"/>
              <a:t>:</a:t>
            </a:r>
          </a:p>
          <a:p>
            <a:pPr lvl="1"/>
            <a:r>
              <a:rPr lang="en-US" b="1" dirty="0" smtClean="0">
                <a:solidFill>
                  <a:srgbClr val="00B050"/>
                </a:solidFill>
              </a:rPr>
              <a:t>BASIS STEP: By (</a:t>
            </a:r>
            <a:r>
              <a:rPr lang="en-US" b="1" dirty="0" smtClean="0">
                <a:solidFill>
                  <a:srgbClr val="00B050"/>
                </a:solidFill>
                <a:latin typeface="Cambria Math" pitchFamily="18" charset="0"/>
                <a:ea typeface="Cambria Math" pitchFamily="18" charset="0"/>
              </a:rPr>
              <a:t>1</a:t>
            </a:r>
            <a:r>
              <a:rPr lang="en-US" b="1" dirty="0" smtClean="0">
                <a:solidFill>
                  <a:srgbClr val="00B050"/>
                </a:solidFill>
              </a:rPr>
              <a:t>), we can reach rung </a:t>
            </a:r>
            <a:r>
              <a:rPr lang="en-US" b="1" dirty="0" smtClean="0">
                <a:solidFill>
                  <a:srgbClr val="00B050"/>
                </a:solidFill>
                <a:latin typeface="Cambria Math" pitchFamily="18" charset="0"/>
                <a:ea typeface="Cambria Math" pitchFamily="18" charset="0"/>
              </a:rPr>
              <a:t>1</a:t>
            </a:r>
            <a:r>
              <a:rPr lang="en-US" b="1" dirty="0" smtClean="0">
                <a:solidFill>
                  <a:srgbClr val="00B050"/>
                </a:solidFill>
              </a:rPr>
              <a:t>.</a:t>
            </a:r>
          </a:p>
          <a:p>
            <a:pPr lvl="1"/>
            <a:r>
              <a:rPr lang="en-US" b="1" dirty="0" smtClean="0">
                <a:solidFill>
                  <a:srgbClr val="FF0000"/>
                </a:solidFill>
              </a:rPr>
              <a:t>INDUCTIVE STEP: Assume the inductive hypothesis that we can reach rung </a:t>
            </a:r>
            <a:r>
              <a:rPr lang="en-US" b="1" i="1" dirty="0" smtClean="0">
                <a:solidFill>
                  <a:srgbClr val="FF0000"/>
                </a:solidFill>
              </a:rPr>
              <a:t>k</a:t>
            </a:r>
            <a:r>
              <a:rPr lang="en-US" b="1" dirty="0" smtClean="0">
                <a:solidFill>
                  <a:srgbClr val="FF0000"/>
                </a:solidFill>
              </a:rPr>
              <a:t>. Then by (</a:t>
            </a:r>
            <a:r>
              <a:rPr lang="en-US" b="1" dirty="0" smtClean="0">
                <a:solidFill>
                  <a:srgbClr val="FF0000"/>
                </a:solidFill>
                <a:latin typeface="Cambria Math" pitchFamily="18" charset="0"/>
                <a:ea typeface="Cambria Math" pitchFamily="18" charset="0"/>
              </a:rPr>
              <a:t>2</a:t>
            </a:r>
            <a:r>
              <a:rPr lang="en-US" b="1" dirty="0" smtClean="0">
                <a:solidFill>
                  <a:srgbClr val="FF0000"/>
                </a:solidFill>
              </a:rPr>
              <a:t>), we can reach rung </a:t>
            </a:r>
            <a:r>
              <a:rPr lang="en-US" b="1" i="1" dirty="0" smtClean="0">
                <a:solidFill>
                  <a:srgbClr val="FF0000"/>
                </a:solidFill>
              </a:rPr>
              <a:t>k </a:t>
            </a:r>
            <a:r>
              <a:rPr lang="en-US" b="1" dirty="0" smtClean="0">
                <a:solidFill>
                  <a:srgbClr val="FF0000"/>
                </a:solidFill>
              </a:rPr>
              <a:t>+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a:t>
            </a:r>
          </a:p>
          <a:p>
            <a:pPr>
              <a:buNone/>
            </a:pPr>
            <a:r>
              <a:rPr lang="en-US" dirty="0" smtClean="0"/>
              <a:t>     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 </a:t>
            </a:r>
            <a:r>
              <a:rPr lang="en-US" dirty="0" smtClean="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Subroutine </a:t>
            </a:r>
            <a:r>
              <a:rPr lang="en-US" i="1" dirty="0" smtClean="0"/>
              <a:t>merge</a:t>
            </a:r>
            <a:r>
              <a:rPr lang="en-US" dirty="0" smtClean="0"/>
              <a:t>, which merges two sorted lists.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Complexity of Merge</a:t>
            </a:r>
            <a:r>
              <a:rPr lang="en-US" dirty="0" smtClean="0"/>
              <a:t>: Two sorted lists with </a:t>
            </a:r>
            <a:r>
              <a:rPr lang="en-US" i="1" dirty="0" smtClean="0"/>
              <a:t>m</a:t>
            </a:r>
            <a:r>
              <a:rPr lang="en-US" dirty="0" smtClean="0"/>
              <a:t> elements and </a:t>
            </a:r>
            <a:r>
              <a:rPr lang="en-US" i="1" dirty="0" smtClean="0"/>
              <a:t>n</a:t>
            </a:r>
            <a:r>
              <a:rPr lang="en-US" dirty="0" smtClean="0"/>
              <a:t> elements can be merged into a sorted list using no more than </a:t>
            </a:r>
            <a:r>
              <a:rPr lang="en-US" i="1" dirty="0" smtClean="0"/>
              <a:t>m</a:t>
            </a:r>
            <a:r>
              <a:rPr lang="en-US" dirty="0" smtClean="0"/>
              <a:t> +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comparisons.</a:t>
            </a:r>
            <a:endParaRPr lang="en-US" dirty="0"/>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merge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i="1" dirty="0" smtClean="0"/>
              <a:t>,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t> </a:t>
            </a:r>
            <a:r>
              <a:rPr lang="en-US" sz="7200" dirty="0" smtClean="0"/>
              <a:t>:</a:t>
            </a:r>
            <a:r>
              <a:rPr lang="en-US" sz="7200" dirty="0" smtClean="0">
                <a:ea typeface="Cambria Math" pitchFamily="18" charset="0"/>
              </a:rPr>
              <a:t>sorted lists</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pitchFamily="18" charset="0"/>
              </a:rPr>
              <a:t>L </a:t>
            </a:r>
            <a:r>
              <a:rPr lang="en-US" sz="7200" dirty="0" smtClean="0">
                <a:ea typeface="Cambria Math" pitchFamily="18" charset="0"/>
              </a:rPr>
              <a:t>:= empty list</a:t>
            </a:r>
            <a:endParaRPr lang="en-US" sz="7200" dirty="0" smtClean="0">
              <a:latin typeface="Cambria Math"/>
              <a:ea typeface="Cambria Math"/>
            </a:endParaRPr>
          </a:p>
          <a:p>
            <a:pPr marL="274320" lvl="0" indent="-274320">
              <a:spcBef>
                <a:spcPct val="20000"/>
              </a:spcBef>
              <a:buClr>
                <a:schemeClr val="accent3"/>
              </a:buClr>
              <a:buSzPct val="95000"/>
              <a:defRPr/>
            </a:pPr>
            <a:r>
              <a:rPr lang="en-US" sz="7200" b="1" dirty="0" smtClean="0"/>
              <a:t>while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t>  are both nonempty</a:t>
            </a:r>
            <a:endPar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smtClean="0">
                <a:ea typeface="Cambria Math"/>
              </a:rPr>
              <a:t>     </a:t>
            </a:r>
            <a:r>
              <a:rPr lang="en-US" sz="7200" dirty="0" smtClean="0">
                <a:ea typeface="Cambria Math"/>
              </a:rPr>
              <a:t>remove smaller of first elements of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a:rPr>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ea typeface="Cambria Math"/>
              </a:rPr>
              <a:t> from its list; </a:t>
            </a:r>
          </a:p>
          <a:p>
            <a:pPr marL="274320" indent="-274320">
              <a:spcBef>
                <a:spcPct val="20000"/>
              </a:spcBef>
              <a:buClr>
                <a:schemeClr val="accent3"/>
              </a:buClr>
              <a:buSzPct val="95000"/>
              <a:defRPr/>
            </a:pPr>
            <a:r>
              <a:rPr lang="en-US" sz="7200" dirty="0" smtClean="0">
                <a:ea typeface="Cambria Math"/>
              </a:rPr>
              <a:t>             put at the right end of </a:t>
            </a:r>
            <a:r>
              <a:rPr lang="en-US" sz="7200" i="1" dirty="0" smtClean="0">
                <a:ea typeface="Cambria Math" pitchFamily="18" charset="0"/>
              </a:rPr>
              <a:t>L</a:t>
            </a:r>
          </a:p>
          <a:p>
            <a:pPr marL="274320" indent="-274320">
              <a:spcBef>
                <a:spcPct val="20000"/>
              </a:spcBef>
              <a:buClr>
                <a:schemeClr val="accent3"/>
              </a:buClr>
              <a:buSzPct val="95000"/>
              <a:defRPr/>
            </a:pPr>
            <a:r>
              <a:rPr lang="en-US" sz="7200" i="1" dirty="0" smtClean="0">
                <a:ea typeface="Cambria Math" pitchFamily="18" charset="0"/>
              </a:rPr>
              <a:t>     </a:t>
            </a:r>
            <a:r>
              <a:rPr lang="en-US" sz="7200" b="1" dirty="0" smtClean="0">
                <a:ea typeface="Cambria Math" pitchFamily="18" charset="0"/>
              </a:rPr>
              <a:t>if </a:t>
            </a:r>
            <a:r>
              <a:rPr lang="en-US" sz="7200" dirty="0" smtClean="0">
                <a:ea typeface="Cambria Math" pitchFamily="18" charset="0"/>
              </a:rPr>
              <a:t>this removal makes one list empty </a:t>
            </a:r>
          </a:p>
          <a:p>
            <a:pPr marL="274320" indent="-274320">
              <a:spcBef>
                <a:spcPct val="20000"/>
              </a:spcBef>
              <a:buClr>
                <a:schemeClr val="accent3"/>
              </a:buClr>
              <a:buSzPct val="95000"/>
              <a:defRPr/>
            </a:pPr>
            <a:r>
              <a:rPr lang="en-US" sz="7200" b="1" dirty="0" smtClean="0">
                <a:ea typeface="Cambria Math" pitchFamily="18" charset="0"/>
              </a:rPr>
              <a:t>         then</a:t>
            </a:r>
            <a:r>
              <a:rPr lang="en-US" sz="7200" dirty="0" smtClean="0">
                <a:ea typeface="Cambria Math" pitchFamily="18" charset="0"/>
              </a:rPr>
              <a:t> remove all elements from the other list and append them to L</a:t>
            </a:r>
            <a:endParaRPr lang="en-US" sz="7200" dirty="0" smtClean="0"/>
          </a:p>
          <a:p>
            <a:pPr marL="274320" lvl="0" indent="-274320">
              <a:spcBef>
                <a:spcPct val="20000"/>
              </a:spcBef>
              <a:buClr>
                <a:schemeClr val="accent3"/>
              </a:buClr>
              <a:buSzPct val="95000"/>
              <a:defRPr/>
            </a:pPr>
            <a:r>
              <a:rPr lang="en-US" sz="7200" b="1" dirty="0" smtClean="0">
                <a:ea typeface="Cambria Math" pitchFamily="18" charset="0"/>
              </a:rPr>
              <a:t>return</a:t>
            </a:r>
            <a:r>
              <a:rPr lang="en-US" sz="7200" i="1" dirty="0" smtClean="0">
                <a:ea typeface="Cambria Math" pitchFamily="18" charset="0"/>
              </a:rPr>
              <a:t> L </a:t>
            </a: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the merged list with the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8CD41AC4-40F7-4FE0-8905-74C6698904F3}"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Two Lists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Merge the two lists </a:t>
            </a:r>
            <a:r>
              <a:rPr lang="en-US" dirty="0" smtClean="0">
                <a:latin typeface="Cambria Math" pitchFamily="18" charset="0"/>
                <a:ea typeface="Cambria Math" pitchFamily="18" charset="0"/>
              </a:rPr>
              <a:t>2,3,5,6</a:t>
            </a:r>
            <a:r>
              <a:rPr lang="en-US" dirty="0" smtClean="0"/>
              <a:t>  and </a:t>
            </a:r>
            <a:r>
              <a:rPr lang="en-US" dirty="0" smtClean="0">
                <a:latin typeface="Cambria Math" pitchFamily="18" charset="0"/>
                <a:ea typeface="Cambria Math" pitchFamily="18" charset="0"/>
              </a:rPr>
              <a:t>1,4</a:t>
            </a:r>
            <a:r>
              <a:rPr lang="en-US" dirty="0" smtClean="0"/>
              <a:t>.</a:t>
            </a:r>
          </a:p>
          <a:p>
            <a:pPr>
              <a:buNone/>
            </a:pPr>
            <a:r>
              <a:rPr lang="en-US" b="1" dirty="0" smtClean="0"/>
              <a:t>   Solution</a:t>
            </a:r>
            <a:r>
              <a:rPr lang="en-US" dirty="0" smtClean="0"/>
              <a:t>:</a:t>
            </a:r>
            <a:endParaRPr lang="en-US" dirty="0"/>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a:bodyPr>
          <a:lstStyle/>
          <a:p>
            <a:pPr>
              <a:buNone/>
            </a:pPr>
            <a:r>
              <a:rPr lang="en-US" b="1" dirty="0" smtClean="0"/>
              <a:t>   Complexity of Merge Sort</a:t>
            </a:r>
            <a:r>
              <a:rPr lang="en-US" dirty="0" smtClean="0"/>
              <a:t>:  The number of comparisons needed to merge  a list with </a:t>
            </a:r>
            <a:r>
              <a:rPr lang="en-US" i="1" dirty="0" smtClean="0"/>
              <a:t>n</a:t>
            </a:r>
            <a:r>
              <a:rPr lang="en-US" dirty="0" smtClean="0"/>
              <a:t> elements is </a:t>
            </a:r>
            <a:r>
              <a:rPr lang="en-US" i="1" dirty="0" smtClean="0"/>
              <a:t>O</a:t>
            </a:r>
            <a:r>
              <a:rPr lang="en-US" dirty="0" smtClean="0"/>
              <a:t>(</a:t>
            </a:r>
            <a:r>
              <a:rPr lang="en-US" i="1" dirty="0" smtClean="0"/>
              <a:t>n</a:t>
            </a:r>
            <a:r>
              <a:rPr lang="en-US" dirty="0" smtClean="0"/>
              <a:t> log </a:t>
            </a:r>
            <a:r>
              <a:rPr lang="en-US" i="1" dirty="0" smtClean="0"/>
              <a:t>n</a:t>
            </a:r>
            <a:r>
              <a:rPr lang="en-US" dirty="0" smtClean="0"/>
              <a:t>).</a:t>
            </a:r>
          </a:p>
        </p:txBody>
      </p:sp>
      <p:sp>
        <p:nvSpPr>
          <p:cNvPr id="5" name="Slide Number Placeholder 4"/>
          <p:cNvSpPr>
            <a:spLocks noGrp="1"/>
          </p:cNvSpPr>
          <p:nvPr>
            <p:ph type="sldNum" sz="quarter" idx="12"/>
          </p:nvPr>
        </p:nvSpPr>
        <p:spPr/>
        <p:txBody>
          <a:bodyPr/>
          <a:lstStyle/>
          <a:p>
            <a:fld id="{8CD41AC4-40F7-4FE0-8905-74C6698904F3}" type="slidenum">
              <a:rPr lang="en-US" smtClean="0"/>
              <a:pPr/>
              <a:t>62</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Important Points About 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r>
              <a:rPr lang="en-US" sz="2900" dirty="0" smtClean="0"/>
              <a:t>Mathematical induction can be expressed  as the rule of inference</a:t>
            </a:r>
          </a:p>
          <a:p>
            <a:pPr>
              <a:buNone/>
            </a:pPr>
            <a:r>
              <a:rPr lang="en-US" dirty="0" smtClean="0"/>
              <a:t>     </a:t>
            </a:r>
          </a:p>
          <a:p>
            <a:pPr>
              <a:buNone/>
            </a:pPr>
            <a:r>
              <a:rPr lang="en-US" dirty="0" smtClean="0"/>
              <a:t>    </a:t>
            </a:r>
            <a:r>
              <a:rPr lang="en-US" sz="2900" dirty="0" smtClean="0"/>
              <a:t>where the domain is the set of positive integers</a:t>
            </a:r>
            <a:r>
              <a:rPr lang="en-US" dirty="0" smtClean="0"/>
              <a:t>.</a:t>
            </a:r>
          </a:p>
          <a:p>
            <a:r>
              <a:rPr lang="en-US" sz="2900" dirty="0" smtClean="0"/>
              <a:t>In a proof by mathematical induction, </a:t>
            </a:r>
            <a:r>
              <a:rPr lang="en-US" sz="2900" b="1" dirty="0" smtClean="0">
                <a:solidFill>
                  <a:srgbClr val="FFC000"/>
                </a:solidFill>
              </a:rPr>
              <a:t>we don’t assume that </a:t>
            </a:r>
            <a:r>
              <a:rPr lang="en-US" sz="2900" b="1" i="1" dirty="0" smtClean="0">
                <a:solidFill>
                  <a:srgbClr val="FFC000"/>
                </a:solidFill>
              </a:rPr>
              <a:t>P</a:t>
            </a:r>
            <a:r>
              <a:rPr lang="en-US" sz="2900" b="1" dirty="0" smtClean="0">
                <a:solidFill>
                  <a:srgbClr val="FFC000"/>
                </a:solidFill>
              </a:rPr>
              <a:t>(</a:t>
            </a:r>
            <a:r>
              <a:rPr lang="en-US" sz="2900" b="1" i="1" dirty="0" smtClean="0">
                <a:solidFill>
                  <a:srgbClr val="FFC000"/>
                </a:solidFill>
              </a:rPr>
              <a:t>k</a:t>
            </a:r>
            <a:r>
              <a:rPr lang="en-US" sz="2900" b="1" dirty="0" smtClean="0">
                <a:solidFill>
                  <a:srgbClr val="FFC000"/>
                </a:solidFill>
              </a:rPr>
              <a:t>) is true for all positive integers! </a:t>
            </a:r>
            <a:r>
              <a:rPr lang="en-US" sz="2900" dirty="0" smtClean="0"/>
              <a:t>We show that if we assume that </a:t>
            </a:r>
            <a:r>
              <a:rPr lang="en-US" sz="2900" i="1" dirty="0" smtClean="0"/>
              <a:t>P</a:t>
            </a:r>
            <a:r>
              <a:rPr lang="en-US" sz="2900" dirty="0" smtClean="0"/>
              <a:t>(</a:t>
            </a:r>
            <a:r>
              <a:rPr lang="en-US" sz="2900" i="1" dirty="0" smtClean="0"/>
              <a:t>k</a:t>
            </a:r>
            <a:r>
              <a:rPr lang="en-US" sz="2900" dirty="0" smtClean="0"/>
              <a:t>) is true, then           </a:t>
            </a:r>
            <a:r>
              <a:rPr lang="en-US" sz="2900" i="1" dirty="0" smtClean="0">
                <a:sym typeface="Wingdings" pitchFamily="2" charset="2"/>
              </a:rPr>
              <a:t>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must also  be true. </a:t>
            </a:r>
          </a:p>
          <a:p>
            <a:r>
              <a:rPr lang="en-US" sz="2900" dirty="0" smtClean="0">
                <a:ea typeface="Cambria Math" pitchFamily="18" charset="0"/>
                <a:sym typeface="Wingdings" pitchFamily="2" charset="2"/>
              </a:rPr>
              <a:t>Proofs by mathematical induction do not always start at the integer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In such a case, the basis step begins at a starting point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where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 ∧ ∀</a:t>
            </a:r>
            <a:r>
              <a:rPr lang="en-US" sz="2400" i="1" dirty="0" smtClean="0">
                <a:ea typeface="Cambria Math"/>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a:ea typeface="Cambria Math"/>
                <a:sym typeface="Wingdings" pitchFamily="2" charset="2"/>
              </a:rPr>
              <a:t>→</a:t>
            </a:r>
            <a:r>
              <a:rPr lang="en-US" sz="2400" i="1" dirty="0" smtClean="0">
                <a:sym typeface="Wingdings" pitchFamily="2" charset="2"/>
              </a:rPr>
              <a:t> P</a:t>
            </a:r>
            <a:r>
              <a:rPr lang="en-US" sz="2400" dirty="0" smtClean="0">
                <a:sym typeface="Wingdings" pitchFamily="2" charset="2"/>
              </a:rPr>
              <a:t>(</a:t>
            </a:r>
            <a:r>
              <a:rPr lang="en-US" sz="2400" i="1" dirty="0" smtClean="0">
                <a:sym typeface="Wingdings" pitchFamily="2" charset="2"/>
              </a:rPr>
              <a:t>k + </a:t>
            </a:r>
            <a:r>
              <a:rPr lang="en-US" sz="2400" dirty="0" smtClean="0">
                <a:latin typeface="Cambria Math" pitchFamily="18" charset="0"/>
                <a:ea typeface="Cambria Math" pitchFamily="18" charset="0"/>
                <a:sym typeface="Wingdings" pitchFamily="2" charset="2"/>
              </a:rPr>
              <a:t>1</a:t>
            </a:r>
            <a:r>
              <a:rPr lang="en-US" sz="2400" dirty="0" smtClean="0">
                <a:sym typeface="Wingdings" pitchFamily="2" charset="2"/>
              </a:rPr>
              <a:t>)))</a:t>
            </a:r>
            <a:r>
              <a:rPr lang="en-US" sz="2400" dirty="0" smtClean="0">
                <a:latin typeface="Cambria Math"/>
                <a:ea typeface="Cambria Math"/>
                <a:sym typeface="Wingdings" pitchFamily="2" charset="2"/>
              </a:rPr>
              <a:t> → </a:t>
            </a:r>
            <a:r>
              <a:rPr lang="en-US" sz="2400" dirty="0" smtClean="0">
                <a:latin typeface="Cambria Math"/>
                <a:ea typeface="Cambria Math"/>
              </a:rPr>
              <a:t> ∀</a:t>
            </a:r>
            <a:r>
              <a:rPr lang="en-US" sz="2400" i="1" dirty="0" smtClean="0">
                <a:ea typeface="Cambria Math"/>
              </a:rPr>
              <a:t>n P</a:t>
            </a:r>
            <a:r>
              <a:rPr lang="en-US" sz="2400" dirty="0" smtClean="0">
                <a:ea typeface="Cambria Math"/>
              </a:rPr>
              <a:t>(</a:t>
            </a:r>
            <a:r>
              <a:rPr lang="en-US" sz="2400" i="1" dirty="0" smtClean="0">
                <a:ea typeface="Cambria Math"/>
              </a:rPr>
              <a:t>n</a:t>
            </a:r>
            <a:r>
              <a:rPr lang="en-US" sz="2400" dirty="0" smtClean="0">
                <a:ea typeface="Cambria Math"/>
              </a:rPr>
              <a:t>),</a:t>
            </a:r>
            <a:r>
              <a:rPr lang="en-US" sz="2400" dirty="0" smtClean="0">
                <a:sym typeface="Wingdings" pitchFamily="2" charset="2"/>
              </a:rPr>
              <a:t> </a:t>
            </a:r>
            <a:endParaRPr lang="en-US" sz="2400"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Validity of Mathematical Induction</a:t>
            </a:r>
            <a:endParaRPr lang="en-US" sz="4400" dirty="0"/>
          </a:p>
        </p:txBody>
      </p:sp>
      <p:sp>
        <p:nvSpPr>
          <p:cNvPr id="3" name="Content Placeholder 2"/>
          <p:cNvSpPr>
            <a:spLocks noGrp="1"/>
          </p:cNvSpPr>
          <p:nvPr>
            <p:ph idx="1"/>
          </p:nvPr>
        </p:nvSpPr>
        <p:spPr/>
        <p:txBody>
          <a:bodyPr>
            <a:normAutofit fontScale="62500" lnSpcReduction="20000"/>
          </a:bodyPr>
          <a:lstStyle/>
          <a:p>
            <a:r>
              <a:rPr lang="en-US" sz="2900" dirty="0" smtClean="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smtClean="0">
                <a:ea typeface="Cambria Math" pitchFamily="18" charset="0"/>
                <a:sym typeface="Wingdings" pitchFamily="2" charset="2"/>
              </a:rPr>
              <a:t>see Section </a:t>
            </a:r>
            <a:r>
              <a:rPr lang="en-US" sz="2900" dirty="0" smtClean="0">
                <a:latin typeface="Cambria Math" pitchFamily="18" charset="0"/>
                <a:ea typeface="Cambria Math" pitchFamily="18" charset="0"/>
                <a:sym typeface="Wingdings" pitchFamily="2" charset="2"/>
              </a:rPr>
              <a:t>5.2</a:t>
            </a:r>
            <a:r>
              <a:rPr lang="en-US" sz="2900" dirty="0" smtClean="0">
                <a:ea typeface="Cambria Math" pitchFamily="18" charset="0"/>
                <a:sym typeface="Wingdings" pitchFamily="2" charset="2"/>
              </a:rPr>
              <a:t> </a:t>
            </a:r>
            <a:r>
              <a:rPr lang="en-US" sz="2900" i="1" dirty="0" smtClean="0">
                <a:ea typeface="Cambria Math" pitchFamily="18" charset="0"/>
                <a:sym typeface="Wingdings" pitchFamily="2" charset="2"/>
              </a:rPr>
              <a:t>and Appendix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Here is the proof:</a:t>
            </a:r>
          </a:p>
          <a:p>
            <a:pPr lvl="1"/>
            <a:r>
              <a:rPr lang="en-US" sz="2900" dirty="0" smtClean="0">
                <a:solidFill>
                  <a:schemeClr val="bg1">
                    <a:lumMod val="65000"/>
                  </a:schemeClr>
                </a:solidFill>
                <a:ea typeface="Cambria Math" pitchFamily="18" charset="0"/>
                <a:sym typeface="Wingdings" pitchFamily="2" charset="2"/>
              </a:rPr>
              <a:t>Suppose that </a:t>
            </a:r>
            <a:r>
              <a:rPr lang="en-US" sz="2900" i="1" dirty="0" smtClean="0">
                <a:solidFill>
                  <a:schemeClr val="bg1">
                    <a:lumMod val="65000"/>
                  </a:schemeClr>
                </a:solidFill>
              </a:rPr>
              <a:t>P</a:t>
            </a:r>
            <a:r>
              <a:rPr lang="en-US" sz="2900" dirty="0" smtClean="0">
                <a:solidFill>
                  <a:schemeClr val="bg1">
                    <a:lumMod val="65000"/>
                  </a:schemeClr>
                </a:solidFill>
              </a:rPr>
              <a:t>(</a:t>
            </a:r>
            <a:r>
              <a:rPr lang="en-US" sz="2900" dirty="0" smtClean="0">
                <a:solidFill>
                  <a:schemeClr val="bg1">
                    <a:lumMod val="65000"/>
                  </a:schemeClr>
                </a:solidFill>
                <a:latin typeface="Cambria Math" pitchFamily="18" charset="0"/>
                <a:ea typeface="Cambria Math" pitchFamily="18" charset="0"/>
              </a:rPr>
              <a:t>1</a:t>
            </a:r>
            <a:r>
              <a:rPr lang="en-US" sz="2900" dirty="0" smtClean="0">
                <a:solidFill>
                  <a:schemeClr val="bg1">
                    <a:lumMod val="65000"/>
                  </a:schemeClr>
                </a:solidFill>
              </a:rPr>
              <a:t>) holds and </a:t>
            </a:r>
            <a:r>
              <a:rPr lang="en-US" sz="2900" i="1" dirty="0" smtClean="0">
                <a:solidFill>
                  <a:schemeClr val="bg1">
                    <a:lumMod val="65000"/>
                  </a:schemeClr>
                </a:solidFill>
              </a:rPr>
              <a:t>P</a:t>
            </a:r>
            <a:r>
              <a:rPr lang="en-US" sz="2900" dirty="0" smtClean="0">
                <a:solidFill>
                  <a:schemeClr val="bg1">
                    <a:lumMod val="65000"/>
                  </a:schemeClr>
                </a:solidFill>
              </a:rPr>
              <a:t>(</a:t>
            </a:r>
            <a:r>
              <a:rPr lang="en-US" sz="2900" i="1" dirty="0" smtClean="0">
                <a:solidFill>
                  <a:schemeClr val="bg1">
                    <a:lumMod val="65000"/>
                  </a:schemeClr>
                </a:solidFill>
              </a:rPr>
              <a:t>k</a:t>
            </a:r>
            <a:r>
              <a:rPr lang="en-US" sz="2900" dirty="0" smtClean="0">
                <a:solidFill>
                  <a:schemeClr val="bg1">
                    <a:lumMod val="65000"/>
                  </a:schemeClr>
                </a:solidFill>
              </a:rPr>
              <a:t>)</a:t>
            </a:r>
            <a:r>
              <a:rPr lang="en-US" sz="2900" i="1" dirty="0" smtClean="0">
                <a:solidFill>
                  <a:schemeClr val="bg1">
                    <a:lumMod val="65000"/>
                  </a:schemeClr>
                </a:solidFill>
              </a:rPr>
              <a:t> </a:t>
            </a:r>
            <a:r>
              <a:rPr lang="en-US" sz="2900" dirty="0" smtClean="0">
                <a:solidFill>
                  <a:schemeClr val="bg1">
                    <a:lumMod val="65000"/>
                  </a:schemeClr>
                </a:solidFill>
                <a:ea typeface="Cambria Math"/>
                <a:sym typeface="Wingdings" pitchFamily="2" charset="2"/>
              </a:rPr>
              <a:t>→</a:t>
            </a:r>
            <a:r>
              <a:rPr lang="en-US" sz="2900" i="1" dirty="0" smtClean="0">
                <a:solidFill>
                  <a:schemeClr val="bg1">
                    <a:lumMod val="65000"/>
                  </a:schemeClr>
                </a:solidFill>
                <a:sym typeface="Wingdings" pitchFamily="2" charset="2"/>
              </a:rPr>
              <a:t> P</a:t>
            </a:r>
            <a:r>
              <a:rPr lang="en-US" sz="2900" dirty="0" smtClean="0">
                <a:solidFill>
                  <a:schemeClr val="bg1">
                    <a:lumMod val="65000"/>
                  </a:schemeClr>
                </a:solidFill>
                <a:sym typeface="Wingdings" pitchFamily="2" charset="2"/>
              </a:rPr>
              <a:t>(</a:t>
            </a:r>
            <a:r>
              <a:rPr lang="en-US" sz="2900" i="1" dirty="0" smtClean="0">
                <a:solidFill>
                  <a:schemeClr val="bg1">
                    <a:lumMod val="65000"/>
                  </a:schemeClr>
                </a:solidFill>
                <a:sym typeface="Wingdings" pitchFamily="2" charset="2"/>
              </a:rPr>
              <a:t>k + </a:t>
            </a:r>
            <a:r>
              <a:rPr lang="en-US" sz="2900" dirty="0" smtClean="0">
                <a:solidFill>
                  <a:schemeClr val="bg1">
                    <a:lumMod val="65000"/>
                  </a:schemeClr>
                </a:solidFill>
                <a:latin typeface="Cambria Math" pitchFamily="18" charset="0"/>
                <a:ea typeface="Cambria Math" pitchFamily="18" charset="0"/>
                <a:sym typeface="Wingdings" pitchFamily="2" charset="2"/>
              </a:rPr>
              <a:t>1</a:t>
            </a:r>
            <a:r>
              <a:rPr lang="en-US" sz="2900" dirty="0" smtClean="0">
                <a:solidFill>
                  <a:schemeClr val="bg1">
                    <a:lumMod val="65000"/>
                  </a:schemeClr>
                </a:solidFill>
                <a:sym typeface="Wingdings" pitchFamily="2" charset="2"/>
              </a:rPr>
              <a:t>)</a:t>
            </a:r>
            <a:r>
              <a:rPr lang="en-US" sz="2900" dirty="0" smtClean="0">
                <a:solidFill>
                  <a:schemeClr val="bg1">
                    <a:lumMod val="65000"/>
                  </a:schemeClr>
                </a:solidFill>
                <a:ea typeface="Cambria Math"/>
                <a:sym typeface="Wingdings" pitchFamily="2" charset="2"/>
              </a:rPr>
              <a:t> is true for all positive integers </a:t>
            </a:r>
            <a:r>
              <a:rPr lang="en-US" sz="2900" i="1" dirty="0" smtClean="0">
                <a:solidFill>
                  <a:schemeClr val="bg1">
                    <a:lumMod val="65000"/>
                  </a:schemeClr>
                </a:solidFill>
                <a:ea typeface="Cambria Math"/>
                <a:sym typeface="Wingdings" pitchFamily="2" charset="2"/>
              </a:rPr>
              <a:t>k</a:t>
            </a:r>
            <a:r>
              <a:rPr lang="en-US" sz="2900" dirty="0" smtClean="0">
                <a:solidFill>
                  <a:schemeClr val="bg1">
                    <a:lumMod val="65000"/>
                  </a:schemeClr>
                </a:solidFill>
                <a:ea typeface="Cambria Math"/>
                <a:sym typeface="Wingdings" pitchFamily="2" charset="2"/>
              </a:rPr>
              <a:t>. </a:t>
            </a:r>
          </a:p>
          <a:p>
            <a:pPr lvl="1"/>
            <a:r>
              <a:rPr lang="en-US" sz="2900" dirty="0" smtClean="0">
                <a:solidFill>
                  <a:schemeClr val="bg1">
                    <a:lumMod val="65000"/>
                  </a:schemeClr>
                </a:solidFill>
                <a:ea typeface="Cambria Math"/>
                <a:sym typeface="Wingdings" pitchFamily="2" charset="2"/>
              </a:rPr>
              <a:t>Assume there is at least one positive integer  </a:t>
            </a:r>
            <a:r>
              <a:rPr lang="en-US" sz="2900" i="1" dirty="0" smtClean="0">
                <a:solidFill>
                  <a:schemeClr val="bg1">
                    <a:lumMod val="65000"/>
                  </a:schemeClr>
                </a:solidFill>
                <a:ea typeface="Cambria Math"/>
                <a:sym typeface="Wingdings" pitchFamily="2" charset="2"/>
              </a:rPr>
              <a:t>n</a:t>
            </a:r>
            <a:r>
              <a:rPr lang="en-US" sz="2900" dirty="0" smtClean="0">
                <a:solidFill>
                  <a:schemeClr val="bg1">
                    <a:lumMod val="65000"/>
                  </a:schemeClr>
                </a:solidFill>
                <a:ea typeface="Cambria Math"/>
                <a:sym typeface="Wingdings" pitchFamily="2" charset="2"/>
              </a:rPr>
              <a:t> for which P(</a:t>
            </a:r>
            <a:r>
              <a:rPr lang="en-US" sz="2900" i="1" dirty="0" smtClean="0">
                <a:solidFill>
                  <a:schemeClr val="bg1">
                    <a:lumMod val="65000"/>
                  </a:schemeClr>
                </a:solidFill>
                <a:ea typeface="Cambria Math"/>
                <a:sym typeface="Wingdings" pitchFamily="2" charset="2"/>
              </a:rPr>
              <a:t>n</a:t>
            </a:r>
            <a:r>
              <a:rPr lang="en-US" sz="2900" dirty="0" smtClean="0">
                <a:solidFill>
                  <a:schemeClr val="bg1">
                    <a:lumMod val="65000"/>
                  </a:schemeClr>
                </a:solidFill>
                <a:ea typeface="Cambria Math"/>
                <a:sym typeface="Wingdings" pitchFamily="2" charset="2"/>
              </a:rPr>
              <a:t>) is false. Then the set </a:t>
            </a:r>
            <a:r>
              <a:rPr lang="en-US" sz="2900" i="1" dirty="0" smtClean="0">
                <a:solidFill>
                  <a:schemeClr val="bg1">
                    <a:lumMod val="65000"/>
                  </a:schemeClr>
                </a:solidFill>
                <a:ea typeface="Cambria Math"/>
                <a:sym typeface="Wingdings" pitchFamily="2" charset="2"/>
              </a:rPr>
              <a:t>S</a:t>
            </a:r>
            <a:r>
              <a:rPr lang="en-US" sz="2900" dirty="0" smtClean="0">
                <a:solidFill>
                  <a:schemeClr val="bg1">
                    <a:lumMod val="65000"/>
                  </a:schemeClr>
                </a:solidFill>
                <a:ea typeface="Cambria Math"/>
                <a:sym typeface="Wingdings" pitchFamily="2" charset="2"/>
              </a:rPr>
              <a:t> of positive integers for which P(</a:t>
            </a:r>
            <a:r>
              <a:rPr lang="en-US" sz="2900" i="1" dirty="0" smtClean="0">
                <a:solidFill>
                  <a:schemeClr val="bg1">
                    <a:lumMod val="65000"/>
                  </a:schemeClr>
                </a:solidFill>
                <a:ea typeface="Cambria Math"/>
                <a:sym typeface="Wingdings" pitchFamily="2" charset="2"/>
              </a:rPr>
              <a:t>n</a:t>
            </a:r>
            <a:r>
              <a:rPr lang="en-US" sz="2900" dirty="0" smtClean="0">
                <a:solidFill>
                  <a:schemeClr val="bg1">
                    <a:lumMod val="65000"/>
                  </a:schemeClr>
                </a:solidFill>
                <a:ea typeface="Cambria Math"/>
                <a:sym typeface="Wingdings" pitchFamily="2" charset="2"/>
              </a:rPr>
              <a:t>) is false is nonempty. </a:t>
            </a:r>
          </a:p>
          <a:p>
            <a:pPr lvl="1"/>
            <a:r>
              <a:rPr lang="en-US" sz="2900" dirty="0" smtClean="0">
                <a:solidFill>
                  <a:schemeClr val="bg1">
                    <a:lumMod val="65000"/>
                  </a:schemeClr>
                </a:solidFill>
                <a:ea typeface="Cambria Math"/>
                <a:sym typeface="Wingdings" pitchFamily="2" charset="2"/>
              </a:rPr>
              <a:t>By the well-ordering property, </a:t>
            </a:r>
            <a:r>
              <a:rPr lang="en-US" sz="2900" b="1" i="1" dirty="0" smtClean="0">
                <a:solidFill>
                  <a:schemeClr val="bg1">
                    <a:lumMod val="65000"/>
                  </a:schemeClr>
                </a:solidFill>
                <a:ea typeface="Cambria Math"/>
                <a:sym typeface="Wingdings" pitchFamily="2" charset="2"/>
              </a:rPr>
              <a:t>S</a:t>
            </a:r>
            <a:r>
              <a:rPr lang="en-US" sz="2900" b="1" dirty="0" smtClean="0">
                <a:solidFill>
                  <a:schemeClr val="bg1">
                    <a:lumMod val="65000"/>
                  </a:schemeClr>
                </a:solidFill>
                <a:ea typeface="Cambria Math"/>
                <a:sym typeface="Wingdings" pitchFamily="2" charset="2"/>
              </a:rPr>
              <a:t> has a least element, say </a:t>
            </a:r>
            <a:r>
              <a:rPr lang="en-US" sz="2900" b="1" i="1" dirty="0" smtClean="0">
                <a:solidFill>
                  <a:schemeClr val="bg1">
                    <a:lumMod val="65000"/>
                  </a:schemeClr>
                </a:solidFill>
                <a:ea typeface="Cambria Math"/>
                <a:sym typeface="Wingdings" pitchFamily="2" charset="2"/>
              </a:rPr>
              <a:t>m</a:t>
            </a:r>
            <a:r>
              <a:rPr lang="en-US" sz="2900" dirty="0" smtClean="0">
                <a:solidFill>
                  <a:schemeClr val="bg1">
                    <a:lumMod val="65000"/>
                  </a:schemeClr>
                </a:solidFill>
                <a:ea typeface="Cambria Math"/>
                <a:sym typeface="Wingdings" pitchFamily="2" charset="2"/>
              </a:rPr>
              <a:t>.</a:t>
            </a:r>
          </a:p>
          <a:p>
            <a:pPr lvl="1"/>
            <a:r>
              <a:rPr lang="en-US" sz="2900" dirty="0" smtClean="0">
                <a:solidFill>
                  <a:schemeClr val="bg1">
                    <a:lumMod val="65000"/>
                  </a:schemeClr>
                </a:solidFill>
                <a:ea typeface="Cambria Math"/>
                <a:sym typeface="Wingdings" pitchFamily="2" charset="2"/>
              </a:rPr>
              <a:t>We know that </a:t>
            </a:r>
            <a:r>
              <a:rPr lang="en-US" sz="2900" i="1" dirty="0" smtClean="0">
                <a:solidFill>
                  <a:schemeClr val="bg1">
                    <a:lumMod val="65000"/>
                  </a:schemeClr>
                </a:solidFill>
                <a:ea typeface="Cambria Math"/>
                <a:sym typeface="Wingdings" pitchFamily="2" charset="2"/>
              </a:rPr>
              <a:t>m</a:t>
            </a:r>
            <a:r>
              <a:rPr lang="en-US" sz="2900" dirty="0" smtClean="0">
                <a:solidFill>
                  <a:schemeClr val="bg1">
                    <a:lumMod val="65000"/>
                  </a:schemeClr>
                </a:solidFill>
                <a:ea typeface="Cambria Math"/>
                <a:sym typeface="Wingdings" pitchFamily="2" charset="2"/>
              </a:rPr>
              <a:t> can not be </a:t>
            </a:r>
            <a:r>
              <a:rPr lang="en-US" sz="2900" dirty="0" smtClean="0">
                <a:solidFill>
                  <a:schemeClr val="bg1">
                    <a:lumMod val="65000"/>
                  </a:schemeClr>
                </a:solidFill>
                <a:latin typeface="Cambria Math" pitchFamily="18" charset="0"/>
                <a:ea typeface="Cambria Math" pitchFamily="18" charset="0"/>
              </a:rPr>
              <a:t>1</a:t>
            </a:r>
            <a:r>
              <a:rPr lang="en-US" sz="2900" dirty="0" smtClean="0">
                <a:solidFill>
                  <a:schemeClr val="bg1">
                    <a:lumMod val="65000"/>
                  </a:schemeClr>
                </a:solidFill>
                <a:ea typeface="Cambria Math" pitchFamily="18" charset="0"/>
              </a:rPr>
              <a:t> </a:t>
            </a:r>
            <a:r>
              <a:rPr lang="en-US" sz="2900" dirty="0" smtClean="0">
                <a:solidFill>
                  <a:schemeClr val="bg1">
                    <a:lumMod val="65000"/>
                  </a:schemeClr>
                </a:solidFill>
                <a:ea typeface="Cambria Math" pitchFamily="18" charset="0"/>
                <a:sym typeface="Wingdings" pitchFamily="2" charset="2"/>
              </a:rPr>
              <a:t>since  </a:t>
            </a:r>
            <a:r>
              <a:rPr lang="en-US" sz="2900" i="1" dirty="0" smtClean="0">
                <a:solidFill>
                  <a:schemeClr val="bg1">
                    <a:lumMod val="65000"/>
                  </a:schemeClr>
                </a:solidFill>
              </a:rPr>
              <a:t>P</a:t>
            </a:r>
            <a:r>
              <a:rPr lang="en-US" sz="2900" dirty="0" smtClean="0">
                <a:solidFill>
                  <a:schemeClr val="bg1">
                    <a:lumMod val="65000"/>
                  </a:schemeClr>
                </a:solidFill>
              </a:rPr>
              <a:t>(</a:t>
            </a:r>
            <a:r>
              <a:rPr lang="en-US" sz="2900" dirty="0" smtClean="0">
                <a:solidFill>
                  <a:schemeClr val="bg1">
                    <a:lumMod val="65000"/>
                  </a:schemeClr>
                </a:solidFill>
                <a:latin typeface="Cambria Math" pitchFamily="18" charset="0"/>
                <a:ea typeface="Cambria Math" pitchFamily="18" charset="0"/>
              </a:rPr>
              <a:t>1</a:t>
            </a:r>
            <a:r>
              <a:rPr lang="en-US" sz="2900" dirty="0" smtClean="0">
                <a:solidFill>
                  <a:schemeClr val="bg1">
                    <a:lumMod val="65000"/>
                  </a:schemeClr>
                </a:solidFill>
              </a:rPr>
              <a:t>) holds. </a:t>
            </a:r>
          </a:p>
          <a:p>
            <a:pPr lvl="1"/>
            <a:r>
              <a:rPr lang="en-US" sz="2900" dirty="0" smtClean="0">
                <a:solidFill>
                  <a:schemeClr val="bg1">
                    <a:lumMod val="65000"/>
                  </a:schemeClr>
                </a:solidFill>
              </a:rPr>
              <a:t>Since </a:t>
            </a:r>
            <a:r>
              <a:rPr lang="en-US" sz="2900" i="1" dirty="0" smtClean="0">
                <a:solidFill>
                  <a:schemeClr val="bg1">
                    <a:lumMod val="65000"/>
                  </a:schemeClr>
                </a:solidFill>
              </a:rPr>
              <a:t>m</a:t>
            </a:r>
            <a:r>
              <a:rPr lang="en-US" sz="2900" dirty="0" smtClean="0">
                <a:solidFill>
                  <a:schemeClr val="bg1">
                    <a:lumMod val="65000"/>
                  </a:schemeClr>
                </a:solidFill>
              </a:rPr>
              <a:t> is positive and greater than </a:t>
            </a:r>
            <a:r>
              <a:rPr lang="en-US" sz="2900" dirty="0" smtClean="0">
                <a:solidFill>
                  <a:schemeClr val="bg1">
                    <a:lumMod val="65000"/>
                  </a:schemeClr>
                </a:solidFill>
                <a:latin typeface="Cambria Math" pitchFamily="18" charset="0"/>
                <a:ea typeface="Cambria Math" pitchFamily="18" charset="0"/>
              </a:rPr>
              <a:t>1</a:t>
            </a:r>
            <a:r>
              <a:rPr lang="en-US" sz="2900" dirty="0" smtClean="0">
                <a:solidFill>
                  <a:schemeClr val="bg1">
                    <a:lumMod val="65000"/>
                  </a:schemeClr>
                </a:solidFill>
              </a:rPr>
              <a:t>, </a:t>
            </a:r>
            <a:r>
              <a:rPr lang="en-US" sz="2900" i="1" dirty="0" smtClean="0">
                <a:solidFill>
                  <a:schemeClr val="bg1">
                    <a:lumMod val="65000"/>
                  </a:schemeClr>
                </a:solidFill>
              </a:rPr>
              <a:t>m</a:t>
            </a:r>
            <a:r>
              <a:rPr lang="en-US" sz="2900" dirty="0" smtClean="0">
                <a:solidFill>
                  <a:schemeClr val="bg1">
                    <a:lumMod val="65000"/>
                  </a:schemeClr>
                </a:solidFill>
              </a:rPr>
              <a:t> </a:t>
            </a:r>
            <a:r>
              <a:rPr lang="en-US" sz="2900" dirty="0" smtClean="0">
                <a:solidFill>
                  <a:schemeClr val="bg1">
                    <a:lumMod val="65000"/>
                  </a:schemeClr>
                </a:solidFill>
                <a:ea typeface="Cambria Math"/>
              </a:rPr>
              <a:t>− </a:t>
            </a:r>
            <a:r>
              <a:rPr lang="en-US" sz="2900" dirty="0" smtClean="0">
                <a:solidFill>
                  <a:schemeClr val="bg1">
                    <a:lumMod val="65000"/>
                  </a:schemeClr>
                </a:solidFill>
                <a:latin typeface="Cambria Math" pitchFamily="18" charset="0"/>
                <a:ea typeface="Cambria Math" pitchFamily="18" charset="0"/>
              </a:rPr>
              <a:t>1</a:t>
            </a:r>
            <a:r>
              <a:rPr lang="en-US" sz="2900" dirty="0" smtClean="0">
                <a:solidFill>
                  <a:schemeClr val="bg1">
                    <a:lumMod val="65000"/>
                  </a:schemeClr>
                </a:solidFill>
                <a:ea typeface="Cambria Math"/>
              </a:rPr>
              <a:t> must be a positive integer. Since </a:t>
            </a:r>
            <a:r>
              <a:rPr lang="en-US" sz="2900" i="1" dirty="0" smtClean="0">
                <a:solidFill>
                  <a:schemeClr val="bg1">
                    <a:lumMod val="65000"/>
                  </a:schemeClr>
                </a:solidFill>
              </a:rPr>
              <a:t>m</a:t>
            </a:r>
            <a:r>
              <a:rPr lang="en-US" sz="2900" dirty="0" smtClean="0">
                <a:solidFill>
                  <a:schemeClr val="bg1">
                    <a:lumMod val="65000"/>
                  </a:schemeClr>
                </a:solidFill>
              </a:rPr>
              <a:t> </a:t>
            </a:r>
            <a:r>
              <a:rPr lang="en-US" sz="2900" dirty="0" smtClean="0">
                <a:solidFill>
                  <a:schemeClr val="bg1">
                    <a:lumMod val="65000"/>
                  </a:schemeClr>
                </a:solidFill>
                <a:ea typeface="Cambria Math"/>
              </a:rPr>
              <a:t>− </a:t>
            </a:r>
            <a:r>
              <a:rPr lang="en-US" sz="2900" dirty="0" smtClean="0">
                <a:solidFill>
                  <a:schemeClr val="bg1">
                    <a:lumMod val="65000"/>
                  </a:schemeClr>
                </a:solidFill>
                <a:latin typeface="Cambria Math" pitchFamily="18" charset="0"/>
                <a:ea typeface="Cambria Math" pitchFamily="18" charset="0"/>
              </a:rPr>
              <a:t>1</a:t>
            </a:r>
            <a:r>
              <a:rPr lang="en-US" sz="2900" dirty="0" smtClean="0">
                <a:solidFill>
                  <a:schemeClr val="bg1">
                    <a:lumMod val="65000"/>
                  </a:schemeClr>
                </a:solidFill>
                <a:ea typeface="Cambria Math"/>
              </a:rPr>
              <a:t> &lt; </a:t>
            </a:r>
            <a:r>
              <a:rPr lang="en-US" sz="2900" i="1" dirty="0" smtClean="0">
                <a:solidFill>
                  <a:schemeClr val="bg1">
                    <a:lumMod val="65000"/>
                  </a:schemeClr>
                </a:solidFill>
                <a:ea typeface="Cambria Math"/>
              </a:rPr>
              <a:t>m</a:t>
            </a:r>
            <a:r>
              <a:rPr lang="en-US" sz="2900" dirty="0" smtClean="0">
                <a:solidFill>
                  <a:schemeClr val="bg1">
                    <a:lumMod val="65000"/>
                  </a:schemeClr>
                </a:solidFill>
                <a:ea typeface="Cambria Math"/>
              </a:rPr>
              <a:t>, it is not in S, so </a:t>
            </a:r>
            <a:r>
              <a:rPr lang="en-US" sz="2900" i="1" dirty="0" smtClean="0">
                <a:solidFill>
                  <a:schemeClr val="bg1">
                    <a:lumMod val="65000"/>
                  </a:schemeClr>
                </a:solidFill>
                <a:ea typeface="Cambria Math"/>
              </a:rPr>
              <a:t>P</a:t>
            </a:r>
            <a:r>
              <a:rPr lang="en-US" sz="2900" dirty="0" smtClean="0">
                <a:solidFill>
                  <a:schemeClr val="bg1">
                    <a:lumMod val="65000"/>
                  </a:schemeClr>
                </a:solidFill>
                <a:ea typeface="Cambria Math"/>
              </a:rPr>
              <a:t>(</a:t>
            </a:r>
            <a:r>
              <a:rPr lang="en-US" sz="2900" i="1" dirty="0" smtClean="0">
                <a:solidFill>
                  <a:schemeClr val="bg1">
                    <a:lumMod val="65000"/>
                  </a:schemeClr>
                </a:solidFill>
              </a:rPr>
              <a:t>m</a:t>
            </a:r>
            <a:r>
              <a:rPr lang="en-US" sz="2900" dirty="0" smtClean="0">
                <a:solidFill>
                  <a:schemeClr val="bg1">
                    <a:lumMod val="65000"/>
                  </a:schemeClr>
                </a:solidFill>
              </a:rPr>
              <a:t> </a:t>
            </a:r>
            <a:r>
              <a:rPr lang="en-US" sz="2900" dirty="0" smtClean="0">
                <a:solidFill>
                  <a:schemeClr val="bg1">
                    <a:lumMod val="65000"/>
                  </a:schemeClr>
                </a:solidFill>
                <a:ea typeface="Cambria Math"/>
              </a:rPr>
              <a:t>− </a:t>
            </a:r>
            <a:r>
              <a:rPr lang="en-US" sz="2900" dirty="0" smtClean="0">
                <a:solidFill>
                  <a:schemeClr val="bg1">
                    <a:lumMod val="65000"/>
                  </a:schemeClr>
                </a:solidFill>
                <a:latin typeface="Cambria Math" pitchFamily="18" charset="0"/>
                <a:ea typeface="Cambria Math" pitchFamily="18" charset="0"/>
              </a:rPr>
              <a:t>1</a:t>
            </a:r>
            <a:r>
              <a:rPr lang="en-US" sz="2900" dirty="0" smtClean="0">
                <a:solidFill>
                  <a:schemeClr val="bg1">
                    <a:lumMod val="65000"/>
                  </a:schemeClr>
                </a:solidFill>
                <a:ea typeface="Cambria Math"/>
              </a:rPr>
              <a:t>) must be true. </a:t>
            </a:r>
          </a:p>
          <a:p>
            <a:pPr lvl="1"/>
            <a:r>
              <a:rPr lang="en-US" sz="2900" dirty="0" smtClean="0">
                <a:solidFill>
                  <a:schemeClr val="bg1">
                    <a:lumMod val="65000"/>
                  </a:schemeClr>
                </a:solidFill>
                <a:ea typeface="Cambria Math"/>
              </a:rPr>
              <a:t>But then, since the conditional </a:t>
            </a:r>
            <a:r>
              <a:rPr lang="en-US" sz="2900" i="1" dirty="0" smtClean="0">
                <a:solidFill>
                  <a:schemeClr val="bg1">
                    <a:lumMod val="65000"/>
                  </a:schemeClr>
                </a:solidFill>
              </a:rPr>
              <a:t>P</a:t>
            </a:r>
            <a:r>
              <a:rPr lang="en-US" sz="2900" dirty="0" smtClean="0">
                <a:solidFill>
                  <a:schemeClr val="bg1">
                    <a:lumMod val="65000"/>
                  </a:schemeClr>
                </a:solidFill>
              </a:rPr>
              <a:t>(</a:t>
            </a:r>
            <a:r>
              <a:rPr lang="en-US" sz="2900" i="1" dirty="0" smtClean="0">
                <a:solidFill>
                  <a:schemeClr val="bg1">
                    <a:lumMod val="65000"/>
                  </a:schemeClr>
                </a:solidFill>
              </a:rPr>
              <a:t>k</a:t>
            </a:r>
            <a:r>
              <a:rPr lang="en-US" sz="2900" dirty="0" smtClean="0">
                <a:solidFill>
                  <a:schemeClr val="bg1">
                    <a:lumMod val="65000"/>
                  </a:schemeClr>
                </a:solidFill>
              </a:rPr>
              <a:t>)</a:t>
            </a:r>
            <a:r>
              <a:rPr lang="en-US" sz="2900" i="1" dirty="0" smtClean="0">
                <a:solidFill>
                  <a:schemeClr val="bg1">
                    <a:lumMod val="65000"/>
                  </a:schemeClr>
                </a:solidFill>
              </a:rPr>
              <a:t> </a:t>
            </a:r>
            <a:r>
              <a:rPr lang="en-US" sz="2900" dirty="0" smtClean="0">
                <a:solidFill>
                  <a:schemeClr val="bg1">
                    <a:lumMod val="65000"/>
                  </a:schemeClr>
                </a:solidFill>
                <a:ea typeface="Cambria Math"/>
                <a:sym typeface="Wingdings" pitchFamily="2" charset="2"/>
              </a:rPr>
              <a:t>→</a:t>
            </a:r>
            <a:r>
              <a:rPr lang="en-US" sz="2900" i="1" dirty="0" smtClean="0">
                <a:solidFill>
                  <a:schemeClr val="bg1">
                    <a:lumMod val="65000"/>
                  </a:schemeClr>
                </a:solidFill>
                <a:sym typeface="Wingdings" pitchFamily="2" charset="2"/>
              </a:rPr>
              <a:t> P</a:t>
            </a:r>
            <a:r>
              <a:rPr lang="en-US" sz="2900" dirty="0" smtClean="0">
                <a:solidFill>
                  <a:schemeClr val="bg1">
                    <a:lumMod val="65000"/>
                  </a:schemeClr>
                </a:solidFill>
                <a:sym typeface="Wingdings" pitchFamily="2" charset="2"/>
              </a:rPr>
              <a:t>(</a:t>
            </a:r>
            <a:r>
              <a:rPr lang="en-US" sz="2900" i="1" dirty="0" smtClean="0">
                <a:solidFill>
                  <a:schemeClr val="bg1">
                    <a:lumMod val="65000"/>
                  </a:schemeClr>
                </a:solidFill>
                <a:sym typeface="Wingdings" pitchFamily="2" charset="2"/>
              </a:rPr>
              <a:t>k + </a:t>
            </a:r>
            <a:r>
              <a:rPr lang="en-US" sz="2900" dirty="0" smtClean="0">
                <a:solidFill>
                  <a:schemeClr val="bg1">
                    <a:lumMod val="65000"/>
                  </a:schemeClr>
                </a:solidFill>
                <a:latin typeface="Cambria Math" pitchFamily="18" charset="0"/>
                <a:ea typeface="Cambria Math" pitchFamily="18" charset="0"/>
                <a:sym typeface="Wingdings" pitchFamily="2" charset="2"/>
              </a:rPr>
              <a:t>1</a:t>
            </a:r>
            <a:r>
              <a:rPr lang="en-US" sz="2900" dirty="0" smtClean="0">
                <a:solidFill>
                  <a:schemeClr val="bg1">
                    <a:lumMod val="65000"/>
                  </a:schemeClr>
                </a:solidFill>
                <a:sym typeface="Wingdings" pitchFamily="2" charset="2"/>
              </a:rPr>
              <a:t>)</a:t>
            </a:r>
            <a:r>
              <a:rPr lang="en-US" sz="2900" dirty="0" smtClean="0">
                <a:solidFill>
                  <a:schemeClr val="bg1">
                    <a:lumMod val="65000"/>
                  </a:schemeClr>
                </a:solidFill>
                <a:ea typeface="Cambria Math"/>
                <a:sym typeface="Wingdings" pitchFamily="2" charset="2"/>
              </a:rPr>
              <a:t>  for every positive integer </a:t>
            </a:r>
            <a:r>
              <a:rPr lang="en-US" sz="2900" i="1" dirty="0" smtClean="0">
                <a:solidFill>
                  <a:schemeClr val="bg1">
                    <a:lumMod val="65000"/>
                  </a:schemeClr>
                </a:solidFill>
                <a:ea typeface="Cambria Math"/>
                <a:sym typeface="Wingdings" pitchFamily="2" charset="2"/>
              </a:rPr>
              <a:t>k</a:t>
            </a:r>
            <a:r>
              <a:rPr lang="en-US" sz="2900" dirty="0" smtClean="0">
                <a:solidFill>
                  <a:schemeClr val="bg1">
                    <a:lumMod val="65000"/>
                  </a:schemeClr>
                </a:solidFill>
                <a:ea typeface="Cambria Math"/>
                <a:sym typeface="Wingdings" pitchFamily="2" charset="2"/>
              </a:rPr>
              <a:t> holds, </a:t>
            </a:r>
            <a:r>
              <a:rPr lang="en-US" sz="2900" i="1" dirty="0" smtClean="0">
                <a:solidFill>
                  <a:schemeClr val="bg1">
                    <a:lumMod val="65000"/>
                  </a:schemeClr>
                </a:solidFill>
              </a:rPr>
              <a:t>P</a:t>
            </a:r>
            <a:r>
              <a:rPr lang="en-US" sz="2900" dirty="0" smtClean="0">
                <a:solidFill>
                  <a:schemeClr val="bg1">
                    <a:lumMod val="65000"/>
                  </a:schemeClr>
                </a:solidFill>
              </a:rPr>
              <a:t>(</a:t>
            </a:r>
            <a:r>
              <a:rPr lang="en-US" sz="2900" i="1" dirty="0" smtClean="0">
                <a:solidFill>
                  <a:schemeClr val="bg1">
                    <a:lumMod val="65000"/>
                  </a:schemeClr>
                </a:solidFill>
              </a:rPr>
              <a:t>m</a:t>
            </a:r>
            <a:r>
              <a:rPr lang="en-US" sz="2900" dirty="0" smtClean="0">
                <a:solidFill>
                  <a:schemeClr val="bg1">
                    <a:lumMod val="65000"/>
                  </a:schemeClr>
                </a:solidFill>
              </a:rPr>
              <a:t>) must also be true. This contradicts </a:t>
            </a:r>
            <a:r>
              <a:rPr lang="en-US" sz="2900" i="1" dirty="0" smtClean="0">
                <a:solidFill>
                  <a:schemeClr val="bg1">
                    <a:lumMod val="65000"/>
                  </a:schemeClr>
                </a:solidFill>
              </a:rPr>
              <a:t>P</a:t>
            </a:r>
            <a:r>
              <a:rPr lang="en-US" sz="2900" dirty="0" smtClean="0">
                <a:solidFill>
                  <a:schemeClr val="bg1">
                    <a:lumMod val="65000"/>
                  </a:schemeClr>
                </a:solidFill>
              </a:rPr>
              <a:t>(</a:t>
            </a:r>
            <a:r>
              <a:rPr lang="en-US" sz="2900" i="1" dirty="0" smtClean="0">
                <a:solidFill>
                  <a:schemeClr val="bg1">
                    <a:lumMod val="65000"/>
                  </a:schemeClr>
                </a:solidFill>
              </a:rPr>
              <a:t>m</a:t>
            </a:r>
            <a:r>
              <a:rPr lang="en-US" sz="2900" dirty="0" smtClean="0">
                <a:solidFill>
                  <a:schemeClr val="bg1">
                    <a:lumMod val="65000"/>
                  </a:schemeClr>
                </a:solidFill>
              </a:rPr>
              <a:t>) being false. </a:t>
            </a:r>
          </a:p>
          <a:p>
            <a:pPr lvl="1"/>
            <a:r>
              <a:rPr lang="en-US" sz="2900" dirty="0" smtClean="0">
                <a:solidFill>
                  <a:schemeClr val="bg1">
                    <a:lumMod val="65000"/>
                  </a:schemeClr>
                </a:solidFill>
              </a:rPr>
              <a:t> Hence, </a:t>
            </a:r>
            <a:r>
              <a:rPr lang="en-US" sz="2900" i="1" dirty="0" smtClean="0">
                <a:solidFill>
                  <a:schemeClr val="bg1">
                    <a:lumMod val="65000"/>
                  </a:schemeClr>
                </a:solidFill>
              </a:rPr>
              <a:t>P</a:t>
            </a:r>
            <a:r>
              <a:rPr lang="en-US" sz="2900" dirty="0" smtClean="0">
                <a:solidFill>
                  <a:schemeClr val="bg1">
                    <a:lumMod val="65000"/>
                  </a:schemeClr>
                </a:solidFill>
              </a:rPr>
              <a:t>(</a:t>
            </a:r>
            <a:r>
              <a:rPr lang="en-US" sz="2900" i="1" dirty="0" smtClean="0">
                <a:solidFill>
                  <a:schemeClr val="bg1">
                    <a:lumMod val="65000"/>
                  </a:schemeClr>
                </a:solidFill>
              </a:rPr>
              <a:t>n</a:t>
            </a:r>
            <a:r>
              <a:rPr lang="en-US" sz="2900" dirty="0" smtClean="0">
                <a:solidFill>
                  <a:schemeClr val="bg1">
                    <a:lumMod val="65000"/>
                  </a:schemeClr>
                </a:solidFill>
              </a:rPr>
              <a:t>) must be true for every positive integer </a:t>
            </a:r>
            <a:r>
              <a:rPr lang="en-US" sz="2900" i="1" dirty="0" smtClean="0">
                <a:solidFill>
                  <a:schemeClr val="bg1">
                    <a:lumMod val="65000"/>
                  </a:schemeClr>
                </a:solidFill>
              </a:rPr>
              <a:t>n</a:t>
            </a:r>
            <a:r>
              <a:rPr lang="en-US" sz="2900" dirty="0" smtClean="0">
                <a:solidFill>
                  <a:schemeClr val="bg1">
                    <a:lumMod val="65000"/>
                  </a:schemeClr>
                </a:solidFill>
              </a:rPr>
              <a:t>.</a:t>
            </a:r>
            <a:endParaRPr lang="en-US" sz="2900" dirty="0">
              <a:solidFill>
                <a:schemeClr val="bg1">
                  <a:lumMod val="65000"/>
                </a:schemeClr>
              </a:solidFill>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Remembering How Mathematical Induction Works</a:t>
            </a:r>
            <a:endParaRPr lang="en-US" dirty="0"/>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smtClean="0"/>
              <a:t>Consider  an infinite sequence  of dominoes, labeled </a:t>
            </a:r>
            <a:r>
              <a:rPr lang="en-US" dirty="0" smtClean="0">
                <a:latin typeface="Cambria Math" pitchFamily="18" charset="0"/>
                <a:ea typeface="Cambria Math" pitchFamily="18" charset="0"/>
              </a:rPr>
              <a:t>1,2,3</a:t>
            </a:r>
            <a:r>
              <a:rPr lang="en-US" dirty="0" smtClean="0"/>
              <a:t>, …, where each domino is standing. </a:t>
            </a:r>
            <a:endParaRPr lang="en-US" dirty="0"/>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smtClean="0"/>
              <a:t>We know that the first domino is knocked down, i.e.,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a:t>
            </a:r>
          </a:p>
          <a:p>
            <a:endParaRPr lang="en-US" dirty="0" smtClean="0"/>
          </a:p>
          <a:p>
            <a:r>
              <a:rPr lang="en-US" dirty="0" smtClean="0"/>
              <a:t>We also know that  if  whenever the </a:t>
            </a:r>
            <a:r>
              <a:rPr lang="en-US" i="1" dirty="0" err="1" smtClean="0"/>
              <a:t>k</a:t>
            </a:r>
            <a:r>
              <a:rPr lang="en-US" dirty="0" err="1" smtClean="0"/>
              <a:t>th</a:t>
            </a:r>
            <a:r>
              <a:rPr lang="en-US" dirty="0" smtClean="0"/>
              <a:t> domino is knocked over, it knocks over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domino, </a:t>
            </a:r>
            <a:r>
              <a:rPr lang="en-US" dirty="0" err="1" smtClean="0"/>
              <a:t>i.e</a:t>
            </a:r>
            <a:r>
              <a:rPr lang="en-US" dirty="0" smtClean="0"/>
              <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a:t>
            </a:r>
            <a:r>
              <a:rPr lang="en-US" dirty="0" smtClean="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smtClean="0"/>
              <a:t>Let </a:t>
            </a:r>
            <a:r>
              <a:rPr lang="en-US" i="1" dirty="0" smtClean="0"/>
              <a:t>P</a:t>
            </a:r>
            <a:r>
              <a:rPr lang="en-US" dirty="0" smtClean="0"/>
              <a:t>(</a:t>
            </a:r>
            <a:r>
              <a:rPr lang="en-US" i="1" dirty="0" smtClean="0"/>
              <a:t>n</a:t>
            </a:r>
            <a:r>
              <a:rPr lang="en-US" dirty="0" smtClean="0"/>
              <a:t>) be the proposition that the </a:t>
            </a:r>
            <a:r>
              <a:rPr lang="en-US" i="1" dirty="0" smtClean="0"/>
              <a:t>n</a:t>
            </a:r>
            <a:r>
              <a:rPr lang="en-US" dirty="0" smtClean="0"/>
              <a:t>th domino is knocked over. </a:t>
            </a:r>
          </a:p>
          <a:p>
            <a:endParaRPr lang="en-US" dirty="0" smtClean="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smtClean="0"/>
              <a:t>Hence, all dominos are knocked over.</a:t>
            </a:r>
          </a:p>
          <a:p>
            <a:endParaRPr lang="en-US" dirty="0" smtClean="0"/>
          </a:p>
          <a:p>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endParaRPr lang="en-US" dirty="0" smtClean="0"/>
          </a:p>
        </p:txBody>
      </p:sp>
      <p:sp>
        <p:nvSpPr>
          <p:cNvPr id="3" name="Slide Number Placeholder 2"/>
          <p:cNvSpPr>
            <a:spLocks noGrp="1"/>
          </p:cNvSpPr>
          <p:nvPr>
            <p:ph type="sldNum" sz="quarter" idx="12"/>
          </p:nvPr>
        </p:nvSpPr>
        <p:spPr/>
        <p:txBody>
          <a:bodyPr/>
          <a:lstStyle/>
          <a:p>
            <a:fld id="{8CD41AC4-40F7-4FE0-8905-74C6698904F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15725</TotalTime>
  <Words>6139</Words>
  <Application>Microsoft Office PowerPoint</Application>
  <PresentationFormat>On-screen Show (4:3)</PresentationFormat>
  <Paragraphs>562</Paragraphs>
  <Slides>62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Constantia</vt:lpstr>
      <vt:lpstr>Symbol</vt:lpstr>
      <vt:lpstr>Arial</vt:lpstr>
      <vt:lpstr>Calibri</vt:lpstr>
      <vt:lpstr>Wingdings 2</vt:lpstr>
      <vt:lpstr>Wingdings</vt:lpstr>
      <vt:lpstr>Cambria Math</vt:lpstr>
      <vt:lpstr>Flow</vt:lpstr>
      <vt:lpstr>Induction and recursion</vt:lpstr>
      <vt:lpstr>Chapter Summary</vt:lpstr>
      <vt:lpstr>Mathematical Induction</vt:lpstr>
      <vt:lpstr>Section Summary</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vt:lpstr>
      <vt:lpstr>Proving Inequalities</vt:lpstr>
      <vt:lpstr>Proving Divisibility Results</vt:lpstr>
      <vt:lpstr>Number of Subsets of a Finite Set</vt:lpstr>
      <vt:lpstr>Number of Subsets of a Finite Set</vt:lpstr>
      <vt:lpstr>                      Guidelines:      Mathematical Induction Proofs</vt:lpstr>
      <vt:lpstr>Strong Induction and Well-Ordering</vt:lpstr>
      <vt:lpstr>Section Summary</vt:lpstr>
      <vt:lpstr>Strong Induction</vt:lpstr>
      <vt:lpstr>Strong Induction and   the Infinite Ladder</vt:lpstr>
      <vt:lpstr>Proof using Strong Induction</vt:lpstr>
      <vt:lpstr>Which Form of Induction Should Be Used?</vt:lpstr>
      <vt:lpstr>Completion of the proof of the Fundamental Theorem of Arithmetic</vt:lpstr>
      <vt:lpstr>Proof using Strong Induction</vt:lpstr>
      <vt:lpstr>Proof of Same Example using Mathematical Induction</vt:lpstr>
      <vt:lpstr>Well-Ordering Property</vt:lpstr>
      <vt:lpstr>Recursive Definitions and Structural Induction</vt:lpstr>
      <vt:lpstr>Section Summary</vt:lpstr>
      <vt:lpstr>Recursively Defined Functions</vt:lpstr>
      <vt:lpstr>Recursively Defined Functions</vt:lpstr>
      <vt:lpstr>Recursively Defined Functions</vt:lpstr>
      <vt:lpstr>Fibonacci Numbers</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Induction and Recursively Defined Sets</vt:lpstr>
      <vt:lpstr>Structural Induction</vt:lpstr>
      <vt:lpstr>Full Binary Trees</vt:lpstr>
      <vt:lpstr>Generalized Induction</vt:lpstr>
      <vt:lpstr>Recursive Algorithms</vt:lpstr>
      <vt:lpstr>Section Summary</vt:lpstr>
      <vt:lpstr>Recursive Algorithms</vt:lpstr>
      <vt:lpstr>Recursive Factorial Algorithm</vt:lpstr>
      <vt:lpstr>Recursive Exponentiation Algorithm</vt:lpstr>
      <vt:lpstr>Recursive GCD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Young, Gilbert</cp:lastModifiedBy>
  <cp:revision>893</cp:revision>
  <dcterms:created xsi:type="dcterms:W3CDTF">2011-03-27T19:21:35Z</dcterms:created>
  <dcterms:modified xsi:type="dcterms:W3CDTF">2020-01-22T06:24:40Z</dcterms:modified>
</cp:coreProperties>
</file>