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52"/>
  </p:notesMasterIdLst>
  <p:sldIdLst>
    <p:sldId id="256" r:id="rId2"/>
    <p:sldId id="278" r:id="rId3"/>
    <p:sldId id="258" r:id="rId4"/>
    <p:sldId id="279" r:id="rId5"/>
    <p:sldId id="281" r:id="rId6"/>
    <p:sldId id="319" r:id="rId7"/>
    <p:sldId id="284" r:id="rId8"/>
    <p:sldId id="298" r:id="rId9"/>
    <p:sldId id="297" r:id="rId10"/>
    <p:sldId id="300" r:id="rId11"/>
    <p:sldId id="299" r:id="rId12"/>
    <p:sldId id="259" r:id="rId13"/>
    <p:sldId id="280" r:id="rId14"/>
    <p:sldId id="320" r:id="rId15"/>
    <p:sldId id="289" r:id="rId16"/>
    <p:sldId id="290" r:id="rId17"/>
    <p:sldId id="291" r:id="rId18"/>
    <p:sldId id="292" r:id="rId19"/>
    <p:sldId id="293" r:id="rId20"/>
    <p:sldId id="295" r:id="rId21"/>
    <p:sldId id="310" r:id="rId22"/>
    <p:sldId id="288" r:id="rId23"/>
    <p:sldId id="311" r:id="rId24"/>
    <p:sldId id="312" r:id="rId25"/>
    <p:sldId id="321" r:id="rId26"/>
    <p:sldId id="313" r:id="rId27"/>
    <p:sldId id="314" r:id="rId28"/>
    <p:sldId id="315" r:id="rId29"/>
    <p:sldId id="267" r:id="rId30"/>
    <p:sldId id="316" r:id="rId31"/>
    <p:sldId id="317" r:id="rId32"/>
    <p:sldId id="318" r:id="rId33"/>
    <p:sldId id="269" r:id="rId34"/>
    <p:sldId id="322" r:id="rId35"/>
    <p:sldId id="323" r:id="rId36"/>
    <p:sldId id="324" r:id="rId37"/>
    <p:sldId id="270" r:id="rId38"/>
    <p:sldId id="271" r:id="rId39"/>
    <p:sldId id="325" r:id="rId40"/>
    <p:sldId id="326" r:id="rId41"/>
    <p:sldId id="327" r:id="rId42"/>
    <p:sldId id="328" r:id="rId43"/>
    <p:sldId id="302" r:id="rId44"/>
    <p:sldId id="331" r:id="rId45"/>
    <p:sldId id="335" r:id="rId46"/>
    <p:sldId id="332" r:id="rId47"/>
    <p:sldId id="337" r:id="rId48"/>
    <p:sldId id="338" r:id="rId49"/>
    <p:sldId id="333" r:id="rId50"/>
    <p:sldId id="334" r:id="rId51"/>
  </p:sldIdLst>
  <p:sldSz cx="9144000" cy="6858000" type="screen4x3"/>
  <p:notesSz cx="6858000" cy="9144000"/>
  <p:embeddedFontLst>
    <p:embeddedFont>
      <p:font typeface="Calibri" panose="020F0502020204030204" pitchFamily="34" charset="0"/>
      <p:regular r:id="rId53"/>
      <p:bold r:id="rId54"/>
      <p:italic r:id="rId55"/>
      <p:boldItalic r:id="rId56"/>
    </p:embeddedFont>
    <p:embeddedFont>
      <p:font typeface="Wingdings 2" panose="05020102010507070707" pitchFamily="18" charset="2"/>
      <p:regular r:id="rId57"/>
    </p:embeddedFont>
    <p:embeddedFont>
      <p:font typeface="Cambria Math" panose="02040503050406030204" pitchFamily="18" charset="0"/>
      <p:regular r:id="rId58"/>
    </p:embeddedFont>
    <p:embeddedFont>
      <p:font typeface="Constantia" panose="02030602050306030303" pitchFamily="18" charset="0"/>
      <p:regular r:id="rId59"/>
      <p:bold r:id="rId60"/>
      <p:italic r:id="rId61"/>
      <p:boldItalic r:id="rId6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61"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1/27/2020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2534568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6B134D-0EB3-42CB-9322-AA369738187D}" type="slidenum">
              <a:rPr lang="en-US" smtClean="0"/>
              <a:pPr/>
              <a:t>15</a:t>
            </a:fld>
            <a:endParaRPr lang="en-US"/>
          </a:p>
        </p:txBody>
      </p:sp>
    </p:spTree>
    <p:extLst>
      <p:ext uri="{BB962C8B-B14F-4D97-AF65-F5344CB8AC3E}">
        <p14:creationId xmlns:p14="http://schemas.microsoft.com/office/powerpoint/2010/main" val="2939893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74C4AF4-4B99-42B9-B52E-FA2FBBD86EA4}" type="datetime1">
              <a:rPr lang="en-US" smtClean="0"/>
              <a:t>1/27/2020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E2A0F9-6498-4B47-B7B5-93D95079C99C}" type="datetime1">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6135F1-0970-4A8F-95A3-22B17FCF8848}" type="datetime1">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B5BAAC-C414-45A9-AA24-27773C17C4CB}" type="datetime1">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0DE9163-ADBC-462F-BC39-1A621091D5C6}" type="datetime1">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3DBF211-1B55-4D17-B86C-32BFEC06B10C}" type="datetime1">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BC44EEF-5D6D-43BA-8817-6FFE1F978F86}" type="datetime1">
              <a:rPr lang="en-US" smtClean="0"/>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9AFBD6F-1444-4C8E-BD93-2FEE0D88C260}" type="datetime1">
              <a:rPr lang="en-US" smtClean="0"/>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919281-A79A-4043-BF54-7AC7A3781473}" type="datetime1">
              <a:rPr lang="en-US" smtClean="0"/>
              <a:t>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C460413-F285-485D-9E72-62601212AEE5}" type="datetime1">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BA90061-5525-414A-A099-553C23F10231}" type="datetime1">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1EF2C68-B23E-47FF-BCD4-5025798469EB}" type="datetime1">
              <a:rPr lang="en-US" smtClean="0"/>
              <a:t>1/27/2020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12.png"/><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5.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20.png"/><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22.png"/><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25.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27.png"/><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image" Target="../media/image31.png"/><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image" Target="../media/image30.png"/><Relationship Id="rId2" Type="http://schemas.openxmlformats.org/officeDocument/2006/relationships/tags" Target="../tags/tag24.xml"/><Relationship Id="rId16" Type="http://schemas.openxmlformats.org/officeDocument/2006/relationships/image" Target="../media/image34.png"/><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image" Target="../media/image29.png"/><Relationship Id="rId5" Type="http://schemas.openxmlformats.org/officeDocument/2006/relationships/tags" Target="../tags/tag27.xml"/><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tags" Target="../tags/tag26.xml"/><Relationship Id="rId9" Type="http://schemas.openxmlformats.org/officeDocument/2006/relationships/slideLayout" Target="../slideLayouts/slideLayout2.xml"/><Relationship Id="rId14" Type="http://schemas.openxmlformats.org/officeDocument/2006/relationships/image" Target="../media/image32.png"/></Relationships>
</file>

<file path=ppt/slides/_rels/slide49.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39.png"/><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38.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image" Target="../media/image37.png"/><Relationship Id="rId5" Type="http://schemas.openxmlformats.org/officeDocument/2006/relationships/tags" Target="../tags/tag35.xml"/><Relationship Id="rId10" Type="http://schemas.openxmlformats.org/officeDocument/2006/relationships/image" Target="../media/image36.png"/><Relationship Id="rId4" Type="http://schemas.openxmlformats.org/officeDocument/2006/relationships/tags" Target="../tags/tag34.xml"/><Relationship Id="rId9" Type="http://schemas.openxmlformats.org/officeDocument/2006/relationships/image" Target="../media/image3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39.pn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Counting</a:t>
            </a:r>
            <a:endParaRPr lang="en-US" dirty="0"/>
          </a:p>
        </p:txBody>
      </p:sp>
      <p:sp>
        <p:nvSpPr>
          <p:cNvPr id="3" name="Subtitle 2"/>
          <p:cNvSpPr>
            <a:spLocks noGrp="1"/>
          </p:cNvSpPr>
          <p:nvPr>
            <p:ph type="subTitle" idx="1"/>
          </p:nvPr>
        </p:nvSpPr>
        <p:spPr/>
        <p:txBody>
          <a:bodyPr/>
          <a:lstStyle/>
          <a:p>
            <a:r>
              <a:rPr lang="en-US" dirty="0" smtClean="0"/>
              <a:t>Chapter 6</a:t>
            </a:r>
            <a:endParaRPr lang="en-US" dirty="0"/>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smtClean="0"/>
              <a:t>With Question/Answer Animations</a:t>
            </a:r>
            <a:endParaRPr lang="en-US" dirty="0"/>
          </a:p>
        </p:txBody>
      </p:sp>
      <p:sp>
        <p:nvSpPr>
          <p:cNvPr id="5" name="Text Box 3"/>
          <p:cNvSpPr txBox="1">
            <a:spLocks noChangeArrowheads="1"/>
          </p:cNvSpPr>
          <p:nvPr/>
        </p:nvSpPr>
        <p:spPr bwMode="auto">
          <a:xfrm>
            <a:off x="0" y="6552228"/>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a:t>
            </a:r>
            <a:r>
              <a:rPr lang="en-US" altLang="en-US" sz="1000" dirty="0" smtClean="0"/>
              <a:t>Education.</a:t>
            </a:r>
            <a:endParaRPr lang="en-US" altLang="en-US" sz="1000" dirty="0"/>
          </a:p>
        </p:txBody>
      </p:sp>
      <p:sp>
        <p:nvSpPr>
          <p:cNvPr id="6" name="Slide Number Placeholder 5"/>
          <p:cNvSpPr>
            <a:spLocks noGrp="1"/>
          </p:cNvSpPr>
          <p:nvPr>
            <p:ph type="sldNum" sz="quarter" idx="12"/>
          </p:nvPr>
        </p:nvSpPr>
        <p:spPr/>
        <p:txBody>
          <a:bodyPr/>
          <a:lstStyle/>
          <a:p>
            <a:fld id="{8CD41AC4-40F7-4FE0-8905-74C6698904F3}"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Rule in Terms of Sets</a:t>
            </a:r>
            <a:endParaRPr lang="en-US" dirty="0"/>
          </a:p>
        </p:txBody>
      </p:sp>
      <p:sp>
        <p:nvSpPr>
          <p:cNvPr id="3" name="Content Placeholder 2"/>
          <p:cNvSpPr>
            <a:spLocks noGrp="1"/>
          </p:cNvSpPr>
          <p:nvPr>
            <p:ph idx="1"/>
          </p:nvPr>
        </p:nvSpPr>
        <p:spPr/>
        <p:txBody>
          <a:bodyPr/>
          <a:lstStyle/>
          <a:p>
            <a:r>
              <a:rPr lang="en-US" dirty="0" smtClean="0"/>
              <a:t>If </a:t>
            </a:r>
            <a:r>
              <a:rPr lang="en-US" sz="2800" i="1" dirty="0" smtClean="0"/>
              <a:t>A</a:t>
            </a:r>
            <a:r>
              <a:rPr lang="en-US" sz="2800" baseline="-25000" dirty="0" smtClean="0">
                <a:latin typeface="Cambria Math" pitchFamily="18" charset="0"/>
                <a:ea typeface="Cambria Math" pitchFamily="18" charset="0"/>
              </a:rPr>
              <a:t>1</a:t>
            </a:r>
            <a:r>
              <a:rPr lang="en-US" sz="2800" dirty="0" smtClean="0">
                <a:latin typeface="Cambria Math" pitchFamily="18" charset="0"/>
                <a:ea typeface="Cambria Math" pitchFamily="18" charset="0"/>
              </a:rPr>
              <a:t>,</a:t>
            </a:r>
            <a:r>
              <a:rPr lang="en-US" sz="2800" dirty="0" smtClean="0">
                <a:latin typeface="Cambria Math"/>
                <a:ea typeface="Cambria Math"/>
              </a:rPr>
              <a:t> </a:t>
            </a:r>
            <a:r>
              <a:rPr lang="en-US" sz="2800" i="1" dirty="0" smtClean="0"/>
              <a:t>A</a:t>
            </a:r>
            <a:r>
              <a:rPr lang="en-US" sz="2800" baseline="-25000" dirty="0" smtClean="0">
                <a:latin typeface="Cambria Math" pitchFamily="18" charset="0"/>
                <a:ea typeface="Cambria Math" pitchFamily="18" charset="0"/>
              </a:rPr>
              <a:t>2</a:t>
            </a:r>
            <a:r>
              <a:rPr lang="en-US" sz="2800" dirty="0" smtClean="0">
                <a:latin typeface="Cambria Math" pitchFamily="18" charset="0"/>
                <a:ea typeface="Cambria Math" pitchFamily="18" charset="0"/>
              </a:rPr>
              <a:t>,</a:t>
            </a:r>
            <a:r>
              <a:rPr lang="en-US" sz="2800" dirty="0" smtClean="0">
                <a:latin typeface="Cambria Math"/>
                <a:ea typeface="Cambria Math"/>
              </a:rPr>
              <a:t> </a:t>
            </a:r>
            <a:r>
              <a:rPr lang="en-US" sz="2800" dirty="0" smtClean="0">
                <a:ea typeface="Cambria Math"/>
              </a:rPr>
              <a:t>…</a:t>
            </a:r>
            <a:r>
              <a:rPr lang="en-US" sz="2800" dirty="0" smtClean="0">
                <a:latin typeface="Cambria Math"/>
                <a:ea typeface="Cambria Math"/>
              </a:rPr>
              <a:t> , </a:t>
            </a:r>
            <a:r>
              <a:rPr lang="en-US" sz="2800" i="1" dirty="0" smtClean="0"/>
              <a:t>A</a:t>
            </a:r>
            <a:r>
              <a:rPr lang="en-US" sz="2800" i="1" baseline="-25000" dirty="0" smtClean="0">
                <a:ea typeface="Cambria Math" pitchFamily="18" charset="0"/>
              </a:rPr>
              <a:t>m</a:t>
            </a:r>
            <a:r>
              <a:rPr lang="en-US" dirty="0" smtClean="0"/>
              <a:t> are finite sets, then the number of elements in the Cartesian product of these sets is the product of the number of elements of each set.</a:t>
            </a:r>
          </a:p>
          <a:p>
            <a:r>
              <a:rPr lang="en-US" dirty="0" smtClean="0"/>
              <a:t>The task of choosing an element in the Cartesian product </a:t>
            </a:r>
            <a:r>
              <a:rPr lang="en-US" sz="2800" i="1" dirty="0" smtClean="0"/>
              <a:t>A</a:t>
            </a:r>
            <a:r>
              <a:rPr lang="en-US" sz="2800" baseline="-25000" dirty="0" smtClean="0">
                <a:latin typeface="Cambria Math" pitchFamily="18" charset="0"/>
                <a:ea typeface="Cambria Math" pitchFamily="18" charset="0"/>
              </a:rPr>
              <a:t>1</a:t>
            </a:r>
            <a:r>
              <a:rPr lang="en-US" sz="2800" dirty="0" smtClean="0">
                <a:latin typeface="Cambria Math" pitchFamily="18" charset="0"/>
                <a:ea typeface="Cambria Math" pitchFamily="18" charset="0"/>
              </a:rPr>
              <a:t> </a:t>
            </a:r>
            <a:r>
              <a:rPr lang="en-US" sz="2800" dirty="0" smtClean="0">
                <a:latin typeface="Cambria Math"/>
                <a:ea typeface="Cambria Math"/>
              </a:rPr>
              <a:t>⨉ </a:t>
            </a:r>
            <a:r>
              <a:rPr lang="en-US" sz="2800" i="1" dirty="0" smtClean="0"/>
              <a:t>A</a:t>
            </a:r>
            <a:r>
              <a:rPr lang="en-US" sz="2800" baseline="-25000" dirty="0" smtClean="0">
                <a:latin typeface="Cambria Math" pitchFamily="18" charset="0"/>
                <a:ea typeface="Cambria Math" pitchFamily="18" charset="0"/>
              </a:rPr>
              <a:t>2</a:t>
            </a:r>
            <a:r>
              <a:rPr lang="en-US" sz="2800" dirty="0" smtClean="0">
                <a:latin typeface="Cambria Math" pitchFamily="18" charset="0"/>
                <a:ea typeface="Cambria Math" pitchFamily="18" charset="0"/>
              </a:rPr>
              <a:t> </a:t>
            </a:r>
            <a:r>
              <a:rPr lang="en-US" sz="2800" dirty="0" smtClean="0">
                <a:latin typeface="Cambria Math"/>
                <a:ea typeface="Cambria Math"/>
              </a:rPr>
              <a:t>⨉ ∙∙∙ ⨉ </a:t>
            </a:r>
            <a:r>
              <a:rPr lang="en-US" sz="2800" i="1" dirty="0" smtClean="0"/>
              <a:t>A</a:t>
            </a:r>
            <a:r>
              <a:rPr lang="en-US" sz="2800" i="1" baseline="-25000" dirty="0" smtClean="0">
                <a:ea typeface="Cambria Math" pitchFamily="18" charset="0"/>
              </a:rPr>
              <a:t>m</a:t>
            </a:r>
            <a:r>
              <a:rPr lang="en-US" sz="2800" dirty="0" smtClean="0"/>
              <a:t> is done by choosing an element in </a:t>
            </a:r>
            <a:r>
              <a:rPr lang="en-US" sz="2800" i="1" dirty="0" smtClean="0"/>
              <a:t>A</a:t>
            </a:r>
            <a:r>
              <a:rPr lang="en-US" sz="2800" baseline="-25000" dirty="0" smtClean="0">
                <a:latin typeface="Cambria Math" pitchFamily="18" charset="0"/>
                <a:ea typeface="Cambria Math" pitchFamily="18" charset="0"/>
              </a:rPr>
              <a:t>1</a:t>
            </a:r>
            <a:r>
              <a:rPr lang="en-US" sz="2800" dirty="0" smtClean="0">
                <a:latin typeface="Cambria Math" pitchFamily="18" charset="0"/>
                <a:ea typeface="Cambria Math" pitchFamily="18" charset="0"/>
              </a:rPr>
              <a:t>, </a:t>
            </a:r>
            <a:r>
              <a:rPr lang="en-US" sz="2800" dirty="0" smtClean="0">
                <a:ea typeface="Cambria Math" pitchFamily="18" charset="0"/>
              </a:rPr>
              <a:t>an element in</a:t>
            </a:r>
            <a:r>
              <a:rPr lang="en-US" sz="2800" i="1" dirty="0" smtClean="0"/>
              <a:t> A</a:t>
            </a:r>
            <a:r>
              <a:rPr lang="en-US" sz="2800" baseline="-25000" dirty="0" smtClean="0">
                <a:latin typeface="Cambria Math" pitchFamily="18" charset="0"/>
                <a:ea typeface="Cambria Math" pitchFamily="18" charset="0"/>
              </a:rPr>
              <a:t>2</a:t>
            </a:r>
            <a:r>
              <a:rPr lang="en-US" sz="2800" dirty="0" smtClean="0">
                <a:latin typeface="Cambria Math" pitchFamily="18" charset="0"/>
                <a:ea typeface="Cambria Math" pitchFamily="18" charset="0"/>
              </a:rPr>
              <a:t> , </a:t>
            </a:r>
            <a:r>
              <a:rPr lang="en-US" sz="2800" dirty="0" smtClean="0">
                <a:ea typeface="Cambria Math" pitchFamily="18" charset="0"/>
              </a:rPr>
              <a:t>…</a:t>
            </a:r>
            <a:r>
              <a:rPr lang="en-US" sz="2800" dirty="0" smtClean="0">
                <a:latin typeface="Cambria Math" pitchFamily="18" charset="0"/>
                <a:ea typeface="Cambria Math" pitchFamily="18" charset="0"/>
              </a:rPr>
              <a:t>, and an element in </a:t>
            </a:r>
            <a:r>
              <a:rPr lang="en-US" sz="2800" i="1" dirty="0" smtClean="0"/>
              <a:t>A</a:t>
            </a:r>
            <a:r>
              <a:rPr lang="en-US" sz="2800" i="1" baseline="-25000" dirty="0" smtClean="0">
                <a:ea typeface="Cambria Math" pitchFamily="18" charset="0"/>
              </a:rPr>
              <a:t>m</a:t>
            </a:r>
            <a:r>
              <a:rPr lang="en-US" sz="2800" dirty="0" smtClean="0">
                <a:latin typeface="Cambria Math" pitchFamily="18" charset="0"/>
                <a:ea typeface="Cambria Math" pitchFamily="18" charset="0"/>
              </a:rPr>
              <a:t>. </a:t>
            </a:r>
            <a:endParaRPr lang="en-US" sz="2800" dirty="0" smtClean="0"/>
          </a:p>
          <a:p>
            <a:r>
              <a:rPr lang="en-US" dirty="0" smtClean="0"/>
              <a:t>By the product rule, it follows that:</a:t>
            </a:r>
          </a:p>
          <a:p>
            <a:endParaRPr lang="en-US" dirty="0" smtClean="0"/>
          </a:p>
          <a:p>
            <a:endParaRPr lang="en-US" dirty="0"/>
          </a:p>
        </p:txBody>
      </p:sp>
      <p:sp>
        <p:nvSpPr>
          <p:cNvPr id="4" name="TextBox 3"/>
          <p:cNvSpPr txBox="1"/>
          <p:nvPr/>
        </p:nvSpPr>
        <p:spPr>
          <a:xfrm>
            <a:off x="990600" y="5334000"/>
            <a:ext cx="7315200" cy="830997"/>
          </a:xfrm>
          <a:prstGeom prst="rect">
            <a:avLst/>
          </a:prstGeom>
          <a:noFill/>
        </p:spPr>
        <p:txBody>
          <a:bodyPr wrap="square" rtlCol="0">
            <a:spAutoFit/>
          </a:bodyPr>
          <a:lstStyle/>
          <a:p>
            <a:r>
              <a:rPr lang="en-US" sz="2400" dirty="0" smtClean="0"/>
              <a:t>|</a:t>
            </a:r>
            <a:r>
              <a:rPr lang="en-US" sz="2400" i="1" dirty="0" smtClean="0"/>
              <a:t>A</a:t>
            </a:r>
            <a:r>
              <a:rPr lang="en-US" sz="2400" baseline="-25000" dirty="0" smtClean="0">
                <a:latin typeface="Cambria Math" pitchFamily="18" charset="0"/>
                <a:ea typeface="Cambria Math" pitchFamily="18" charset="0"/>
              </a:rPr>
              <a:t>1</a:t>
            </a:r>
            <a:r>
              <a:rPr lang="en-US" sz="2400" dirty="0" smtClean="0">
                <a:latin typeface="Cambria Math" pitchFamily="18" charset="0"/>
                <a:ea typeface="Cambria Math" pitchFamily="18" charset="0"/>
              </a:rPr>
              <a:t> </a:t>
            </a:r>
            <a:r>
              <a:rPr lang="en-US" sz="2400" dirty="0" smtClean="0">
                <a:latin typeface="Cambria Math"/>
                <a:ea typeface="Cambria Math"/>
              </a:rPr>
              <a:t>⨉ </a:t>
            </a:r>
            <a:r>
              <a:rPr lang="en-US" sz="2400" i="1" dirty="0" smtClean="0"/>
              <a:t>A</a:t>
            </a:r>
            <a:r>
              <a:rPr lang="en-US" sz="2400" baseline="-25000" dirty="0" smtClean="0">
                <a:latin typeface="Cambria Math" pitchFamily="18" charset="0"/>
                <a:ea typeface="Cambria Math" pitchFamily="18" charset="0"/>
              </a:rPr>
              <a:t>2</a:t>
            </a:r>
            <a:r>
              <a:rPr lang="en-US" sz="2400" dirty="0" smtClean="0">
                <a:latin typeface="Cambria Math" pitchFamily="18" charset="0"/>
                <a:ea typeface="Cambria Math" pitchFamily="18" charset="0"/>
              </a:rPr>
              <a:t> </a:t>
            </a:r>
            <a:r>
              <a:rPr lang="en-US" sz="2400" dirty="0" smtClean="0">
                <a:latin typeface="Cambria Math"/>
                <a:ea typeface="Cambria Math"/>
              </a:rPr>
              <a:t>⨉ ∙∙∙ ⨉ </a:t>
            </a:r>
            <a:r>
              <a:rPr lang="en-US" sz="2400" i="1" dirty="0" smtClean="0"/>
              <a:t>A</a:t>
            </a:r>
            <a:r>
              <a:rPr lang="en-US" sz="2400" i="1" baseline="-25000" dirty="0" smtClean="0">
                <a:ea typeface="Cambria Math" pitchFamily="18" charset="0"/>
              </a:rPr>
              <a:t>m</a:t>
            </a:r>
            <a:r>
              <a:rPr lang="en-US" sz="2400" dirty="0" smtClean="0"/>
              <a:t> |= |</a:t>
            </a:r>
            <a:r>
              <a:rPr lang="en-US" sz="2400" i="1" dirty="0" smtClean="0"/>
              <a:t>A</a:t>
            </a:r>
            <a:r>
              <a:rPr lang="en-US" sz="2400" baseline="-25000" dirty="0" smtClean="0">
                <a:latin typeface="Cambria Math" pitchFamily="18" charset="0"/>
                <a:ea typeface="Cambria Math" pitchFamily="18" charset="0"/>
              </a:rPr>
              <a:t>1</a:t>
            </a:r>
            <a:r>
              <a:rPr lang="en-US" sz="2400" dirty="0" smtClean="0"/>
              <a:t>| </a:t>
            </a:r>
            <a:r>
              <a:rPr lang="en-US" sz="2400" dirty="0" smtClean="0">
                <a:latin typeface="Cambria Math"/>
                <a:ea typeface="Cambria Math"/>
              </a:rPr>
              <a:t>∙</a:t>
            </a:r>
            <a:r>
              <a:rPr lang="en-US" sz="2400" dirty="0" smtClean="0"/>
              <a:t> |</a:t>
            </a:r>
            <a:r>
              <a:rPr lang="en-US" sz="2400" i="1" dirty="0" smtClean="0"/>
              <a:t>A</a:t>
            </a:r>
            <a:r>
              <a:rPr lang="en-US" sz="2400" baseline="-25000" dirty="0" smtClean="0">
                <a:latin typeface="Cambria Math" pitchFamily="18" charset="0"/>
                <a:ea typeface="Cambria Math" pitchFamily="18" charset="0"/>
              </a:rPr>
              <a:t>2</a:t>
            </a:r>
            <a:r>
              <a:rPr lang="en-US" sz="2400" dirty="0" smtClean="0"/>
              <a:t>|</a:t>
            </a:r>
            <a:r>
              <a:rPr lang="en-US" sz="2400" dirty="0" smtClean="0">
                <a:latin typeface="Cambria Math"/>
                <a:ea typeface="Cambria Math"/>
              </a:rPr>
              <a:t> ∙</a:t>
            </a:r>
            <a:r>
              <a:rPr lang="en-US" sz="2400" dirty="0" smtClean="0"/>
              <a:t> </a:t>
            </a:r>
            <a:r>
              <a:rPr lang="en-US" sz="2400" dirty="0" smtClean="0">
                <a:latin typeface="Cambria Math"/>
                <a:ea typeface="Cambria Math"/>
              </a:rPr>
              <a:t> ∙∙∙  ∙ </a:t>
            </a:r>
            <a:r>
              <a:rPr lang="en-US" sz="2400" dirty="0" smtClean="0"/>
              <a:t>|</a:t>
            </a:r>
            <a:r>
              <a:rPr lang="en-US" sz="2400" i="1" dirty="0" smtClean="0"/>
              <a:t>A</a:t>
            </a:r>
            <a:r>
              <a:rPr lang="en-US" sz="2400" i="1" baseline="-25000" dirty="0" smtClean="0">
                <a:ea typeface="Cambria Math" pitchFamily="18" charset="0"/>
              </a:rPr>
              <a:t>m</a:t>
            </a:r>
            <a:r>
              <a:rPr lang="en-US" sz="2400" dirty="0" smtClean="0"/>
              <a:t>|. </a:t>
            </a:r>
            <a:r>
              <a:rPr lang="en-US" sz="2400" i="1" dirty="0" smtClean="0">
                <a:ea typeface="Cambria Math" pitchFamily="18" charset="0"/>
              </a:rPr>
              <a:t> </a:t>
            </a:r>
          </a:p>
          <a:p>
            <a:r>
              <a:rPr lang="en-US" sz="2400" i="1" dirty="0" smtClean="0">
                <a:ea typeface="Cambria Math" pitchFamily="18" charset="0"/>
              </a:rPr>
              <a:t>              </a:t>
            </a:r>
            <a:endParaRPr lang="en-US" dirty="0">
              <a:latin typeface="Cambria Math" pitchFamily="18" charset="0"/>
              <a:ea typeface="Cambria Math" pitchFamily="18" charset="0"/>
            </a:endParaRPr>
          </a:p>
        </p:txBody>
      </p:sp>
      <p:sp>
        <p:nvSpPr>
          <p:cNvPr id="5" name="Slide Number Placeholder 4"/>
          <p:cNvSpPr>
            <a:spLocks noGrp="1"/>
          </p:cNvSpPr>
          <p:nvPr>
            <p:ph type="sldNum" sz="quarter" idx="12"/>
          </p:nvPr>
        </p:nvSpPr>
        <p:spPr/>
        <p:txBody>
          <a:bodyPr/>
          <a:lstStyle/>
          <a:p>
            <a:fld id="{8CD41AC4-40F7-4FE0-8905-74C6698904F3}"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DNA and Genomes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solidFill>
                  <a:schemeClr val="bg1">
                    <a:lumMod val="65000"/>
                  </a:schemeClr>
                </a:solidFill>
              </a:rPr>
              <a:t>A </a:t>
            </a:r>
            <a:r>
              <a:rPr lang="en-US" i="1" dirty="0" smtClean="0">
                <a:solidFill>
                  <a:schemeClr val="bg1">
                    <a:lumMod val="65000"/>
                  </a:schemeClr>
                </a:solidFill>
              </a:rPr>
              <a:t>gene</a:t>
            </a:r>
            <a:r>
              <a:rPr lang="en-US" dirty="0" smtClean="0">
                <a:solidFill>
                  <a:schemeClr val="bg1">
                    <a:lumMod val="65000"/>
                  </a:schemeClr>
                </a:solidFill>
              </a:rPr>
              <a:t> is a segment of a DNA molecule that encodes a particular protein and the entirety of genetic information of an organism is called its </a:t>
            </a:r>
            <a:r>
              <a:rPr lang="en-US" i="1" dirty="0" smtClean="0">
                <a:solidFill>
                  <a:schemeClr val="bg1">
                    <a:lumMod val="65000"/>
                  </a:schemeClr>
                </a:solidFill>
              </a:rPr>
              <a:t>genome</a:t>
            </a:r>
            <a:r>
              <a:rPr lang="en-US" dirty="0" smtClean="0">
                <a:solidFill>
                  <a:schemeClr val="bg1">
                    <a:lumMod val="65000"/>
                  </a:schemeClr>
                </a:solidFill>
              </a:rPr>
              <a:t>.</a:t>
            </a:r>
          </a:p>
          <a:p>
            <a:r>
              <a:rPr lang="en-US" dirty="0" smtClean="0">
                <a:solidFill>
                  <a:schemeClr val="bg1">
                    <a:lumMod val="65000"/>
                  </a:schemeClr>
                </a:solidFill>
              </a:rPr>
              <a:t>DNA molecules consist of two strands of blocks known as nucleotides. Each nucleotide is composed of bases: adenine (A), cytosine (C), guanine (G), or thymine (T). </a:t>
            </a:r>
          </a:p>
          <a:p>
            <a:r>
              <a:rPr lang="en-US" dirty="0" smtClean="0">
                <a:solidFill>
                  <a:schemeClr val="bg1">
                    <a:lumMod val="65000"/>
                  </a:schemeClr>
                </a:solidFill>
              </a:rPr>
              <a:t>The DNA of bacteria has between </a:t>
            </a:r>
            <a:r>
              <a:rPr lang="en-US" dirty="0" smtClean="0">
                <a:solidFill>
                  <a:schemeClr val="bg1">
                    <a:lumMod val="65000"/>
                  </a:schemeClr>
                </a:solidFill>
                <a:latin typeface="Cambria Math" pitchFamily="18" charset="0"/>
                <a:ea typeface="Cambria Math" pitchFamily="18" charset="0"/>
              </a:rPr>
              <a:t>10</a:t>
            </a:r>
            <a:r>
              <a:rPr lang="en-US" baseline="30000" dirty="0" smtClean="0">
                <a:solidFill>
                  <a:schemeClr val="bg1">
                    <a:lumMod val="65000"/>
                  </a:schemeClr>
                </a:solidFill>
                <a:latin typeface="Cambria Math" pitchFamily="18" charset="0"/>
                <a:ea typeface="Cambria Math" pitchFamily="18" charset="0"/>
              </a:rPr>
              <a:t>5</a:t>
            </a:r>
            <a:r>
              <a:rPr lang="en-US" dirty="0" smtClean="0">
                <a:solidFill>
                  <a:schemeClr val="bg1">
                    <a:lumMod val="65000"/>
                  </a:schemeClr>
                </a:solidFill>
                <a:latin typeface="Cambria Math" pitchFamily="18" charset="0"/>
                <a:ea typeface="Cambria Math" pitchFamily="18" charset="0"/>
              </a:rPr>
              <a:t> </a:t>
            </a:r>
            <a:r>
              <a:rPr lang="en-US" dirty="0" smtClean="0">
                <a:solidFill>
                  <a:schemeClr val="bg1">
                    <a:lumMod val="65000"/>
                  </a:schemeClr>
                </a:solidFill>
              </a:rPr>
              <a:t>and </a:t>
            </a:r>
            <a:r>
              <a:rPr lang="en-US" dirty="0" smtClean="0">
                <a:solidFill>
                  <a:schemeClr val="bg1">
                    <a:lumMod val="65000"/>
                  </a:schemeClr>
                </a:solidFill>
                <a:latin typeface="Cambria Math" pitchFamily="18" charset="0"/>
                <a:ea typeface="Cambria Math" pitchFamily="18" charset="0"/>
              </a:rPr>
              <a:t>10</a:t>
            </a:r>
            <a:r>
              <a:rPr lang="en-US" baseline="30000" dirty="0" smtClean="0">
                <a:solidFill>
                  <a:schemeClr val="bg1">
                    <a:lumMod val="65000"/>
                  </a:schemeClr>
                </a:solidFill>
                <a:latin typeface="Cambria Math" pitchFamily="18" charset="0"/>
                <a:ea typeface="Cambria Math" pitchFamily="18" charset="0"/>
              </a:rPr>
              <a:t>7</a:t>
            </a:r>
            <a:r>
              <a:rPr lang="en-US" dirty="0" smtClean="0">
                <a:solidFill>
                  <a:schemeClr val="bg1">
                    <a:lumMod val="65000"/>
                  </a:schemeClr>
                </a:solidFill>
                <a:latin typeface="Cambria Math" pitchFamily="18" charset="0"/>
                <a:ea typeface="Cambria Math" pitchFamily="18" charset="0"/>
              </a:rPr>
              <a:t> </a:t>
            </a:r>
            <a:r>
              <a:rPr lang="en-US" dirty="0" smtClean="0">
                <a:solidFill>
                  <a:schemeClr val="bg1">
                    <a:lumMod val="65000"/>
                  </a:schemeClr>
                </a:solidFill>
              </a:rPr>
              <a:t>links (one of the four bases). Mammals have between</a:t>
            </a:r>
            <a:r>
              <a:rPr lang="en-US" dirty="0" smtClean="0">
                <a:solidFill>
                  <a:schemeClr val="bg1">
                    <a:lumMod val="65000"/>
                  </a:schemeClr>
                </a:solidFill>
                <a:latin typeface="Cambria Math" pitchFamily="18" charset="0"/>
                <a:ea typeface="Cambria Math" pitchFamily="18" charset="0"/>
              </a:rPr>
              <a:t> 10</a:t>
            </a:r>
            <a:r>
              <a:rPr lang="en-US" baseline="30000" dirty="0" smtClean="0">
                <a:solidFill>
                  <a:schemeClr val="bg1">
                    <a:lumMod val="65000"/>
                  </a:schemeClr>
                </a:solidFill>
                <a:latin typeface="Cambria Math" pitchFamily="18" charset="0"/>
                <a:ea typeface="Cambria Math" pitchFamily="18" charset="0"/>
              </a:rPr>
              <a:t>8</a:t>
            </a:r>
            <a:r>
              <a:rPr lang="en-US" dirty="0" smtClean="0">
                <a:solidFill>
                  <a:schemeClr val="bg1">
                    <a:lumMod val="65000"/>
                  </a:schemeClr>
                </a:solidFill>
                <a:latin typeface="Cambria Math" pitchFamily="18" charset="0"/>
                <a:ea typeface="Cambria Math" pitchFamily="18" charset="0"/>
              </a:rPr>
              <a:t> </a:t>
            </a:r>
            <a:r>
              <a:rPr lang="en-US" dirty="0" smtClean="0">
                <a:solidFill>
                  <a:schemeClr val="bg1">
                    <a:lumMod val="65000"/>
                  </a:schemeClr>
                </a:solidFill>
              </a:rPr>
              <a:t>and </a:t>
            </a:r>
            <a:r>
              <a:rPr lang="en-US" dirty="0" smtClean="0">
                <a:solidFill>
                  <a:schemeClr val="bg1">
                    <a:lumMod val="65000"/>
                  </a:schemeClr>
                </a:solidFill>
                <a:latin typeface="Cambria Math" pitchFamily="18" charset="0"/>
                <a:ea typeface="Cambria Math" pitchFamily="18" charset="0"/>
              </a:rPr>
              <a:t>10</a:t>
            </a:r>
            <a:r>
              <a:rPr lang="en-US" baseline="30000" dirty="0" smtClean="0">
                <a:solidFill>
                  <a:schemeClr val="bg1">
                    <a:lumMod val="65000"/>
                  </a:schemeClr>
                </a:solidFill>
                <a:latin typeface="Cambria Math" pitchFamily="18" charset="0"/>
                <a:ea typeface="Cambria Math" pitchFamily="18" charset="0"/>
              </a:rPr>
              <a:t>10</a:t>
            </a:r>
            <a:r>
              <a:rPr lang="en-US" dirty="0" smtClean="0">
                <a:solidFill>
                  <a:schemeClr val="bg1">
                    <a:lumMod val="65000"/>
                  </a:schemeClr>
                </a:solidFill>
                <a:latin typeface="Cambria Math" pitchFamily="18" charset="0"/>
                <a:ea typeface="Cambria Math" pitchFamily="18" charset="0"/>
              </a:rPr>
              <a:t> </a:t>
            </a:r>
            <a:r>
              <a:rPr lang="en-US" dirty="0" smtClean="0">
                <a:solidFill>
                  <a:schemeClr val="bg1">
                    <a:lumMod val="65000"/>
                  </a:schemeClr>
                </a:solidFill>
              </a:rPr>
              <a:t>links. So, by the product rule there are at least  </a:t>
            </a:r>
            <a:r>
              <a:rPr lang="en-US" sz="2200" dirty="0" smtClean="0">
                <a:solidFill>
                  <a:schemeClr val="bg1">
                    <a:lumMod val="65000"/>
                  </a:schemeClr>
                </a:solidFill>
                <a:latin typeface="Cambria Math" pitchFamily="18" charset="0"/>
                <a:ea typeface="Cambria Math" pitchFamily="18" charset="0"/>
              </a:rPr>
              <a:t>4</a:t>
            </a:r>
            <a:r>
              <a:rPr lang="en-US" sz="2200" baseline="30000" dirty="0" smtClean="0">
                <a:solidFill>
                  <a:schemeClr val="bg1">
                    <a:lumMod val="65000"/>
                  </a:schemeClr>
                </a:solidFill>
                <a:latin typeface="Cambria Math" pitchFamily="18" charset="0"/>
                <a:ea typeface="Cambria Math" pitchFamily="18" charset="0"/>
              </a:rPr>
              <a:t>10</a:t>
            </a:r>
            <a:r>
              <a:rPr lang="en-US" sz="2200" baseline="44000" dirty="0" smtClean="0">
                <a:solidFill>
                  <a:schemeClr val="bg1">
                    <a:lumMod val="65000"/>
                  </a:schemeClr>
                </a:solidFill>
                <a:latin typeface="Cambria Math" pitchFamily="18" charset="0"/>
                <a:ea typeface="Cambria Math" pitchFamily="18" charset="0"/>
              </a:rPr>
              <a:t>5</a:t>
            </a:r>
            <a:r>
              <a:rPr lang="en-US" dirty="0" smtClean="0">
                <a:solidFill>
                  <a:schemeClr val="bg1">
                    <a:lumMod val="65000"/>
                  </a:schemeClr>
                </a:solidFill>
              </a:rPr>
              <a:t> different  sequences of bases in the DNA of bacteria and </a:t>
            </a:r>
            <a:r>
              <a:rPr lang="en-US" sz="2200" dirty="0" smtClean="0">
                <a:solidFill>
                  <a:schemeClr val="bg1">
                    <a:lumMod val="65000"/>
                  </a:schemeClr>
                </a:solidFill>
                <a:latin typeface="Cambria Math" pitchFamily="18" charset="0"/>
                <a:ea typeface="Cambria Math" pitchFamily="18" charset="0"/>
              </a:rPr>
              <a:t>4</a:t>
            </a:r>
            <a:r>
              <a:rPr lang="en-US" sz="2200" baseline="30000" dirty="0" smtClean="0">
                <a:solidFill>
                  <a:schemeClr val="bg1">
                    <a:lumMod val="65000"/>
                  </a:schemeClr>
                </a:solidFill>
                <a:latin typeface="Cambria Math" pitchFamily="18" charset="0"/>
                <a:ea typeface="Cambria Math" pitchFamily="18" charset="0"/>
              </a:rPr>
              <a:t>10</a:t>
            </a:r>
            <a:r>
              <a:rPr lang="en-US" sz="2200" baseline="44000" dirty="0" smtClean="0">
                <a:solidFill>
                  <a:schemeClr val="bg1">
                    <a:lumMod val="65000"/>
                  </a:schemeClr>
                </a:solidFill>
                <a:latin typeface="Cambria Math" pitchFamily="18" charset="0"/>
                <a:ea typeface="Cambria Math" pitchFamily="18" charset="0"/>
              </a:rPr>
              <a:t>8</a:t>
            </a:r>
            <a:r>
              <a:rPr lang="en-US" baseline="30000" dirty="0" smtClean="0">
                <a:solidFill>
                  <a:schemeClr val="bg1">
                    <a:lumMod val="65000"/>
                  </a:schemeClr>
                </a:solidFill>
              </a:rPr>
              <a:t> </a:t>
            </a:r>
            <a:r>
              <a:rPr lang="en-US" dirty="0" smtClean="0">
                <a:solidFill>
                  <a:schemeClr val="bg1">
                    <a:lumMod val="65000"/>
                  </a:schemeClr>
                </a:solidFill>
              </a:rPr>
              <a:t>different sequences of bases in the DNA of mammals.</a:t>
            </a:r>
          </a:p>
          <a:p>
            <a:r>
              <a:rPr lang="en-US" dirty="0" smtClean="0">
                <a:solidFill>
                  <a:schemeClr val="bg1">
                    <a:lumMod val="65000"/>
                  </a:schemeClr>
                </a:solidFill>
              </a:rPr>
              <a:t>The human genome includes approximately </a:t>
            </a:r>
            <a:r>
              <a:rPr lang="en-US" dirty="0" smtClean="0">
                <a:solidFill>
                  <a:schemeClr val="bg1">
                    <a:lumMod val="65000"/>
                  </a:schemeClr>
                </a:solidFill>
                <a:latin typeface="Cambria Math" pitchFamily="18" charset="0"/>
                <a:ea typeface="Cambria Math" pitchFamily="18" charset="0"/>
              </a:rPr>
              <a:t>23,000</a:t>
            </a:r>
            <a:r>
              <a:rPr lang="en-US" dirty="0" smtClean="0">
                <a:solidFill>
                  <a:schemeClr val="bg1">
                    <a:lumMod val="65000"/>
                  </a:schemeClr>
                </a:solidFill>
              </a:rPr>
              <a:t> genes, each with </a:t>
            </a:r>
            <a:r>
              <a:rPr lang="en-US" dirty="0" smtClean="0">
                <a:solidFill>
                  <a:schemeClr val="bg1">
                    <a:lumMod val="65000"/>
                  </a:schemeClr>
                </a:solidFill>
                <a:latin typeface="Cambria Math" pitchFamily="18" charset="0"/>
                <a:ea typeface="Cambria Math" pitchFamily="18" charset="0"/>
              </a:rPr>
              <a:t>1,000</a:t>
            </a:r>
            <a:r>
              <a:rPr lang="en-US" dirty="0" smtClean="0">
                <a:solidFill>
                  <a:schemeClr val="bg1">
                    <a:lumMod val="65000"/>
                  </a:schemeClr>
                </a:solidFill>
              </a:rPr>
              <a:t> or more links.</a:t>
            </a:r>
          </a:p>
          <a:p>
            <a:r>
              <a:rPr lang="en-US" dirty="0" smtClean="0">
                <a:solidFill>
                  <a:schemeClr val="bg1">
                    <a:lumMod val="65000"/>
                  </a:schemeClr>
                </a:solidFill>
              </a:rPr>
              <a:t>Biologists, mathematicians, and computer scientists all work on  determining the DNA sequence (genome) of different organisms. </a:t>
            </a:r>
            <a:endParaRPr lang="en-US" dirty="0">
              <a:solidFill>
                <a:schemeClr val="bg1">
                  <a:lumMod val="65000"/>
                </a:schemeClr>
              </a:solidFill>
            </a:endParaRPr>
          </a:p>
        </p:txBody>
      </p:sp>
      <p:sp>
        <p:nvSpPr>
          <p:cNvPr id="4" name="Slide Number Placeholder 3"/>
          <p:cNvSpPr>
            <a:spLocks noGrp="1"/>
          </p:cNvSpPr>
          <p:nvPr>
            <p:ph type="sldNum" sz="quarter" idx="12"/>
          </p:nvPr>
        </p:nvSpPr>
        <p:spPr/>
        <p:txBody>
          <a:bodyPr/>
          <a:lstStyle/>
          <a:p>
            <a:fld id="{8CD41AC4-40F7-4FE0-8905-74C6698904F3}"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Basic Counting Principles:  The Sum Rule</a:t>
            </a:r>
            <a:endParaRPr lang="en-US" sz="4000"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The Sum Rule</a:t>
            </a:r>
            <a:r>
              <a:rPr lang="en-US" dirty="0" smtClean="0"/>
              <a:t>: If a task can be done either in one of </a:t>
            </a:r>
            <a:r>
              <a:rPr lang="en-US" i="1" dirty="0" smtClean="0"/>
              <a:t>n</a:t>
            </a:r>
            <a:r>
              <a:rPr lang="en-US" baseline="-25000" dirty="0" smtClean="0">
                <a:latin typeface="Cambria Math" pitchFamily="18" charset="0"/>
                <a:ea typeface="Cambria Math" pitchFamily="18" charset="0"/>
              </a:rPr>
              <a:t>1</a:t>
            </a:r>
            <a:r>
              <a:rPr lang="en-US" dirty="0" smtClean="0"/>
              <a:t> ways or in one of  </a:t>
            </a:r>
            <a:r>
              <a:rPr lang="en-US" i="1" dirty="0" smtClean="0"/>
              <a:t>n</a:t>
            </a:r>
            <a:r>
              <a:rPr lang="en-US" baseline="-25000" dirty="0" smtClean="0">
                <a:latin typeface="Cambria Math" pitchFamily="18" charset="0"/>
                <a:ea typeface="Cambria Math" pitchFamily="18" charset="0"/>
              </a:rPr>
              <a:t>2</a:t>
            </a:r>
            <a:r>
              <a:rPr lang="en-US" dirty="0" smtClean="0"/>
              <a:t>, where none of the set of</a:t>
            </a:r>
            <a:r>
              <a:rPr lang="en-US" i="1" dirty="0" smtClean="0"/>
              <a:t> n</a:t>
            </a:r>
            <a:r>
              <a:rPr lang="en-US" baseline="-25000" dirty="0" smtClean="0">
                <a:latin typeface="Cambria Math" pitchFamily="18" charset="0"/>
                <a:ea typeface="Cambria Math" pitchFamily="18" charset="0"/>
              </a:rPr>
              <a:t>1</a:t>
            </a:r>
            <a:r>
              <a:rPr lang="en-US" dirty="0" smtClean="0"/>
              <a:t> ways is the same as any of the  </a:t>
            </a:r>
            <a:r>
              <a:rPr lang="en-US" i="1" dirty="0" smtClean="0"/>
              <a:t>n</a:t>
            </a:r>
            <a:r>
              <a:rPr lang="en-US" baseline="-25000" dirty="0" smtClean="0">
                <a:latin typeface="Cambria Math" pitchFamily="18" charset="0"/>
                <a:ea typeface="Cambria Math" pitchFamily="18" charset="0"/>
              </a:rPr>
              <a:t>2</a:t>
            </a:r>
            <a:r>
              <a:rPr lang="en-US" dirty="0" smtClean="0"/>
              <a:t> ways,  then there are </a:t>
            </a:r>
            <a:r>
              <a:rPr lang="en-US" i="1" dirty="0" smtClean="0"/>
              <a:t>n</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i="1" dirty="0" smtClean="0"/>
              <a:t> n</a:t>
            </a:r>
            <a:r>
              <a:rPr lang="en-US" baseline="-25000" dirty="0" smtClean="0">
                <a:latin typeface="Cambria Math" pitchFamily="18" charset="0"/>
                <a:ea typeface="Cambria Math" pitchFamily="18" charset="0"/>
              </a:rPr>
              <a:t>2</a:t>
            </a:r>
            <a:r>
              <a:rPr lang="en-US" dirty="0" smtClean="0"/>
              <a:t> ways  to do the task.</a:t>
            </a:r>
          </a:p>
          <a:p>
            <a:pPr>
              <a:buNone/>
            </a:pPr>
            <a:r>
              <a:rPr lang="en-US" b="1" dirty="0" smtClean="0"/>
              <a:t>    Example</a:t>
            </a:r>
            <a:r>
              <a:rPr lang="en-US" dirty="0" smtClean="0"/>
              <a:t>:  The mathematics department must choose either a student or a faculty member as a representative for a university committee. How many choices are there for this representative if there are </a:t>
            </a:r>
            <a:r>
              <a:rPr lang="en-US" dirty="0" smtClean="0">
                <a:latin typeface="Cambria Math" pitchFamily="18" charset="0"/>
                <a:ea typeface="Cambria Math" pitchFamily="18" charset="0"/>
              </a:rPr>
              <a:t>37</a:t>
            </a:r>
            <a:r>
              <a:rPr lang="en-US" dirty="0" smtClean="0"/>
              <a:t> members of the mathematics faculty and </a:t>
            </a:r>
            <a:r>
              <a:rPr lang="en-US" dirty="0" smtClean="0">
                <a:latin typeface="Cambria Math" pitchFamily="18" charset="0"/>
                <a:ea typeface="Cambria Math" pitchFamily="18" charset="0"/>
              </a:rPr>
              <a:t>83</a:t>
            </a:r>
            <a:r>
              <a:rPr lang="en-US" dirty="0" smtClean="0"/>
              <a:t> mathematics majors and no one is both a faculty member and a student.</a:t>
            </a:r>
          </a:p>
          <a:p>
            <a:pPr>
              <a:buNone/>
            </a:pPr>
            <a:r>
              <a:rPr lang="en-US" b="1" dirty="0" smtClean="0"/>
              <a:t>    Solution</a:t>
            </a:r>
            <a:r>
              <a:rPr lang="en-US" dirty="0" smtClean="0"/>
              <a:t>: By the sum rule it follows that there are                    </a:t>
            </a:r>
            <a:r>
              <a:rPr lang="en-US" dirty="0" smtClean="0">
                <a:latin typeface="Cambria Math" pitchFamily="18" charset="0"/>
                <a:ea typeface="Cambria Math" pitchFamily="18" charset="0"/>
              </a:rPr>
              <a:t>37</a:t>
            </a:r>
            <a:r>
              <a:rPr lang="en-US" dirty="0" smtClean="0"/>
              <a:t> + </a:t>
            </a:r>
            <a:r>
              <a:rPr lang="en-US" dirty="0" smtClean="0">
                <a:latin typeface="Cambria Math" pitchFamily="18" charset="0"/>
                <a:ea typeface="Cambria Math" pitchFamily="18" charset="0"/>
              </a:rPr>
              <a:t>83</a:t>
            </a:r>
            <a:r>
              <a:rPr lang="en-US" dirty="0" smtClean="0"/>
              <a:t> = </a:t>
            </a:r>
            <a:r>
              <a:rPr lang="en-US" dirty="0" smtClean="0">
                <a:latin typeface="Cambria Math" pitchFamily="18" charset="0"/>
                <a:ea typeface="Cambria Math" pitchFamily="18" charset="0"/>
              </a:rPr>
              <a:t>120</a:t>
            </a:r>
            <a:r>
              <a:rPr lang="en-US" dirty="0" smtClean="0"/>
              <a:t> possible ways to pick a representative.</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Sum Rule in terms of sets.</a:t>
            </a:r>
            <a:endParaRPr lang="en-US" sz="4000" dirty="0"/>
          </a:p>
        </p:txBody>
      </p:sp>
      <p:sp>
        <p:nvSpPr>
          <p:cNvPr id="3" name="Content Placeholder 2"/>
          <p:cNvSpPr>
            <a:spLocks noGrp="1"/>
          </p:cNvSpPr>
          <p:nvPr>
            <p:ph idx="1"/>
          </p:nvPr>
        </p:nvSpPr>
        <p:spPr/>
        <p:txBody>
          <a:bodyPr>
            <a:normAutofit lnSpcReduction="10000"/>
          </a:bodyPr>
          <a:lstStyle/>
          <a:p>
            <a:r>
              <a:rPr lang="en-US" dirty="0" smtClean="0"/>
              <a:t>The sum rule can be phrased in terms of sets.</a:t>
            </a:r>
          </a:p>
          <a:p>
            <a:pPr>
              <a:buNone/>
            </a:pPr>
            <a:r>
              <a:rPr lang="en-US" dirty="0" smtClean="0"/>
              <a:t>          |</a:t>
            </a:r>
            <a:r>
              <a:rPr lang="en-US" i="1" dirty="0" smtClean="0"/>
              <a:t>A</a:t>
            </a:r>
            <a:r>
              <a:rPr lang="en-US" dirty="0" smtClean="0">
                <a:latin typeface="Cambria Math" pitchFamily="18" charset="0"/>
                <a:ea typeface="Cambria Math" pitchFamily="18" charset="0"/>
              </a:rPr>
              <a:t> </a:t>
            </a:r>
            <a:r>
              <a:rPr lang="en-US" dirty="0" smtClean="0">
                <a:latin typeface="Cambria Math"/>
                <a:ea typeface="Cambria Math"/>
              </a:rPr>
              <a:t>∪ </a:t>
            </a:r>
            <a:r>
              <a:rPr lang="en-US" i="1" dirty="0" smtClean="0"/>
              <a:t>B</a:t>
            </a:r>
            <a:r>
              <a:rPr lang="en-US" dirty="0" smtClean="0"/>
              <a:t>|= |</a:t>
            </a:r>
            <a:r>
              <a:rPr lang="en-US" i="1" dirty="0" smtClean="0"/>
              <a:t>A</a:t>
            </a:r>
            <a:r>
              <a:rPr lang="en-US" dirty="0" smtClean="0"/>
              <a:t>| + |</a:t>
            </a:r>
            <a:r>
              <a:rPr lang="en-US" i="1" dirty="0" smtClean="0"/>
              <a:t>B</a:t>
            </a:r>
            <a:r>
              <a:rPr lang="en-US" dirty="0" smtClean="0"/>
              <a:t>| as long as </a:t>
            </a:r>
            <a:r>
              <a:rPr lang="en-US" i="1" dirty="0" smtClean="0"/>
              <a:t>A</a:t>
            </a:r>
            <a:r>
              <a:rPr lang="en-US" dirty="0" smtClean="0"/>
              <a:t> and </a:t>
            </a:r>
            <a:r>
              <a:rPr lang="en-US" i="1" dirty="0" smtClean="0"/>
              <a:t>B</a:t>
            </a:r>
            <a:r>
              <a:rPr lang="en-US" dirty="0" smtClean="0"/>
              <a:t> are disjoint sets.</a:t>
            </a:r>
          </a:p>
          <a:p>
            <a:r>
              <a:rPr lang="en-US" dirty="0" smtClean="0"/>
              <a:t>Or more generally,</a:t>
            </a:r>
          </a:p>
          <a:p>
            <a:endParaRPr lang="en-US" dirty="0" smtClean="0"/>
          </a:p>
          <a:p>
            <a:pPr>
              <a:buNone/>
            </a:pPr>
            <a:endParaRPr lang="en-US" dirty="0" smtClean="0"/>
          </a:p>
          <a:p>
            <a:pPr>
              <a:buNone/>
            </a:pPr>
            <a:endParaRPr lang="en-US" dirty="0" smtClean="0"/>
          </a:p>
          <a:p>
            <a:r>
              <a:rPr lang="en-US" dirty="0" smtClean="0"/>
              <a:t>The case where the sets have elements in common will be discussed when we consider the subtraction rule and taken up fully in Chapter 8.</a:t>
            </a:r>
          </a:p>
          <a:p>
            <a:pPr>
              <a:buNone/>
            </a:pPr>
            <a:endParaRPr lang="en-US" dirty="0"/>
          </a:p>
        </p:txBody>
      </p:sp>
      <p:sp>
        <p:nvSpPr>
          <p:cNvPr id="5" name="TextBox 4"/>
          <p:cNvSpPr txBox="1"/>
          <p:nvPr/>
        </p:nvSpPr>
        <p:spPr>
          <a:xfrm>
            <a:off x="914400" y="3886200"/>
            <a:ext cx="7315200" cy="1107996"/>
          </a:xfrm>
          <a:prstGeom prst="rect">
            <a:avLst/>
          </a:prstGeom>
          <a:noFill/>
        </p:spPr>
        <p:txBody>
          <a:bodyPr wrap="square" rtlCol="0">
            <a:spAutoFit/>
          </a:bodyPr>
          <a:lstStyle/>
          <a:p>
            <a:r>
              <a:rPr lang="en-US" sz="2400" dirty="0" smtClean="0"/>
              <a:t>|</a:t>
            </a:r>
            <a:r>
              <a:rPr lang="en-US" sz="2400" i="1" dirty="0" smtClean="0"/>
              <a:t>A</a:t>
            </a:r>
            <a:r>
              <a:rPr lang="en-US" sz="2400" baseline="-25000" dirty="0" smtClean="0">
                <a:latin typeface="Cambria Math" pitchFamily="18" charset="0"/>
                <a:ea typeface="Cambria Math" pitchFamily="18" charset="0"/>
              </a:rPr>
              <a:t>1</a:t>
            </a:r>
            <a:r>
              <a:rPr lang="en-US" sz="2400" dirty="0" smtClean="0">
                <a:latin typeface="Cambria Math" pitchFamily="18" charset="0"/>
                <a:ea typeface="Cambria Math" pitchFamily="18" charset="0"/>
              </a:rPr>
              <a:t> </a:t>
            </a:r>
            <a:r>
              <a:rPr lang="en-US" sz="2400" dirty="0" smtClean="0">
                <a:latin typeface="Cambria Math"/>
                <a:ea typeface="Cambria Math"/>
              </a:rPr>
              <a:t>∪ </a:t>
            </a:r>
            <a:r>
              <a:rPr lang="en-US" sz="2400" i="1" dirty="0" smtClean="0"/>
              <a:t>A</a:t>
            </a:r>
            <a:r>
              <a:rPr lang="en-US" sz="2400" baseline="-25000" dirty="0" smtClean="0">
                <a:latin typeface="Cambria Math" pitchFamily="18" charset="0"/>
                <a:ea typeface="Cambria Math" pitchFamily="18" charset="0"/>
              </a:rPr>
              <a:t>2</a:t>
            </a:r>
            <a:r>
              <a:rPr lang="en-US" sz="2400" dirty="0" smtClean="0">
                <a:latin typeface="Cambria Math" pitchFamily="18" charset="0"/>
                <a:ea typeface="Cambria Math" pitchFamily="18" charset="0"/>
              </a:rPr>
              <a:t> </a:t>
            </a:r>
            <a:r>
              <a:rPr lang="en-US" sz="2400" dirty="0" smtClean="0">
                <a:latin typeface="Cambria Math"/>
                <a:ea typeface="Cambria Math"/>
              </a:rPr>
              <a:t>∪ ∙∙∙ ∪ </a:t>
            </a:r>
            <a:r>
              <a:rPr lang="en-US" sz="2400" i="1" dirty="0" smtClean="0"/>
              <a:t>A</a:t>
            </a:r>
            <a:r>
              <a:rPr lang="en-US" sz="2400" i="1" baseline="-25000" dirty="0" smtClean="0">
                <a:ea typeface="Cambria Math" pitchFamily="18" charset="0"/>
              </a:rPr>
              <a:t>m</a:t>
            </a:r>
            <a:r>
              <a:rPr lang="en-US" sz="2400" dirty="0" smtClean="0"/>
              <a:t> |= |</a:t>
            </a:r>
            <a:r>
              <a:rPr lang="en-US" sz="2400" i="1" dirty="0" smtClean="0"/>
              <a:t>A</a:t>
            </a:r>
            <a:r>
              <a:rPr lang="en-US" sz="2400" baseline="-25000" dirty="0" smtClean="0">
                <a:latin typeface="Cambria Math" pitchFamily="18" charset="0"/>
                <a:ea typeface="Cambria Math" pitchFamily="18" charset="0"/>
              </a:rPr>
              <a:t>1</a:t>
            </a:r>
            <a:r>
              <a:rPr lang="en-US" sz="2400" dirty="0" smtClean="0"/>
              <a:t>| + |</a:t>
            </a:r>
            <a:r>
              <a:rPr lang="en-US" sz="2400" i="1" dirty="0" smtClean="0"/>
              <a:t>A</a:t>
            </a:r>
            <a:r>
              <a:rPr lang="en-US" sz="2400" baseline="-25000" dirty="0" smtClean="0">
                <a:latin typeface="Cambria Math" pitchFamily="18" charset="0"/>
                <a:ea typeface="Cambria Math" pitchFamily="18" charset="0"/>
              </a:rPr>
              <a:t>2</a:t>
            </a:r>
            <a:r>
              <a:rPr lang="en-US" sz="2400" dirty="0" smtClean="0"/>
              <a:t>| +</a:t>
            </a:r>
            <a:r>
              <a:rPr lang="en-US" sz="2400" dirty="0" smtClean="0">
                <a:latin typeface="Cambria Math"/>
                <a:ea typeface="Cambria Math"/>
              </a:rPr>
              <a:t> ∙∙∙ +</a:t>
            </a:r>
            <a:r>
              <a:rPr lang="en-US" sz="2400" dirty="0" smtClean="0"/>
              <a:t> |</a:t>
            </a:r>
            <a:r>
              <a:rPr lang="en-US" sz="2400" i="1" dirty="0" smtClean="0"/>
              <a:t>A</a:t>
            </a:r>
            <a:r>
              <a:rPr lang="en-US" sz="2400" i="1" baseline="-25000" dirty="0" smtClean="0">
                <a:ea typeface="Cambria Math" pitchFamily="18" charset="0"/>
              </a:rPr>
              <a:t>m</a:t>
            </a:r>
            <a:r>
              <a:rPr lang="en-US" sz="2400" dirty="0" smtClean="0"/>
              <a:t>| </a:t>
            </a:r>
            <a:r>
              <a:rPr lang="en-US" sz="2400" i="1" dirty="0" smtClean="0">
                <a:ea typeface="Cambria Math" pitchFamily="18" charset="0"/>
              </a:rPr>
              <a:t> </a:t>
            </a:r>
          </a:p>
          <a:p>
            <a:r>
              <a:rPr lang="en-US" sz="2400" i="1" dirty="0" smtClean="0">
                <a:ea typeface="Cambria Math" pitchFamily="18" charset="0"/>
              </a:rPr>
              <a:t>              </a:t>
            </a:r>
            <a:r>
              <a:rPr lang="en-US" sz="2400" dirty="0" smtClean="0">
                <a:ea typeface="Cambria Math" pitchFamily="18" charset="0"/>
              </a:rPr>
              <a:t>when</a:t>
            </a:r>
            <a:r>
              <a:rPr lang="en-US" sz="2400" dirty="0" smtClean="0">
                <a:latin typeface="Cambria Math"/>
                <a:ea typeface="Cambria Math"/>
              </a:rPr>
              <a:t> </a:t>
            </a:r>
            <a:r>
              <a:rPr lang="en-US" sz="2400" i="1" dirty="0" smtClean="0"/>
              <a:t>A</a:t>
            </a:r>
            <a:r>
              <a:rPr lang="en-US" sz="2400" i="1" baseline="-25000" dirty="0" smtClean="0">
                <a:ea typeface="Cambria Math" pitchFamily="18" charset="0"/>
              </a:rPr>
              <a:t>i</a:t>
            </a:r>
            <a:r>
              <a:rPr lang="en-US" sz="2400" i="1" dirty="0" smtClean="0"/>
              <a:t> </a:t>
            </a:r>
            <a:r>
              <a:rPr lang="en-US" sz="2400" dirty="0" smtClean="0">
                <a:latin typeface="Cambria Math"/>
                <a:ea typeface="Cambria Math"/>
              </a:rPr>
              <a:t>∩ </a:t>
            </a:r>
            <a:r>
              <a:rPr lang="en-US" sz="2400" i="1" dirty="0" err="1" smtClean="0"/>
              <a:t>A</a:t>
            </a:r>
            <a:r>
              <a:rPr lang="en-US" sz="2400" i="1" baseline="-25000" dirty="0" err="1" smtClean="0">
                <a:ea typeface="Cambria Math" pitchFamily="18" charset="0"/>
              </a:rPr>
              <a:t>j</a:t>
            </a:r>
            <a:r>
              <a:rPr lang="en-US" sz="2400" dirty="0" smtClean="0">
                <a:latin typeface="Cambria Math"/>
                <a:ea typeface="Cambria Math"/>
              </a:rPr>
              <a:t>  = ∅ </a:t>
            </a:r>
            <a:r>
              <a:rPr lang="en-US" sz="2400" dirty="0" smtClean="0">
                <a:ea typeface="Cambria Math"/>
              </a:rPr>
              <a:t>for all </a:t>
            </a:r>
            <a:r>
              <a:rPr lang="en-US" sz="2400" i="1" dirty="0" err="1" smtClean="0">
                <a:ea typeface="Cambria Math"/>
              </a:rPr>
              <a:t>i</a:t>
            </a:r>
            <a:r>
              <a:rPr lang="en-US" sz="2400" dirty="0" smtClean="0">
                <a:ea typeface="Cambria Math"/>
              </a:rPr>
              <a:t>, </a:t>
            </a:r>
            <a:r>
              <a:rPr lang="en-US" sz="2400" i="1" dirty="0" smtClean="0">
                <a:ea typeface="Cambria Math"/>
              </a:rPr>
              <a:t>j</a:t>
            </a:r>
            <a:r>
              <a:rPr lang="en-US" sz="2400" dirty="0" smtClean="0">
                <a:ea typeface="Cambria Math"/>
              </a:rPr>
              <a:t>.</a:t>
            </a:r>
            <a:endParaRPr lang="en-US" sz="2400" dirty="0" smtClean="0">
              <a:latin typeface="Cambria Math" pitchFamily="18" charset="0"/>
              <a:ea typeface="Cambria Math" pitchFamily="18" charset="0"/>
            </a:endParaRPr>
          </a:p>
          <a:p>
            <a:r>
              <a:rPr lang="en-US" dirty="0" smtClean="0">
                <a:latin typeface="Cambria Math"/>
                <a:ea typeface="Cambria Math"/>
              </a:rPr>
              <a:t> </a:t>
            </a:r>
            <a:endParaRPr lang="en-US" dirty="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8CD41AC4-40F7-4FE0-8905-74C6698904F3}"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Combining the Sum and Product Rule</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Suppose statement labels in a programming language can be either a single letter (e.g. K) or a letter followed by a digit (e.g. </a:t>
            </a:r>
            <a:r>
              <a:rPr lang="en-US" dirty="0"/>
              <a:t> </a:t>
            </a:r>
            <a:r>
              <a:rPr lang="en-US" dirty="0" smtClean="0">
                <a:latin typeface="+mj-lt"/>
              </a:rPr>
              <a:t>N7</a:t>
            </a:r>
            <a:r>
              <a:rPr lang="en-US" dirty="0" smtClean="0"/>
              <a:t>). Find the number of possible labels.</a:t>
            </a:r>
          </a:p>
          <a:p>
            <a:pPr>
              <a:buNone/>
            </a:pPr>
            <a:r>
              <a:rPr lang="en-US" b="1" dirty="0" smtClean="0"/>
              <a:t>    Solution</a:t>
            </a:r>
            <a:r>
              <a:rPr lang="en-US" dirty="0" smtClean="0"/>
              <a:t>:  Use the product rule.</a:t>
            </a:r>
          </a:p>
          <a:p>
            <a:pPr>
              <a:buNone/>
            </a:pPr>
            <a:r>
              <a:rPr lang="en-US" dirty="0" smtClean="0"/>
              <a:t>         </a:t>
            </a:r>
            <a:r>
              <a:rPr lang="en-US" dirty="0" smtClean="0">
                <a:latin typeface="Cambria Math" pitchFamily="18" charset="0"/>
                <a:ea typeface="Cambria Math" pitchFamily="18" charset="0"/>
              </a:rPr>
              <a:t>26</a:t>
            </a:r>
            <a:r>
              <a:rPr lang="en-US" dirty="0" smtClean="0"/>
              <a:t> + </a:t>
            </a:r>
            <a:r>
              <a:rPr lang="en-US" dirty="0" smtClean="0">
                <a:latin typeface="Cambria Math" pitchFamily="18" charset="0"/>
                <a:ea typeface="Cambria Math" pitchFamily="18" charset="0"/>
              </a:rPr>
              <a:t>26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10</a:t>
            </a:r>
            <a:r>
              <a:rPr lang="en-US" dirty="0" smtClean="0"/>
              <a:t> = </a:t>
            </a:r>
            <a:r>
              <a:rPr lang="en-US" dirty="0" smtClean="0">
                <a:latin typeface="Cambria Math" pitchFamily="18" charset="0"/>
                <a:ea typeface="Cambria Math" pitchFamily="18" charset="0"/>
              </a:rPr>
              <a:t>286</a:t>
            </a:r>
            <a:endParaRPr lang="en-US" dirty="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8CD41AC4-40F7-4FE0-8905-74C6698904F3}" type="slidenum">
              <a:rPr lang="en-US" smtClean="0"/>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Passwords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Combining the sum and product rule allows us to solve more complex problems.</a:t>
            </a:r>
          </a:p>
          <a:p>
            <a:pPr>
              <a:buNone/>
            </a:pPr>
            <a:r>
              <a:rPr lang="en-US" b="1" dirty="0" smtClean="0"/>
              <a:t>      Example</a:t>
            </a:r>
            <a:r>
              <a:rPr lang="en-US" dirty="0" smtClean="0"/>
              <a:t>: Each user on a computer system has a password, which is six to eight characters long, where each character is an uppercase letter or a digit. Each password must contain at least one digit. How many possible passwords are there?</a:t>
            </a:r>
          </a:p>
          <a:p>
            <a:pPr>
              <a:buNone/>
            </a:pPr>
            <a:endParaRPr lang="en-US" dirty="0" smtClean="0"/>
          </a:p>
          <a:p>
            <a:pPr>
              <a:buNone/>
            </a:pPr>
            <a:r>
              <a:rPr lang="en-US" b="1" dirty="0" smtClean="0"/>
              <a:t>      Solution</a:t>
            </a:r>
            <a:r>
              <a:rPr lang="en-US" dirty="0" smtClean="0"/>
              <a:t>:  Let </a:t>
            </a:r>
            <a:r>
              <a:rPr lang="en-US" i="1" dirty="0" smtClean="0"/>
              <a:t>P</a:t>
            </a:r>
            <a:r>
              <a:rPr lang="en-US" dirty="0" smtClean="0"/>
              <a:t> be the total number of passwords, and let </a:t>
            </a:r>
            <a:r>
              <a:rPr lang="en-US" i="1" dirty="0" smtClean="0"/>
              <a:t>P</a:t>
            </a:r>
            <a:r>
              <a:rPr lang="en-US" baseline="-25000" dirty="0" smtClean="0">
                <a:latin typeface="Cambria Math" pitchFamily="18" charset="0"/>
                <a:ea typeface="Cambria Math" pitchFamily="18" charset="0"/>
              </a:rPr>
              <a:t>6</a:t>
            </a:r>
            <a:r>
              <a:rPr lang="en-US" dirty="0" smtClean="0"/>
              <a:t>, </a:t>
            </a:r>
            <a:r>
              <a:rPr lang="en-US" i="1" dirty="0" smtClean="0"/>
              <a:t>P</a:t>
            </a:r>
            <a:r>
              <a:rPr lang="en-US" baseline="-25000" dirty="0" smtClean="0">
                <a:latin typeface="Cambria Math" pitchFamily="18" charset="0"/>
                <a:ea typeface="Cambria Math" pitchFamily="18" charset="0"/>
              </a:rPr>
              <a:t>7</a:t>
            </a:r>
            <a:r>
              <a:rPr lang="en-US" dirty="0" smtClean="0"/>
              <a:t>, and </a:t>
            </a:r>
            <a:r>
              <a:rPr lang="en-US" i="1" dirty="0" smtClean="0"/>
              <a:t>P</a:t>
            </a:r>
            <a:r>
              <a:rPr lang="en-US" baseline="-25000" dirty="0" smtClean="0">
                <a:latin typeface="Cambria Math" pitchFamily="18" charset="0"/>
                <a:ea typeface="Cambria Math" pitchFamily="18" charset="0"/>
              </a:rPr>
              <a:t>8</a:t>
            </a:r>
            <a:r>
              <a:rPr lang="en-US" dirty="0" smtClean="0"/>
              <a:t> be the passwords of length </a:t>
            </a:r>
            <a:r>
              <a:rPr lang="en-US" dirty="0" smtClean="0">
                <a:latin typeface="Cambria Math" pitchFamily="18" charset="0"/>
                <a:ea typeface="Cambria Math" pitchFamily="18" charset="0"/>
              </a:rPr>
              <a:t>6</a:t>
            </a:r>
            <a:r>
              <a:rPr lang="en-US" dirty="0" smtClean="0"/>
              <a:t>, </a:t>
            </a:r>
            <a:r>
              <a:rPr lang="en-US" dirty="0" smtClean="0">
                <a:latin typeface="Cambria Math" pitchFamily="18" charset="0"/>
                <a:ea typeface="Cambria Math" pitchFamily="18" charset="0"/>
              </a:rPr>
              <a:t>7</a:t>
            </a:r>
            <a:r>
              <a:rPr lang="en-US" dirty="0" smtClean="0"/>
              <a:t>, and 8. </a:t>
            </a:r>
          </a:p>
          <a:p>
            <a:pPr lvl="1"/>
            <a:r>
              <a:rPr lang="en-US" dirty="0" smtClean="0"/>
              <a:t>By the sum rule </a:t>
            </a:r>
            <a:r>
              <a:rPr lang="en-US" i="1" dirty="0" smtClean="0"/>
              <a:t>P</a:t>
            </a:r>
            <a:r>
              <a:rPr lang="en-US" dirty="0" smtClean="0"/>
              <a:t> = </a:t>
            </a:r>
            <a:r>
              <a:rPr lang="en-US" i="1" dirty="0" smtClean="0"/>
              <a:t>P</a:t>
            </a:r>
            <a:r>
              <a:rPr lang="en-US" baseline="-25000" dirty="0" smtClean="0">
                <a:latin typeface="Cambria Math" pitchFamily="18" charset="0"/>
                <a:ea typeface="Cambria Math" pitchFamily="18" charset="0"/>
              </a:rPr>
              <a:t>6</a:t>
            </a:r>
            <a:r>
              <a:rPr lang="en-US" dirty="0" smtClean="0"/>
              <a:t> + </a:t>
            </a:r>
            <a:r>
              <a:rPr lang="en-US" i="1" dirty="0" smtClean="0"/>
              <a:t>P</a:t>
            </a:r>
            <a:r>
              <a:rPr lang="en-US" baseline="-25000" dirty="0" smtClean="0">
                <a:latin typeface="Cambria Math" pitchFamily="18" charset="0"/>
                <a:ea typeface="Cambria Math" pitchFamily="18" charset="0"/>
              </a:rPr>
              <a:t>7</a:t>
            </a:r>
            <a:r>
              <a:rPr lang="en-US" dirty="0" smtClean="0"/>
              <a:t> +</a:t>
            </a:r>
            <a:r>
              <a:rPr lang="en-US" i="1" dirty="0" smtClean="0"/>
              <a:t>P</a:t>
            </a:r>
            <a:r>
              <a:rPr lang="en-US" baseline="-25000" dirty="0" smtClean="0">
                <a:latin typeface="Cambria Math" pitchFamily="18" charset="0"/>
                <a:ea typeface="Cambria Math" pitchFamily="18" charset="0"/>
              </a:rPr>
              <a:t>8</a:t>
            </a:r>
            <a:r>
              <a:rPr lang="en-US" dirty="0" smtClean="0"/>
              <a:t>. </a:t>
            </a:r>
          </a:p>
          <a:p>
            <a:pPr lvl="1"/>
            <a:r>
              <a:rPr lang="en-US" dirty="0" smtClean="0"/>
              <a:t>To find each of </a:t>
            </a:r>
            <a:r>
              <a:rPr lang="en-US" i="1" dirty="0" smtClean="0"/>
              <a:t>P</a:t>
            </a:r>
            <a:r>
              <a:rPr lang="en-US" baseline="-25000" dirty="0" smtClean="0">
                <a:latin typeface="Cambria Math" pitchFamily="18" charset="0"/>
                <a:ea typeface="Cambria Math" pitchFamily="18" charset="0"/>
              </a:rPr>
              <a:t>6</a:t>
            </a:r>
            <a:r>
              <a:rPr lang="en-US" dirty="0" smtClean="0"/>
              <a:t>, </a:t>
            </a:r>
            <a:r>
              <a:rPr lang="en-US" i="1" dirty="0" smtClean="0"/>
              <a:t>P</a:t>
            </a:r>
            <a:r>
              <a:rPr lang="en-US" baseline="-25000" dirty="0" smtClean="0">
                <a:latin typeface="Cambria Math" pitchFamily="18" charset="0"/>
                <a:ea typeface="Cambria Math" pitchFamily="18" charset="0"/>
              </a:rPr>
              <a:t>7</a:t>
            </a:r>
            <a:r>
              <a:rPr lang="en-US" dirty="0" smtClean="0"/>
              <a:t>, and </a:t>
            </a:r>
            <a:r>
              <a:rPr lang="en-US" i="1" dirty="0" smtClean="0"/>
              <a:t>P</a:t>
            </a:r>
            <a:r>
              <a:rPr lang="en-US" baseline="-25000" dirty="0" smtClean="0">
                <a:latin typeface="Cambria Math" pitchFamily="18" charset="0"/>
                <a:ea typeface="Cambria Math" pitchFamily="18" charset="0"/>
              </a:rPr>
              <a:t>8</a:t>
            </a:r>
            <a:r>
              <a:rPr lang="en-US" dirty="0" smtClean="0"/>
              <a:t> , we find the number of passwords of the specified length composed of letters and digits and subtract the number composed only of letters. We find that:</a:t>
            </a:r>
          </a:p>
          <a:p>
            <a:pPr lvl="2">
              <a:buNone/>
            </a:pPr>
            <a:r>
              <a:rPr lang="en-US" dirty="0" smtClean="0"/>
              <a:t>     </a:t>
            </a:r>
          </a:p>
          <a:p>
            <a:pPr lvl="1">
              <a:buNone/>
            </a:pPr>
            <a:r>
              <a:rPr lang="en-US" i="1" dirty="0" smtClean="0"/>
              <a:t>           P</a:t>
            </a:r>
            <a:r>
              <a:rPr lang="en-US" baseline="-25000" dirty="0" smtClean="0">
                <a:latin typeface="Cambria Math" pitchFamily="18" charset="0"/>
                <a:ea typeface="Cambria Math" pitchFamily="18" charset="0"/>
              </a:rPr>
              <a:t>6</a:t>
            </a:r>
            <a:r>
              <a:rPr lang="en-US" dirty="0" smtClean="0"/>
              <a:t> = </a:t>
            </a:r>
            <a:r>
              <a:rPr lang="en-US" dirty="0" smtClean="0">
                <a:latin typeface="Cambria Math" pitchFamily="18" charset="0"/>
                <a:ea typeface="Cambria Math" pitchFamily="18" charset="0"/>
              </a:rPr>
              <a:t>36</a:t>
            </a:r>
            <a:r>
              <a:rPr lang="en-US" baseline="30000" dirty="0" smtClean="0">
                <a:latin typeface="Cambria Math" pitchFamily="18" charset="0"/>
                <a:ea typeface="Cambria Math" pitchFamily="18" charset="0"/>
              </a:rPr>
              <a:t>6</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26</a:t>
            </a:r>
            <a:r>
              <a:rPr lang="en-US" baseline="30000" dirty="0" smtClean="0">
                <a:latin typeface="Cambria Math" pitchFamily="18" charset="0"/>
                <a:ea typeface="Cambria Math" pitchFamily="18" charset="0"/>
              </a:rPr>
              <a:t>6</a:t>
            </a:r>
            <a:r>
              <a:rPr lang="en-US" dirty="0" smtClean="0"/>
              <a:t>  =</a:t>
            </a:r>
            <a:r>
              <a:rPr lang="en-US" dirty="0" smtClean="0">
                <a:latin typeface="Cambria Math" pitchFamily="18" charset="0"/>
                <a:ea typeface="Cambria Math" pitchFamily="18" charset="0"/>
              </a:rPr>
              <a:t>2,176,782,336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308,915,776</a:t>
            </a:r>
            <a:r>
              <a:rPr lang="en-US" dirty="0" smtClean="0"/>
              <a:t> =</a:t>
            </a:r>
            <a:r>
              <a:rPr lang="en-US" dirty="0" smtClean="0">
                <a:latin typeface="Cambria Math" pitchFamily="18" charset="0"/>
                <a:ea typeface="Cambria Math" pitchFamily="18" charset="0"/>
              </a:rPr>
              <a:t>1,867,866,560.</a:t>
            </a:r>
          </a:p>
          <a:p>
            <a:pPr lvl="1">
              <a:buNone/>
            </a:pPr>
            <a:r>
              <a:rPr lang="en-US" i="1" dirty="0" smtClean="0"/>
              <a:t>           P</a:t>
            </a:r>
            <a:r>
              <a:rPr lang="en-US" baseline="-25000" dirty="0" smtClean="0">
                <a:latin typeface="Cambria Math" pitchFamily="18" charset="0"/>
                <a:ea typeface="Cambria Math" pitchFamily="18" charset="0"/>
              </a:rPr>
              <a:t>7</a:t>
            </a:r>
            <a:r>
              <a:rPr lang="en-US" dirty="0" smtClean="0"/>
              <a:t> = </a:t>
            </a:r>
            <a:r>
              <a:rPr lang="en-US" dirty="0" smtClean="0">
                <a:latin typeface="Cambria Math" pitchFamily="18" charset="0"/>
                <a:ea typeface="Cambria Math" pitchFamily="18" charset="0"/>
              </a:rPr>
              <a:t>36</a:t>
            </a:r>
            <a:r>
              <a:rPr lang="en-US" baseline="30000" dirty="0" smtClean="0">
                <a:latin typeface="Cambria Math" pitchFamily="18" charset="0"/>
                <a:ea typeface="Cambria Math" pitchFamily="18" charset="0"/>
              </a:rPr>
              <a:t>7</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26</a:t>
            </a:r>
            <a:r>
              <a:rPr lang="en-US" baseline="30000" dirty="0" smtClean="0">
                <a:latin typeface="Cambria Math" pitchFamily="18" charset="0"/>
                <a:ea typeface="Cambria Math" pitchFamily="18" charset="0"/>
              </a:rPr>
              <a:t>7</a:t>
            </a:r>
            <a:r>
              <a:rPr lang="en-US" dirty="0" smtClean="0"/>
              <a:t>  =</a:t>
            </a:r>
          </a:p>
          <a:p>
            <a:pPr lvl="1">
              <a:buNone/>
            </a:pPr>
            <a:r>
              <a:rPr lang="en-US" dirty="0" smtClean="0">
                <a:latin typeface="Cambria Math" pitchFamily="18" charset="0"/>
                <a:ea typeface="Cambria Math" pitchFamily="18" charset="0"/>
              </a:rPr>
              <a:t>                        78,364,164,096 </a:t>
            </a:r>
            <a:r>
              <a:rPr lang="en-US" dirty="0" smtClean="0">
                <a:latin typeface="Cambria Math"/>
                <a:ea typeface="Cambria Math"/>
              </a:rPr>
              <a:t>−</a:t>
            </a:r>
            <a:r>
              <a:rPr lang="en-US" dirty="0" smtClean="0"/>
              <a:t> 8,</a:t>
            </a:r>
            <a:r>
              <a:rPr lang="en-US" dirty="0" smtClean="0">
                <a:latin typeface="Cambria Math" pitchFamily="18" charset="0"/>
                <a:ea typeface="Cambria Math" pitchFamily="18" charset="0"/>
              </a:rPr>
              <a:t>031,810,176</a:t>
            </a:r>
            <a:r>
              <a:rPr lang="en-US" dirty="0" smtClean="0"/>
              <a:t> =  </a:t>
            </a:r>
            <a:r>
              <a:rPr lang="en-US" dirty="0" smtClean="0">
                <a:latin typeface="Cambria Math" pitchFamily="18" charset="0"/>
                <a:ea typeface="Cambria Math" pitchFamily="18" charset="0"/>
              </a:rPr>
              <a:t>70,332,353,920.</a:t>
            </a:r>
            <a:endParaRPr lang="en-US" dirty="0" smtClean="0"/>
          </a:p>
          <a:p>
            <a:pPr lvl="1">
              <a:buNone/>
            </a:pPr>
            <a:r>
              <a:rPr lang="en-US" i="1" dirty="0" smtClean="0"/>
              <a:t>           P</a:t>
            </a:r>
            <a:r>
              <a:rPr lang="en-US" baseline="-25000" dirty="0" smtClean="0">
                <a:latin typeface="Cambria Math" pitchFamily="18" charset="0"/>
                <a:ea typeface="Cambria Math" pitchFamily="18" charset="0"/>
              </a:rPr>
              <a:t>8</a:t>
            </a:r>
            <a:r>
              <a:rPr lang="en-US" dirty="0" smtClean="0"/>
              <a:t> = </a:t>
            </a:r>
            <a:r>
              <a:rPr lang="en-US" dirty="0" smtClean="0">
                <a:latin typeface="Cambria Math" pitchFamily="18" charset="0"/>
                <a:ea typeface="Cambria Math" pitchFamily="18" charset="0"/>
              </a:rPr>
              <a:t>36</a:t>
            </a:r>
            <a:r>
              <a:rPr lang="en-US" baseline="30000" dirty="0" smtClean="0">
                <a:latin typeface="Cambria Math" pitchFamily="18" charset="0"/>
                <a:ea typeface="Cambria Math" pitchFamily="18" charset="0"/>
              </a:rPr>
              <a:t>8</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26</a:t>
            </a:r>
            <a:r>
              <a:rPr lang="en-US" baseline="30000" dirty="0" smtClean="0">
                <a:latin typeface="Cambria Math" pitchFamily="18" charset="0"/>
                <a:ea typeface="Cambria Math" pitchFamily="18" charset="0"/>
              </a:rPr>
              <a:t>8</a:t>
            </a:r>
            <a:r>
              <a:rPr lang="en-US" dirty="0" smtClean="0"/>
              <a:t>  =</a:t>
            </a:r>
          </a:p>
          <a:p>
            <a:pPr lvl="1">
              <a:buNone/>
            </a:pPr>
            <a:r>
              <a:rPr lang="en-US" dirty="0" smtClean="0">
                <a:latin typeface="Cambria Math" pitchFamily="18" charset="0"/>
                <a:ea typeface="Cambria Math" pitchFamily="18" charset="0"/>
              </a:rPr>
              <a:t>                       2,821,109,907,456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208,827,064,576</a:t>
            </a:r>
            <a:r>
              <a:rPr lang="en-US" dirty="0" smtClean="0"/>
              <a:t> =</a:t>
            </a:r>
            <a:r>
              <a:rPr lang="en-US" dirty="0" smtClean="0">
                <a:latin typeface="Cambria Math" pitchFamily="18" charset="0"/>
                <a:ea typeface="Cambria Math" pitchFamily="18" charset="0"/>
              </a:rPr>
              <a:t>2,612,282,842,880.</a:t>
            </a:r>
          </a:p>
          <a:p>
            <a:pPr lvl="1">
              <a:buNone/>
            </a:pPr>
            <a:endParaRPr lang="en-US" dirty="0" smtClean="0"/>
          </a:p>
          <a:p>
            <a:pPr lvl="1">
              <a:buNone/>
            </a:pPr>
            <a:r>
              <a:rPr lang="en-US" dirty="0" smtClean="0"/>
              <a:t>Consequently, </a:t>
            </a:r>
            <a:r>
              <a:rPr lang="en-US" i="1" dirty="0" smtClean="0"/>
              <a:t>P</a:t>
            </a:r>
            <a:r>
              <a:rPr lang="en-US" dirty="0" smtClean="0"/>
              <a:t> = </a:t>
            </a:r>
            <a:r>
              <a:rPr lang="en-US" i="1" dirty="0" smtClean="0"/>
              <a:t>P</a:t>
            </a:r>
            <a:r>
              <a:rPr lang="en-US" baseline="-25000" dirty="0" smtClean="0">
                <a:latin typeface="Cambria Math" pitchFamily="18" charset="0"/>
                <a:ea typeface="Cambria Math" pitchFamily="18" charset="0"/>
              </a:rPr>
              <a:t>6</a:t>
            </a:r>
            <a:r>
              <a:rPr lang="en-US" dirty="0" smtClean="0"/>
              <a:t> + </a:t>
            </a:r>
            <a:r>
              <a:rPr lang="en-US" i="1" dirty="0" smtClean="0"/>
              <a:t>P</a:t>
            </a:r>
            <a:r>
              <a:rPr lang="en-US" baseline="-25000" dirty="0" smtClean="0">
                <a:latin typeface="Cambria Math" pitchFamily="18" charset="0"/>
                <a:ea typeface="Cambria Math" pitchFamily="18" charset="0"/>
              </a:rPr>
              <a:t>7</a:t>
            </a:r>
            <a:r>
              <a:rPr lang="en-US" dirty="0" smtClean="0"/>
              <a:t> +</a:t>
            </a:r>
            <a:r>
              <a:rPr lang="en-US" i="1" dirty="0" smtClean="0"/>
              <a:t>P</a:t>
            </a:r>
            <a:r>
              <a:rPr lang="en-US" baseline="-25000" dirty="0" smtClean="0">
                <a:latin typeface="Cambria Math" pitchFamily="18" charset="0"/>
                <a:ea typeface="Cambria Math" pitchFamily="18" charset="0"/>
              </a:rPr>
              <a:t>8</a:t>
            </a:r>
            <a:r>
              <a:rPr lang="en-US" dirty="0" smtClean="0"/>
              <a:t> = </a:t>
            </a:r>
            <a:r>
              <a:rPr lang="en-US" dirty="0" smtClean="0">
                <a:latin typeface="Cambria Math" pitchFamily="18" charset="0"/>
                <a:ea typeface="Cambria Math" pitchFamily="18" charset="0"/>
              </a:rPr>
              <a:t>2,684,483,063,360</a:t>
            </a:r>
            <a:r>
              <a:rPr lang="en-US" dirty="0" smtClean="0"/>
              <a:t>.</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Addresses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Version </a:t>
            </a:r>
            <a:r>
              <a:rPr lang="en-US" dirty="0" smtClean="0">
                <a:latin typeface="Cambria Math" pitchFamily="18" charset="0"/>
                <a:ea typeface="Cambria Math" pitchFamily="18" charset="0"/>
              </a:rPr>
              <a:t>4</a:t>
            </a:r>
            <a:r>
              <a:rPr lang="en-US" dirty="0" smtClean="0"/>
              <a:t> of the Internet Protocol (IPv</a:t>
            </a:r>
            <a:r>
              <a:rPr lang="en-US" dirty="0" smtClean="0">
                <a:latin typeface="Cambria Math" pitchFamily="18" charset="0"/>
                <a:ea typeface="Cambria Math" pitchFamily="18" charset="0"/>
              </a:rPr>
              <a:t>4</a:t>
            </a:r>
            <a:r>
              <a:rPr lang="en-US" dirty="0" smtClean="0"/>
              <a:t>) uses </a:t>
            </a:r>
            <a:r>
              <a:rPr lang="en-US" dirty="0" smtClean="0">
                <a:latin typeface="Cambria Math" pitchFamily="18" charset="0"/>
                <a:ea typeface="Cambria Math" pitchFamily="18" charset="0"/>
              </a:rPr>
              <a:t>32</a:t>
            </a:r>
            <a:r>
              <a:rPr lang="en-US" dirty="0" smtClean="0"/>
              <a:t> bits.</a:t>
            </a:r>
          </a:p>
          <a:p>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r>
              <a:rPr lang="en-US" b="1" dirty="0" smtClean="0">
                <a:solidFill>
                  <a:schemeClr val="bg1">
                    <a:lumMod val="65000"/>
                  </a:schemeClr>
                </a:solidFill>
              </a:rPr>
              <a:t>Class A Addresses</a:t>
            </a:r>
            <a:r>
              <a:rPr lang="en-US" dirty="0" smtClean="0">
                <a:solidFill>
                  <a:schemeClr val="bg1">
                    <a:lumMod val="65000"/>
                  </a:schemeClr>
                </a:solidFill>
              </a:rPr>
              <a:t>: used for the largest networks, a </a:t>
            </a:r>
            <a:r>
              <a:rPr lang="en-US" dirty="0" smtClean="0">
                <a:solidFill>
                  <a:schemeClr val="bg1">
                    <a:lumMod val="65000"/>
                  </a:schemeClr>
                </a:solidFill>
                <a:latin typeface="Cambria Math" pitchFamily="18" charset="0"/>
                <a:ea typeface="Cambria Math" pitchFamily="18" charset="0"/>
              </a:rPr>
              <a:t>0</a:t>
            </a:r>
            <a:r>
              <a:rPr lang="en-US" dirty="0" smtClean="0">
                <a:solidFill>
                  <a:schemeClr val="bg1">
                    <a:lumMod val="65000"/>
                  </a:schemeClr>
                </a:solidFill>
              </a:rPr>
              <a:t>,followed by a </a:t>
            </a:r>
            <a:r>
              <a:rPr lang="en-US" dirty="0" smtClean="0">
                <a:solidFill>
                  <a:schemeClr val="bg1">
                    <a:lumMod val="65000"/>
                  </a:schemeClr>
                </a:solidFill>
                <a:latin typeface="Cambria Math" pitchFamily="18" charset="0"/>
                <a:ea typeface="Cambria Math" pitchFamily="18" charset="0"/>
              </a:rPr>
              <a:t>7</a:t>
            </a:r>
            <a:r>
              <a:rPr lang="en-US" dirty="0" smtClean="0">
                <a:solidFill>
                  <a:schemeClr val="bg1">
                    <a:lumMod val="65000"/>
                  </a:schemeClr>
                </a:solidFill>
              </a:rPr>
              <a:t>-bit </a:t>
            </a:r>
            <a:r>
              <a:rPr lang="en-US" dirty="0" err="1" smtClean="0">
                <a:solidFill>
                  <a:schemeClr val="bg1">
                    <a:lumMod val="65000"/>
                  </a:schemeClr>
                </a:solidFill>
              </a:rPr>
              <a:t>netid</a:t>
            </a:r>
            <a:r>
              <a:rPr lang="en-US" dirty="0" smtClean="0">
                <a:solidFill>
                  <a:schemeClr val="bg1">
                    <a:lumMod val="65000"/>
                  </a:schemeClr>
                </a:solidFill>
              </a:rPr>
              <a:t> and a </a:t>
            </a:r>
            <a:r>
              <a:rPr lang="en-US" dirty="0" smtClean="0">
                <a:solidFill>
                  <a:schemeClr val="bg1">
                    <a:lumMod val="65000"/>
                  </a:schemeClr>
                </a:solidFill>
                <a:latin typeface="Cambria Math" pitchFamily="18" charset="0"/>
                <a:ea typeface="Cambria Math" pitchFamily="18" charset="0"/>
              </a:rPr>
              <a:t>24</a:t>
            </a:r>
            <a:r>
              <a:rPr lang="en-US" dirty="0" smtClean="0">
                <a:solidFill>
                  <a:schemeClr val="bg1">
                    <a:lumMod val="65000"/>
                  </a:schemeClr>
                </a:solidFill>
              </a:rPr>
              <a:t>-bit </a:t>
            </a:r>
            <a:r>
              <a:rPr lang="en-US" dirty="0" err="1" smtClean="0">
                <a:solidFill>
                  <a:schemeClr val="bg1">
                    <a:lumMod val="65000"/>
                  </a:schemeClr>
                </a:solidFill>
              </a:rPr>
              <a:t>hostid</a:t>
            </a:r>
            <a:r>
              <a:rPr lang="en-US" dirty="0" smtClean="0">
                <a:solidFill>
                  <a:schemeClr val="bg1">
                    <a:lumMod val="65000"/>
                  </a:schemeClr>
                </a:solidFill>
              </a:rPr>
              <a:t>.</a:t>
            </a:r>
          </a:p>
          <a:p>
            <a:r>
              <a:rPr lang="en-US" b="1" dirty="0" smtClean="0">
                <a:solidFill>
                  <a:schemeClr val="bg1">
                    <a:lumMod val="65000"/>
                  </a:schemeClr>
                </a:solidFill>
              </a:rPr>
              <a:t>Class B Addresses</a:t>
            </a:r>
            <a:r>
              <a:rPr lang="en-US" dirty="0" smtClean="0">
                <a:solidFill>
                  <a:schemeClr val="bg1">
                    <a:lumMod val="65000"/>
                  </a:schemeClr>
                </a:solidFill>
              </a:rPr>
              <a:t>: used for the medium-sized networks, a </a:t>
            </a:r>
            <a:r>
              <a:rPr lang="en-US" dirty="0" smtClean="0">
                <a:solidFill>
                  <a:schemeClr val="bg1">
                    <a:lumMod val="65000"/>
                  </a:schemeClr>
                </a:solidFill>
                <a:latin typeface="Cambria Math" pitchFamily="18" charset="0"/>
                <a:ea typeface="Cambria Math" pitchFamily="18" charset="0"/>
              </a:rPr>
              <a:t>10</a:t>
            </a:r>
            <a:r>
              <a:rPr lang="en-US" dirty="0" smtClean="0">
                <a:solidFill>
                  <a:schemeClr val="bg1">
                    <a:lumMod val="65000"/>
                  </a:schemeClr>
                </a:solidFill>
              </a:rPr>
              <a:t>,followed by a </a:t>
            </a:r>
            <a:r>
              <a:rPr lang="en-US" dirty="0" smtClean="0">
                <a:solidFill>
                  <a:schemeClr val="bg1">
                    <a:lumMod val="65000"/>
                  </a:schemeClr>
                </a:solidFill>
                <a:latin typeface="Cambria Math" pitchFamily="18" charset="0"/>
                <a:ea typeface="Cambria Math" pitchFamily="18" charset="0"/>
              </a:rPr>
              <a:t>14</a:t>
            </a:r>
            <a:r>
              <a:rPr lang="en-US" dirty="0" smtClean="0">
                <a:solidFill>
                  <a:schemeClr val="bg1">
                    <a:lumMod val="65000"/>
                  </a:schemeClr>
                </a:solidFill>
              </a:rPr>
              <a:t>-bit </a:t>
            </a:r>
            <a:r>
              <a:rPr lang="en-US" dirty="0" err="1" smtClean="0">
                <a:solidFill>
                  <a:schemeClr val="bg1">
                    <a:lumMod val="65000"/>
                  </a:schemeClr>
                </a:solidFill>
              </a:rPr>
              <a:t>netid</a:t>
            </a:r>
            <a:r>
              <a:rPr lang="en-US" dirty="0" smtClean="0">
                <a:solidFill>
                  <a:schemeClr val="bg1">
                    <a:lumMod val="65000"/>
                  </a:schemeClr>
                </a:solidFill>
              </a:rPr>
              <a:t> and a </a:t>
            </a:r>
            <a:r>
              <a:rPr lang="en-US" dirty="0" smtClean="0">
                <a:solidFill>
                  <a:schemeClr val="bg1">
                    <a:lumMod val="65000"/>
                  </a:schemeClr>
                </a:solidFill>
                <a:latin typeface="Cambria Math" pitchFamily="18" charset="0"/>
                <a:ea typeface="Cambria Math" pitchFamily="18" charset="0"/>
              </a:rPr>
              <a:t>16</a:t>
            </a:r>
            <a:r>
              <a:rPr lang="en-US" dirty="0" smtClean="0">
                <a:solidFill>
                  <a:schemeClr val="bg1">
                    <a:lumMod val="65000"/>
                  </a:schemeClr>
                </a:solidFill>
              </a:rPr>
              <a:t>-bit </a:t>
            </a:r>
            <a:r>
              <a:rPr lang="en-US" dirty="0" err="1" smtClean="0">
                <a:solidFill>
                  <a:schemeClr val="bg1">
                    <a:lumMod val="65000"/>
                  </a:schemeClr>
                </a:solidFill>
              </a:rPr>
              <a:t>hostid</a:t>
            </a:r>
            <a:r>
              <a:rPr lang="en-US" dirty="0" smtClean="0">
                <a:solidFill>
                  <a:schemeClr val="bg1">
                    <a:lumMod val="65000"/>
                  </a:schemeClr>
                </a:solidFill>
              </a:rPr>
              <a:t>.</a:t>
            </a:r>
          </a:p>
          <a:p>
            <a:r>
              <a:rPr lang="en-US" b="1" dirty="0" smtClean="0">
                <a:solidFill>
                  <a:schemeClr val="bg1">
                    <a:lumMod val="65000"/>
                  </a:schemeClr>
                </a:solidFill>
              </a:rPr>
              <a:t>Class C Addresses</a:t>
            </a:r>
            <a:r>
              <a:rPr lang="en-US" dirty="0" smtClean="0">
                <a:solidFill>
                  <a:schemeClr val="bg1">
                    <a:lumMod val="65000"/>
                  </a:schemeClr>
                </a:solidFill>
              </a:rPr>
              <a:t>: used for the smallest networks, a </a:t>
            </a:r>
            <a:r>
              <a:rPr lang="en-US" dirty="0" smtClean="0">
                <a:solidFill>
                  <a:schemeClr val="bg1">
                    <a:lumMod val="65000"/>
                  </a:schemeClr>
                </a:solidFill>
                <a:latin typeface="Cambria Math" pitchFamily="18" charset="0"/>
                <a:ea typeface="Cambria Math" pitchFamily="18" charset="0"/>
              </a:rPr>
              <a:t>110</a:t>
            </a:r>
            <a:r>
              <a:rPr lang="en-US" dirty="0" smtClean="0">
                <a:solidFill>
                  <a:schemeClr val="bg1">
                    <a:lumMod val="65000"/>
                  </a:schemeClr>
                </a:solidFill>
              </a:rPr>
              <a:t>,followed by a </a:t>
            </a:r>
            <a:r>
              <a:rPr lang="en-US" dirty="0" smtClean="0">
                <a:solidFill>
                  <a:schemeClr val="bg1">
                    <a:lumMod val="65000"/>
                  </a:schemeClr>
                </a:solidFill>
                <a:latin typeface="Cambria Math" pitchFamily="18" charset="0"/>
                <a:ea typeface="Cambria Math" pitchFamily="18" charset="0"/>
              </a:rPr>
              <a:t>21</a:t>
            </a:r>
            <a:r>
              <a:rPr lang="en-US" dirty="0" smtClean="0">
                <a:solidFill>
                  <a:schemeClr val="bg1">
                    <a:lumMod val="65000"/>
                  </a:schemeClr>
                </a:solidFill>
              </a:rPr>
              <a:t>-bit </a:t>
            </a:r>
            <a:r>
              <a:rPr lang="en-US" dirty="0" err="1" smtClean="0">
                <a:solidFill>
                  <a:schemeClr val="bg1">
                    <a:lumMod val="65000"/>
                  </a:schemeClr>
                </a:solidFill>
              </a:rPr>
              <a:t>netid</a:t>
            </a:r>
            <a:r>
              <a:rPr lang="en-US" dirty="0" smtClean="0">
                <a:solidFill>
                  <a:schemeClr val="bg1">
                    <a:lumMod val="65000"/>
                  </a:schemeClr>
                </a:solidFill>
              </a:rPr>
              <a:t> and a </a:t>
            </a:r>
            <a:r>
              <a:rPr lang="en-US" dirty="0" smtClean="0">
                <a:solidFill>
                  <a:schemeClr val="bg1">
                    <a:lumMod val="65000"/>
                  </a:schemeClr>
                </a:solidFill>
                <a:latin typeface="Cambria Math" pitchFamily="18" charset="0"/>
                <a:ea typeface="Cambria Math" pitchFamily="18" charset="0"/>
              </a:rPr>
              <a:t>8</a:t>
            </a:r>
            <a:r>
              <a:rPr lang="en-US" dirty="0" smtClean="0">
                <a:solidFill>
                  <a:schemeClr val="bg1">
                    <a:lumMod val="65000"/>
                  </a:schemeClr>
                </a:solidFill>
              </a:rPr>
              <a:t>-bit </a:t>
            </a:r>
            <a:r>
              <a:rPr lang="en-US" dirty="0" err="1" smtClean="0">
                <a:solidFill>
                  <a:schemeClr val="bg1">
                    <a:lumMod val="65000"/>
                  </a:schemeClr>
                </a:solidFill>
              </a:rPr>
              <a:t>hostid</a:t>
            </a:r>
            <a:r>
              <a:rPr lang="en-US" dirty="0" smtClean="0">
                <a:solidFill>
                  <a:schemeClr val="bg1">
                    <a:lumMod val="65000"/>
                  </a:schemeClr>
                </a:solidFill>
              </a:rPr>
              <a:t>.</a:t>
            </a:r>
          </a:p>
          <a:p>
            <a:pPr lvl="1"/>
            <a:r>
              <a:rPr lang="en-US" dirty="0" smtClean="0">
                <a:solidFill>
                  <a:schemeClr val="bg1">
                    <a:lumMod val="65000"/>
                  </a:schemeClr>
                </a:solidFill>
              </a:rPr>
              <a:t>Neither Class D nor Class E addresses are assigned as the address of a computer on the internet. Only Classes A, B, and C are available. </a:t>
            </a:r>
          </a:p>
          <a:p>
            <a:pPr lvl="1"/>
            <a:r>
              <a:rPr lang="en-US" dirty="0" smtClean="0">
                <a:solidFill>
                  <a:schemeClr val="bg1">
                    <a:lumMod val="65000"/>
                  </a:schemeClr>
                </a:solidFill>
                <a:latin typeface="Cambria Math" pitchFamily="18" charset="0"/>
                <a:ea typeface="Cambria Math" pitchFamily="18" charset="0"/>
              </a:rPr>
              <a:t>1111111</a:t>
            </a:r>
            <a:r>
              <a:rPr lang="en-US" dirty="0" smtClean="0">
                <a:solidFill>
                  <a:schemeClr val="bg1">
                    <a:lumMod val="65000"/>
                  </a:schemeClr>
                </a:solidFill>
              </a:rPr>
              <a:t> is not available as the </a:t>
            </a:r>
            <a:r>
              <a:rPr lang="en-US" dirty="0" err="1" smtClean="0">
                <a:solidFill>
                  <a:schemeClr val="bg1">
                    <a:lumMod val="65000"/>
                  </a:schemeClr>
                </a:solidFill>
              </a:rPr>
              <a:t>netid</a:t>
            </a:r>
            <a:r>
              <a:rPr lang="en-US" dirty="0" smtClean="0">
                <a:solidFill>
                  <a:schemeClr val="bg1">
                    <a:lumMod val="65000"/>
                  </a:schemeClr>
                </a:solidFill>
              </a:rPr>
              <a:t> of a Class A network.</a:t>
            </a:r>
          </a:p>
          <a:p>
            <a:pPr lvl="1"/>
            <a:r>
              <a:rPr lang="en-US" dirty="0" err="1" smtClean="0">
                <a:solidFill>
                  <a:schemeClr val="bg1">
                    <a:lumMod val="65000"/>
                  </a:schemeClr>
                </a:solidFill>
              </a:rPr>
              <a:t>Hostids</a:t>
            </a:r>
            <a:r>
              <a:rPr lang="en-US" dirty="0" smtClean="0">
                <a:solidFill>
                  <a:schemeClr val="bg1">
                    <a:lumMod val="65000"/>
                  </a:schemeClr>
                </a:solidFill>
              </a:rPr>
              <a:t> consisting of all </a:t>
            </a:r>
            <a:r>
              <a:rPr lang="en-US" dirty="0" smtClean="0">
                <a:solidFill>
                  <a:schemeClr val="bg1">
                    <a:lumMod val="65000"/>
                  </a:schemeClr>
                </a:solidFill>
                <a:latin typeface="Cambria Math" pitchFamily="18" charset="0"/>
                <a:ea typeface="Cambria Math" pitchFamily="18" charset="0"/>
              </a:rPr>
              <a:t>0</a:t>
            </a:r>
            <a:r>
              <a:rPr lang="en-US" dirty="0" smtClean="0">
                <a:solidFill>
                  <a:schemeClr val="bg1">
                    <a:lumMod val="65000"/>
                  </a:schemeClr>
                </a:solidFill>
              </a:rPr>
              <a:t>s and all </a:t>
            </a:r>
            <a:r>
              <a:rPr lang="en-US" dirty="0" smtClean="0">
                <a:solidFill>
                  <a:schemeClr val="bg1">
                    <a:lumMod val="65000"/>
                  </a:schemeClr>
                </a:solidFill>
                <a:latin typeface="Cambria Math" pitchFamily="18" charset="0"/>
                <a:ea typeface="Cambria Math" pitchFamily="18" charset="0"/>
              </a:rPr>
              <a:t>1</a:t>
            </a:r>
            <a:r>
              <a:rPr lang="en-US" dirty="0" smtClean="0">
                <a:solidFill>
                  <a:schemeClr val="bg1">
                    <a:lumMod val="65000"/>
                  </a:schemeClr>
                </a:solidFill>
              </a:rPr>
              <a:t>s are not available in any network. </a:t>
            </a:r>
          </a:p>
        </p:txBody>
      </p:sp>
      <p:pic>
        <p:nvPicPr>
          <p:cNvPr id="4" name="Picture 3" descr="0502.jpg"/>
          <p:cNvPicPr>
            <a:picLocks noChangeAspect="1"/>
          </p:cNvPicPr>
          <p:nvPr/>
        </p:nvPicPr>
        <p:blipFill>
          <a:blip r:embed="rId2" cstate="print"/>
          <a:stretch>
            <a:fillRect/>
          </a:stretch>
        </p:blipFill>
        <p:spPr>
          <a:xfrm>
            <a:off x="1905000" y="2209800"/>
            <a:ext cx="4425696" cy="1217676"/>
          </a:xfrm>
          <a:prstGeom prst="rect">
            <a:avLst/>
          </a:prstGeom>
        </p:spPr>
      </p:pic>
      <p:sp>
        <p:nvSpPr>
          <p:cNvPr id="5" name="Slide Number Placeholder 4"/>
          <p:cNvSpPr>
            <a:spLocks noGrp="1"/>
          </p:cNvSpPr>
          <p:nvPr>
            <p:ph type="sldNum" sz="quarter" idx="12"/>
          </p:nvPr>
        </p:nvSpPr>
        <p:spPr/>
        <p:txBody>
          <a:bodyPr/>
          <a:lstStyle/>
          <a:p>
            <a:fld id="{8CD41AC4-40F7-4FE0-8905-74C6698904F3}"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Internet Addresses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Example</a:t>
            </a:r>
            <a:r>
              <a:rPr lang="en-US" dirty="0" smtClean="0"/>
              <a:t>: How many different IPv</a:t>
            </a:r>
            <a:r>
              <a:rPr lang="en-US" dirty="0" smtClean="0">
                <a:latin typeface="Cambria Math" pitchFamily="18" charset="0"/>
                <a:ea typeface="Cambria Math" pitchFamily="18" charset="0"/>
              </a:rPr>
              <a:t>4</a:t>
            </a:r>
            <a:r>
              <a:rPr lang="en-US" dirty="0" smtClean="0"/>
              <a:t> addresses are available for computers on the internet?</a:t>
            </a:r>
          </a:p>
          <a:p>
            <a:pPr>
              <a:buNone/>
            </a:pPr>
            <a:r>
              <a:rPr lang="en-US" b="1" dirty="0" smtClean="0"/>
              <a:t>    </a:t>
            </a:r>
            <a:r>
              <a:rPr lang="en-US" b="1" dirty="0" smtClean="0">
                <a:solidFill>
                  <a:schemeClr val="bg1">
                    <a:lumMod val="65000"/>
                  </a:schemeClr>
                </a:solidFill>
              </a:rPr>
              <a:t>Solution</a:t>
            </a:r>
            <a:r>
              <a:rPr lang="en-US" dirty="0" smtClean="0">
                <a:solidFill>
                  <a:schemeClr val="bg1">
                    <a:lumMod val="65000"/>
                  </a:schemeClr>
                </a:solidFill>
              </a:rPr>
              <a:t>: Use both the sum and the product rule. Let </a:t>
            </a:r>
            <a:r>
              <a:rPr lang="en-US" i="1" dirty="0" smtClean="0">
                <a:solidFill>
                  <a:schemeClr val="bg1">
                    <a:lumMod val="65000"/>
                  </a:schemeClr>
                </a:solidFill>
              </a:rPr>
              <a:t>x</a:t>
            </a:r>
            <a:r>
              <a:rPr lang="en-US" dirty="0" smtClean="0">
                <a:solidFill>
                  <a:schemeClr val="bg1">
                    <a:lumMod val="65000"/>
                  </a:schemeClr>
                </a:solidFill>
              </a:rPr>
              <a:t> be the number of available addresses, and let </a:t>
            </a:r>
            <a:r>
              <a:rPr lang="en-US" i="1" dirty="0" err="1" smtClean="0">
                <a:solidFill>
                  <a:schemeClr val="bg1">
                    <a:lumMod val="65000"/>
                  </a:schemeClr>
                </a:solidFill>
              </a:rPr>
              <a:t>x</a:t>
            </a:r>
            <a:r>
              <a:rPr lang="en-US" baseline="-25000" dirty="0" err="1" smtClean="0">
                <a:solidFill>
                  <a:schemeClr val="bg1">
                    <a:lumMod val="65000"/>
                  </a:schemeClr>
                </a:solidFill>
              </a:rPr>
              <a:t>A</a:t>
            </a:r>
            <a:r>
              <a:rPr lang="en-US" dirty="0" smtClean="0">
                <a:solidFill>
                  <a:schemeClr val="bg1">
                    <a:lumMod val="65000"/>
                  </a:schemeClr>
                </a:solidFill>
              </a:rPr>
              <a:t>, </a:t>
            </a:r>
            <a:r>
              <a:rPr lang="en-US" i="1" dirty="0" err="1" smtClean="0">
                <a:solidFill>
                  <a:schemeClr val="bg1">
                    <a:lumMod val="65000"/>
                  </a:schemeClr>
                </a:solidFill>
              </a:rPr>
              <a:t>x</a:t>
            </a:r>
            <a:r>
              <a:rPr lang="en-US" baseline="-25000" dirty="0" err="1" smtClean="0">
                <a:solidFill>
                  <a:schemeClr val="bg1">
                    <a:lumMod val="65000"/>
                  </a:schemeClr>
                </a:solidFill>
              </a:rPr>
              <a:t>B</a:t>
            </a:r>
            <a:r>
              <a:rPr lang="en-US" dirty="0" smtClean="0">
                <a:solidFill>
                  <a:schemeClr val="bg1">
                    <a:lumMod val="65000"/>
                  </a:schemeClr>
                </a:solidFill>
              </a:rPr>
              <a:t>, and </a:t>
            </a:r>
            <a:r>
              <a:rPr lang="en-US" i="1" dirty="0" err="1" smtClean="0">
                <a:solidFill>
                  <a:schemeClr val="bg1">
                    <a:lumMod val="65000"/>
                  </a:schemeClr>
                </a:solidFill>
              </a:rPr>
              <a:t>x</a:t>
            </a:r>
            <a:r>
              <a:rPr lang="en-US" baseline="-25000" dirty="0" err="1" smtClean="0">
                <a:solidFill>
                  <a:schemeClr val="bg1">
                    <a:lumMod val="65000"/>
                  </a:schemeClr>
                </a:solidFill>
              </a:rPr>
              <a:t>C</a:t>
            </a:r>
            <a:r>
              <a:rPr lang="en-US" dirty="0" smtClean="0">
                <a:solidFill>
                  <a:schemeClr val="bg1">
                    <a:lumMod val="65000"/>
                  </a:schemeClr>
                </a:solidFill>
              </a:rPr>
              <a:t> denote the number of addresses for the respective classes.</a:t>
            </a:r>
          </a:p>
          <a:p>
            <a:pPr lvl="1"/>
            <a:r>
              <a:rPr lang="en-US" dirty="0" smtClean="0">
                <a:solidFill>
                  <a:schemeClr val="bg1">
                    <a:lumMod val="65000"/>
                  </a:schemeClr>
                </a:solidFill>
              </a:rPr>
              <a:t>To find, </a:t>
            </a:r>
            <a:r>
              <a:rPr lang="en-US" i="1" dirty="0" err="1" smtClean="0">
                <a:solidFill>
                  <a:schemeClr val="bg1">
                    <a:lumMod val="65000"/>
                  </a:schemeClr>
                </a:solidFill>
              </a:rPr>
              <a:t>x</a:t>
            </a:r>
            <a:r>
              <a:rPr lang="en-US" baseline="-25000" dirty="0" err="1" smtClean="0">
                <a:solidFill>
                  <a:schemeClr val="bg1">
                    <a:lumMod val="65000"/>
                  </a:schemeClr>
                </a:solidFill>
              </a:rPr>
              <a:t>A</a:t>
            </a:r>
            <a:r>
              <a:rPr lang="en-US" dirty="0" smtClean="0">
                <a:solidFill>
                  <a:schemeClr val="bg1">
                    <a:lumMod val="65000"/>
                  </a:schemeClr>
                </a:solidFill>
              </a:rPr>
              <a:t>: </a:t>
            </a:r>
            <a:r>
              <a:rPr lang="en-US" dirty="0" smtClean="0">
                <a:solidFill>
                  <a:schemeClr val="bg1">
                    <a:lumMod val="65000"/>
                  </a:schemeClr>
                </a:solidFill>
                <a:latin typeface="Cambria Math" pitchFamily="18" charset="0"/>
                <a:ea typeface="Cambria Math" pitchFamily="18" charset="0"/>
              </a:rPr>
              <a:t>2</a:t>
            </a:r>
            <a:r>
              <a:rPr lang="en-US" baseline="30000" dirty="0" smtClean="0">
                <a:solidFill>
                  <a:schemeClr val="bg1">
                    <a:lumMod val="65000"/>
                  </a:schemeClr>
                </a:solidFill>
                <a:latin typeface="Cambria Math" pitchFamily="18" charset="0"/>
                <a:ea typeface="Cambria Math" pitchFamily="18" charset="0"/>
              </a:rPr>
              <a:t>7</a:t>
            </a:r>
            <a:r>
              <a:rPr lang="en-US" dirty="0" smtClean="0">
                <a:solidFill>
                  <a:schemeClr val="bg1">
                    <a:lumMod val="65000"/>
                  </a:schemeClr>
                </a:solidFill>
              </a:rPr>
              <a:t> </a:t>
            </a:r>
            <a:r>
              <a:rPr lang="en-US" dirty="0" smtClean="0">
                <a:solidFill>
                  <a:schemeClr val="bg1">
                    <a:lumMod val="65000"/>
                  </a:schemeClr>
                </a:solidFill>
                <a:latin typeface="Cambria Math"/>
                <a:ea typeface="Cambria Math"/>
              </a:rPr>
              <a:t>− 1 = 127 </a:t>
            </a:r>
            <a:r>
              <a:rPr lang="en-US" dirty="0" err="1" smtClean="0">
                <a:solidFill>
                  <a:schemeClr val="bg1">
                    <a:lumMod val="65000"/>
                  </a:schemeClr>
                </a:solidFill>
                <a:latin typeface="Cambria Math"/>
                <a:ea typeface="Cambria Math"/>
              </a:rPr>
              <a:t>netids</a:t>
            </a:r>
            <a:r>
              <a:rPr lang="en-US" dirty="0" smtClean="0">
                <a:solidFill>
                  <a:schemeClr val="bg1">
                    <a:lumMod val="65000"/>
                  </a:schemeClr>
                </a:solidFill>
                <a:latin typeface="Cambria Math"/>
                <a:ea typeface="Cambria Math"/>
              </a:rPr>
              <a:t>. </a:t>
            </a:r>
            <a:r>
              <a:rPr lang="en-US" dirty="0" smtClean="0">
                <a:solidFill>
                  <a:schemeClr val="bg1">
                    <a:lumMod val="65000"/>
                  </a:schemeClr>
                </a:solidFill>
                <a:latin typeface="Cambria Math" pitchFamily="18" charset="0"/>
                <a:ea typeface="Cambria Math" pitchFamily="18" charset="0"/>
              </a:rPr>
              <a:t>2</a:t>
            </a:r>
            <a:r>
              <a:rPr lang="en-US" baseline="30000" dirty="0" smtClean="0">
                <a:solidFill>
                  <a:schemeClr val="bg1">
                    <a:lumMod val="65000"/>
                  </a:schemeClr>
                </a:solidFill>
                <a:latin typeface="Cambria Math" pitchFamily="18" charset="0"/>
                <a:ea typeface="Cambria Math" pitchFamily="18" charset="0"/>
              </a:rPr>
              <a:t>24</a:t>
            </a:r>
            <a:r>
              <a:rPr lang="en-US" dirty="0" smtClean="0">
                <a:solidFill>
                  <a:schemeClr val="bg1">
                    <a:lumMod val="65000"/>
                  </a:schemeClr>
                </a:solidFill>
              </a:rPr>
              <a:t> </a:t>
            </a:r>
            <a:r>
              <a:rPr lang="en-US" dirty="0" smtClean="0">
                <a:solidFill>
                  <a:schemeClr val="bg1">
                    <a:lumMod val="65000"/>
                  </a:schemeClr>
                </a:solidFill>
                <a:latin typeface="Cambria Math"/>
                <a:ea typeface="Cambria Math"/>
              </a:rPr>
              <a:t>− 2 = 16,777,214 </a:t>
            </a:r>
            <a:r>
              <a:rPr lang="en-US" dirty="0" err="1" smtClean="0">
                <a:solidFill>
                  <a:schemeClr val="bg1">
                    <a:lumMod val="65000"/>
                  </a:schemeClr>
                </a:solidFill>
                <a:latin typeface="Cambria Math"/>
                <a:ea typeface="Cambria Math"/>
              </a:rPr>
              <a:t>hostids</a:t>
            </a:r>
            <a:r>
              <a:rPr lang="en-US" dirty="0" smtClean="0">
                <a:solidFill>
                  <a:schemeClr val="bg1">
                    <a:lumMod val="65000"/>
                  </a:schemeClr>
                </a:solidFill>
                <a:latin typeface="Cambria Math"/>
                <a:ea typeface="Cambria Math"/>
              </a:rPr>
              <a:t>. </a:t>
            </a:r>
          </a:p>
          <a:p>
            <a:pPr lvl="1">
              <a:buNone/>
            </a:pPr>
            <a:r>
              <a:rPr lang="en-US" i="1" dirty="0" smtClean="0">
                <a:solidFill>
                  <a:schemeClr val="bg1">
                    <a:lumMod val="65000"/>
                  </a:schemeClr>
                </a:solidFill>
              </a:rPr>
              <a:t>                   </a:t>
            </a:r>
            <a:r>
              <a:rPr lang="en-US" i="1" dirty="0" err="1" smtClean="0">
                <a:solidFill>
                  <a:schemeClr val="bg1">
                    <a:lumMod val="65000"/>
                  </a:schemeClr>
                </a:solidFill>
              </a:rPr>
              <a:t>x</a:t>
            </a:r>
            <a:r>
              <a:rPr lang="en-US" baseline="-25000" dirty="0" err="1" smtClean="0">
                <a:solidFill>
                  <a:schemeClr val="bg1">
                    <a:lumMod val="65000"/>
                  </a:schemeClr>
                </a:solidFill>
              </a:rPr>
              <a:t>A</a:t>
            </a:r>
            <a:r>
              <a:rPr lang="en-US" i="1" dirty="0" smtClean="0">
                <a:solidFill>
                  <a:schemeClr val="bg1">
                    <a:lumMod val="65000"/>
                  </a:schemeClr>
                </a:solidFill>
              </a:rPr>
              <a:t> = </a:t>
            </a:r>
            <a:r>
              <a:rPr lang="en-US" dirty="0" smtClean="0">
                <a:solidFill>
                  <a:schemeClr val="bg1">
                    <a:lumMod val="65000"/>
                  </a:schemeClr>
                </a:solidFill>
                <a:latin typeface="Cambria Math" pitchFamily="18" charset="0"/>
                <a:ea typeface="Cambria Math" pitchFamily="18" charset="0"/>
              </a:rPr>
              <a:t>127</a:t>
            </a:r>
            <a:r>
              <a:rPr lang="en-US" dirty="0" smtClean="0">
                <a:solidFill>
                  <a:schemeClr val="bg1">
                    <a:lumMod val="65000"/>
                  </a:schemeClr>
                </a:solidFill>
                <a:latin typeface="Cambria Math"/>
                <a:ea typeface="Cambria Math"/>
              </a:rPr>
              <a:t>∙ 16,777,214 = 2,130,706,178.</a:t>
            </a:r>
            <a:endParaRPr lang="en-US" dirty="0" smtClean="0">
              <a:solidFill>
                <a:schemeClr val="bg1">
                  <a:lumMod val="65000"/>
                </a:schemeClr>
              </a:solidFill>
              <a:latin typeface="Cambria Math" pitchFamily="18" charset="0"/>
              <a:ea typeface="Cambria Math" pitchFamily="18" charset="0"/>
            </a:endParaRPr>
          </a:p>
          <a:p>
            <a:pPr lvl="1"/>
            <a:r>
              <a:rPr lang="en-US" dirty="0" smtClean="0">
                <a:solidFill>
                  <a:schemeClr val="bg1">
                    <a:lumMod val="65000"/>
                  </a:schemeClr>
                </a:solidFill>
              </a:rPr>
              <a:t>To find, </a:t>
            </a:r>
            <a:r>
              <a:rPr lang="en-US" i="1" dirty="0" err="1" smtClean="0">
                <a:solidFill>
                  <a:schemeClr val="bg1">
                    <a:lumMod val="65000"/>
                  </a:schemeClr>
                </a:solidFill>
              </a:rPr>
              <a:t>x</a:t>
            </a:r>
            <a:r>
              <a:rPr lang="en-US" baseline="-25000" dirty="0" err="1" smtClean="0">
                <a:solidFill>
                  <a:schemeClr val="bg1">
                    <a:lumMod val="65000"/>
                  </a:schemeClr>
                </a:solidFill>
              </a:rPr>
              <a:t>B</a:t>
            </a:r>
            <a:r>
              <a:rPr lang="en-US" dirty="0" smtClean="0">
                <a:solidFill>
                  <a:schemeClr val="bg1">
                    <a:lumMod val="65000"/>
                  </a:schemeClr>
                </a:solidFill>
              </a:rPr>
              <a:t>: </a:t>
            </a:r>
            <a:r>
              <a:rPr lang="en-US" dirty="0" smtClean="0">
                <a:solidFill>
                  <a:schemeClr val="bg1">
                    <a:lumMod val="65000"/>
                  </a:schemeClr>
                </a:solidFill>
                <a:latin typeface="Cambria Math" pitchFamily="18" charset="0"/>
                <a:ea typeface="Cambria Math" pitchFamily="18" charset="0"/>
              </a:rPr>
              <a:t>2</a:t>
            </a:r>
            <a:r>
              <a:rPr lang="en-US" baseline="30000" dirty="0" smtClean="0">
                <a:solidFill>
                  <a:schemeClr val="bg1">
                    <a:lumMod val="65000"/>
                  </a:schemeClr>
                </a:solidFill>
                <a:latin typeface="Cambria Math" pitchFamily="18" charset="0"/>
                <a:ea typeface="Cambria Math" pitchFamily="18" charset="0"/>
              </a:rPr>
              <a:t>14</a:t>
            </a:r>
            <a:r>
              <a:rPr lang="en-US" dirty="0" smtClean="0">
                <a:solidFill>
                  <a:schemeClr val="bg1">
                    <a:lumMod val="65000"/>
                  </a:schemeClr>
                </a:solidFill>
              </a:rPr>
              <a:t> </a:t>
            </a:r>
            <a:r>
              <a:rPr lang="en-US" dirty="0" smtClean="0">
                <a:solidFill>
                  <a:schemeClr val="bg1">
                    <a:lumMod val="65000"/>
                  </a:schemeClr>
                </a:solidFill>
                <a:latin typeface="Cambria Math"/>
                <a:ea typeface="Cambria Math"/>
              </a:rPr>
              <a:t>= 16,384 </a:t>
            </a:r>
            <a:r>
              <a:rPr lang="en-US" dirty="0" err="1" smtClean="0">
                <a:solidFill>
                  <a:schemeClr val="bg1">
                    <a:lumMod val="65000"/>
                  </a:schemeClr>
                </a:solidFill>
                <a:latin typeface="Cambria Math"/>
                <a:ea typeface="Cambria Math"/>
              </a:rPr>
              <a:t>netids</a:t>
            </a:r>
            <a:r>
              <a:rPr lang="en-US" dirty="0" smtClean="0">
                <a:solidFill>
                  <a:schemeClr val="bg1">
                    <a:lumMod val="65000"/>
                  </a:schemeClr>
                </a:solidFill>
                <a:latin typeface="Cambria Math"/>
                <a:ea typeface="Cambria Math"/>
              </a:rPr>
              <a:t>. </a:t>
            </a:r>
            <a:r>
              <a:rPr lang="en-US" dirty="0" smtClean="0">
                <a:solidFill>
                  <a:schemeClr val="bg1">
                    <a:lumMod val="65000"/>
                  </a:schemeClr>
                </a:solidFill>
                <a:latin typeface="Cambria Math" pitchFamily="18" charset="0"/>
                <a:ea typeface="Cambria Math" pitchFamily="18" charset="0"/>
              </a:rPr>
              <a:t>2</a:t>
            </a:r>
            <a:r>
              <a:rPr lang="en-US" baseline="30000" dirty="0" smtClean="0">
                <a:solidFill>
                  <a:schemeClr val="bg1">
                    <a:lumMod val="65000"/>
                  </a:schemeClr>
                </a:solidFill>
                <a:latin typeface="Cambria Math" pitchFamily="18" charset="0"/>
                <a:ea typeface="Cambria Math" pitchFamily="18" charset="0"/>
              </a:rPr>
              <a:t>16</a:t>
            </a:r>
            <a:r>
              <a:rPr lang="en-US" dirty="0" smtClean="0">
                <a:solidFill>
                  <a:schemeClr val="bg1">
                    <a:lumMod val="65000"/>
                  </a:schemeClr>
                </a:solidFill>
              </a:rPr>
              <a:t> </a:t>
            </a:r>
            <a:r>
              <a:rPr lang="en-US" dirty="0" smtClean="0">
                <a:solidFill>
                  <a:schemeClr val="bg1">
                    <a:lumMod val="65000"/>
                  </a:schemeClr>
                </a:solidFill>
                <a:latin typeface="Cambria Math"/>
                <a:ea typeface="Cambria Math"/>
              </a:rPr>
              <a:t>− 2 = 16,534 </a:t>
            </a:r>
            <a:r>
              <a:rPr lang="en-US" dirty="0" err="1" smtClean="0">
                <a:solidFill>
                  <a:schemeClr val="bg1">
                    <a:lumMod val="65000"/>
                  </a:schemeClr>
                </a:solidFill>
                <a:latin typeface="Cambria Math"/>
                <a:ea typeface="Cambria Math"/>
              </a:rPr>
              <a:t>hostids</a:t>
            </a:r>
            <a:r>
              <a:rPr lang="en-US" dirty="0" smtClean="0">
                <a:solidFill>
                  <a:schemeClr val="bg1">
                    <a:lumMod val="65000"/>
                  </a:schemeClr>
                </a:solidFill>
                <a:latin typeface="Cambria Math"/>
                <a:ea typeface="Cambria Math"/>
              </a:rPr>
              <a:t>. </a:t>
            </a:r>
          </a:p>
          <a:p>
            <a:pPr lvl="1">
              <a:buNone/>
            </a:pPr>
            <a:r>
              <a:rPr lang="en-US" i="1" dirty="0" smtClean="0">
                <a:solidFill>
                  <a:schemeClr val="bg1">
                    <a:lumMod val="65000"/>
                  </a:schemeClr>
                </a:solidFill>
              </a:rPr>
              <a:t>                   </a:t>
            </a:r>
            <a:r>
              <a:rPr lang="en-US" i="1" dirty="0" err="1" smtClean="0">
                <a:solidFill>
                  <a:schemeClr val="bg1">
                    <a:lumMod val="65000"/>
                  </a:schemeClr>
                </a:solidFill>
              </a:rPr>
              <a:t>x</a:t>
            </a:r>
            <a:r>
              <a:rPr lang="en-US" baseline="-25000" dirty="0" err="1" smtClean="0">
                <a:solidFill>
                  <a:schemeClr val="bg1">
                    <a:lumMod val="65000"/>
                  </a:schemeClr>
                </a:solidFill>
              </a:rPr>
              <a:t>B</a:t>
            </a:r>
            <a:r>
              <a:rPr lang="en-US" i="1" dirty="0" smtClean="0">
                <a:solidFill>
                  <a:schemeClr val="bg1">
                    <a:lumMod val="65000"/>
                  </a:schemeClr>
                </a:solidFill>
              </a:rPr>
              <a:t> = </a:t>
            </a:r>
            <a:r>
              <a:rPr lang="en-US" dirty="0" smtClean="0">
                <a:solidFill>
                  <a:schemeClr val="bg1">
                    <a:lumMod val="65000"/>
                  </a:schemeClr>
                </a:solidFill>
                <a:latin typeface="Cambria Math"/>
                <a:ea typeface="Cambria Math"/>
              </a:rPr>
              <a:t>16,384 ∙ 16, 534 = 1,073,709,056.</a:t>
            </a:r>
            <a:endParaRPr lang="en-US" dirty="0" smtClean="0">
              <a:solidFill>
                <a:schemeClr val="bg1">
                  <a:lumMod val="65000"/>
                </a:schemeClr>
              </a:solidFill>
            </a:endParaRPr>
          </a:p>
          <a:p>
            <a:pPr lvl="1"/>
            <a:r>
              <a:rPr lang="en-US" dirty="0" smtClean="0">
                <a:solidFill>
                  <a:schemeClr val="bg1">
                    <a:lumMod val="65000"/>
                  </a:schemeClr>
                </a:solidFill>
              </a:rPr>
              <a:t>To find, </a:t>
            </a:r>
            <a:r>
              <a:rPr lang="en-US" i="1" dirty="0" err="1" smtClean="0">
                <a:solidFill>
                  <a:schemeClr val="bg1">
                    <a:lumMod val="65000"/>
                  </a:schemeClr>
                </a:solidFill>
              </a:rPr>
              <a:t>x</a:t>
            </a:r>
            <a:r>
              <a:rPr lang="en-US" baseline="-25000" dirty="0" err="1" smtClean="0">
                <a:solidFill>
                  <a:schemeClr val="bg1">
                    <a:lumMod val="65000"/>
                  </a:schemeClr>
                </a:solidFill>
              </a:rPr>
              <a:t>C</a:t>
            </a:r>
            <a:r>
              <a:rPr lang="en-US" dirty="0" smtClean="0">
                <a:solidFill>
                  <a:schemeClr val="bg1">
                    <a:lumMod val="65000"/>
                  </a:schemeClr>
                </a:solidFill>
              </a:rPr>
              <a:t>: </a:t>
            </a:r>
            <a:r>
              <a:rPr lang="en-US" dirty="0" smtClean="0">
                <a:solidFill>
                  <a:schemeClr val="bg1">
                    <a:lumMod val="65000"/>
                  </a:schemeClr>
                </a:solidFill>
                <a:latin typeface="Cambria Math" pitchFamily="18" charset="0"/>
                <a:ea typeface="Cambria Math" pitchFamily="18" charset="0"/>
              </a:rPr>
              <a:t>2</a:t>
            </a:r>
            <a:r>
              <a:rPr lang="en-US" baseline="30000" dirty="0" smtClean="0">
                <a:solidFill>
                  <a:schemeClr val="bg1">
                    <a:lumMod val="65000"/>
                  </a:schemeClr>
                </a:solidFill>
                <a:latin typeface="Cambria Math" pitchFamily="18" charset="0"/>
                <a:ea typeface="Cambria Math" pitchFamily="18" charset="0"/>
              </a:rPr>
              <a:t>21</a:t>
            </a:r>
            <a:r>
              <a:rPr lang="en-US" dirty="0" smtClean="0">
                <a:solidFill>
                  <a:schemeClr val="bg1">
                    <a:lumMod val="65000"/>
                  </a:schemeClr>
                </a:solidFill>
              </a:rPr>
              <a:t> </a:t>
            </a:r>
            <a:r>
              <a:rPr lang="en-US" dirty="0" smtClean="0">
                <a:solidFill>
                  <a:schemeClr val="bg1">
                    <a:lumMod val="65000"/>
                  </a:schemeClr>
                </a:solidFill>
                <a:latin typeface="Cambria Math"/>
                <a:ea typeface="Cambria Math"/>
              </a:rPr>
              <a:t>= 2,097,152 </a:t>
            </a:r>
            <a:r>
              <a:rPr lang="en-US" dirty="0" err="1" smtClean="0">
                <a:solidFill>
                  <a:schemeClr val="bg1">
                    <a:lumMod val="65000"/>
                  </a:schemeClr>
                </a:solidFill>
                <a:latin typeface="Cambria Math"/>
                <a:ea typeface="Cambria Math"/>
              </a:rPr>
              <a:t>netids</a:t>
            </a:r>
            <a:r>
              <a:rPr lang="en-US" dirty="0" smtClean="0">
                <a:solidFill>
                  <a:schemeClr val="bg1">
                    <a:lumMod val="65000"/>
                  </a:schemeClr>
                </a:solidFill>
                <a:latin typeface="Cambria Math"/>
                <a:ea typeface="Cambria Math"/>
              </a:rPr>
              <a:t>. </a:t>
            </a:r>
            <a:r>
              <a:rPr lang="en-US" dirty="0" smtClean="0">
                <a:solidFill>
                  <a:schemeClr val="bg1">
                    <a:lumMod val="65000"/>
                  </a:schemeClr>
                </a:solidFill>
                <a:latin typeface="Cambria Math" pitchFamily="18" charset="0"/>
                <a:ea typeface="Cambria Math" pitchFamily="18" charset="0"/>
              </a:rPr>
              <a:t>2</a:t>
            </a:r>
            <a:r>
              <a:rPr lang="en-US" baseline="30000" dirty="0" smtClean="0">
                <a:solidFill>
                  <a:schemeClr val="bg1">
                    <a:lumMod val="65000"/>
                  </a:schemeClr>
                </a:solidFill>
                <a:latin typeface="Cambria Math" pitchFamily="18" charset="0"/>
                <a:ea typeface="Cambria Math" pitchFamily="18" charset="0"/>
              </a:rPr>
              <a:t>8</a:t>
            </a:r>
            <a:r>
              <a:rPr lang="en-US" dirty="0" smtClean="0">
                <a:solidFill>
                  <a:schemeClr val="bg1">
                    <a:lumMod val="65000"/>
                  </a:schemeClr>
                </a:solidFill>
              </a:rPr>
              <a:t> </a:t>
            </a:r>
            <a:r>
              <a:rPr lang="en-US" dirty="0" smtClean="0">
                <a:solidFill>
                  <a:schemeClr val="bg1">
                    <a:lumMod val="65000"/>
                  </a:schemeClr>
                </a:solidFill>
                <a:latin typeface="Cambria Math"/>
                <a:ea typeface="Cambria Math"/>
              </a:rPr>
              <a:t>− 2 = 254 </a:t>
            </a:r>
            <a:r>
              <a:rPr lang="en-US" dirty="0" err="1" smtClean="0">
                <a:solidFill>
                  <a:schemeClr val="bg1">
                    <a:lumMod val="65000"/>
                  </a:schemeClr>
                </a:solidFill>
                <a:latin typeface="Cambria Math"/>
                <a:ea typeface="Cambria Math"/>
              </a:rPr>
              <a:t>hostids</a:t>
            </a:r>
            <a:r>
              <a:rPr lang="en-US" dirty="0" smtClean="0">
                <a:solidFill>
                  <a:schemeClr val="bg1">
                    <a:lumMod val="65000"/>
                  </a:schemeClr>
                </a:solidFill>
                <a:latin typeface="Cambria Math"/>
                <a:ea typeface="Cambria Math"/>
              </a:rPr>
              <a:t>. </a:t>
            </a:r>
          </a:p>
          <a:p>
            <a:pPr lvl="1">
              <a:buNone/>
            </a:pPr>
            <a:r>
              <a:rPr lang="en-US" i="1" dirty="0" smtClean="0">
                <a:solidFill>
                  <a:schemeClr val="bg1">
                    <a:lumMod val="65000"/>
                  </a:schemeClr>
                </a:solidFill>
              </a:rPr>
              <a:t>                   </a:t>
            </a:r>
            <a:r>
              <a:rPr lang="en-US" i="1" dirty="0" err="1" smtClean="0">
                <a:solidFill>
                  <a:schemeClr val="bg1">
                    <a:lumMod val="65000"/>
                  </a:schemeClr>
                </a:solidFill>
              </a:rPr>
              <a:t>x</a:t>
            </a:r>
            <a:r>
              <a:rPr lang="en-US" baseline="-25000" dirty="0" err="1" smtClean="0">
                <a:solidFill>
                  <a:schemeClr val="bg1">
                    <a:lumMod val="65000"/>
                  </a:schemeClr>
                </a:solidFill>
              </a:rPr>
              <a:t>C</a:t>
            </a:r>
            <a:r>
              <a:rPr lang="en-US" i="1" dirty="0" smtClean="0">
                <a:solidFill>
                  <a:schemeClr val="bg1">
                    <a:lumMod val="65000"/>
                  </a:schemeClr>
                </a:solidFill>
              </a:rPr>
              <a:t> = </a:t>
            </a:r>
            <a:r>
              <a:rPr lang="en-US" dirty="0" smtClean="0">
                <a:solidFill>
                  <a:schemeClr val="bg1">
                    <a:lumMod val="65000"/>
                  </a:schemeClr>
                </a:solidFill>
                <a:latin typeface="Cambria Math"/>
                <a:ea typeface="Cambria Math"/>
              </a:rPr>
              <a:t>2,097,152 ∙ 254 = 532,676,608.</a:t>
            </a:r>
            <a:endParaRPr lang="en-US" dirty="0" smtClean="0">
              <a:solidFill>
                <a:schemeClr val="bg1">
                  <a:lumMod val="65000"/>
                </a:schemeClr>
              </a:solidFill>
            </a:endParaRPr>
          </a:p>
          <a:p>
            <a:pPr lvl="1"/>
            <a:r>
              <a:rPr lang="en-US" dirty="0" smtClean="0">
                <a:solidFill>
                  <a:schemeClr val="bg1">
                    <a:lumMod val="65000"/>
                  </a:schemeClr>
                </a:solidFill>
              </a:rPr>
              <a:t>Hence, the total number of available IPv</a:t>
            </a:r>
            <a:r>
              <a:rPr lang="en-US" dirty="0" smtClean="0">
                <a:solidFill>
                  <a:schemeClr val="bg1">
                    <a:lumMod val="65000"/>
                  </a:schemeClr>
                </a:solidFill>
                <a:latin typeface="Cambria Math" pitchFamily="18" charset="0"/>
                <a:ea typeface="Cambria Math" pitchFamily="18" charset="0"/>
              </a:rPr>
              <a:t>4</a:t>
            </a:r>
            <a:r>
              <a:rPr lang="en-US" dirty="0" smtClean="0">
                <a:solidFill>
                  <a:schemeClr val="bg1">
                    <a:lumMod val="65000"/>
                  </a:schemeClr>
                </a:solidFill>
              </a:rPr>
              <a:t> addresses is</a:t>
            </a:r>
          </a:p>
          <a:p>
            <a:pPr lvl="1">
              <a:buNone/>
            </a:pPr>
            <a:r>
              <a:rPr lang="en-US" dirty="0" smtClean="0">
                <a:solidFill>
                  <a:schemeClr val="bg1">
                    <a:lumMod val="65000"/>
                  </a:schemeClr>
                </a:solidFill>
              </a:rPr>
              <a:t>            </a:t>
            </a:r>
            <a:r>
              <a:rPr lang="en-US" i="1" dirty="0" smtClean="0">
                <a:solidFill>
                  <a:schemeClr val="bg1">
                    <a:lumMod val="65000"/>
                  </a:schemeClr>
                </a:solidFill>
              </a:rPr>
              <a:t>x = </a:t>
            </a:r>
            <a:r>
              <a:rPr lang="en-US" i="1" dirty="0" err="1" smtClean="0">
                <a:solidFill>
                  <a:schemeClr val="bg1">
                    <a:lumMod val="65000"/>
                  </a:schemeClr>
                </a:solidFill>
              </a:rPr>
              <a:t>x</a:t>
            </a:r>
            <a:r>
              <a:rPr lang="en-US" baseline="-25000" dirty="0" err="1" smtClean="0">
                <a:solidFill>
                  <a:schemeClr val="bg1">
                    <a:lumMod val="65000"/>
                  </a:schemeClr>
                </a:solidFill>
              </a:rPr>
              <a:t>A</a:t>
            </a:r>
            <a:r>
              <a:rPr lang="en-US" dirty="0" smtClean="0">
                <a:solidFill>
                  <a:schemeClr val="bg1">
                    <a:lumMod val="65000"/>
                  </a:schemeClr>
                </a:solidFill>
              </a:rPr>
              <a:t> +  </a:t>
            </a:r>
            <a:r>
              <a:rPr lang="en-US" i="1" dirty="0" err="1" smtClean="0">
                <a:solidFill>
                  <a:schemeClr val="bg1">
                    <a:lumMod val="65000"/>
                  </a:schemeClr>
                </a:solidFill>
              </a:rPr>
              <a:t>x</a:t>
            </a:r>
            <a:r>
              <a:rPr lang="en-US" baseline="-25000" dirty="0" err="1" smtClean="0">
                <a:solidFill>
                  <a:schemeClr val="bg1">
                    <a:lumMod val="65000"/>
                  </a:schemeClr>
                </a:solidFill>
              </a:rPr>
              <a:t>B</a:t>
            </a:r>
            <a:r>
              <a:rPr lang="en-US" dirty="0" smtClean="0">
                <a:solidFill>
                  <a:schemeClr val="bg1">
                    <a:lumMod val="65000"/>
                  </a:schemeClr>
                </a:solidFill>
              </a:rPr>
              <a:t>  + </a:t>
            </a:r>
            <a:r>
              <a:rPr lang="en-US" i="1" dirty="0" err="1" smtClean="0">
                <a:solidFill>
                  <a:schemeClr val="bg1">
                    <a:lumMod val="65000"/>
                  </a:schemeClr>
                </a:solidFill>
              </a:rPr>
              <a:t>x</a:t>
            </a:r>
            <a:r>
              <a:rPr lang="en-US" baseline="-25000" dirty="0" err="1" smtClean="0">
                <a:solidFill>
                  <a:schemeClr val="bg1">
                    <a:lumMod val="65000"/>
                  </a:schemeClr>
                </a:solidFill>
              </a:rPr>
              <a:t>C</a:t>
            </a:r>
            <a:r>
              <a:rPr lang="en-US" dirty="0" smtClean="0">
                <a:solidFill>
                  <a:schemeClr val="bg1">
                    <a:lumMod val="65000"/>
                  </a:schemeClr>
                </a:solidFill>
              </a:rPr>
              <a:t> </a:t>
            </a:r>
          </a:p>
          <a:p>
            <a:pPr lvl="1">
              <a:buNone/>
            </a:pPr>
            <a:r>
              <a:rPr lang="en-US" dirty="0" smtClean="0">
                <a:solidFill>
                  <a:schemeClr val="bg1">
                    <a:lumMod val="65000"/>
                  </a:schemeClr>
                </a:solidFill>
              </a:rPr>
              <a:t>              = </a:t>
            </a:r>
            <a:r>
              <a:rPr lang="en-US" dirty="0" smtClean="0">
                <a:solidFill>
                  <a:schemeClr val="bg1">
                    <a:lumMod val="65000"/>
                  </a:schemeClr>
                </a:solidFill>
                <a:latin typeface="Cambria Math" pitchFamily="18" charset="0"/>
                <a:ea typeface="Cambria Math" pitchFamily="18" charset="0"/>
              </a:rPr>
              <a:t>2,130,706,178 + 1,073,709,056 + 532,676,608</a:t>
            </a:r>
          </a:p>
          <a:p>
            <a:pPr lvl="1">
              <a:buNone/>
            </a:pPr>
            <a:r>
              <a:rPr lang="en-US" dirty="0" smtClean="0">
                <a:solidFill>
                  <a:schemeClr val="bg1">
                    <a:lumMod val="65000"/>
                  </a:schemeClr>
                </a:solidFill>
                <a:latin typeface="Cambria Math" pitchFamily="18" charset="0"/>
                <a:ea typeface="Cambria Math" pitchFamily="18" charset="0"/>
              </a:rPr>
              <a:t>               = 3, 737,091,842.</a:t>
            </a:r>
            <a:endParaRPr lang="en-US" dirty="0">
              <a:solidFill>
                <a:schemeClr val="bg1">
                  <a:lumMod val="65000"/>
                </a:schemeClr>
              </a:solidFill>
              <a:latin typeface="Cambria Math" pitchFamily="18" charset="0"/>
              <a:ea typeface="Cambria Math" pitchFamily="18" charset="0"/>
            </a:endParaRPr>
          </a:p>
        </p:txBody>
      </p:sp>
      <p:sp>
        <p:nvSpPr>
          <p:cNvPr id="4" name="TextBox 3"/>
          <p:cNvSpPr txBox="1"/>
          <p:nvPr/>
        </p:nvSpPr>
        <p:spPr>
          <a:xfrm>
            <a:off x="4191000" y="5867400"/>
            <a:ext cx="4724400" cy="923330"/>
          </a:xfrm>
          <a:prstGeom prst="rect">
            <a:avLst/>
          </a:prstGeom>
          <a:noFill/>
          <a:ln>
            <a:solidFill>
              <a:schemeClr val="accent1"/>
            </a:solidFill>
          </a:ln>
        </p:spPr>
        <p:txBody>
          <a:bodyPr wrap="square" rtlCol="0">
            <a:spAutoFit/>
          </a:bodyPr>
          <a:lstStyle/>
          <a:p>
            <a:r>
              <a:rPr lang="en-US" dirty="0" smtClean="0"/>
              <a:t>Not Enough Today !!</a:t>
            </a:r>
          </a:p>
          <a:p>
            <a:r>
              <a:rPr lang="en-US" dirty="0" smtClean="0"/>
              <a:t>The newer IPv6 protocol solves the problem of too few addresses.</a:t>
            </a:r>
            <a:endParaRPr lang="en-US" dirty="0"/>
          </a:p>
        </p:txBody>
      </p:sp>
      <p:sp>
        <p:nvSpPr>
          <p:cNvPr id="5" name="Slide Number Placeholder 4"/>
          <p:cNvSpPr>
            <a:spLocks noGrp="1"/>
          </p:cNvSpPr>
          <p:nvPr>
            <p:ph type="sldNum" sz="quarter" idx="12"/>
          </p:nvPr>
        </p:nvSpPr>
        <p:spPr/>
        <p:txBody>
          <a:bodyPr/>
          <a:lstStyle/>
          <a:p>
            <a:fld id="{8CD41AC4-40F7-4FE0-8905-74C6698904F3}"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Counting Principles: Subtraction Rule</a:t>
            </a:r>
            <a:endParaRPr lang="en-US" dirty="0"/>
          </a:p>
        </p:txBody>
      </p:sp>
      <p:sp>
        <p:nvSpPr>
          <p:cNvPr id="3" name="Content Placeholder 2"/>
          <p:cNvSpPr>
            <a:spLocks noGrp="1"/>
          </p:cNvSpPr>
          <p:nvPr>
            <p:ph idx="1"/>
          </p:nvPr>
        </p:nvSpPr>
        <p:spPr/>
        <p:txBody>
          <a:bodyPr/>
          <a:lstStyle/>
          <a:p>
            <a:pPr>
              <a:buNone/>
            </a:pPr>
            <a:r>
              <a:rPr lang="en-US" b="1" dirty="0" smtClean="0"/>
              <a:t>   Subtraction Rule</a:t>
            </a:r>
            <a:r>
              <a:rPr lang="en-US" dirty="0" smtClean="0"/>
              <a:t>: If a task can be done either in one of </a:t>
            </a:r>
            <a:r>
              <a:rPr lang="en-US" i="1" dirty="0" smtClean="0"/>
              <a:t>n</a:t>
            </a:r>
            <a:r>
              <a:rPr lang="en-US" baseline="-25000" dirty="0" smtClean="0">
                <a:latin typeface="Cambria Math" pitchFamily="18" charset="0"/>
                <a:ea typeface="Cambria Math" pitchFamily="18" charset="0"/>
              </a:rPr>
              <a:t>1</a:t>
            </a:r>
            <a:r>
              <a:rPr lang="en-US" dirty="0" smtClean="0"/>
              <a:t> ways or in one of  </a:t>
            </a:r>
            <a:r>
              <a:rPr lang="en-US" i="1" dirty="0" smtClean="0"/>
              <a:t>n</a:t>
            </a:r>
            <a:r>
              <a:rPr lang="en-US" baseline="-25000" dirty="0" smtClean="0">
                <a:latin typeface="Cambria Math" pitchFamily="18" charset="0"/>
                <a:ea typeface="Cambria Math" pitchFamily="18" charset="0"/>
              </a:rPr>
              <a:t>2</a:t>
            </a:r>
            <a:r>
              <a:rPr lang="en-US" dirty="0" smtClean="0"/>
              <a:t> ways, then the total number of ways to do the task is  </a:t>
            </a:r>
            <a:r>
              <a:rPr lang="en-US" i="1" dirty="0" smtClean="0"/>
              <a:t>n</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i="1" dirty="0" smtClean="0"/>
              <a:t> n</a:t>
            </a:r>
            <a:r>
              <a:rPr lang="en-US" baseline="-25000" dirty="0" smtClean="0">
                <a:latin typeface="Cambria Math" pitchFamily="18" charset="0"/>
                <a:ea typeface="Cambria Math" pitchFamily="18" charset="0"/>
              </a:rPr>
              <a:t>2</a:t>
            </a:r>
            <a:r>
              <a:rPr lang="en-US" dirty="0" smtClean="0"/>
              <a:t> minus the number of ways  to do the task that are common to the two different ways.</a:t>
            </a:r>
          </a:p>
          <a:p>
            <a:r>
              <a:rPr lang="en-US" dirty="0" smtClean="0"/>
              <a:t>Also known as, the </a:t>
            </a:r>
            <a:r>
              <a:rPr lang="en-US" i="1" dirty="0" smtClean="0"/>
              <a:t>principle of inclusion-exclusion</a:t>
            </a:r>
            <a:r>
              <a:rPr lang="en-US" dirty="0" smtClean="0"/>
              <a:t>:</a:t>
            </a: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2209800" y="4876800"/>
            <a:ext cx="4812030" cy="380048"/>
          </a:xfrm>
          <a:prstGeom prst="rect">
            <a:avLst/>
          </a:prstGeom>
        </p:spPr>
      </p:pic>
      <p:sp>
        <p:nvSpPr>
          <p:cNvPr id="5" name="Slide Number Placeholder 4"/>
          <p:cNvSpPr>
            <a:spLocks noGrp="1"/>
          </p:cNvSpPr>
          <p:nvPr>
            <p:ph type="sldNum" sz="quarter" idx="12"/>
          </p:nvPr>
        </p:nvSpPr>
        <p:spPr/>
        <p:txBody>
          <a:bodyPr/>
          <a:lstStyle/>
          <a:p>
            <a:fld id="{8CD41AC4-40F7-4FE0-8905-74C6698904F3}"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Bit Strings</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How many bit strings of length eight either start with a </a:t>
            </a:r>
            <a:r>
              <a:rPr lang="en-US" dirty="0" smtClean="0">
                <a:latin typeface="Cambria Math" pitchFamily="18" charset="0"/>
                <a:ea typeface="Cambria Math" pitchFamily="18" charset="0"/>
              </a:rPr>
              <a:t>1</a:t>
            </a:r>
            <a:r>
              <a:rPr lang="en-US" dirty="0" smtClean="0"/>
              <a:t> bit or end with the two bits </a:t>
            </a:r>
            <a:r>
              <a:rPr lang="en-US" dirty="0" smtClean="0">
                <a:latin typeface="Cambria Math" pitchFamily="18" charset="0"/>
                <a:ea typeface="Cambria Math" pitchFamily="18" charset="0"/>
              </a:rPr>
              <a:t>00</a:t>
            </a:r>
            <a:r>
              <a:rPr lang="en-US" dirty="0" smtClean="0"/>
              <a:t>?</a:t>
            </a:r>
          </a:p>
          <a:p>
            <a:pPr>
              <a:buNone/>
            </a:pPr>
            <a:r>
              <a:rPr lang="en-US" b="1" dirty="0" smtClean="0"/>
              <a:t>   Solution</a:t>
            </a:r>
            <a:r>
              <a:rPr lang="en-US" dirty="0" smtClean="0"/>
              <a:t>:  Use the subtraction rule.</a:t>
            </a:r>
          </a:p>
          <a:p>
            <a:pPr lvl="1"/>
            <a:r>
              <a:rPr lang="en-US" dirty="0" smtClean="0"/>
              <a:t>Number of bit strings of length eight                                    that start with a </a:t>
            </a:r>
            <a:r>
              <a:rPr lang="en-US" dirty="0" smtClean="0">
                <a:latin typeface="Cambria Math" pitchFamily="18" charset="0"/>
                <a:ea typeface="Cambria Math" pitchFamily="18" charset="0"/>
              </a:rPr>
              <a:t>1</a:t>
            </a:r>
            <a:r>
              <a:rPr lang="en-US" dirty="0" smtClean="0"/>
              <a:t> bit: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7</a:t>
            </a:r>
            <a:r>
              <a:rPr lang="en-US" dirty="0" smtClean="0"/>
              <a:t> = </a:t>
            </a:r>
            <a:r>
              <a:rPr lang="en-US" dirty="0" smtClean="0">
                <a:latin typeface="Cambria Math" pitchFamily="18" charset="0"/>
                <a:ea typeface="Cambria Math" pitchFamily="18" charset="0"/>
              </a:rPr>
              <a:t>128</a:t>
            </a:r>
          </a:p>
          <a:p>
            <a:pPr lvl="1"/>
            <a:r>
              <a:rPr lang="en-US" dirty="0" smtClean="0"/>
              <a:t>Number of bit strings of length eight                                    that end with bits </a:t>
            </a:r>
            <a:r>
              <a:rPr lang="en-US" dirty="0" smtClean="0">
                <a:latin typeface="Cambria Math" pitchFamily="18" charset="0"/>
                <a:ea typeface="Cambria Math" pitchFamily="18" charset="0"/>
              </a:rPr>
              <a:t>00</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6</a:t>
            </a:r>
            <a:r>
              <a:rPr lang="en-US" dirty="0" smtClean="0"/>
              <a:t> = </a:t>
            </a:r>
            <a:r>
              <a:rPr lang="en-US" dirty="0" smtClean="0">
                <a:latin typeface="Cambria Math" pitchFamily="18" charset="0"/>
                <a:ea typeface="Cambria Math" pitchFamily="18" charset="0"/>
              </a:rPr>
              <a:t>64</a:t>
            </a:r>
          </a:p>
          <a:p>
            <a:pPr lvl="1"/>
            <a:r>
              <a:rPr lang="en-US" dirty="0" smtClean="0"/>
              <a:t>Number of bit strings of length eight                                that start with a </a:t>
            </a:r>
            <a:r>
              <a:rPr lang="en-US" dirty="0" smtClean="0">
                <a:latin typeface="Cambria Math" pitchFamily="18" charset="0"/>
                <a:ea typeface="Cambria Math" pitchFamily="18" charset="0"/>
              </a:rPr>
              <a:t>1</a:t>
            </a:r>
            <a:r>
              <a:rPr lang="en-US" dirty="0" smtClean="0"/>
              <a:t> bit and end with bits </a:t>
            </a:r>
            <a:r>
              <a:rPr lang="en-US" dirty="0" smtClean="0">
                <a:latin typeface="Cambria Math" pitchFamily="18" charset="0"/>
                <a:ea typeface="Cambria Math" pitchFamily="18" charset="0"/>
              </a:rPr>
              <a:t>00 </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5</a:t>
            </a:r>
            <a:r>
              <a:rPr lang="en-US" dirty="0" smtClean="0"/>
              <a:t> = </a:t>
            </a:r>
            <a:r>
              <a:rPr lang="en-US" dirty="0" smtClean="0">
                <a:latin typeface="Cambria Math" pitchFamily="18" charset="0"/>
                <a:ea typeface="Cambria Math" pitchFamily="18" charset="0"/>
              </a:rPr>
              <a:t>32</a:t>
            </a:r>
          </a:p>
          <a:p>
            <a:pPr>
              <a:buNone/>
            </a:pPr>
            <a:r>
              <a:rPr lang="en-US" dirty="0" smtClean="0">
                <a:latin typeface="Cambria Math" pitchFamily="18" charset="0"/>
                <a:ea typeface="Cambria Math" pitchFamily="18" charset="0"/>
              </a:rPr>
              <a:t>    Hence, the number is 128 + 64 </a:t>
            </a:r>
            <a:r>
              <a:rPr lang="en-US" dirty="0" smtClean="0">
                <a:latin typeface="Cambria Math"/>
                <a:ea typeface="Cambria Math"/>
              </a:rPr>
              <a:t>− </a:t>
            </a:r>
            <a:r>
              <a:rPr lang="en-US" dirty="0" smtClean="0">
                <a:latin typeface="Cambria Math" pitchFamily="18" charset="0"/>
                <a:ea typeface="Cambria Math" pitchFamily="18" charset="0"/>
              </a:rPr>
              <a:t>32 = 160.</a:t>
            </a:r>
          </a:p>
          <a:p>
            <a:endParaRPr lang="en-US" dirty="0" smtClean="0">
              <a:latin typeface="Cambria Math" pitchFamily="18" charset="0"/>
              <a:ea typeface="Cambria Math" pitchFamily="18" charset="0"/>
            </a:endParaRPr>
          </a:p>
          <a:p>
            <a:endParaRPr lang="en-US" dirty="0">
              <a:latin typeface="Cambria Math" pitchFamily="18" charset="0"/>
              <a:ea typeface="Cambria Math" pitchFamily="18" charset="0"/>
            </a:endParaRPr>
          </a:p>
        </p:txBody>
      </p:sp>
      <p:pic>
        <p:nvPicPr>
          <p:cNvPr id="4" name="Picture 3" descr="0503.jpg"/>
          <p:cNvPicPr>
            <a:picLocks noChangeAspect="1"/>
          </p:cNvPicPr>
          <p:nvPr/>
        </p:nvPicPr>
        <p:blipFill>
          <a:blip r:embed="rId2" cstate="print"/>
          <a:stretch>
            <a:fillRect/>
          </a:stretch>
        </p:blipFill>
        <p:spPr>
          <a:xfrm>
            <a:off x="6400799" y="2895601"/>
            <a:ext cx="2128243" cy="2205770"/>
          </a:xfrm>
          <a:prstGeom prst="rect">
            <a:avLst/>
          </a:prstGeom>
        </p:spPr>
      </p:pic>
      <p:sp>
        <p:nvSpPr>
          <p:cNvPr id="5" name="Slide Number Placeholder 4"/>
          <p:cNvSpPr>
            <a:spLocks noGrp="1"/>
          </p:cNvSpPr>
          <p:nvPr>
            <p:ph type="sldNum" sz="quarter" idx="12"/>
          </p:nvPr>
        </p:nvSpPr>
        <p:spPr/>
        <p:txBody>
          <a:bodyPr/>
          <a:lstStyle/>
          <a:p>
            <a:fld id="{8CD41AC4-40F7-4FE0-8905-74C6698904F3}"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a:bodyPr>
          <a:lstStyle/>
          <a:p>
            <a:r>
              <a:rPr lang="en-US" dirty="0" smtClean="0"/>
              <a:t>The Basics of Counting</a:t>
            </a:r>
          </a:p>
          <a:p>
            <a:r>
              <a:rPr lang="en-US" dirty="0" smtClean="0"/>
              <a:t>The Pigeonhole Principle</a:t>
            </a:r>
          </a:p>
          <a:p>
            <a:r>
              <a:rPr lang="en-US" dirty="0" smtClean="0"/>
              <a:t>Permutations and Combinations</a:t>
            </a:r>
          </a:p>
          <a:p>
            <a:r>
              <a:rPr lang="en-US" dirty="0" smtClean="0"/>
              <a:t>Binomial Coefficients and Identities</a:t>
            </a:r>
          </a:p>
          <a:p>
            <a:pPr>
              <a:buNone/>
            </a:pPr>
            <a:endParaRPr lang="en-US" dirty="0" smtClean="0"/>
          </a:p>
          <a:p>
            <a:pPr lvl="1">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Counting Principles: Division Rule</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    Division Rule</a:t>
            </a:r>
            <a:r>
              <a:rPr lang="en-US" dirty="0" smtClean="0"/>
              <a:t>: There are </a:t>
            </a:r>
            <a:r>
              <a:rPr lang="en-US" i="1" dirty="0" smtClean="0"/>
              <a:t>n</a:t>
            </a:r>
            <a:r>
              <a:rPr lang="en-US" dirty="0" smtClean="0"/>
              <a:t>/</a:t>
            </a:r>
            <a:r>
              <a:rPr lang="en-US" i="1" dirty="0" smtClean="0"/>
              <a:t>d</a:t>
            </a:r>
            <a:r>
              <a:rPr lang="en-US" dirty="0" smtClean="0"/>
              <a:t> ways to do a task if it can be done using a procedure that can be carried out in </a:t>
            </a:r>
            <a:r>
              <a:rPr lang="en-US" i="1" dirty="0" smtClean="0"/>
              <a:t>n</a:t>
            </a:r>
            <a:r>
              <a:rPr lang="en-US" dirty="0" smtClean="0"/>
              <a:t> ways, and for every way </a:t>
            </a:r>
            <a:r>
              <a:rPr lang="en-US" i="1" dirty="0" smtClean="0"/>
              <a:t>w</a:t>
            </a:r>
            <a:r>
              <a:rPr lang="en-US" dirty="0" smtClean="0"/>
              <a:t>, exactly </a:t>
            </a:r>
            <a:r>
              <a:rPr lang="en-US" i="1" dirty="0" smtClean="0"/>
              <a:t>d</a:t>
            </a:r>
            <a:r>
              <a:rPr lang="en-US" dirty="0" smtClean="0"/>
              <a:t> of the </a:t>
            </a:r>
            <a:r>
              <a:rPr lang="en-US" i="1" dirty="0" smtClean="0"/>
              <a:t>n</a:t>
            </a:r>
            <a:r>
              <a:rPr lang="en-US" dirty="0" smtClean="0"/>
              <a:t> ways correspond to way </a:t>
            </a:r>
            <a:r>
              <a:rPr lang="en-US" i="1" dirty="0" smtClean="0"/>
              <a:t>w</a:t>
            </a:r>
            <a:r>
              <a:rPr lang="en-US" dirty="0" smtClean="0"/>
              <a:t>. </a:t>
            </a:r>
          </a:p>
          <a:p>
            <a:r>
              <a:rPr lang="en-US" dirty="0" smtClean="0"/>
              <a:t>Restated in terms of sets: If the finite set </a:t>
            </a:r>
            <a:r>
              <a:rPr lang="en-US" i="1" dirty="0" smtClean="0"/>
              <a:t>A</a:t>
            </a:r>
            <a:r>
              <a:rPr lang="en-US" dirty="0" smtClean="0"/>
              <a:t> is the union of </a:t>
            </a:r>
            <a:r>
              <a:rPr lang="en-US" i="1" dirty="0" smtClean="0"/>
              <a:t>n</a:t>
            </a:r>
            <a:r>
              <a:rPr lang="en-US" dirty="0" smtClean="0"/>
              <a:t> </a:t>
            </a:r>
            <a:r>
              <a:rPr lang="en-US" dirty="0" err="1" smtClean="0"/>
              <a:t>pairwise</a:t>
            </a:r>
            <a:r>
              <a:rPr lang="en-US" dirty="0" smtClean="0"/>
              <a:t> disjoint subsets each with </a:t>
            </a:r>
            <a:r>
              <a:rPr lang="en-US" i="1" dirty="0" smtClean="0"/>
              <a:t>d</a:t>
            </a:r>
            <a:r>
              <a:rPr lang="en-US" dirty="0" smtClean="0"/>
              <a:t> elements, then </a:t>
            </a:r>
            <a:r>
              <a:rPr lang="en-US" i="1" dirty="0" smtClean="0"/>
              <a:t>n</a:t>
            </a:r>
            <a:r>
              <a:rPr lang="en-US" dirty="0" smtClean="0"/>
              <a:t> = |</a:t>
            </a:r>
            <a:r>
              <a:rPr lang="en-US" i="1" dirty="0" smtClean="0"/>
              <a:t>A</a:t>
            </a:r>
            <a:r>
              <a:rPr lang="en-US" dirty="0" smtClean="0"/>
              <a:t>|/</a:t>
            </a:r>
            <a:r>
              <a:rPr lang="en-US" i="1" dirty="0" smtClean="0"/>
              <a:t>d</a:t>
            </a:r>
            <a:r>
              <a:rPr lang="en-US" dirty="0" smtClean="0"/>
              <a:t>.</a:t>
            </a:r>
          </a:p>
          <a:p>
            <a:r>
              <a:rPr lang="en-US" dirty="0" smtClean="0"/>
              <a:t>In terms of functions: If </a:t>
            </a:r>
            <a:r>
              <a:rPr lang="en-US" i="1" dirty="0" smtClean="0"/>
              <a:t>f </a:t>
            </a:r>
            <a:r>
              <a:rPr lang="en-US" dirty="0" smtClean="0"/>
              <a:t>is a function from </a:t>
            </a:r>
            <a:r>
              <a:rPr lang="en-US" i="1" dirty="0" smtClean="0"/>
              <a:t>A</a:t>
            </a:r>
            <a:r>
              <a:rPr lang="en-US" dirty="0" smtClean="0"/>
              <a:t> to B, where both are finite sets, and for every value </a:t>
            </a:r>
            <a:r>
              <a:rPr lang="en-US" i="1" dirty="0" smtClean="0"/>
              <a:t>y </a:t>
            </a:r>
            <a:r>
              <a:rPr lang="en-US" dirty="0" smtClean="0">
                <a:latin typeface="Cambria Math"/>
                <a:ea typeface="Cambria Math"/>
              </a:rPr>
              <a:t>∈</a:t>
            </a:r>
            <a:r>
              <a:rPr lang="en-US" dirty="0" smtClean="0"/>
              <a:t> </a:t>
            </a:r>
            <a:r>
              <a:rPr lang="en-US" i="1" dirty="0" smtClean="0"/>
              <a:t>B</a:t>
            </a:r>
            <a:r>
              <a:rPr lang="en-US" dirty="0" smtClean="0"/>
              <a:t> there are exactly </a:t>
            </a:r>
            <a:r>
              <a:rPr lang="en-US" i="1" dirty="0" smtClean="0"/>
              <a:t>d</a:t>
            </a:r>
            <a:r>
              <a:rPr lang="en-US" dirty="0" smtClean="0"/>
              <a:t> values </a:t>
            </a:r>
            <a:r>
              <a:rPr lang="en-US" i="1" dirty="0" smtClean="0"/>
              <a:t>x</a:t>
            </a:r>
            <a:r>
              <a:rPr lang="en-US" dirty="0" smtClean="0"/>
              <a:t> </a:t>
            </a:r>
            <a:r>
              <a:rPr lang="en-US" dirty="0" smtClean="0">
                <a:latin typeface="Cambria Math"/>
                <a:ea typeface="Cambria Math"/>
              </a:rPr>
              <a:t>∈</a:t>
            </a:r>
            <a:r>
              <a:rPr lang="en-US" dirty="0" smtClean="0"/>
              <a:t> </a:t>
            </a:r>
            <a:r>
              <a:rPr lang="en-US" i="1" dirty="0" smtClean="0"/>
              <a:t>A</a:t>
            </a:r>
            <a:r>
              <a:rPr lang="en-US" dirty="0" smtClean="0"/>
              <a:t> such that </a:t>
            </a:r>
            <a:r>
              <a:rPr lang="en-US" i="1" dirty="0" smtClean="0"/>
              <a:t>f</a:t>
            </a:r>
            <a:r>
              <a:rPr lang="en-US" dirty="0" smtClean="0"/>
              <a:t>(</a:t>
            </a:r>
            <a:r>
              <a:rPr lang="en-US" i="1" dirty="0" smtClean="0"/>
              <a:t>x</a:t>
            </a:r>
            <a:r>
              <a:rPr lang="en-US" dirty="0" smtClean="0"/>
              <a:t>) = </a:t>
            </a:r>
            <a:r>
              <a:rPr lang="en-US" i="1" dirty="0" smtClean="0"/>
              <a:t>y</a:t>
            </a:r>
            <a:r>
              <a:rPr lang="en-US" dirty="0" smtClean="0"/>
              <a:t>, then   |</a:t>
            </a:r>
            <a:r>
              <a:rPr lang="en-US" i="1" dirty="0" smtClean="0"/>
              <a:t>B</a:t>
            </a:r>
            <a:r>
              <a:rPr lang="en-US" dirty="0" smtClean="0"/>
              <a:t>| = |</a:t>
            </a:r>
            <a:r>
              <a:rPr lang="en-US" i="1" dirty="0" smtClean="0"/>
              <a:t>A</a:t>
            </a:r>
            <a:r>
              <a:rPr lang="en-US" dirty="0" smtClean="0"/>
              <a:t>|/</a:t>
            </a:r>
            <a:r>
              <a:rPr lang="en-US" i="1" dirty="0" smtClean="0"/>
              <a:t>d.</a:t>
            </a:r>
          </a:p>
          <a:p>
            <a:pPr lvl="1">
              <a:buNone/>
            </a:pPr>
            <a:endParaRPr lang="en-US" dirty="0" smtClean="0"/>
          </a:p>
          <a:p>
            <a:pPr>
              <a:buNone/>
            </a:pPr>
            <a:r>
              <a:rPr lang="en-US" b="1" dirty="0" smtClean="0"/>
              <a:t>     Example</a:t>
            </a:r>
            <a:r>
              <a:rPr lang="en-US" dirty="0" smtClean="0"/>
              <a:t>: How many ways are there to seat four people around a circular table, where two </a:t>
            </a:r>
            <a:r>
              <a:rPr lang="en-US" dirty="0" err="1" smtClean="0"/>
              <a:t>seatings</a:t>
            </a:r>
            <a:r>
              <a:rPr lang="en-US" dirty="0" smtClean="0"/>
              <a:t> are considered the same when each person has the same left  and right neighbor?</a:t>
            </a:r>
          </a:p>
          <a:p>
            <a:pPr>
              <a:buNone/>
            </a:pPr>
            <a:r>
              <a:rPr lang="en-US" b="1" dirty="0" smtClean="0"/>
              <a:t>     Solution</a:t>
            </a:r>
            <a:r>
              <a:rPr lang="en-US" dirty="0" smtClean="0"/>
              <a:t>: Number the seats around the table from </a:t>
            </a:r>
            <a:r>
              <a:rPr lang="en-US" dirty="0" smtClean="0">
                <a:latin typeface="Cambria Math" pitchFamily="18" charset="0"/>
                <a:ea typeface="Cambria Math" pitchFamily="18" charset="0"/>
              </a:rPr>
              <a:t>1</a:t>
            </a:r>
            <a:r>
              <a:rPr lang="en-US" dirty="0" smtClean="0"/>
              <a:t> to </a:t>
            </a:r>
            <a:r>
              <a:rPr lang="en-US" dirty="0" smtClean="0">
                <a:latin typeface="Cambria Math" pitchFamily="18" charset="0"/>
                <a:ea typeface="Cambria Math" pitchFamily="18" charset="0"/>
              </a:rPr>
              <a:t>4</a:t>
            </a:r>
            <a:r>
              <a:rPr lang="en-US" dirty="0" smtClean="0"/>
              <a:t> proceeding clockwise. There are four ways to select the person for seat </a:t>
            </a:r>
            <a:r>
              <a:rPr lang="en-US" dirty="0" smtClean="0">
                <a:latin typeface="Cambria Math" pitchFamily="18" charset="0"/>
                <a:ea typeface="Cambria Math" pitchFamily="18" charset="0"/>
              </a:rPr>
              <a:t>1</a:t>
            </a:r>
            <a:r>
              <a:rPr lang="en-US" dirty="0" smtClean="0"/>
              <a:t>, </a:t>
            </a:r>
            <a:r>
              <a:rPr lang="en-US" dirty="0" smtClean="0">
                <a:latin typeface="Cambria Math" pitchFamily="18" charset="0"/>
                <a:ea typeface="Cambria Math" pitchFamily="18" charset="0"/>
              </a:rPr>
              <a:t>3</a:t>
            </a:r>
            <a:r>
              <a:rPr lang="en-US" dirty="0" smtClean="0"/>
              <a:t> for seat </a:t>
            </a:r>
            <a:r>
              <a:rPr lang="en-US" dirty="0" smtClean="0">
                <a:latin typeface="Cambria Math" pitchFamily="18" charset="0"/>
                <a:ea typeface="Cambria Math" pitchFamily="18" charset="0"/>
              </a:rPr>
              <a:t>2</a:t>
            </a:r>
            <a:r>
              <a:rPr lang="en-US" dirty="0" smtClean="0"/>
              <a:t>, </a:t>
            </a:r>
            <a:r>
              <a:rPr lang="en-US" dirty="0" smtClean="0">
                <a:latin typeface="Cambria Math" pitchFamily="18" charset="0"/>
                <a:ea typeface="Cambria Math" pitchFamily="18" charset="0"/>
              </a:rPr>
              <a:t>2</a:t>
            </a:r>
            <a:r>
              <a:rPr lang="en-US" dirty="0" smtClean="0"/>
              <a:t>, for seat </a:t>
            </a:r>
            <a:r>
              <a:rPr lang="en-US" dirty="0" smtClean="0">
                <a:latin typeface="Cambria Math" pitchFamily="18" charset="0"/>
                <a:ea typeface="Cambria Math" pitchFamily="18" charset="0"/>
              </a:rPr>
              <a:t>3</a:t>
            </a:r>
            <a:r>
              <a:rPr lang="en-US" dirty="0" smtClean="0"/>
              <a:t>, and one way for seat </a:t>
            </a:r>
            <a:r>
              <a:rPr lang="en-US" dirty="0" smtClean="0">
                <a:latin typeface="Cambria Math" pitchFamily="18" charset="0"/>
                <a:ea typeface="Cambria Math" pitchFamily="18" charset="0"/>
              </a:rPr>
              <a:t>4</a:t>
            </a:r>
            <a:r>
              <a:rPr lang="en-US" dirty="0" smtClean="0"/>
              <a:t>. Thus there are </a:t>
            </a:r>
            <a:r>
              <a:rPr lang="en-US" dirty="0" smtClean="0">
                <a:latin typeface="Cambria Math" pitchFamily="18" charset="0"/>
                <a:ea typeface="Cambria Math" pitchFamily="18" charset="0"/>
              </a:rPr>
              <a:t>4</a:t>
            </a:r>
            <a:r>
              <a:rPr lang="en-US" dirty="0" smtClean="0"/>
              <a:t>! = </a:t>
            </a:r>
            <a:r>
              <a:rPr lang="en-US" dirty="0" smtClean="0">
                <a:latin typeface="Cambria Math" pitchFamily="18" charset="0"/>
                <a:ea typeface="Cambria Math" pitchFamily="18" charset="0"/>
              </a:rPr>
              <a:t>24</a:t>
            </a:r>
            <a:r>
              <a:rPr lang="en-US" dirty="0" smtClean="0"/>
              <a:t> ways to order the four people. But since two </a:t>
            </a:r>
            <a:r>
              <a:rPr lang="en-US" dirty="0" err="1" smtClean="0"/>
              <a:t>seatings</a:t>
            </a:r>
            <a:r>
              <a:rPr lang="en-US" dirty="0" smtClean="0"/>
              <a:t> are the same when each person has the same left and right neighbor, for every choice for seat </a:t>
            </a:r>
            <a:r>
              <a:rPr lang="en-US" dirty="0" smtClean="0">
                <a:latin typeface="Cambria Math" pitchFamily="18" charset="0"/>
                <a:ea typeface="Cambria Math" pitchFamily="18" charset="0"/>
              </a:rPr>
              <a:t>1</a:t>
            </a:r>
            <a:r>
              <a:rPr lang="en-US" dirty="0" smtClean="0"/>
              <a:t>, we get the same seating. </a:t>
            </a:r>
          </a:p>
          <a:p>
            <a:pPr>
              <a:buNone/>
            </a:pPr>
            <a:r>
              <a:rPr lang="en-US" dirty="0" smtClean="0"/>
              <a:t>      </a:t>
            </a:r>
          </a:p>
          <a:p>
            <a:pPr>
              <a:buNone/>
            </a:pPr>
            <a:r>
              <a:rPr lang="en-US" dirty="0" smtClean="0"/>
              <a:t>      Therefore, by the division rule, there are </a:t>
            </a:r>
            <a:r>
              <a:rPr lang="en-US" dirty="0" smtClean="0">
                <a:latin typeface="Cambria Math" pitchFamily="18" charset="0"/>
                <a:ea typeface="Cambria Math" pitchFamily="18" charset="0"/>
              </a:rPr>
              <a:t>24</a:t>
            </a:r>
            <a:r>
              <a:rPr lang="en-US" dirty="0" smtClean="0"/>
              <a:t>/</a:t>
            </a:r>
            <a:r>
              <a:rPr lang="en-US" dirty="0" smtClean="0">
                <a:latin typeface="Cambria Math" pitchFamily="18" charset="0"/>
                <a:ea typeface="Cambria Math" pitchFamily="18" charset="0"/>
              </a:rPr>
              <a:t>4</a:t>
            </a:r>
            <a:r>
              <a:rPr lang="en-US" dirty="0" smtClean="0"/>
              <a:t> = </a:t>
            </a:r>
            <a:r>
              <a:rPr lang="en-US" dirty="0" smtClean="0">
                <a:latin typeface="Cambria Math" pitchFamily="18" charset="0"/>
                <a:ea typeface="Cambria Math" pitchFamily="18" charset="0"/>
              </a:rPr>
              <a:t>6</a:t>
            </a:r>
            <a:r>
              <a:rPr lang="en-US" dirty="0" smtClean="0"/>
              <a:t> different seating arrangements. </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Diagrams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Tree Diagrams</a:t>
            </a:r>
            <a:r>
              <a:rPr lang="en-US" dirty="0" smtClean="0"/>
              <a:t>:  We can solve many counting problems through the use of </a:t>
            </a:r>
            <a:r>
              <a:rPr lang="en-US" i="1" dirty="0" smtClean="0"/>
              <a:t>tree diagrams</a:t>
            </a:r>
            <a:r>
              <a:rPr lang="en-US" dirty="0" smtClean="0"/>
              <a:t>, where   a branch represents a possible choice and the leaves represent possible outcomes. </a:t>
            </a:r>
          </a:p>
          <a:p>
            <a:r>
              <a:rPr lang="en-US" b="1" dirty="0" smtClean="0"/>
              <a:t>Example</a:t>
            </a:r>
            <a:r>
              <a:rPr lang="en-US" dirty="0" smtClean="0"/>
              <a:t>: Suppose that “I Love Discrete Math” T-shirts come in five different sizes: S,M,L,XL, and XXL. Each size comes in four colors (white, red, green, and black), except XL, which comes only in red, green, and black, and XXL, which comes only in green and black. What is the minimum number of shirts that the campus book store needs to stock to have one of each size and color available?</a:t>
            </a:r>
          </a:p>
          <a:p>
            <a:r>
              <a:rPr lang="en-US" b="1" dirty="0" smtClean="0"/>
              <a:t>Solution</a:t>
            </a:r>
            <a:r>
              <a:rPr lang="en-US" dirty="0" smtClean="0"/>
              <a:t>: Draw the tree diagram.</a:t>
            </a:r>
          </a:p>
          <a:p>
            <a:pPr>
              <a:buNone/>
            </a:pPr>
            <a:endParaRPr lang="en-US" dirty="0" smtClean="0"/>
          </a:p>
          <a:p>
            <a:pPr>
              <a:buNone/>
            </a:pPr>
            <a:endParaRPr lang="en-US" dirty="0" smtClean="0"/>
          </a:p>
          <a:p>
            <a:pPr>
              <a:buNone/>
            </a:pPr>
            <a:endParaRPr lang="en-US" dirty="0" smtClean="0"/>
          </a:p>
          <a:p>
            <a:pPr>
              <a:buNone/>
            </a:pPr>
            <a:endParaRPr lang="en-US" dirty="0" smtClean="0"/>
          </a:p>
          <a:p>
            <a:r>
              <a:rPr lang="en-US" dirty="0" smtClean="0"/>
              <a:t>The store must stock </a:t>
            </a:r>
            <a:r>
              <a:rPr lang="en-US" dirty="0" smtClean="0">
                <a:latin typeface="Cambria Math" pitchFamily="18" charset="0"/>
                <a:ea typeface="Cambria Math" pitchFamily="18" charset="0"/>
              </a:rPr>
              <a:t>17 </a:t>
            </a:r>
            <a:r>
              <a:rPr lang="en-US" dirty="0" smtClean="0"/>
              <a:t>T-shirts.</a:t>
            </a:r>
            <a:endParaRPr lang="en-US" dirty="0"/>
          </a:p>
        </p:txBody>
      </p:sp>
      <p:pic>
        <p:nvPicPr>
          <p:cNvPr id="4" name="Picture 3" descr="0506.jpg"/>
          <p:cNvPicPr>
            <a:picLocks noChangeAspect="1"/>
          </p:cNvPicPr>
          <p:nvPr/>
        </p:nvPicPr>
        <p:blipFill>
          <a:blip r:embed="rId2" cstate="print"/>
          <a:stretch>
            <a:fillRect/>
          </a:stretch>
        </p:blipFill>
        <p:spPr>
          <a:xfrm>
            <a:off x="4876800" y="4572000"/>
            <a:ext cx="2948178" cy="1130808"/>
          </a:xfrm>
          <a:prstGeom prst="rect">
            <a:avLst/>
          </a:prstGeom>
        </p:spPr>
      </p:pic>
      <p:sp>
        <p:nvSpPr>
          <p:cNvPr id="5" name="Slide Number Placeholder 4"/>
          <p:cNvSpPr>
            <a:spLocks noGrp="1"/>
          </p:cNvSpPr>
          <p:nvPr>
            <p:ph type="sldNum" sz="quarter" idx="12"/>
          </p:nvPr>
        </p:nvSpPr>
        <p:spPr/>
        <p:txBody>
          <a:bodyPr/>
          <a:lstStyle/>
          <a:p>
            <a:fld id="{8CD41AC4-40F7-4FE0-8905-74C6698904F3}"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Pigeonhole Principle</a:t>
            </a:r>
            <a:endParaRPr lang="en-US" dirty="0"/>
          </a:p>
        </p:txBody>
      </p:sp>
      <p:sp>
        <p:nvSpPr>
          <p:cNvPr id="3" name="Subtitle 2"/>
          <p:cNvSpPr>
            <a:spLocks noGrp="1"/>
          </p:cNvSpPr>
          <p:nvPr>
            <p:ph type="subTitle" idx="1"/>
          </p:nvPr>
        </p:nvSpPr>
        <p:spPr/>
        <p:txBody>
          <a:bodyPr/>
          <a:lstStyle/>
          <a:p>
            <a:r>
              <a:rPr lang="en-US" dirty="0" smtClean="0"/>
              <a:t>Section 6.</a:t>
            </a:r>
            <a:r>
              <a:rPr lang="en-US" dirty="0" smtClean="0">
                <a:latin typeface="Cambria Math" pitchFamily="18" charset="0"/>
                <a:ea typeface="Cambria Math" pitchFamily="18" charset="0"/>
              </a:rPr>
              <a:t>2</a:t>
            </a:r>
            <a:endParaRPr lang="en-US" dirty="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8CD41AC4-40F7-4FE0-8905-74C6698904F3}"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The Pigeonhole Principle</a:t>
            </a:r>
          </a:p>
          <a:p>
            <a:r>
              <a:rPr lang="en-US" dirty="0" smtClean="0"/>
              <a:t>The Generalized Pigeonhole Principle</a:t>
            </a:r>
          </a:p>
        </p:txBody>
      </p:sp>
      <p:sp>
        <p:nvSpPr>
          <p:cNvPr id="4" name="Slide Number Placeholder 3"/>
          <p:cNvSpPr>
            <a:spLocks noGrp="1"/>
          </p:cNvSpPr>
          <p:nvPr>
            <p:ph type="sldNum" sz="quarter" idx="12"/>
          </p:nvPr>
        </p:nvSpPr>
        <p:spPr/>
        <p:txBody>
          <a:bodyPr/>
          <a:lstStyle/>
          <a:p>
            <a:fld id="{8CD41AC4-40F7-4FE0-8905-74C6698904F3}"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Pigeonhole Principle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If a flock of </a:t>
            </a:r>
            <a:r>
              <a:rPr lang="en-US" dirty="0" smtClean="0">
                <a:latin typeface="Cambria Math" pitchFamily="18" charset="0"/>
                <a:ea typeface="Cambria Math" pitchFamily="18" charset="0"/>
              </a:rPr>
              <a:t>13</a:t>
            </a:r>
            <a:r>
              <a:rPr lang="en-US" dirty="0" smtClean="0"/>
              <a:t> pigeons roosts in a set of  </a:t>
            </a:r>
            <a:r>
              <a:rPr lang="en-US" dirty="0" smtClean="0">
                <a:latin typeface="Cambria Math" pitchFamily="18" charset="0"/>
                <a:ea typeface="Cambria Math" pitchFamily="18" charset="0"/>
              </a:rPr>
              <a:t>12 </a:t>
            </a:r>
            <a:r>
              <a:rPr lang="en-US" dirty="0" smtClean="0"/>
              <a:t>pigeonholes, one of the pigeonholes must have more than </a:t>
            </a:r>
            <a:r>
              <a:rPr lang="en-US" dirty="0" smtClean="0">
                <a:latin typeface="Cambria Math" pitchFamily="18" charset="0"/>
                <a:ea typeface="Cambria Math" pitchFamily="18" charset="0"/>
              </a:rPr>
              <a:t>1</a:t>
            </a:r>
            <a:r>
              <a:rPr lang="en-US" dirty="0" smtClean="0"/>
              <a:t> pigeon.</a:t>
            </a:r>
          </a:p>
          <a:p>
            <a:endParaRPr lang="en-US" dirty="0" smtClean="0"/>
          </a:p>
          <a:p>
            <a:pPr>
              <a:buNone/>
            </a:pPr>
            <a:endParaRPr lang="en-US" dirty="0" smtClean="0"/>
          </a:p>
          <a:p>
            <a:endParaRPr lang="en-US" dirty="0" smtClean="0"/>
          </a:p>
          <a:p>
            <a:endParaRPr lang="en-US" dirty="0" smtClean="0"/>
          </a:p>
          <a:p>
            <a:endParaRPr lang="en-US" dirty="0" smtClean="0"/>
          </a:p>
          <a:p>
            <a:pPr>
              <a:buNone/>
            </a:pPr>
            <a:r>
              <a:rPr lang="en-US" b="1" dirty="0" smtClean="0"/>
              <a:t>    Pigeonhole Principle</a:t>
            </a:r>
            <a:r>
              <a:rPr lang="en-US" dirty="0" smtClean="0"/>
              <a:t>: If </a:t>
            </a:r>
            <a:r>
              <a:rPr lang="en-US" i="1" dirty="0" smtClean="0"/>
              <a:t>k</a:t>
            </a:r>
            <a:r>
              <a:rPr lang="en-US" dirty="0" smtClean="0"/>
              <a:t> is a positive integer and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objects are placed into </a:t>
            </a:r>
            <a:r>
              <a:rPr lang="en-US" i="1" dirty="0" smtClean="0"/>
              <a:t>k </a:t>
            </a:r>
            <a:r>
              <a:rPr lang="en-US" dirty="0" smtClean="0"/>
              <a:t>boxes, then at least one box contains two or more objects. </a:t>
            </a:r>
          </a:p>
          <a:p>
            <a:pPr>
              <a:buNone/>
            </a:pPr>
            <a:r>
              <a:rPr lang="en-US" b="1" dirty="0" smtClean="0"/>
              <a:t>    Proof</a:t>
            </a:r>
            <a:r>
              <a:rPr lang="en-US" dirty="0" smtClean="0"/>
              <a:t>: We use a proof  by contraposition. Suppose none of the </a:t>
            </a:r>
            <a:r>
              <a:rPr lang="en-US" i="1" dirty="0" smtClean="0"/>
              <a:t>k</a:t>
            </a:r>
            <a:r>
              <a:rPr lang="en-US" dirty="0" smtClean="0"/>
              <a:t> boxes has more than one object. Then the total number of objects would be at most </a:t>
            </a:r>
            <a:r>
              <a:rPr lang="en-US" i="1" dirty="0" smtClean="0"/>
              <a:t>k</a:t>
            </a:r>
            <a:r>
              <a:rPr lang="en-US" dirty="0" smtClean="0"/>
              <a:t>. This contradicts the statement that we have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objects.</a:t>
            </a:r>
            <a:endParaRPr lang="en-US" dirty="0"/>
          </a:p>
        </p:txBody>
      </p:sp>
      <p:pic>
        <p:nvPicPr>
          <p:cNvPr id="4" name="Picture 3" descr="0507.jpg"/>
          <p:cNvPicPr>
            <a:picLocks noChangeAspect="1"/>
          </p:cNvPicPr>
          <p:nvPr/>
        </p:nvPicPr>
        <p:blipFill>
          <a:blip r:embed="rId2" cstate="print"/>
          <a:stretch>
            <a:fillRect/>
          </a:stretch>
        </p:blipFill>
        <p:spPr>
          <a:xfrm>
            <a:off x="1676400" y="2819400"/>
            <a:ext cx="4112518" cy="1371600"/>
          </a:xfrm>
          <a:prstGeom prst="rect">
            <a:avLst/>
          </a:prstGeom>
        </p:spPr>
      </p:pic>
      <p:sp>
        <p:nvSpPr>
          <p:cNvPr id="5" name="Isosceles Triangle 4"/>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Pigeonhole Principle</a:t>
            </a:r>
            <a:endParaRPr lang="en-US" dirty="0"/>
          </a:p>
        </p:txBody>
      </p:sp>
      <p:sp>
        <p:nvSpPr>
          <p:cNvPr id="3" name="Content Placeholder 2"/>
          <p:cNvSpPr>
            <a:spLocks noGrp="1"/>
          </p:cNvSpPr>
          <p:nvPr>
            <p:ph idx="1"/>
          </p:nvPr>
        </p:nvSpPr>
        <p:spPr/>
        <p:txBody>
          <a:bodyPr/>
          <a:lstStyle/>
          <a:p>
            <a:pPr>
              <a:buNone/>
            </a:pPr>
            <a:r>
              <a:rPr lang="en-US" b="1" dirty="0" smtClean="0"/>
              <a:t>   Corollary </a:t>
            </a:r>
            <a:r>
              <a:rPr lang="en-US" b="1" dirty="0" smtClean="0">
                <a:latin typeface="Cambria Math" pitchFamily="18" charset="0"/>
                <a:ea typeface="Cambria Math" pitchFamily="18" charset="0"/>
              </a:rPr>
              <a:t>1</a:t>
            </a:r>
            <a:r>
              <a:rPr lang="en-US" dirty="0" smtClean="0"/>
              <a:t>: A function </a:t>
            </a:r>
            <a:r>
              <a:rPr lang="en-US" i="1" dirty="0" smtClean="0"/>
              <a:t>f</a:t>
            </a:r>
            <a:r>
              <a:rPr lang="en-US" dirty="0" smtClean="0"/>
              <a:t> from a set with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elements to a set with </a:t>
            </a:r>
            <a:r>
              <a:rPr lang="en-US" i="1" dirty="0" smtClean="0"/>
              <a:t>k</a:t>
            </a:r>
            <a:r>
              <a:rPr lang="en-US" dirty="0" smtClean="0"/>
              <a:t> elements is not one-to-one.</a:t>
            </a:r>
          </a:p>
          <a:p>
            <a:pPr>
              <a:buNone/>
            </a:pPr>
            <a:r>
              <a:rPr lang="en-US" b="1" dirty="0" smtClean="0"/>
              <a:t>   Proof</a:t>
            </a:r>
            <a:r>
              <a:rPr lang="en-US" dirty="0" smtClean="0"/>
              <a:t>: Use the pigeonhole principle.</a:t>
            </a:r>
          </a:p>
          <a:p>
            <a:pPr lvl="1"/>
            <a:r>
              <a:rPr lang="en-US" dirty="0" smtClean="0"/>
              <a:t>Create a box for each element </a:t>
            </a:r>
            <a:r>
              <a:rPr lang="en-US" i="1" dirty="0" smtClean="0"/>
              <a:t>y</a:t>
            </a:r>
            <a:r>
              <a:rPr lang="en-US" dirty="0" smtClean="0"/>
              <a:t> in the </a:t>
            </a:r>
            <a:r>
              <a:rPr lang="en-US" dirty="0" err="1" smtClean="0"/>
              <a:t>codomain</a:t>
            </a:r>
            <a:r>
              <a:rPr lang="en-US" dirty="0" smtClean="0"/>
              <a:t> of </a:t>
            </a:r>
            <a:r>
              <a:rPr lang="en-US" i="1" dirty="0" smtClean="0"/>
              <a:t>f</a:t>
            </a:r>
            <a:r>
              <a:rPr lang="en-US" dirty="0" smtClean="0"/>
              <a:t> .</a:t>
            </a:r>
          </a:p>
          <a:p>
            <a:pPr lvl="1"/>
            <a:r>
              <a:rPr lang="en-US" dirty="0" smtClean="0"/>
              <a:t>Put in the box for </a:t>
            </a:r>
            <a:r>
              <a:rPr lang="en-US" i="1" dirty="0" smtClean="0"/>
              <a:t>y</a:t>
            </a:r>
            <a:r>
              <a:rPr lang="en-US" dirty="0" smtClean="0"/>
              <a:t> all of the elements </a:t>
            </a:r>
            <a:r>
              <a:rPr lang="en-US" i="1" dirty="0" smtClean="0"/>
              <a:t>x</a:t>
            </a:r>
            <a:r>
              <a:rPr lang="en-US" dirty="0" smtClean="0"/>
              <a:t> from the domain such that </a:t>
            </a:r>
            <a:r>
              <a:rPr lang="en-US" i="1" dirty="0" smtClean="0"/>
              <a:t>f</a:t>
            </a:r>
            <a:r>
              <a:rPr lang="en-US" dirty="0" smtClean="0"/>
              <a:t>(</a:t>
            </a:r>
            <a:r>
              <a:rPr lang="en-US" i="1" dirty="0" smtClean="0"/>
              <a:t>x</a:t>
            </a:r>
            <a:r>
              <a:rPr lang="en-US" dirty="0" smtClean="0"/>
              <a:t>) = </a:t>
            </a:r>
            <a:r>
              <a:rPr lang="en-US" i="1" dirty="0" smtClean="0"/>
              <a:t>y</a:t>
            </a:r>
            <a:r>
              <a:rPr lang="en-US" dirty="0" smtClean="0"/>
              <a:t>.  </a:t>
            </a:r>
          </a:p>
          <a:p>
            <a:pPr lvl="1"/>
            <a:r>
              <a:rPr lang="en-US" dirty="0" smtClean="0"/>
              <a:t>Because there are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elements and only </a:t>
            </a:r>
            <a:r>
              <a:rPr lang="en-US" i="1" dirty="0" smtClean="0"/>
              <a:t>k</a:t>
            </a:r>
            <a:r>
              <a:rPr lang="en-US" dirty="0" smtClean="0"/>
              <a:t> boxes, at least one box has two or more elements. </a:t>
            </a:r>
          </a:p>
          <a:p>
            <a:pPr>
              <a:buNone/>
            </a:pPr>
            <a:r>
              <a:rPr lang="en-US" dirty="0" smtClean="0"/>
              <a:t>    Hence, </a:t>
            </a:r>
            <a:r>
              <a:rPr lang="en-US" i="1" dirty="0" smtClean="0"/>
              <a:t>f </a:t>
            </a:r>
            <a:r>
              <a:rPr lang="en-US" dirty="0" smtClean="0"/>
              <a:t>can’t be one-to-one.</a:t>
            </a:r>
            <a:endParaRPr lang="en-US" dirty="0"/>
          </a:p>
        </p:txBody>
      </p:sp>
      <p:sp>
        <p:nvSpPr>
          <p:cNvPr id="4" name="Isosceles Triangle 3"/>
          <p:cNvSpPr/>
          <p:nvPr/>
        </p:nvSpPr>
        <p:spPr>
          <a:xfrm rot="5400000" flipV="1">
            <a:off x="82296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Pigeonhole Principle</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Among any group of </a:t>
            </a:r>
            <a:r>
              <a:rPr lang="en-US" dirty="0" smtClean="0">
                <a:latin typeface="Cambria Math" pitchFamily="18" charset="0"/>
                <a:ea typeface="Cambria Math" pitchFamily="18" charset="0"/>
              </a:rPr>
              <a:t>367</a:t>
            </a:r>
            <a:r>
              <a:rPr lang="en-US" dirty="0" smtClean="0"/>
              <a:t> people, there must be at least two with the same birthday, because there are only </a:t>
            </a:r>
            <a:r>
              <a:rPr lang="en-US" dirty="0" smtClean="0">
                <a:latin typeface="Cambria Math" pitchFamily="18" charset="0"/>
                <a:ea typeface="Cambria Math" pitchFamily="18" charset="0"/>
              </a:rPr>
              <a:t>366</a:t>
            </a:r>
            <a:r>
              <a:rPr lang="en-US" dirty="0" smtClean="0"/>
              <a:t> possible birthdays.</a:t>
            </a:r>
          </a:p>
          <a:p>
            <a:pPr>
              <a:buNone/>
            </a:pPr>
            <a:endParaRPr lang="en-US" dirty="0" smtClean="0"/>
          </a:p>
          <a:p>
            <a:pPr>
              <a:buNone/>
            </a:pPr>
            <a:r>
              <a:rPr lang="en-US" b="1" dirty="0" smtClean="0"/>
              <a:t>    </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Generalized Pigeonhole Principle</a:t>
            </a:r>
            <a:endParaRPr lang="en-US" sz="4000"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The Generalized Pigeonhole Principle</a:t>
            </a:r>
            <a:r>
              <a:rPr lang="en-US" dirty="0" smtClean="0"/>
              <a:t>: If </a:t>
            </a:r>
            <a:r>
              <a:rPr lang="en-US" i="1" dirty="0" smtClean="0"/>
              <a:t>N</a:t>
            </a:r>
            <a:r>
              <a:rPr lang="en-US" dirty="0" smtClean="0"/>
              <a:t> objects are placed into </a:t>
            </a:r>
            <a:r>
              <a:rPr lang="en-US" i="1" dirty="0" smtClean="0"/>
              <a:t>k</a:t>
            </a:r>
            <a:r>
              <a:rPr lang="en-US" dirty="0" smtClean="0"/>
              <a:t> boxes, then there is at least one box containing at least </a:t>
            </a:r>
            <a:r>
              <a:rPr lang="en-US" dirty="0" smtClean="0">
                <a:latin typeface="Cambria Math"/>
                <a:ea typeface="Cambria Math"/>
              </a:rPr>
              <a:t>⌈</a:t>
            </a:r>
            <a:r>
              <a:rPr lang="en-US" i="1" dirty="0" smtClean="0"/>
              <a:t>N</a:t>
            </a:r>
            <a:r>
              <a:rPr lang="en-US" dirty="0" smtClean="0"/>
              <a:t>/</a:t>
            </a:r>
            <a:r>
              <a:rPr lang="en-US" i="1" dirty="0" smtClean="0"/>
              <a:t>k</a:t>
            </a:r>
            <a:r>
              <a:rPr lang="en-US" dirty="0" smtClean="0">
                <a:latin typeface="Cambria Math"/>
                <a:ea typeface="Cambria Math"/>
              </a:rPr>
              <a:t>⌉</a:t>
            </a:r>
            <a:r>
              <a:rPr lang="en-US" dirty="0" smtClean="0"/>
              <a:t> objects.</a:t>
            </a:r>
          </a:p>
          <a:p>
            <a:pPr>
              <a:buNone/>
            </a:pPr>
            <a:r>
              <a:rPr lang="en-US" b="1" dirty="0" smtClean="0"/>
              <a:t>    Proof</a:t>
            </a:r>
            <a:r>
              <a:rPr lang="en-US" dirty="0" smtClean="0"/>
              <a:t>: We use a proof by contraposition. Suppose that none of the boxes contains more than </a:t>
            </a:r>
            <a:r>
              <a:rPr lang="en-US" dirty="0" smtClean="0">
                <a:latin typeface="Cambria Math"/>
                <a:ea typeface="Cambria Math"/>
              </a:rPr>
              <a:t>⌈</a:t>
            </a:r>
            <a:r>
              <a:rPr lang="en-US" i="1" dirty="0" smtClean="0"/>
              <a:t>N</a:t>
            </a:r>
            <a:r>
              <a:rPr lang="en-US" dirty="0" smtClean="0"/>
              <a:t>/</a:t>
            </a:r>
            <a:r>
              <a:rPr lang="en-US" i="1" dirty="0" smtClean="0"/>
              <a:t>k</a:t>
            </a:r>
            <a:r>
              <a:rPr lang="en-US" dirty="0" smtClean="0">
                <a:latin typeface="Cambria Math"/>
                <a:ea typeface="Cambria Math"/>
              </a:rPr>
              <a:t>⌉</a:t>
            </a:r>
            <a:r>
              <a:rPr lang="en-US" dirty="0" smtClean="0"/>
              <a:t> </a:t>
            </a:r>
            <a:r>
              <a:rPr lang="en-US" dirty="0" smtClean="0">
                <a:latin typeface="Cambria Math"/>
                <a:ea typeface="Cambria Math"/>
              </a:rPr>
              <a:t>− 1 </a:t>
            </a:r>
            <a:r>
              <a:rPr lang="en-US" dirty="0" smtClean="0">
                <a:ea typeface="Cambria Math"/>
              </a:rPr>
              <a:t>objects. Then the total number of objects is at most</a:t>
            </a:r>
          </a:p>
          <a:p>
            <a:pPr>
              <a:buNone/>
            </a:pPr>
            <a:endParaRPr lang="en-US" dirty="0" smtClean="0">
              <a:ea typeface="Cambria Math"/>
            </a:endParaRPr>
          </a:p>
          <a:p>
            <a:pPr>
              <a:buNone/>
            </a:pPr>
            <a:endParaRPr lang="en-US" dirty="0" smtClean="0">
              <a:ea typeface="Cambria Math"/>
            </a:endParaRPr>
          </a:p>
          <a:p>
            <a:pPr>
              <a:buNone/>
            </a:pPr>
            <a:r>
              <a:rPr lang="en-US" dirty="0" smtClean="0">
                <a:ea typeface="Cambria Math"/>
              </a:rPr>
              <a:t>    where the inequality </a:t>
            </a:r>
            <a:r>
              <a:rPr lang="en-US" dirty="0" smtClean="0">
                <a:latin typeface="Cambria Math"/>
                <a:ea typeface="Cambria Math"/>
              </a:rPr>
              <a:t>⌈</a:t>
            </a:r>
            <a:r>
              <a:rPr lang="en-US" i="1" dirty="0" smtClean="0"/>
              <a:t>N</a:t>
            </a:r>
            <a:r>
              <a:rPr lang="en-US" dirty="0" smtClean="0"/>
              <a:t>/</a:t>
            </a:r>
            <a:r>
              <a:rPr lang="en-US" i="1" dirty="0" smtClean="0"/>
              <a:t>k</a:t>
            </a:r>
            <a:r>
              <a:rPr lang="en-US" dirty="0" smtClean="0">
                <a:latin typeface="Cambria Math"/>
                <a:ea typeface="Cambria Math"/>
              </a:rPr>
              <a:t>⌉</a:t>
            </a:r>
            <a:r>
              <a:rPr lang="en-US" dirty="0" smtClean="0"/>
              <a:t> &lt; </a:t>
            </a:r>
            <a:r>
              <a:rPr lang="en-US" dirty="0" smtClean="0">
                <a:latin typeface="Cambria Math"/>
                <a:ea typeface="Cambria Math"/>
              </a:rPr>
              <a:t>⌈</a:t>
            </a:r>
            <a:r>
              <a:rPr lang="en-US" i="1" dirty="0" smtClean="0"/>
              <a:t>N</a:t>
            </a:r>
            <a:r>
              <a:rPr lang="en-US" dirty="0" smtClean="0"/>
              <a:t>/</a:t>
            </a:r>
            <a:r>
              <a:rPr lang="en-US" i="1" dirty="0" smtClean="0"/>
              <a:t>k</a:t>
            </a:r>
            <a:r>
              <a:rPr lang="en-US" dirty="0" smtClean="0">
                <a:latin typeface="Cambria Math"/>
                <a:ea typeface="Cambria Math"/>
              </a:rPr>
              <a:t>⌉</a:t>
            </a:r>
            <a:r>
              <a:rPr lang="en-US" dirty="0" smtClean="0"/>
              <a:t> + </a:t>
            </a:r>
            <a:r>
              <a:rPr lang="en-US" dirty="0" smtClean="0">
                <a:latin typeface="Cambria Math" pitchFamily="18" charset="0"/>
                <a:ea typeface="Cambria Math" pitchFamily="18" charset="0"/>
              </a:rPr>
              <a:t>1</a:t>
            </a:r>
            <a:r>
              <a:rPr lang="en-US" dirty="0" smtClean="0"/>
              <a:t> has been used. This is a contradiction because there are a total of n objects.</a:t>
            </a:r>
          </a:p>
          <a:p>
            <a:pPr>
              <a:buNone/>
            </a:pPr>
            <a:endParaRPr lang="en-US" dirty="0" smtClean="0"/>
          </a:p>
          <a:p>
            <a:pPr>
              <a:buNone/>
            </a:pPr>
            <a:r>
              <a:rPr lang="en-US" dirty="0" smtClean="0"/>
              <a:t>   </a:t>
            </a:r>
            <a:r>
              <a:rPr lang="en-US" b="1" dirty="0" smtClean="0"/>
              <a:t>Example</a:t>
            </a:r>
            <a:r>
              <a:rPr lang="en-US" dirty="0" smtClean="0"/>
              <a:t>: Among </a:t>
            </a:r>
            <a:r>
              <a:rPr lang="en-US" dirty="0" smtClean="0">
                <a:latin typeface="Cambria Math" pitchFamily="18" charset="0"/>
                <a:ea typeface="Cambria Math" pitchFamily="18" charset="0"/>
              </a:rPr>
              <a:t>100</a:t>
            </a:r>
            <a:r>
              <a:rPr lang="en-US" dirty="0" smtClean="0"/>
              <a:t> people there are at least           </a:t>
            </a:r>
            <a:r>
              <a:rPr lang="en-US" dirty="0" smtClean="0">
                <a:latin typeface="Cambria Math"/>
                <a:ea typeface="Cambria Math"/>
              </a:rPr>
              <a:t>⌈</a:t>
            </a:r>
            <a:r>
              <a:rPr lang="en-US" dirty="0" smtClean="0">
                <a:latin typeface="Cambria Math" pitchFamily="18" charset="0"/>
                <a:ea typeface="Cambria Math" pitchFamily="18" charset="0"/>
              </a:rPr>
              <a:t>100</a:t>
            </a:r>
            <a:r>
              <a:rPr lang="en-US" dirty="0" smtClean="0"/>
              <a:t>/</a:t>
            </a:r>
            <a:r>
              <a:rPr lang="en-US" dirty="0" smtClean="0">
                <a:latin typeface="Cambria Math" pitchFamily="18" charset="0"/>
                <a:ea typeface="Cambria Math" pitchFamily="18" charset="0"/>
              </a:rPr>
              <a:t>12</a:t>
            </a:r>
            <a:r>
              <a:rPr lang="en-US" dirty="0" smtClean="0">
                <a:latin typeface="Cambria Math"/>
                <a:ea typeface="Cambria Math"/>
              </a:rPr>
              <a:t>⌉ = 9</a:t>
            </a:r>
            <a:r>
              <a:rPr lang="en-US" dirty="0" smtClean="0"/>
              <a:t> who were born in the same month.</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2286000" y="3962400"/>
            <a:ext cx="3908870" cy="518160"/>
          </a:xfrm>
          <a:prstGeom prst="rect">
            <a:avLst/>
          </a:prstGeom>
        </p:spPr>
      </p:pic>
      <p:sp>
        <p:nvSpPr>
          <p:cNvPr id="6" name="Isosceles Triangle 5"/>
          <p:cNvSpPr/>
          <p:nvPr/>
        </p:nvSpPr>
        <p:spPr>
          <a:xfrm rot="5400000" flipV="1">
            <a:off x="8382000" y="5029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Generalized Pigeonhole Principle</a:t>
            </a:r>
            <a:endParaRPr lang="en-US" sz="4000"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Example</a:t>
            </a:r>
            <a:r>
              <a:rPr lang="en-US" dirty="0" smtClean="0"/>
              <a:t>:  a) How many cards must be selected from a standard deck of </a:t>
            </a:r>
            <a:r>
              <a:rPr lang="en-US" dirty="0" smtClean="0">
                <a:latin typeface="Cambria Math" pitchFamily="18" charset="0"/>
                <a:ea typeface="Cambria Math" pitchFamily="18" charset="0"/>
              </a:rPr>
              <a:t>52</a:t>
            </a:r>
            <a:r>
              <a:rPr lang="en-US" dirty="0" smtClean="0"/>
              <a:t> cards to guarantee that at least three cards of the same suit are chosen? </a:t>
            </a:r>
          </a:p>
          <a:p>
            <a:pPr>
              <a:buNone/>
            </a:pPr>
            <a:r>
              <a:rPr lang="en-US" dirty="0" smtClean="0"/>
              <a:t>    b) How many must be selected to guarantee that at least three hearts are selected?</a:t>
            </a:r>
          </a:p>
          <a:p>
            <a:pPr>
              <a:buNone/>
            </a:pPr>
            <a:r>
              <a:rPr lang="en-US" b="1" dirty="0" smtClean="0"/>
              <a:t>    Solution</a:t>
            </a:r>
            <a:r>
              <a:rPr lang="en-US" dirty="0" smtClean="0"/>
              <a:t>: a) We assume four boxes; one for each suit. Using the generalized pigeonhole principle, at least one box contains at least </a:t>
            </a:r>
            <a:r>
              <a:rPr lang="en-US" dirty="0" smtClean="0">
                <a:latin typeface="Cambria Math"/>
                <a:ea typeface="Cambria Math"/>
              </a:rPr>
              <a:t>⌈</a:t>
            </a:r>
            <a:r>
              <a:rPr lang="en-US" i="1" dirty="0" smtClean="0"/>
              <a:t>N</a:t>
            </a:r>
            <a:r>
              <a:rPr lang="en-US" dirty="0" smtClean="0"/>
              <a:t>/</a:t>
            </a:r>
            <a:r>
              <a:rPr lang="en-US" dirty="0" smtClean="0">
                <a:latin typeface="Cambria Math" pitchFamily="18" charset="0"/>
                <a:ea typeface="Cambria Math" pitchFamily="18" charset="0"/>
              </a:rPr>
              <a:t>4</a:t>
            </a:r>
            <a:r>
              <a:rPr lang="en-US" dirty="0" smtClean="0">
                <a:latin typeface="Cambria Math"/>
                <a:ea typeface="Cambria Math"/>
              </a:rPr>
              <a:t>⌉</a:t>
            </a:r>
            <a:r>
              <a:rPr lang="en-US" dirty="0" smtClean="0"/>
              <a:t> cards. At least three cards of one suit are selected if </a:t>
            </a:r>
            <a:r>
              <a:rPr lang="en-US" dirty="0" smtClean="0">
                <a:latin typeface="Cambria Math"/>
                <a:ea typeface="Cambria Math"/>
              </a:rPr>
              <a:t>⌈</a:t>
            </a:r>
            <a:r>
              <a:rPr lang="en-US" i="1" dirty="0" smtClean="0"/>
              <a:t>N</a:t>
            </a:r>
            <a:r>
              <a:rPr lang="en-US" dirty="0" smtClean="0"/>
              <a:t>/</a:t>
            </a:r>
            <a:r>
              <a:rPr lang="en-US" dirty="0" smtClean="0">
                <a:latin typeface="Cambria Math" pitchFamily="18" charset="0"/>
                <a:ea typeface="Cambria Math" pitchFamily="18" charset="0"/>
              </a:rPr>
              <a:t>4</a:t>
            </a:r>
            <a:r>
              <a:rPr lang="en-US" dirty="0" smtClean="0">
                <a:latin typeface="Cambria Math"/>
                <a:ea typeface="Cambria Math"/>
              </a:rPr>
              <a:t>⌉</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3</a:t>
            </a:r>
            <a:r>
              <a:rPr lang="en-US" dirty="0" smtClean="0"/>
              <a:t>. The smallest integer </a:t>
            </a:r>
            <a:r>
              <a:rPr lang="en-US" i="1" dirty="0" smtClean="0"/>
              <a:t>N</a:t>
            </a:r>
            <a:r>
              <a:rPr lang="en-US" dirty="0" smtClean="0"/>
              <a:t> such that </a:t>
            </a:r>
            <a:r>
              <a:rPr lang="en-US" dirty="0" smtClean="0">
                <a:latin typeface="Cambria Math"/>
                <a:ea typeface="Cambria Math"/>
              </a:rPr>
              <a:t>⌈</a:t>
            </a:r>
            <a:r>
              <a:rPr lang="en-US" i="1" dirty="0" smtClean="0"/>
              <a:t>N</a:t>
            </a:r>
            <a:r>
              <a:rPr lang="en-US" dirty="0" smtClean="0"/>
              <a:t>/</a:t>
            </a:r>
            <a:r>
              <a:rPr lang="en-US" dirty="0" smtClean="0">
                <a:latin typeface="Cambria Math" pitchFamily="18" charset="0"/>
                <a:ea typeface="Cambria Math" pitchFamily="18" charset="0"/>
              </a:rPr>
              <a:t>4</a:t>
            </a:r>
            <a:r>
              <a:rPr lang="en-US" dirty="0" smtClean="0">
                <a:latin typeface="Cambria Math"/>
                <a:ea typeface="Cambria Math"/>
              </a:rPr>
              <a:t>⌉</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3 </a:t>
            </a:r>
            <a:r>
              <a:rPr lang="en-US" dirty="0" smtClean="0">
                <a:ea typeface="Cambria Math" pitchFamily="18" charset="0"/>
              </a:rPr>
              <a:t>is</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 2 </a:t>
            </a:r>
            <a:r>
              <a:rPr lang="en-US" dirty="0" smtClean="0">
                <a:latin typeface="Cambria Math"/>
                <a:ea typeface="Cambria Math"/>
              </a:rPr>
              <a:t>∙ </a:t>
            </a:r>
            <a:r>
              <a:rPr lang="en-US" dirty="0" smtClean="0">
                <a:latin typeface="Cambria Math" pitchFamily="18" charset="0"/>
                <a:ea typeface="Cambria Math" pitchFamily="18" charset="0"/>
              </a:rPr>
              <a:t>4 + 1 = 9.</a:t>
            </a:r>
          </a:p>
          <a:p>
            <a:pPr>
              <a:buNone/>
            </a:pPr>
            <a:r>
              <a:rPr lang="en-US" dirty="0" smtClean="0">
                <a:latin typeface="Cambria Math" pitchFamily="18" charset="0"/>
                <a:ea typeface="Cambria Math" pitchFamily="18" charset="0"/>
              </a:rPr>
              <a:t>     b) A deck contains 13 hearts and 39 cards which are not hearts. So, if we select 41 cards, we may have 39 cards which are not hearts along with 2 hearts. However, when we select 42 cards, we must have at least three hearts. (Note that the generalized pigeonhole principle is not used here.)</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Permutations and Combinations</a:t>
            </a:r>
            <a:endParaRPr lang="en-US" dirty="0"/>
          </a:p>
        </p:txBody>
      </p:sp>
      <p:sp>
        <p:nvSpPr>
          <p:cNvPr id="3" name="Subtitle 2"/>
          <p:cNvSpPr>
            <a:spLocks noGrp="1"/>
          </p:cNvSpPr>
          <p:nvPr>
            <p:ph type="subTitle" idx="1"/>
          </p:nvPr>
        </p:nvSpPr>
        <p:spPr/>
        <p:txBody>
          <a:bodyPr/>
          <a:lstStyle/>
          <a:p>
            <a:r>
              <a:rPr lang="en-US" dirty="0" smtClean="0"/>
              <a:t>Section 6.3</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Basics of Counting</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6</a:t>
            </a:r>
            <a:r>
              <a:rPr lang="en-US" dirty="0" smtClean="0"/>
              <a:t>.</a:t>
            </a:r>
            <a:r>
              <a:rPr lang="en-US" dirty="0" smtClean="0">
                <a:latin typeface="Cambria Math" pitchFamily="18" charset="0"/>
                <a:ea typeface="Cambria Math" pitchFamily="18" charset="0"/>
              </a:rPr>
              <a:t>1</a:t>
            </a:r>
            <a:endParaRPr lang="en-US" dirty="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8CD41AC4-40F7-4FE0-8905-74C6698904F3}"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Permutations</a:t>
            </a:r>
          </a:p>
          <a:p>
            <a:r>
              <a:rPr lang="en-US" dirty="0" smtClean="0"/>
              <a:t>Combinations</a:t>
            </a:r>
          </a:p>
          <a:p>
            <a:r>
              <a:rPr lang="en-US" dirty="0" smtClean="0"/>
              <a:t>Combinatorial Proofs</a:t>
            </a:r>
          </a:p>
        </p:txBody>
      </p:sp>
      <p:sp>
        <p:nvSpPr>
          <p:cNvPr id="4" name="Slide Number Placeholder 3"/>
          <p:cNvSpPr>
            <a:spLocks noGrp="1"/>
          </p:cNvSpPr>
          <p:nvPr>
            <p:ph type="sldNum" sz="quarter" idx="12"/>
          </p:nvPr>
        </p:nvSpPr>
        <p:spPr/>
        <p:txBody>
          <a:bodyPr/>
          <a:lstStyle/>
          <a:p>
            <a:fld id="{8CD41AC4-40F7-4FE0-8905-74C6698904F3}"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Permutations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Definition</a:t>
            </a:r>
            <a:r>
              <a:rPr lang="en-US" dirty="0" smtClean="0"/>
              <a:t>: A </a:t>
            </a:r>
            <a:r>
              <a:rPr lang="en-US" i="1" dirty="0" smtClean="0"/>
              <a:t>permutation</a:t>
            </a:r>
            <a:r>
              <a:rPr lang="en-US" dirty="0" smtClean="0"/>
              <a:t> of a set of distinct objects is an </a:t>
            </a:r>
            <a:r>
              <a:rPr lang="en-US" b="1" dirty="0" smtClean="0">
                <a:solidFill>
                  <a:srgbClr val="FF0000"/>
                </a:solidFill>
              </a:rPr>
              <a:t>ordered</a:t>
            </a:r>
            <a:r>
              <a:rPr lang="en-US" dirty="0" smtClean="0"/>
              <a:t> arrangement of these objects. An ordered arrangement of r elements of a set is called an                      </a:t>
            </a:r>
            <a:r>
              <a:rPr lang="en-US" b="1" i="1" dirty="0" smtClean="0">
                <a:solidFill>
                  <a:srgbClr val="FF0000"/>
                </a:solidFill>
              </a:rPr>
              <a:t>r-</a:t>
            </a:r>
            <a:r>
              <a:rPr lang="en-US" b="1" i="1" dirty="0" err="1" smtClean="0">
                <a:solidFill>
                  <a:srgbClr val="FF0000"/>
                </a:solidFill>
              </a:rPr>
              <a:t>permuation</a:t>
            </a:r>
            <a:r>
              <a:rPr lang="en-US" dirty="0" smtClean="0"/>
              <a:t>.</a:t>
            </a:r>
          </a:p>
          <a:p>
            <a:pPr>
              <a:buNone/>
            </a:pPr>
            <a:r>
              <a:rPr lang="en-US" b="1" dirty="0" smtClean="0"/>
              <a:t>   Example</a:t>
            </a:r>
            <a:r>
              <a:rPr lang="en-US" dirty="0" smtClean="0"/>
              <a:t>: Let </a:t>
            </a:r>
            <a:r>
              <a:rPr lang="en-US" i="1" dirty="0" smtClean="0"/>
              <a:t>S</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3</a:t>
            </a:r>
            <a:r>
              <a:rPr lang="en-US" dirty="0" smtClean="0"/>
              <a:t>}. </a:t>
            </a:r>
          </a:p>
          <a:p>
            <a:pPr lvl="1"/>
            <a:r>
              <a:rPr lang="en-US" dirty="0" smtClean="0"/>
              <a:t>The ordered arrangement </a:t>
            </a:r>
            <a:r>
              <a:rPr lang="en-US" dirty="0" smtClean="0">
                <a:latin typeface="Cambria Math" pitchFamily="18" charset="0"/>
                <a:ea typeface="Cambria Math" pitchFamily="18" charset="0"/>
              </a:rPr>
              <a:t>3</a:t>
            </a:r>
            <a:r>
              <a:rPr lang="en-US" dirty="0" smtClean="0"/>
              <a:t>,</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 is a permutation of </a:t>
            </a:r>
            <a:r>
              <a:rPr lang="en-US" i="1" dirty="0" smtClean="0"/>
              <a:t>S</a:t>
            </a:r>
            <a:r>
              <a:rPr lang="en-US" dirty="0" smtClean="0"/>
              <a:t>.</a:t>
            </a:r>
          </a:p>
          <a:p>
            <a:pPr lvl="1"/>
            <a:r>
              <a:rPr lang="en-US" dirty="0" smtClean="0"/>
              <a:t>The ordered arrangement </a:t>
            </a:r>
            <a:r>
              <a:rPr lang="en-US" dirty="0" smtClean="0">
                <a:latin typeface="Cambria Math" pitchFamily="18" charset="0"/>
                <a:ea typeface="Cambria Math" pitchFamily="18" charset="0"/>
              </a:rPr>
              <a:t>3</a:t>
            </a:r>
            <a:r>
              <a:rPr lang="en-US" dirty="0" smtClean="0"/>
              <a:t>,</a:t>
            </a:r>
            <a:r>
              <a:rPr lang="en-US" dirty="0" smtClean="0">
                <a:latin typeface="Cambria Math" pitchFamily="18" charset="0"/>
                <a:ea typeface="Cambria Math" pitchFamily="18" charset="0"/>
              </a:rPr>
              <a:t>2</a:t>
            </a:r>
            <a:r>
              <a:rPr lang="en-US" dirty="0" smtClean="0"/>
              <a:t> is a </a:t>
            </a:r>
            <a:r>
              <a:rPr lang="en-US" dirty="0" smtClean="0">
                <a:latin typeface="Cambria Math" pitchFamily="18" charset="0"/>
                <a:ea typeface="Cambria Math" pitchFamily="18" charset="0"/>
              </a:rPr>
              <a:t>2</a:t>
            </a:r>
            <a:r>
              <a:rPr lang="en-US" dirty="0" smtClean="0"/>
              <a:t>-permutation of </a:t>
            </a:r>
            <a:r>
              <a:rPr lang="en-US" i="1" dirty="0" smtClean="0"/>
              <a:t>S</a:t>
            </a:r>
            <a:r>
              <a:rPr lang="en-US" dirty="0" smtClean="0"/>
              <a:t>.</a:t>
            </a:r>
          </a:p>
          <a:p>
            <a:r>
              <a:rPr lang="en-US" dirty="0" smtClean="0"/>
              <a:t>The number of </a:t>
            </a:r>
            <a:r>
              <a:rPr lang="en-US" i="1" dirty="0" smtClean="0"/>
              <a:t>r</a:t>
            </a:r>
            <a:r>
              <a:rPr lang="en-US" dirty="0" smtClean="0"/>
              <a:t>-</a:t>
            </a:r>
            <a:r>
              <a:rPr lang="en-US" dirty="0" err="1" smtClean="0"/>
              <a:t>permuatations</a:t>
            </a:r>
            <a:r>
              <a:rPr lang="en-US" dirty="0" smtClean="0"/>
              <a:t> of a set with </a:t>
            </a:r>
            <a:r>
              <a:rPr lang="en-US" i="1" dirty="0" smtClean="0"/>
              <a:t>n</a:t>
            </a:r>
            <a:r>
              <a:rPr lang="en-US" dirty="0" smtClean="0"/>
              <a:t> elements is denoted by </a:t>
            </a:r>
            <a:r>
              <a:rPr lang="en-US" i="1" dirty="0" smtClean="0"/>
              <a:t>P</a:t>
            </a:r>
            <a:r>
              <a:rPr lang="en-US" dirty="0" smtClean="0"/>
              <a:t>(</a:t>
            </a:r>
            <a:r>
              <a:rPr lang="en-US" i="1" dirty="0" err="1" smtClean="0"/>
              <a:t>n</a:t>
            </a:r>
            <a:r>
              <a:rPr lang="en-US" dirty="0" err="1" smtClean="0"/>
              <a:t>,</a:t>
            </a:r>
            <a:r>
              <a:rPr lang="en-US" i="1" dirty="0" err="1" smtClean="0"/>
              <a:t>r</a:t>
            </a:r>
            <a:r>
              <a:rPr lang="en-US" dirty="0" smtClean="0"/>
              <a:t>).</a:t>
            </a:r>
          </a:p>
          <a:p>
            <a:pPr lvl="1"/>
            <a:r>
              <a:rPr lang="en-US" dirty="0" smtClean="0"/>
              <a:t>The </a:t>
            </a:r>
            <a:r>
              <a:rPr lang="en-US" dirty="0" smtClean="0">
                <a:latin typeface="Cambria Math" pitchFamily="18" charset="0"/>
                <a:ea typeface="Cambria Math" pitchFamily="18" charset="0"/>
              </a:rPr>
              <a:t>2</a:t>
            </a:r>
            <a:r>
              <a:rPr lang="en-US" dirty="0" smtClean="0"/>
              <a:t>-permutations of </a:t>
            </a:r>
            <a:r>
              <a:rPr lang="en-US" i="1" dirty="0" smtClean="0"/>
              <a:t>S</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3</a:t>
            </a:r>
            <a:r>
              <a:rPr lang="en-US" dirty="0" smtClean="0"/>
              <a:t>} are</a:t>
            </a:r>
            <a:r>
              <a:rPr lang="en-US" dirty="0" smtClean="0">
                <a:latin typeface="Cambria Math" pitchFamily="18" charset="0"/>
                <a:ea typeface="Cambria Math" pitchFamily="18" charset="0"/>
              </a:rPr>
              <a:t> 1</a:t>
            </a:r>
            <a:r>
              <a:rPr lang="en-US" dirty="0" smtClean="0"/>
              <a:t>,</a:t>
            </a:r>
            <a:r>
              <a:rPr lang="en-US" dirty="0" smtClean="0">
                <a:latin typeface="Cambria Math" pitchFamily="18" charset="0"/>
                <a:ea typeface="Cambria Math" pitchFamily="18" charset="0"/>
              </a:rPr>
              <a:t>2; 1</a:t>
            </a:r>
            <a:r>
              <a:rPr lang="en-US" dirty="0" smtClean="0"/>
              <a:t>,</a:t>
            </a:r>
            <a:r>
              <a:rPr lang="en-US" dirty="0" smtClean="0">
                <a:latin typeface="Cambria Math" pitchFamily="18" charset="0"/>
                <a:ea typeface="Cambria Math" pitchFamily="18" charset="0"/>
              </a:rPr>
              <a:t>3; 2</a:t>
            </a:r>
            <a:r>
              <a:rPr lang="en-US" dirty="0" smtClean="0"/>
              <a:t>,</a:t>
            </a:r>
            <a:r>
              <a:rPr lang="en-US" dirty="0" smtClean="0">
                <a:latin typeface="Cambria Math" pitchFamily="18" charset="0"/>
                <a:ea typeface="Cambria Math" pitchFamily="18" charset="0"/>
              </a:rPr>
              <a:t>1; 2</a:t>
            </a:r>
            <a:r>
              <a:rPr lang="en-US" dirty="0" smtClean="0"/>
              <a:t>,</a:t>
            </a:r>
            <a:r>
              <a:rPr lang="en-US" dirty="0" smtClean="0">
                <a:latin typeface="Cambria Math" pitchFamily="18" charset="0"/>
                <a:ea typeface="Cambria Math" pitchFamily="18" charset="0"/>
              </a:rPr>
              <a:t>3; 3</a:t>
            </a:r>
            <a:r>
              <a:rPr lang="en-US" dirty="0" smtClean="0"/>
              <a:t>,</a:t>
            </a:r>
            <a:r>
              <a:rPr lang="en-US" dirty="0" smtClean="0">
                <a:latin typeface="Cambria Math" pitchFamily="18" charset="0"/>
                <a:ea typeface="Cambria Math" pitchFamily="18" charset="0"/>
              </a:rPr>
              <a:t>1; and 3</a:t>
            </a:r>
            <a:r>
              <a:rPr lang="en-US" dirty="0" smtClean="0"/>
              <a:t>,</a:t>
            </a:r>
            <a:r>
              <a:rPr lang="en-US" dirty="0" smtClean="0">
                <a:latin typeface="Cambria Math" pitchFamily="18" charset="0"/>
                <a:ea typeface="Cambria Math" pitchFamily="18" charset="0"/>
              </a:rPr>
              <a:t>2. Hence, </a:t>
            </a:r>
            <a:r>
              <a:rPr lang="en-US" i="1" dirty="0" smtClean="0">
                <a:ea typeface="Cambria Math" pitchFamily="18" charset="0"/>
              </a:rPr>
              <a:t>P</a:t>
            </a:r>
            <a:r>
              <a:rPr lang="en-US" dirty="0" smtClean="0">
                <a:latin typeface="Cambria Math" pitchFamily="18" charset="0"/>
                <a:ea typeface="Cambria Math" pitchFamily="18" charset="0"/>
              </a:rPr>
              <a:t>(3,2) = 6.</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Formula for the Number of Permutations</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solidFill>
                  <a:srgbClr val="FF0000"/>
                </a:solidFill>
              </a:rPr>
              <a:t>    Theorem </a:t>
            </a:r>
            <a:r>
              <a:rPr lang="en-US" b="1" dirty="0" smtClean="0">
                <a:solidFill>
                  <a:srgbClr val="FF0000"/>
                </a:solidFill>
                <a:latin typeface="Cambria Math" pitchFamily="18" charset="0"/>
                <a:ea typeface="Cambria Math" pitchFamily="18" charset="0"/>
              </a:rPr>
              <a:t>1</a:t>
            </a:r>
            <a:r>
              <a:rPr lang="en-US" b="1" dirty="0" smtClean="0">
                <a:solidFill>
                  <a:srgbClr val="FF0000"/>
                </a:solidFill>
              </a:rPr>
              <a:t>: If </a:t>
            </a:r>
            <a:r>
              <a:rPr lang="en-US" b="1" i="1" dirty="0" smtClean="0">
                <a:solidFill>
                  <a:srgbClr val="FF0000"/>
                </a:solidFill>
              </a:rPr>
              <a:t>n</a:t>
            </a:r>
            <a:r>
              <a:rPr lang="en-US" b="1" dirty="0" smtClean="0">
                <a:solidFill>
                  <a:srgbClr val="FF0000"/>
                </a:solidFill>
              </a:rPr>
              <a:t> is a positive integer and </a:t>
            </a:r>
            <a:r>
              <a:rPr lang="en-US" b="1" i="1" dirty="0" smtClean="0">
                <a:solidFill>
                  <a:srgbClr val="FF0000"/>
                </a:solidFill>
              </a:rPr>
              <a:t>r</a:t>
            </a:r>
            <a:r>
              <a:rPr lang="en-US" b="1" dirty="0" smtClean="0">
                <a:solidFill>
                  <a:srgbClr val="FF0000"/>
                </a:solidFill>
              </a:rPr>
              <a:t> is an integer with            </a:t>
            </a:r>
            <a:r>
              <a:rPr lang="en-US" b="1" dirty="0" smtClean="0">
                <a:solidFill>
                  <a:srgbClr val="FF0000"/>
                </a:solidFill>
                <a:latin typeface="Cambria Math" pitchFamily="18" charset="0"/>
                <a:ea typeface="Cambria Math" pitchFamily="18" charset="0"/>
              </a:rPr>
              <a:t>1</a:t>
            </a:r>
            <a:r>
              <a:rPr lang="en-US" b="1" dirty="0" smtClean="0">
                <a:solidFill>
                  <a:srgbClr val="FF0000"/>
                </a:solidFill>
              </a:rPr>
              <a:t> </a:t>
            </a:r>
            <a:r>
              <a:rPr lang="en-US" b="1" dirty="0" smtClean="0">
                <a:solidFill>
                  <a:srgbClr val="FF0000"/>
                </a:solidFill>
                <a:latin typeface="Cambria Math"/>
                <a:ea typeface="Cambria Math"/>
              </a:rPr>
              <a:t>≤</a:t>
            </a:r>
            <a:r>
              <a:rPr lang="en-US" b="1" dirty="0" smtClean="0">
                <a:solidFill>
                  <a:srgbClr val="FF0000"/>
                </a:solidFill>
              </a:rPr>
              <a:t> </a:t>
            </a:r>
            <a:r>
              <a:rPr lang="en-US" b="1" i="1" dirty="0" smtClean="0">
                <a:solidFill>
                  <a:srgbClr val="FF0000"/>
                </a:solidFill>
              </a:rPr>
              <a:t>r</a:t>
            </a:r>
            <a:r>
              <a:rPr lang="en-US" b="1" dirty="0" smtClean="0">
                <a:solidFill>
                  <a:srgbClr val="FF0000"/>
                </a:solidFill>
              </a:rPr>
              <a:t> </a:t>
            </a:r>
            <a:r>
              <a:rPr lang="en-US" b="1" dirty="0" smtClean="0">
                <a:solidFill>
                  <a:srgbClr val="FF0000"/>
                </a:solidFill>
                <a:latin typeface="Cambria Math"/>
                <a:ea typeface="Cambria Math"/>
              </a:rPr>
              <a:t>≤</a:t>
            </a:r>
            <a:r>
              <a:rPr lang="en-US" b="1" dirty="0" smtClean="0">
                <a:solidFill>
                  <a:srgbClr val="FF0000"/>
                </a:solidFill>
              </a:rPr>
              <a:t> </a:t>
            </a:r>
            <a:r>
              <a:rPr lang="en-US" b="1" i="1" dirty="0" smtClean="0">
                <a:solidFill>
                  <a:srgbClr val="FF0000"/>
                </a:solidFill>
              </a:rPr>
              <a:t>n</a:t>
            </a:r>
            <a:r>
              <a:rPr lang="en-US" b="1" dirty="0" smtClean="0">
                <a:solidFill>
                  <a:srgbClr val="FF0000"/>
                </a:solidFill>
              </a:rPr>
              <a:t>, then there are</a:t>
            </a:r>
          </a:p>
          <a:p>
            <a:pPr>
              <a:buNone/>
            </a:pPr>
            <a:r>
              <a:rPr lang="en-US" b="1" dirty="0" smtClean="0">
                <a:solidFill>
                  <a:srgbClr val="FF0000"/>
                </a:solidFill>
              </a:rPr>
              <a:t>         </a:t>
            </a:r>
            <a:r>
              <a:rPr lang="en-US" b="1" i="1" dirty="0" smtClean="0">
                <a:solidFill>
                  <a:srgbClr val="FF0000"/>
                </a:solidFill>
              </a:rPr>
              <a:t>P</a:t>
            </a:r>
            <a:r>
              <a:rPr lang="en-US" b="1" dirty="0" smtClean="0">
                <a:solidFill>
                  <a:srgbClr val="FF0000"/>
                </a:solidFill>
              </a:rPr>
              <a:t>(</a:t>
            </a:r>
            <a:r>
              <a:rPr lang="en-US" b="1" i="1" dirty="0" smtClean="0">
                <a:solidFill>
                  <a:srgbClr val="FF0000"/>
                </a:solidFill>
              </a:rPr>
              <a:t>n</a:t>
            </a:r>
            <a:r>
              <a:rPr lang="en-US" b="1" dirty="0" smtClean="0">
                <a:solidFill>
                  <a:srgbClr val="FF0000"/>
                </a:solidFill>
              </a:rPr>
              <a:t>, </a:t>
            </a:r>
            <a:r>
              <a:rPr lang="en-US" b="1" i="1" dirty="0" smtClean="0">
                <a:solidFill>
                  <a:srgbClr val="FF0000"/>
                </a:solidFill>
              </a:rPr>
              <a:t>r</a:t>
            </a:r>
            <a:r>
              <a:rPr lang="en-US" b="1" dirty="0" smtClean="0">
                <a:solidFill>
                  <a:srgbClr val="FF0000"/>
                </a:solidFill>
              </a:rPr>
              <a:t>) = </a:t>
            </a:r>
            <a:r>
              <a:rPr lang="en-US" b="1" i="1" dirty="0" smtClean="0">
                <a:solidFill>
                  <a:srgbClr val="FF0000"/>
                </a:solidFill>
              </a:rPr>
              <a:t>n</a:t>
            </a:r>
            <a:r>
              <a:rPr lang="en-US" b="1" dirty="0" smtClean="0">
                <a:solidFill>
                  <a:srgbClr val="FF0000"/>
                </a:solidFill>
              </a:rPr>
              <a:t>(</a:t>
            </a:r>
            <a:r>
              <a:rPr lang="en-US" b="1" i="1" dirty="0" smtClean="0">
                <a:solidFill>
                  <a:srgbClr val="FF0000"/>
                </a:solidFill>
              </a:rPr>
              <a:t>n</a:t>
            </a:r>
            <a:r>
              <a:rPr lang="en-US" b="1" dirty="0" smtClean="0">
                <a:solidFill>
                  <a:srgbClr val="FF0000"/>
                </a:solidFill>
              </a:rPr>
              <a:t> </a:t>
            </a:r>
            <a:r>
              <a:rPr lang="en-US" b="1" dirty="0" smtClean="0">
                <a:solidFill>
                  <a:srgbClr val="FF0000"/>
                </a:solidFill>
                <a:latin typeface="Cambria Math"/>
                <a:ea typeface="Cambria Math"/>
              </a:rPr>
              <a:t>−</a:t>
            </a:r>
            <a:r>
              <a:rPr lang="en-US" b="1" dirty="0" smtClean="0">
                <a:solidFill>
                  <a:srgbClr val="FF0000"/>
                </a:solidFill>
              </a:rPr>
              <a:t>  </a:t>
            </a:r>
            <a:r>
              <a:rPr lang="en-US" b="1" dirty="0" smtClean="0">
                <a:solidFill>
                  <a:srgbClr val="FF0000"/>
                </a:solidFill>
                <a:latin typeface="Cambria Math" pitchFamily="18" charset="0"/>
                <a:ea typeface="Cambria Math" pitchFamily="18" charset="0"/>
              </a:rPr>
              <a:t>1</a:t>
            </a:r>
            <a:r>
              <a:rPr lang="en-US" b="1" dirty="0" smtClean="0">
                <a:solidFill>
                  <a:srgbClr val="FF0000"/>
                </a:solidFill>
              </a:rPr>
              <a:t>)(</a:t>
            </a:r>
            <a:r>
              <a:rPr lang="en-US" b="1" i="1" dirty="0" smtClean="0">
                <a:solidFill>
                  <a:srgbClr val="FF0000"/>
                </a:solidFill>
              </a:rPr>
              <a:t>n </a:t>
            </a:r>
            <a:r>
              <a:rPr lang="en-US" b="1" i="1" dirty="0" smtClean="0">
                <a:solidFill>
                  <a:srgbClr val="FF0000"/>
                </a:solidFill>
                <a:latin typeface="Cambria Math"/>
                <a:ea typeface="Cambria Math"/>
              </a:rPr>
              <a:t>−</a:t>
            </a:r>
            <a:r>
              <a:rPr lang="en-US" b="1" dirty="0" smtClean="0">
                <a:solidFill>
                  <a:srgbClr val="FF0000"/>
                </a:solidFill>
              </a:rPr>
              <a:t>  </a:t>
            </a:r>
            <a:r>
              <a:rPr lang="en-US" b="1" dirty="0" smtClean="0">
                <a:solidFill>
                  <a:srgbClr val="FF0000"/>
                </a:solidFill>
                <a:latin typeface="Cambria Math" pitchFamily="18" charset="0"/>
                <a:ea typeface="Cambria Math" pitchFamily="18" charset="0"/>
              </a:rPr>
              <a:t>2</a:t>
            </a:r>
            <a:r>
              <a:rPr lang="en-US" b="1" dirty="0" smtClean="0">
                <a:solidFill>
                  <a:srgbClr val="FF0000"/>
                </a:solidFill>
              </a:rPr>
              <a:t>) </a:t>
            </a:r>
            <a:r>
              <a:rPr lang="en-US" b="1" dirty="0" smtClean="0">
                <a:solidFill>
                  <a:srgbClr val="FF0000"/>
                </a:solidFill>
                <a:latin typeface="Cambria Math"/>
                <a:ea typeface="Cambria Math"/>
              </a:rPr>
              <a:t>∙∙∙</a:t>
            </a:r>
            <a:r>
              <a:rPr lang="en-US" b="1" dirty="0" smtClean="0">
                <a:solidFill>
                  <a:srgbClr val="FF0000"/>
                </a:solidFill>
              </a:rPr>
              <a:t>  (</a:t>
            </a:r>
            <a:r>
              <a:rPr lang="en-US" b="1" i="1" dirty="0" smtClean="0">
                <a:solidFill>
                  <a:srgbClr val="FF0000"/>
                </a:solidFill>
              </a:rPr>
              <a:t>n</a:t>
            </a:r>
            <a:r>
              <a:rPr lang="en-US" b="1" dirty="0" smtClean="0">
                <a:solidFill>
                  <a:srgbClr val="FF0000"/>
                </a:solidFill>
              </a:rPr>
              <a:t> </a:t>
            </a:r>
            <a:r>
              <a:rPr lang="en-US" b="1" dirty="0" smtClean="0">
                <a:solidFill>
                  <a:srgbClr val="FF0000"/>
                </a:solidFill>
                <a:latin typeface="Cambria Math"/>
                <a:ea typeface="Cambria Math"/>
              </a:rPr>
              <a:t>−</a:t>
            </a:r>
            <a:r>
              <a:rPr lang="en-US" b="1" dirty="0" smtClean="0">
                <a:solidFill>
                  <a:srgbClr val="FF0000"/>
                </a:solidFill>
              </a:rPr>
              <a:t>  </a:t>
            </a:r>
            <a:r>
              <a:rPr lang="en-US" b="1" i="1" dirty="0" smtClean="0">
                <a:solidFill>
                  <a:srgbClr val="FF0000"/>
                </a:solidFill>
              </a:rPr>
              <a:t>r</a:t>
            </a:r>
            <a:r>
              <a:rPr lang="en-US" b="1" dirty="0" smtClean="0">
                <a:solidFill>
                  <a:srgbClr val="FF0000"/>
                </a:solidFill>
              </a:rPr>
              <a:t> + </a:t>
            </a:r>
            <a:r>
              <a:rPr lang="en-US" b="1" dirty="0" smtClean="0">
                <a:solidFill>
                  <a:srgbClr val="FF0000"/>
                </a:solidFill>
                <a:latin typeface="Cambria Math" pitchFamily="18" charset="0"/>
                <a:ea typeface="Cambria Math" pitchFamily="18" charset="0"/>
              </a:rPr>
              <a:t>1</a:t>
            </a:r>
            <a:r>
              <a:rPr lang="en-US" b="1" dirty="0" smtClean="0">
                <a:solidFill>
                  <a:srgbClr val="FF0000"/>
                </a:solidFill>
              </a:rPr>
              <a:t>)</a:t>
            </a:r>
          </a:p>
          <a:p>
            <a:pPr>
              <a:buNone/>
            </a:pPr>
            <a:r>
              <a:rPr lang="en-US" i="1" dirty="0" smtClean="0"/>
              <a:t>    r</a:t>
            </a:r>
            <a:r>
              <a:rPr lang="en-US" dirty="0" smtClean="0"/>
              <a:t>-permutations of a set with n distinct elements.</a:t>
            </a:r>
          </a:p>
          <a:p>
            <a:pPr>
              <a:buNone/>
            </a:pPr>
            <a:r>
              <a:rPr lang="en-US" b="1" dirty="0" smtClean="0"/>
              <a:t>    Proof</a:t>
            </a:r>
            <a:r>
              <a:rPr lang="en-US" dirty="0" smtClean="0"/>
              <a:t>: Use the product rule. The first element can be chosen in </a:t>
            </a:r>
            <a:r>
              <a:rPr lang="en-US" i="1" dirty="0" smtClean="0"/>
              <a:t>n</a:t>
            </a:r>
            <a:r>
              <a:rPr lang="en-US" dirty="0" smtClean="0"/>
              <a:t> ways. The second in </a:t>
            </a:r>
            <a:r>
              <a:rPr lang="en-US" i="1" dirty="0" smtClean="0"/>
              <a:t>n</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 ways, and so on until there are             (</a:t>
            </a:r>
            <a:r>
              <a:rPr lang="en-US" i="1" dirty="0" smtClean="0"/>
              <a:t>n</a:t>
            </a:r>
            <a:r>
              <a:rPr lang="en-US" dirty="0" smtClean="0"/>
              <a:t> </a:t>
            </a:r>
            <a:r>
              <a:rPr lang="en-US" dirty="0" smtClean="0">
                <a:latin typeface="Cambria Math"/>
                <a:ea typeface="Cambria Math"/>
              </a:rPr>
              <a:t>−</a:t>
            </a:r>
            <a:r>
              <a:rPr lang="en-US" dirty="0" smtClean="0"/>
              <a:t> ( </a:t>
            </a:r>
            <a:r>
              <a:rPr lang="en-US" i="1" dirty="0" smtClean="0"/>
              <a:t>r</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ea typeface="Cambria Math" pitchFamily="18" charset="0"/>
              </a:rPr>
              <a:t>)) ways to choose the last element.</a:t>
            </a:r>
          </a:p>
          <a:p>
            <a:r>
              <a:rPr lang="en-US" dirty="0" smtClean="0">
                <a:ea typeface="Cambria Math" pitchFamily="18" charset="0"/>
              </a:rPr>
              <a:t>Note that </a:t>
            </a:r>
            <a:r>
              <a:rPr lang="en-US" i="1" dirty="0" smtClean="0">
                <a:ea typeface="Cambria Math" pitchFamily="18" charset="0"/>
              </a:rPr>
              <a:t>P</a:t>
            </a:r>
            <a:r>
              <a:rPr lang="en-US" dirty="0" smtClean="0">
                <a:ea typeface="Cambria Math" pitchFamily="18" charset="0"/>
              </a:rPr>
              <a:t>(</a:t>
            </a:r>
            <a:r>
              <a:rPr lang="en-US" i="1" dirty="0" smtClean="0">
                <a:ea typeface="Cambria Math" pitchFamily="18" charset="0"/>
              </a:rPr>
              <a:t>n</a:t>
            </a:r>
            <a:r>
              <a:rPr lang="en-US" dirty="0" smtClean="0">
                <a:ea typeface="Cambria Math" pitchFamily="18" charset="0"/>
              </a:rPr>
              <a:t>,</a:t>
            </a:r>
            <a:r>
              <a:rPr lang="en-US" dirty="0" smtClean="0">
                <a:latin typeface="Cambria Math" pitchFamily="18" charset="0"/>
                <a:ea typeface="Cambria Math" pitchFamily="18" charset="0"/>
              </a:rPr>
              <a:t>0</a:t>
            </a:r>
            <a:r>
              <a:rPr lang="en-US" dirty="0" smtClean="0">
                <a:ea typeface="Cambria Math" pitchFamily="18" charset="0"/>
              </a:rPr>
              <a:t>) = </a:t>
            </a:r>
            <a:r>
              <a:rPr lang="en-US" dirty="0" smtClean="0">
                <a:latin typeface="Cambria Math" pitchFamily="18" charset="0"/>
                <a:ea typeface="Cambria Math" pitchFamily="18" charset="0"/>
              </a:rPr>
              <a:t>1</a:t>
            </a:r>
            <a:r>
              <a:rPr lang="en-US" dirty="0" smtClean="0">
                <a:ea typeface="Cambria Math" pitchFamily="18" charset="0"/>
              </a:rPr>
              <a:t>, since there is only one way to order zero elements.</a:t>
            </a:r>
          </a:p>
          <a:p>
            <a:pPr>
              <a:buNone/>
            </a:pPr>
            <a:r>
              <a:rPr lang="en-US" b="1" dirty="0" smtClean="0">
                <a:ea typeface="Cambria Math" pitchFamily="18" charset="0"/>
              </a:rPr>
              <a:t>    Corollary </a:t>
            </a:r>
            <a:r>
              <a:rPr lang="en-US" b="1" dirty="0" smtClean="0">
                <a:latin typeface="Cambria Math" pitchFamily="18" charset="0"/>
                <a:ea typeface="Cambria Math" pitchFamily="18" charset="0"/>
              </a:rPr>
              <a:t>1</a:t>
            </a:r>
            <a:r>
              <a:rPr lang="en-US" dirty="0" smtClean="0">
                <a:ea typeface="Cambria Math" pitchFamily="18" charset="0"/>
              </a:rPr>
              <a:t>: If </a:t>
            </a:r>
            <a:r>
              <a:rPr lang="en-US" i="1" dirty="0" smtClean="0">
                <a:ea typeface="Cambria Math" pitchFamily="18" charset="0"/>
              </a:rPr>
              <a:t>n</a:t>
            </a:r>
            <a:r>
              <a:rPr lang="en-US" dirty="0" smtClean="0">
                <a:ea typeface="Cambria Math" pitchFamily="18" charset="0"/>
              </a:rPr>
              <a:t> and </a:t>
            </a:r>
            <a:r>
              <a:rPr lang="en-US" i="1" dirty="0" smtClean="0">
                <a:ea typeface="Cambria Math" pitchFamily="18" charset="0"/>
              </a:rPr>
              <a:t>r</a:t>
            </a:r>
            <a:r>
              <a:rPr lang="en-US" dirty="0" smtClean="0">
                <a:ea typeface="Cambria Math" pitchFamily="18" charset="0"/>
              </a:rPr>
              <a:t> are integers with </a:t>
            </a:r>
            <a:r>
              <a:rPr lang="en-US" dirty="0" smtClean="0">
                <a:latin typeface="Cambria Math" pitchFamily="18" charset="0"/>
                <a:ea typeface="Cambria Math" pitchFamily="18" charset="0"/>
              </a:rPr>
              <a:t>1</a:t>
            </a:r>
            <a:r>
              <a:rPr lang="en-US" dirty="0" smtClean="0"/>
              <a:t> </a:t>
            </a:r>
            <a:r>
              <a:rPr lang="en-US" dirty="0" smtClean="0">
                <a:latin typeface="Cambria Math"/>
                <a:ea typeface="Cambria Math"/>
              </a:rPr>
              <a:t>≤</a:t>
            </a:r>
            <a:r>
              <a:rPr lang="en-US" dirty="0" smtClean="0"/>
              <a:t> </a:t>
            </a:r>
            <a:r>
              <a:rPr lang="en-US" i="1" dirty="0" smtClean="0"/>
              <a:t>r</a:t>
            </a:r>
            <a:r>
              <a:rPr lang="en-US" dirty="0" smtClean="0"/>
              <a:t> </a:t>
            </a:r>
            <a:r>
              <a:rPr lang="en-US" dirty="0" smtClean="0">
                <a:latin typeface="Cambria Math"/>
                <a:ea typeface="Cambria Math"/>
              </a:rPr>
              <a:t>≤</a:t>
            </a:r>
            <a:r>
              <a:rPr lang="en-US" dirty="0" smtClean="0"/>
              <a:t> </a:t>
            </a:r>
            <a:r>
              <a:rPr lang="en-US" i="1" dirty="0" smtClean="0"/>
              <a:t>n, </a:t>
            </a:r>
            <a:r>
              <a:rPr lang="en-US" dirty="0" smtClean="0"/>
              <a:t>then</a:t>
            </a:r>
          </a:p>
          <a:p>
            <a:endParaRPr lang="en-US" i="1" dirty="0" smtClean="0"/>
          </a:p>
          <a:p>
            <a:pPr>
              <a:buNone/>
            </a:pPr>
            <a:r>
              <a:rPr lang="en-US" i="1" dirty="0" smtClean="0"/>
              <a:t> </a:t>
            </a:r>
            <a:endParaRPr lang="en-US" dirty="0"/>
          </a:p>
        </p:txBody>
      </p:sp>
      <p:pic>
        <p:nvPicPr>
          <p:cNvPr id="4" name="Content Placeholder 3" descr="addin_tmp.png"/>
          <p:cNvPicPr>
            <a:picLocks noChangeAspect="1"/>
          </p:cNvPicPr>
          <p:nvPr>
            <p:custDataLst>
              <p:tags r:id="rId1"/>
            </p:custDataLst>
          </p:nvPr>
        </p:nvPicPr>
        <p:blipFill>
          <a:blip r:embed="rId3" cstate="print"/>
          <a:stretch>
            <a:fillRect/>
          </a:stretch>
        </p:blipFill>
        <p:spPr>
          <a:xfrm>
            <a:off x="3048000" y="5638800"/>
            <a:ext cx="2608898" cy="537210"/>
          </a:xfrm>
          <a:prstGeom prst="rect">
            <a:avLst/>
          </a:prstGeom>
        </p:spPr>
      </p:pic>
      <p:sp>
        <p:nvSpPr>
          <p:cNvPr id="5" name="Slide Number Placeholder 4"/>
          <p:cNvSpPr>
            <a:spLocks noGrp="1"/>
          </p:cNvSpPr>
          <p:nvPr>
            <p:ph type="sldNum" sz="quarter" idx="12"/>
          </p:nvPr>
        </p:nvSpPr>
        <p:spPr/>
        <p:txBody>
          <a:bodyPr/>
          <a:lstStyle/>
          <a:p>
            <a:fld id="{8CD41AC4-40F7-4FE0-8905-74C6698904F3}"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Solving Counting Problems by Counting Permutations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How many ways are there to select a first-prize winner, a second prize winner, and a third-prize winner from </a:t>
            </a:r>
            <a:r>
              <a:rPr lang="en-US" dirty="0" smtClean="0">
                <a:latin typeface="Cambria Math" pitchFamily="18" charset="0"/>
                <a:ea typeface="Cambria Math" pitchFamily="18" charset="0"/>
              </a:rPr>
              <a:t>100</a:t>
            </a:r>
            <a:r>
              <a:rPr lang="en-US" dirty="0" smtClean="0"/>
              <a:t> different people who have entered a contest?</a:t>
            </a:r>
          </a:p>
          <a:p>
            <a:pPr>
              <a:buNone/>
            </a:pPr>
            <a:endParaRPr lang="en-US" dirty="0" smtClean="0"/>
          </a:p>
          <a:p>
            <a:pPr>
              <a:buNone/>
            </a:pPr>
            <a:r>
              <a:rPr lang="en-US" b="1" dirty="0" smtClean="0"/>
              <a:t>    Solution</a:t>
            </a:r>
            <a:r>
              <a:rPr lang="en-US" dirty="0" smtClean="0"/>
              <a:t>: </a:t>
            </a:r>
          </a:p>
          <a:p>
            <a:pPr>
              <a:buNone/>
            </a:pPr>
            <a:r>
              <a:rPr lang="en-US" dirty="0" smtClean="0"/>
              <a:t>            P(</a:t>
            </a:r>
            <a:r>
              <a:rPr lang="en-US" dirty="0" smtClean="0">
                <a:latin typeface="Cambria Math" pitchFamily="18" charset="0"/>
                <a:ea typeface="Cambria Math" pitchFamily="18" charset="0"/>
              </a:rPr>
              <a:t>100</a:t>
            </a:r>
            <a:r>
              <a:rPr lang="en-US" dirty="0" smtClean="0"/>
              <a:t>,</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100</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99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98</a:t>
            </a:r>
            <a:r>
              <a:rPr lang="en-US" dirty="0" smtClean="0"/>
              <a:t> = </a:t>
            </a:r>
            <a:r>
              <a:rPr lang="en-US" dirty="0" smtClean="0">
                <a:latin typeface="Cambria Math" pitchFamily="18" charset="0"/>
                <a:ea typeface="Cambria Math" pitchFamily="18" charset="0"/>
              </a:rPr>
              <a:t>970,200</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33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Solving Counting Problems by Counting Permutations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Example</a:t>
            </a:r>
            <a:r>
              <a:rPr lang="en-US" dirty="0" smtClean="0"/>
              <a:t>: Suppose that a saleswoman has to visit eight different cities. She must begin her trip in a specified city, but she can visit the other seven cities in any order she wishes. How many possible orders can the saleswoman use when visiting these cities?</a:t>
            </a:r>
          </a:p>
          <a:p>
            <a:pPr>
              <a:buNone/>
            </a:pPr>
            <a:endParaRPr lang="en-US" dirty="0" smtClean="0"/>
          </a:p>
          <a:p>
            <a:pPr>
              <a:buNone/>
            </a:pPr>
            <a:r>
              <a:rPr lang="en-US" b="1" dirty="0" smtClean="0"/>
              <a:t>    Solution</a:t>
            </a:r>
            <a:r>
              <a:rPr lang="en-US" dirty="0" smtClean="0"/>
              <a:t>: The first city is chosen, and the rest are ordered arbitrarily. Hence the orders are:</a:t>
            </a:r>
          </a:p>
          <a:p>
            <a:pPr>
              <a:buNone/>
            </a:pPr>
            <a:r>
              <a:rPr lang="en-US" dirty="0" smtClean="0"/>
              <a:t>            </a:t>
            </a:r>
            <a:r>
              <a:rPr lang="en-US" dirty="0" smtClean="0">
                <a:latin typeface="Cambria Math" pitchFamily="18" charset="0"/>
                <a:ea typeface="Cambria Math" pitchFamily="18" charset="0"/>
              </a:rPr>
              <a:t>7!</a:t>
            </a:r>
            <a:r>
              <a:rPr lang="en-US" dirty="0" smtClean="0"/>
              <a:t> = </a:t>
            </a:r>
            <a:r>
              <a:rPr lang="en-US" dirty="0" smtClean="0">
                <a:latin typeface="Cambria Math" pitchFamily="18" charset="0"/>
                <a:ea typeface="Cambria Math" pitchFamily="18" charset="0"/>
              </a:rPr>
              <a:t>7</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6</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5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4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3</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2</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1 </a:t>
            </a:r>
            <a:r>
              <a:rPr lang="en-US" dirty="0" smtClean="0"/>
              <a:t>= </a:t>
            </a:r>
            <a:r>
              <a:rPr lang="en-US" dirty="0" smtClean="0">
                <a:latin typeface="Cambria Math" pitchFamily="18" charset="0"/>
                <a:ea typeface="Cambria Math" pitchFamily="18" charset="0"/>
              </a:rPr>
              <a:t>5040</a:t>
            </a:r>
          </a:p>
          <a:p>
            <a:pPr>
              <a:buNone/>
            </a:pPr>
            <a:r>
              <a:rPr lang="en-US" dirty="0" smtClean="0">
                <a:latin typeface="Cambria Math" pitchFamily="18" charset="0"/>
                <a:ea typeface="Cambria Math" pitchFamily="18" charset="0"/>
              </a:rPr>
              <a:t>    If she wants to find the tour with the shortest path that visits all the cities, she must consider 5040 paths!</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34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Solving Counting Problems by Counting Permutations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How many permutations of the letters </a:t>
            </a:r>
            <a:r>
              <a:rPr lang="en-US" i="1" dirty="0" smtClean="0"/>
              <a:t>ABCDEFGH</a:t>
            </a:r>
            <a:r>
              <a:rPr lang="en-US" dirty="0" smtClean="0"/>
              <a:t> contain the string </a:t>
            </a:r>
            <a:r>
              <a:rPr lang="en-US" i="1" dirty="0" smtClean="0"/>
              <a:t>ABC</a:t>
            </a:r>
            <a:r>
              <a:rPr lang="en-US" dirty="0" smtClean="0"/>
              <a:t> ?</a:t>
            </a:r>
          </a:p>
          <a:p>
            <a:pPr>
              <a:buNone/>
            </a:pPr>
            <a:endParaRPr lang="en-US" dirty="0" smtClean="0"/>
          </a:p>
          <a:p>
            <a:pPr>
              <a:buNone/>
            </a:pPr>
            <a:r>
              <a:rPr lang="en-US" b="1" dirty="0" smtClean="0"/>
              <a:t>    Solution</a:t>
            </a:r>
            <a:r>
              <a:rPr lang="en-US" dirty="0" smtClean="0"/>
              <a:t>: We solve this problem by counting the permutations of six objects, </a:t>
            </a:r>
            <a:r>
              <a:rPr lang="en-US" i="1" dirty="0" smtClean="0"/>
              <a:t>ABC</a:t>
            </a:r>
            <a:r>
              <a:rPr lang="en-US" dirty="0" smtClean="0"/>
              <a:t>, </a:t>
            </a:r>
            <a:r>
              <a:rPr lang="en-US" i="1" dirty="0" smtClean="0"/>
              <a:t>D</a:t>
            </a:r>
            <a:r>
              <a:rPr lang="en-US" dirty="0" smtClean="0"/>
              <a:t>, </a:t>
            </a:r>
            <a:r>
              <a:rPr lang="en-US" i="1" dirty="0" smtClean="0"/>
              <a:t>E</a:t>
            </a:r>
            <a:r>
              <a:rPr lang="en-US" dirty="0" smtClean="0"/>
              <a:t>, </a:t>
            </a:r>
            <a:r>
              <a:rPr lang="en-US" i="1" dirty="0" smtClean="0"/>
              <a:t>F</a:t>
            </a:r>
            <a:r>
              <a:rPr lang="en-US" dirty="0" smtClean="0"/>
              <a:t>, </a:t>
            </a:r>
            <a:r>
              <a:rPr lang="en-US" i="1" dirty="0" smtClean="0"/>
              <a:t>G</a:t>
            </a:r>
            <a:r>
              <a:rPr lang="en-US" dirty="0" smtClean="0"/>
              <a:t>, and </a:t>
            </a:r>
            <a:r>
              <a:rPr lang="en-US" i="1" dirty="0" smtClean="0"/>
              <a:t>H</a:t>
            </a:r>
            <a:r>
              <a:rPr lang="en-US" dirty="0" smtClean="0"/>
              <a:t>.</a:t>
            </a:r>
          </a:p>
          <a:p>
            <a:pPr>
              <a:buNone/>
            </a:pPr>
            <a:endParaRPr lang="en-US" dirty="0" smtClean="0"/>
          </a:p>
          <a:p>
            <a:pPr>
              <a:buNone/>
            </a:pPr>
            <a:r>
              <a:rPr lang="en-US" dirty="0" smtClean="0"/>
              <a:t>             </a:t>
            </a:r>
            <a:r>
              <a:rPr lang="en-US" dirty="0" smtClean="0">
                <a:latin typeface="Cambria Math" pitchFamily="18" charset="0"/>
                <a:ea typeface="Cambria Math" pitchFamily="18" charset="0"/>
              </a:rPr>
              <a:t>6!</a:t>
            </a:r>
            <a:r>
              <a:rPr lang="en-US" dirty="0" smtClean="0"/>
              <a:t> = </a:t>
            </a:r>
            <a:r>
              <a:rPr lang="en-US" dirty="0" smtClean="0">
                <a:latin typeface="Cambria Math" pitchFamily="18" charset="0"/>
                <a:ea typeface="Cambria Math" pitchFamily="18" charset="0"/>
              </a:rPr>
              <a:t>6</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5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4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3</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2</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1 </a:t>
            </a:r>
            <a:r>
              <a:rPr lang="en-US" dirty="0" smtClean="0"/>
              <a:t>= </a:t>
            </a:r>
            <a:r>
              <a:rPr lang="en-US" dirty="0" smtClean="0">
                <a:latin typeface="Cambria Math" pitchFamily="18" charset="0"/>
                <a:ea typeface="Cambria Math" pitchFamily="18" charset="0"/>
              </a:rPr>
              <a:t>720</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35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Definition</a:t>
            </a:r>
            <a:r>
              <a:rPr lang="en-US" dirty="0" smtClean="0"/>
              <a:t>: An </a:t>
            </a:r>
            <a:r>
              <a:rPr lang="en-US" b="1" i="1" dirty="0" smtClean="0">
                <a:solidFill>
                  <a:srgbClr val="FF0000"/>
                </a:solidFill>
              </a:rPr>
              <a:t>r-combination</a:t>
            </a:r>
            <a:r>
              <a:rPr lang="en-US" dirty="0" smtClean="0"/>
              <a:t> of elements of a set is an unordered selection of </a:t>
            </a:r>
            <a:r>
              <a:rPr lang="en-US" i="1" dirty="0" smtClean="0"/>
              <a:t>r</a:t>
            </a:r>
            <a:r>
              <a:rPr lang="en-US" dirty="0" smtClean="0"/>
              <a:t> elements from the set. Thus, an    </a:t>
            </a:r>
            <a:r>
              <a:rPr lang="en-US" i="1" dirty="0" smtClean="0"/>
              <a:t>r</a:t>
            </a:r>
            <a:r>
              <a:rPr lang="en-US" dirty="0" smtClean="0"/>
              <a:t>-combination is simply a subset of the set with </a:t>
            </a:r>
            <a:r>
              <a:rPr lang="en-US" i="1" dirty="0" smtClean="0"/>
              <a:t>r</a:t>
            </a:r>
            <a:r>
              <a:rPr lang="en-US" dirty="0" smtClean="0"/>
              <a:t> elements.</a:t>
            </a:r>
          </a:p>
          <a:p>
            <a:r>
              <a:rPr lang="en-US" dirty="0" smtClean="0"/>
              <a:t>The number of </a:t>
            </a:r>
            <a:r>
              <a:rPr lang="en-US" i="1" dirty="0" smtClean="0"/>
              <a:t>r</a:t>
            </a:r>
            <a:r>
              <a:rPr lang="en-US" dirty="0" smtClean="0"/>
              <a:t>-combinations of a set with n distinct elements is denoted by </a:t>
            </a:r>
            <a:r>
              <a:rPr lang="en-US" i="1" dirty="0" smtClean="0"/>
              <a:t>C</a:t>
            </a:r>
            <a:r>
              <a:rPr lang="en-US" dirty="0" smtClean="0"/>
              <a:t>(</a:t>
            </a:r>
            <a:r>
              <a:rPr lang="en-US" i="1" dirty="0" smtClean="0"/>
              <a:t>n</a:t>
            </a:r>
            <a:r>
              <a:rPr lang="en-US" dirty="0" smtClean="0"/>
              <a:t>, </a:t>
            </a:r>
            <a:r>
              <a:rPr lang="en-US" i="1" dirty="0" smtClean="0"/>
              <a:t>r</a:t>
            </a:r>
            <a:r>
              <a:rPr lang="en-US" dirty="0" smtClean="0"/>
              <a:t>). The notation          is also used and is called a </a:t>
            </a:r>
            <a:r>
              <a:rPr lang="en-US" i="1" dirty="0" smtClean="0"/>
              <a:t>binomial coefficient</a:t>
            </a:r>
            <a:r>
              <a:rPr lang="en-US" dirty="0" smtClean="0"/>
              <a:t>. (</a:t>
            </a:r>
            <a:r>
              <a:rPr lang="en-US" i="1" dirty="0" smtClean="0"/>
              <a:t>We will see the notation again in the binomial theorem in Section</a:t>
            </a:r>
            <a:r>
              <a:rPr lang="en-US" dirty="0" smtClean="0"/>
              <a:t> </a:t>
            </a:r>
            <a:r>
              <a:rPr lang="en-US" dirty="0" smtClean="0">
                <a:latin typeface="Cambria Math" pitchFamily="18" charset="0"/>
                <a:ea typeface="Cambria Math" pitchFamily="18" charset="0"/>
              </a:rPr>
              <a:t>6</a:t>
            </a:r>
            <a:r>
              <a:rPr lang="en-US" dirty="0" smtClean="0"/>
              <a:t>.</a:t>
            </a:r>
            <a:r>
              <a:rPr lang="en-US" dirty="0" smtClean="0">
                <a:latin typeface="Cambria Math" pitchFamily="18" charset="0"/>
                <a:ea typeface="Cambria Math" pitchFamily="18" charset="0"/>
              </a:rPr>
              <a:t>4</a:t>
            </a:r>
            <a:r>
              <a:rPr lang="en-US" dirty="0" smtClean="0"/>
              <a:t>.)</a:t>
            </a:r>
          </a:p>
          <a:p>
            <a:pPr>
              <a:buNone/>
            </a:pPr>
            <a:r>
              <a:rPr lang="en-US" b="1" dirty="0" smtClean="0"/>
              <a:t>   Example</a:t>
            </a:r>
            <a:r>
              <a:rPr lang="en-US" dirty="0" smtClean="0"/>
              <a:t>: Let </a:t>
            </a:r>
            <a:r>
              <a:rPr lang="en-US" i="1" dirty="0" smtClean="0"/>
              <a:t>S</a:t>
            </a:r>
            <a:r>
              <a:rPr lang="en-US" dirty="0" smtClean="0"/>
              <a:t> be the set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 Then {</a:t>
            </a:r>
            <a:r>
              <a:rPr lang="en-US" i="1" dirty="0" smtClean="0"/>
              <a:t>a</a:t>
            </a:r>
            <a:r>
              <a:rPr lang="en-US" dirty="0" smtClean="0"/>
              <a:t>, </a:t>
            </a:r>
            <a:r>
              <a:rPr lang="en-US" i="1" dirty="0" smtClean="0"/>
              <a:t>c</a:t>
            </a:r>
            <a:r>
              <a:rPr lang="en-US" dirty="0" smtClean="0"/>
              <a:t>, </a:t>
            </a:r>
            <a:r>
              <a:rPr lang="en-US" i="1" dirty="0" smtClean="0"/>
              <a:t>d</a:t>
            </a:r>
            <a:r>
              <a:rPr lang="en-US" dirty="0" smtClean="0"/>
              <a:t>} is a </a:t>
            </a:r>
            <a:r>
              <a:rPr lang="en-US" dirty="0" smtClean="0">
                <a:latin typeface="Cambria Math" pitchFamily="18" charset="0"/>
                <a:ea typeface="Cambria Math" pitchFamily="18" charset="0"/>
              </a:rPr>
              <a:t>3</a:t>
            </a:r>
            <a:r>
              <a:rPr lang="en-US" dirty="0" smtClean="0"/>
              <a:t>-combination from S. It is the same as {</a:t>
            </a:r>
            <a:r>
              <a:rPr lang="en-US" i="1" dirty="0" smtClean="0"/>
              <a:t>d</a:t>
            </a:r>
            <a:r>
              <a:rPr lang="en-US" dirty="0" smtClean="0"/>
              <a:t>, </a:t>
            </a:r>
            <a:r>
              <a:rPr lang="en-US" i="1" dirty="0" smtClean="0"/>
              <a:t>c</a:t>
            </a:r>
            <a:r>
              <a:rPr lang="en-US" dirty="0" smtClean="0"/>
              <a:t>, </a:t>
            </a:r>
            <a:r>
              <a:rPr lang="en-US" i="1" dirty="0" smtClean="0"/>
              <a:t>a</a:t>
            </a:r>
            <a:r>
              <a:rPr lang="en-US" dirty="0" smtClean="0"/>
              <a:t>} since the order listed does not matter.</a:t>
            </a:r>
          </a:p>
          <a:p>
            <a:r>
              <a:rPr lang="en-US" i="1" dirty="0" smtClean="0"/>
              <a:t>C</a:t>
            </a:r>
            <a:r>
              <a:rPr lang="en-US" dirty="0" smtClean="0"/>
              <a:t>(</a:t>
            </a:r>
            <a:r>
              <a:rPr lang="en-US" dirty="0" smtClean="0">
                <a:latin typeface="Cambria Math" pitchFamily="18" charset="0"/>
                <a:ea typeface="Cambria Math" pitchFamily="18" charset="0"/>
              </a:rPr>
              <a:t>4</a:t>
            </a:r>
            <a:r>
              <a:rPr lang="en-US" dirty="0" smtClean="0"/>
              <a:t>,</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6 because the 2-combinations of </a:t>
            </a:r>
            <a:r>
              <a:rPr lang="en-US" dirty="0" smtClean="0"/>
              <a:t>{</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 are the six subsets {</a:t>
            </a:r>
            <a:r>
              <a:rPr lang="en-US" i="1" dirty="0" smtClean="0"/>
              <a:t>a</a:t>
            </a:r>
            <a:r>
              <a:rPr lang="en-US" dirty="0" smtClean="0"/>
              <a:t>, </a:t>
            </a:r>
            <a:r>
              <a:rPr lang="en-US" i="1" dirty="0" smtClean="0"/>
              <a:t>b</a:t>
            </a:r>
            <a:r>
              <a:rPr lang="en-US" dirty="0" smtClean="0"/>
              <a:t>}, {</a:t>
            </a:r>
            <a:r>
              <a:rPr lang="en-US" i="1" dirty="0" smtClean="0"/>
              <a:t>a</a:t>
            </a:r>
            <a:r>
              <a:rPr lang="en-US" dirty="0" smtClean="0"/>
              <a:t>, </a:t>
            </a:r>
            <a:r>
              <a:rPr lang="en-US" i="1" dirty="0" smtClean="0"/>
              <a:t>c</a:t>
            </a:r>
            <a:r>
              <a:rPr lang="en-US" dirty="0" smtClean="0"/>
              <a:t>}, {</a:t>
            </a:r>
            <a:r>
              <a:rPr lang="en-US" i="1" dirty="0" smtClean="0"/>
              <a:t>a</a:t>
            </a:r>
            <a:r>
              <a:rPr lang="en-US" dirty="0" smtClean="0"/>
              <a:t>, </a:t>
            </a:r>
            <a:r>
              <a:rPr lang="en-US" i="1" dirty="0" smtClean="0"/>
              <a:t>d</a:t>
            </a:r>
            <a:r>
              <a:rPr lang="en-US" dirty="0" smtClean="0"/>
              <a:t>}, {</a:t>
            </a:r>
            <a:r>
              <a:rPr lang="en-US" i="1" dirty="0" smtClean="0"/>
              <a:t>b</a:t>
            </a:r>
            <a:r>
              <a:rPr lang="en-US" dirty="0" smtClean="0"/>
              <a:t>, </a:t>
            </a:r>
            <a:r>
              <a:rPr lang="en-US" i="1" dirty="0" smtClean="0"/>
              <a:t>c</a:t>
            </a:r>
            <a:r>
              <a:rPr lang="en-US" dirty="0" smtClean="0"/>
              <a:t>}, {</a:t>
            </a:r>
            <a:r>
              <a:rPr lang="en-US" i="1" dirty="0" smtClean="0"/>
              <a:t>b</a:t>
            </a:r>
            <a:r>
              <a:rPr lang="en-US" dirty="0" smtClean="0"/>
              <a:t>, </a:t>
            </a:r>
            <a:r>
              <a:rPr lang="en-US" i="1" dirty="0" smtClean="0"/>
              <a:t>d</a:t>
            </a:r>
            <a:r>
              <a:rPr lang="en-US" dirty="0" smtClean="0"/>
              <a:t>}, and {</a:t>
            </a:r>
            <a:r>
              <a:rPr lang="en-US" i="1" dirty="0" smtClean="0"/>
              <a:t>c</a:t>
            </a:r>
            <a:r>
              <a:rPr lang="en-US" dirty="0" smtClean="0"/>
              <a:t>, </a:t>
            </a:r>
            <a:r>
              <a:rPr lang="en-US" i="1" dirty="0" smtClean="0"/>
              <a:t>d</a:t>
            </a:r>
            <a:r>
              <a:rPr lang="en-US" dirty="0" smtClean="0"/>
              <a:t>}. </a:t>
            </a:r>
            <a:endParaRPr lang="en-US" dirty="0">
              <a:latin typeface="Cambria Math" pitchFamily="18" charset="0"/>
              <a:ea typeface="Cambria Math" pitchFamily="18" charset="0"/>
            </a:endParaRP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6781799" y="3352800"/>
            <a:ext cx="403479" cy="365760"/>
          </a:xfrm>
          <a:prstGeom prst="rect">
            <a:avLst/>
          </a:prstGeom>
        </p:spPr>
      </p:pic>
      <p:sp>
        <p:nvSpPr>
          <p:cNvPr id="4" name="Slide Number Placeholder 3"/>
          <p:cNvSpPr>
            <a:spLocks noGrp="1"/>
          </p:cNvSpPr>
          <p:nvPr>
            <p:ph type="sldNum" sz="quarter" idx="12"/>
          </p:nvPr>
        </p:nvSpPr>
        <p:spPr/>
        <p:txBody>
          <a:bodyPr/>
          <a:lstStyle/>
          <a:p>
            <a:fld id="{8CD41AC4-40F7-4FE0-8905-74C6698904F3}"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a:t>
            </a:r>
            <a:endParaRPr lang="en-US" dirty="0"/>
          </a:p>
        </p:txBody>
      </p:sp>
      <p:sp>
        <p:nvSpPr>
          <p:cNvPr id="6" name="Content Placeholder 5"/>
          <p:cNvSpPr>
            <a:spLocks noGrp="1"/>
          </p:cNvSpPr>
          <p:nvPr>
            <p:ph idx="1"/>
          </p:nvPr>
        </p:nvSpPr>
        <p:spPr/>
        <p:txBody>
          <a:bodyPr/>
          <a:lstStyle/>
          <a:p>
            <a:pPr>
              <a:buNone/>
            </a:pPr>
            <a:r>
              <a:rPr lang="en-US" b="1" dirty="0" smtClean="0">
                <a:solidFill>
                  <a:srgbClr val="FF0000"/>
                </a:solidFill>
              </a:rPr>
              <a:t>   Theorem </a:t>
            </a:r>
            <a:r>
              <a:rPr lang="en-US" b="1" dirty="0" smtClean="0">
                <a:solidFill>
                  <a:srgbClr val="FF0000"/>
                </a:solidFill>
                <a:latin typeface="Cambria Math" pitchFamily="18" charset="0"/>
                <a:ea typeface="Cambria Math" pitchFamily="18" charset="0"/>
              </a:rPr>
              <a:t>2</a:t>
            </a:r>
            <a:r>
              <a:rPr lang="en-US" b="1" dirty="0" smtClean="0">
                <a:solidFill>
                  <a:srgbClr val="FF0000"/>
                </a:solidFill>
              </a:rPr>
              <a:t>: The number of </a:t>
            </a:r>
            <a:r>
              <a:rPr lang="en-US" b="1" i="1" dirty="0" smtClean="0">
                <a:solidFill>
                  <a:srgbClr val="FF0000"/>
                </a:solidFill>
              </a:rPr>
              <a:t>r</a:t>
            </a:r>
            <a:r>
              <a:rPr lang="en-US" b="1" dirty="0" smtClean="0">
                <a:solidFill>
                  <a:srgbClr val="FF0000"/>
                </a:solidFill>
              </a:rPr>
              <a:t>-combinations of a set with </a:t>
            </a:r>
            <a:r>
              <a:rPr lang="en-US" b="1" i="1" dirty="0" smtClean="0">
                <a:solidFill>
                  <a:srgbClr val="FF0000"/>
                </a:solidFill>
              </a:rPr>
              <a:t>n</a:t>
            </a:r>
            <a:r>
              <a:rPr lang="en-US" b="1" dirty="0" smtClean="0">
                <a:solidFill>
                  <a:srgbClr val="FF0000"/>
                </a:solidFill>
              </a:rPr>
              <a:t> elements, where </a:t>
            </a:r>
            <a:r>
              <a:rPr lang="en-US" b="1" i="1" dirty="0" smtClean="0">
                <a:solidFill>
                  <a:srgbClr val="FF0000"/>
                </a:solidFill>
              </a:rPr>
              <a:t>n</a:t>
            </a:r>
            <a:r>
              <a:rPr lang="en-US" b="1" dirty="0" smtClean="0">
                <a:solidFill>
                  <a:srgbClr val="FF0000"/>
                </a:solidFill>
              </a:rPr>
              <a:t> </a:t>
            </a:r>
            <a:r>
              <a:rPr lang="en-US" b="1" dirty="0" smtClean="0">
                <a:solidFill>
                  <a:srgbClr val="FF0000"/>
                </a:solidFill>
                <a:latin typeface="Cambria Math"/>
                <a:ea typeface="Cambria Math"/>
              </a:rPr>
              <a:t>≥</a:t>
            </a:r>
            <a:r>
              <a:rPr lang="en-US" b="1" dirty="0" smtClean="0">
                <a:solidFill>
                  <a:srgbClr val="FF0000"/>
                </a:solidFill>
              </a:rPr>
              <a:t> </a:t>
            </a:r>
            <a:r>
              <a:rPr lang="en-US" b="1" i="1" dirty="0" smtClean="0">
                <a:solidFill>
                  <a:srgbClr val="FF0000"/>
                </a:solidFill>
              </a:rPr>
              <a:t>r</a:t>
            </a:r>
            <a:r>
              <a:rPr lang="en-US" b="1" dirty="0" smtClean="0">
                <a:solidFill>
                  <a:srgbClr val="FF0000"/>
                </a:solidFill>
                <a:latin typeface="Cambria Math"/>
                <a:ea typeface="Cambria Math"/>
              </a:rPr>
              <a:t> ≥ 0, equals</a:t>
            </a:r>
          </a:p>
          <a:p>
            <a:pPr>
              <a:buNone/>
            </a:pPr>
            <a:endParaRPr lang="en-US" dirty="0" smtClean="0">
              <a:latin typeface="Cambria Math"/>
              <a:ea typeface="Cambria Math"/>
            </a:endParaRPr>
          </a:p>
          <a:p>
            <a:pPr>
              <a:buNone/>
            </a:pPr>
            <a:endParaRPr lang="en-US" dirty="0" smtClean="0">
              <a:latin typeface="Cambria Math"/>
              <a:ea typeface="Cambria Math"/>
            </a:endParaRPr>
          </a:p>
          <a:p>
            <a:pPr>
              <a:buNone/>
            </a:pPr>
            <a:r>
              <a:rPr lang="en-US" b="1" dirty="0" smtClean="0">
                <a:latin typeface="Cambria Math"/>
                <a:ea typeface="Cambria Math"/>
              </a:rPr>
              <a:t>    Proof</a:t>
            </a:r>
            <a:r>
              <a:rPr lang="en-US" dirty="0" smtClean="0">
                <a:latin typeface="Cambria Math"/>
                <a:ea typeface="Cambria Math"/>
              </a:rPr>
              <a:t>:  By the product rule </a:t>
            </a:r>
            <a:r>
              <a:rPr lang="en-US" i="1" dirty="0" smtClean="0">
                <a:ea typeface="Cambria Math"/>
              </a:rPr>
              <a:t>P</a:t>
            </a:r>
            <a:r>
              <a:rPr lang="en-US" dirty="0" smtClean="0">
                <a:ea typeface="Cambria Math"/>
              </a:rPr>
              <a:t>(</a:t>
            </a:r>
            <a:r>
              <a:rPr lang="en-US" i="1" dirty="0" smtClean="0">
                <a:ea typeface="Cambria Math"/>
              </a:rPr>
              <a:t>n</a:t>
            </a:r>
            <a:r>
              <a:rPr lang="en-US" dirty="0" smtClean="0">
                <a:ea typeface="Cambria Math"/>
              </a:rPr>
              <a:t>, </a:t>
            </a:r>
            <a:r>
              <a:rPr lang="en-US" i="1" dirty="0" smtClean="0">
                <a:ea typeface="Cambria Math"/>
              </a:rPr>
              <a:t>r</a:t>
            </a:r>
            <a:r>
              <a:rPr lang="en-US" dirty="0" smtClean="0">
                <a:ea typeface="Cambria Math"/>
              </a:rPr>
              <a:t>) = </a:t>
            </a:r>
            <a:r>
              <a:rPr lang="en-US" i="1" dirty="0" smtClean="0">
                <a:ea typeface="Cambria Math"/>
              </a:rPr>
              <a:t>C</a:t>
            </a:r>
            <a:r>
              <a:rPr lang="en-US" dirty="0" smtClean="0">
                <a:ea typeface="Cambria Math"/>
              </a:rPr>
              <a:t>(</a:t>
            </a:r>
            <a:r>
              <a:rPr lang="en-US" i="1" dirty="0" err="1" smtClean="0">
                <a:ea typeface="Cambria Math"/>
              </a:rPr>
              <a:t>n</a:t>
            </a:r>
            <a:r>
              <a:rPr lang="en-US" dirty="0" err="1" smtClean="0">
                <a:ea typeface="Cambria Math"/>
              </a:rPr>
              <a:t>,</a:t>
            </a:r>
            <a:r>
              <a:rPr lang="en-US" i="1" dirty="0" err="1" smtClean="0">
                <a:ea typeface="Cambria Math"/>
              </a:rPr>
              <a:t>r</a:t>
            </a:r>
            <a:r>
              <a:rPr lang="en-US" dirty="0" smtClean="0">
                <a:ea typeface="Cambria Math"/>
              </a:rPr>
              <a:t>) ∙ </a:t>
            </a:r>
            <a:r>
              <a:rPr lang="en-US" i="1" dirty="0" smtClean="0">
                <a:ea typeface="Cambria Math"/>
              </a:rPr>
              <a:t>P</a:t>
            </a:r>
            <a:r>
              <a:rPr lang="en-US" dirty="0" smtClean="0">
                <a:ea typeface="Cambria Math"/>
              </a:rPr>
              <a:t>(</a:t>
            </a:r>
            <a:r>
              <a:rPr lang="en-US" i="1" dirty="0" err="1" smtClean="0">
                <a:ea typeface="Cambria Math"/>
              </a:rPr>
              <a:t>r</a:t>
            </a:r>
            <a:r>
              <a:rPr lang="en-US" dirty="0" err="1" smtClean="0">
                <a:ea typeface="Cambria Math"/>
              </a:rPr>
              <a:t>,</a:t>
            </a:r>
            <a:r>
              <a:rPr lang="en-US" i="1" dirty="0" err="1" smtClean="0">
                <a:ea typeface="Cambria Math"/>
              </a:rPr>
              <a:t>r</a:t>
            </a:r>
            <a:r>
              <a:rPr lang="en-US" dirty="0" smtClean="0">
                <a:ea typeface="Cambria Math"/>
              </a:rPr>
              <a:t>). Therefore, </a:t>
            </a:r>
            <a:endParaRPr lang="en-US" dirty="0"/>
          </a:p>
        </p:txBody>
      </p:sp>
      <p:pic>
        <p:nvPicPr>
          <p:cNvPr id="11" name="Picture 10" descr="addin_tmp.png"/>
          <p:cNvPicPr>
            <a:picLocks noChangeAspect="1"/>
          </p:cNvPicPr>
          <p:nvPr>
            <p:custDataLst>
              <p:tags r:id="rId1"/>
            </p:custDataLst>
          </p:nvPr>
        </p:nvPicPr>
        <p:blipFill>
          <a:blip r:embed="rId4" cstate="print"/>
          <a:stretch>
            <a:fillRect/>
          </a:stretch>
        </p:blipFill>
        <p:spPr>
          <a:xfrm>
            <a:off x="1981200" y="4953000"/>
            <a:ext cx="5405438" cy="488156"/>
          </a:xfrm>
          <a:prstGeom prst="rect">
            <a:avLst/>
          </a:prstGeom>
        </p:spPr>
      </p:pic>
      <p:pic>
        <p:nvPicPr>
          <p:cNvPr id="12" name="Picture 11" descr="addin_tmp.png"/>
          <p:cNvPicPr>
            <a:picLocks noChangeAspect="1"/>
          </p:cNvPicPr>
          <p:nvPr>
            <p:custDataLst>
              <p:tags r:id="rId2"/>
            </p:custDataLst>
          </p:nvPr>
        </p:nvPicPr>
        <p:blipFill>
          <a:blip r:embed="rId5" cstate="print"/>
          <a:stretch>
            <a:fillRect/>
          </a:stretch>
        </p:blipFill>
        <p:spPr>
          <a:xfrm>
            <a:off x="2819401" y="2971801"/>
            <a:ext cx="2466975" cy="447675"/>
          </a:xfrm>
          <a:prstGeom prst="rect">
            <a:avLst/>
          </a:prstGeom>
        </p:spPr>
      </p:pic>
      <p:sp>
        <p:nvSpPr>
          <p:cNvPr id="3" name="Slide Number Placeholder 2"/>
          <p:cNvSpPr>
            <a:spLocks noGrp="1"/>
          </p:cNvSpPr>
          <p:nvPr>
            <p:ph type="sldNum" sz="quarter" idx="12"/>
          </p:nvPr>
        </p:nvSpPr>
        <p:spPr/>
        <p:txBody>
          <a:bodyPr/>
          <a:lstStyle/>
          <a:p>
            <a:fld id="{8CD41AC4-40F7-4FE0-8905-74C6698904F3}"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Example</a:t>
            </a:r>
            <a:r>
              <a:rPr lang="en-US" dirty="0" smtClean="0"/>
              <a:t>: How many poker hands of five cards can be dealt from a standard deck of </a:t>
            </a:r>
            <a:r>
              <a:rPr lang="en-US" dirty="0" smtClean="0">
                <a:latin typeface="Cambria Math" pitchFamily="18" charset="0"/>
                <a:ea typeface="Cambria Math" pitchFamily="18" charset="0"/>
              </a:rPr>
              <a:t>52</a:t>
            </a:r>
            <a:r>
              <a:rPr lang="en-US" dirty="0" smtClean="0"/>
              <a:t> cards? Also, how many ways are there to select </a:t>
            </a:r>
            <a:r>
              <a:rPr lang="en-US" dirty="0" smtClean="0">
                <a:latin typeface="Cambria Math" pitchFamily="18" charset="0"/>
                <a:ea typeface="Cambria Math" pitchFamily="18" charset="0"/>
              </a:rPr>
              <a:t>47</a:t>
            </a:r>
            <a:r>
              <a:rPr lang="en-US" dirty="0" smtClean="0"/>
              <a:t> cards from a deck of </a:t>
            </a:r>
            <a:r>
              <a:rPr lang="en-US" dirty="0" smtClean="0">
                <a:latin typeface="Cambria Math" pitchFamily="18" charset="0"/>
                <a:ea typeface="Cambria Math" pitchFamily="18" charset="0"/>
              </a:rPr>
              <a:t>52</a:t>
            </a:r>
            <a:r>
              <a:rPr lang="en-US" dirty="0" smtClean="0"/>
              <a:t> cards?</a:t>
            </a:r>
          </a:p>
          <a:p>
            <a:pPr>
              <a:buNone/>
            </a:pPr>
            <a:r>
              <a:rPr lang="en-US" b="1" dirty="0" smtClean="0"/>
              <a:t>   Solution</a:t>
            </a:r>
            <a:r>
              <a:rPr lang="en-US" dirty="0" smtClean="0"/>
              <a:t>: Since the order in which the cards are dealt does not matter, the number of five card hands is:</a:t>
            </a:r>
          </a:p>
          <a:p>
            <a:endParaRPr lang="en-US" dirty="0" smtClean="0"/>
          </a:p>
          <a:p>
            <a:endParaRPr lang="en-US" dirty="0" smtClean="0"/>
          </a:p>
          <a:p>
            <a:endParaRPr lang="en-US" dirty="0" smtClean="0"/>
          </a:p>
          <a:p>
            <a:r>
              <a:rPr lang="en-US" dirty="0" smtClean="0"/>
              <a:t>The different ways to select </a:t>
            </a:r>
            <a:r>
              <a:rPr lang="en-US" dirty="0" smtClean="0">
                <a:latin typeface="Cambria Math" pitchFamily="18" charset="0"/>
                <a:ea typeface="Cambria Math" pitchFamily="18" charset="0"/>
              </a:rPr>
              <a:t>47</a:t>
            </a:r>
            <a:r>
              <a:rPr lang="en-US" dirty="0" smtClean="0"/>
              <a:t> cards from </a:t>
            </a:r>
            <a:r>
              <a:rPr lang="en-US" dirty="0" smtClean="0">
                <a:latin typeface="Cambria Math" pitchFamily="18" charset="0"/>
                <a:ea typeface="Cambria Math" pitchFamily="18" charset="0"/>
              </a:rPr>
              <a:t>52</a:t>
            </a:r>
            <a:r>
              <a:rPr lang="en-US" dirty="0" smtClean="0"/>
              <a:t> is</a:t>
            </a:r>
          </a:p>
          <a:p>
            <a:endParaRPr lang="en-US" dirty="0" smtClean="0"/>
          </a:p>
          <a:p>
            <a:pPr>
              <a:buNone/>
            </a:pPr>
            <a:r>
              <a:rPr lang="en-US" dirty="0" smtClean="0"/>
              <a:t>    </a:t>
            </a:r>
            <a:endParaRPr lang="en-US" dirty="0"/>
          </a:p>
        </p:txBody>
      </p:sp>
      <p:pic>
        <p:nvPicPr>
          <p:cNvPr id="13" name="Picture 12" descr="addin_tmp.png"/>
          <p:cNvPicPr>
            <a:picLocks noChangeAspect="1"/>
          </p:cNvPicPr>
          <p:nvPr>
            <p:custDataLst>
              <p:tags r:id="rId1"/>
            </p:custDataLst>
          </p:nvPr>
        </p:nvPicPr>
        <p:blipFill>
          <a:blip r:embed="rId5" cstate="print"/>
          <a:stretch>
            <a:fillRect/>
          </a:stretch>
        </p:blipFill>
        <p:spPr>
          <a:xfrm>
            <a:off x="838200" y="3810000"/>
            <a:ext cx="2078831" cy="397669"/>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2057400" y="4343400"/>
            <a:ext cx="6672263" cy="390525"/>
          </a:xfrm>
          <a:prstGeom prst="rect">
            <a:avLst/>
          </a:prstGeom>
        </p:spPr>
      </p:pic>
      <p:pic>
        <p:nvPicPr>
          <p:cNvPr id="12" name="Picture 11" descr="addin_tmp.png"/>
          <p:cNvPicPr>
            <a:picLocks noChangeAspect="1"/>
          </p:cNvPicPr>
          <p:nvPr>
            <p:custDataLst>
              <p:tags r:id="rId3"/>
            </p:custDataLst>
          </p:nvPr>
        </p:nvPicPr>
        <p:blipFill>
          <a:blip r:embed="rId7" cstate="print"/>
          <a:stretch>
            <a:fillRect/>
          </a:stretch>
        </p:blipFill>
        <p:spPr>
          <a:xfrm>
            <a:off x="1447800" y="5562600"/>
            <a:ext cx="5676900" cy="397669"/>
          </a:xfrm>
          <a:prstGeom prst="rect">
            <a:avLst/>
          </a:prstGeom>
        </p:spPr>
      </p:pic>
      <p:sp>
        <p:nvSpPr>
          <p:cNvPr id="14" name="TextBox 13"/>
          <p:cNvSpPr txBox="1"/>
          <p:nvPr/>
        </p:nvSpPr>
        <p:spPr>
          <a:xfrm>
            <a:off x="3124200" y="6324600"/>
            <a:ext cx="5257800" cy="369332"/>
          </a:xfrm>
          <a:prstGeom prst="rect">
            <a:avLst/>
          </a:prstGeom>
          <a:noFill/>
        </p:spPr>
        <p:txBody>
          <a:bodyPr wrap="square" rtlCol="0">
            <a:spAutoFit/>
          </a:bodyPr>
          <a:lstStyle/>
          <a:p>
            <a:r>
              <a:rPr lang="en-US" i="1" dirty="0" smtClean="0"/>
              <a:t>This is a special case of a general result. </a:t>
            </a:r>
            <a:r>
              <a:rPr lang="en-US" dirty="0" smtClean="0">
                <a:latin typeface="Cambria Math"/>
                <a:ea typeface="Cambria Math"/>
              </a:rPr>
              <a:t>→</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a:t>
            </a:r>
            <a:endParaRPr lang="en-US" dirty="0"/>
          </a:p>
        </p:txBody>
      </p:sp>
      <p:sp>
        <p:nvSpPr>
          <p:cNvPr id="3" name="Content Placeholder 2"/>
          <p:cNvSpPr>
            <a:spLocks noGrp="1"/>
          </p:cNvSpPr>
          <p:nvPr>
            <p:ph idx="1"/>
          </p:nvPr>
        </p:nvSpPr>
        <p:spPr/>
        <p:txBody>
          <a:bodyPr/>
          <a:lstStyle/>
          <a:p>
            <a:pPr>
              <a:buNone/>
            </a:pPr>
            <a:r>
              <a:rPr lang="en-US" b="1" dirty="0" smtClean="0"/>
              <a:t>   Corollary </a:t>
            </a:r>
            <a:r>
              <a:rPr lang="en-US" b="1" dirty="0" smtClean="0">
                <a:latin typeface="Cambria Math" pitchFamily="18" charset="0"/>
                <a:ea typeface="Cambria Math" pitchFamily="18" charset="0"/>
              </a:rPr>
              <a:t>2</a:t>
            </a:r>
            <a:r>
              <a:rPr lang="en-US" dirty="0" smtClean="0"/>
              <a:t>: Let </a:t>
            </a:r>
            <a:r>
              <a:rPr lang="en-US" i="1" dirty="0" smtClean="0"/>
              <a:t>n</a:t>
            </a:r>
            <a:r>
              <a:rPr lang="en-US" dirty="0" smtClean="0"/>
              <a:t> and </a:t>
            </a:r>
            <a:r>
              <a:rPr lang="en-US" i="1" dirty="0" smtClean="0"/>
              <a:t>r</a:t>
            </a:r>
            <a:r>
              <a:rPr lang="en-US" dirty="0" smtClean="0"/>
              <a:t> be nonnegative integers with     </a:t>
            </a:r>
            <a:r>
              <a:rPr lang="en-US" i="1" dirty="0" smtClean="0"/>
              <a:t>r </a:t>
            </a:r>
            <a:r>
              <a:rPr lang="en-US" dirty="0" smtClean="0">
                <a:latin typeface="Cambria Math"/>
                <a:ea typeface="Cambria Math"/>
              </a:rPr>
              <a:t>≤ </a:t>
            </a:r>
            <a:r>
              <a:rPr lang="en-US" i="1" dirty="0" smtClean="0">
                <a:ea typeface="Cambria Math"/>
              </a:rPr>
              <a:t>n</a:t>
            </a:r>
            <a:r>
              <a:rPr lang="en-US" dirty="0" smtClean="0">
                <a:latin typeface="Cambria Math"/>
                <a:ea typeface="Cambria Math"/>
              </a:rPr>
              <a:t>.</a:t>
            </a:r>
            <a:r>
              <a:rPr lang="en-US" dirty="0" smtClean="0"/>
              <a:t> Then </a:t>
            </a:r>
            <a:r>
              <a:rPr lang="en-US" i="1" dirty="0" smtClean="0"/>
              <a:t>C</a:t>
            </a:r>
            <a:r>
              <a:rPr lang="en-US" dirty="0" smtClean="0"/>
              <a:t>(</a:t>
            </a:r>
            <a:r>
              <a:rPr lang="en-US" i="1" dirty="0" smtClean="0"/>
              <a:t>n</a:t>
            </a:r>
            <a:r>
              <a:rPr lang="en-US" dirty="0" smtClean="0"/>
              <a:t>, </a:t>
            </a:r>
            <a:r>
              <a:rPr lang="en-US" i="1" dirty="0" smtClean="0"/>
              <a:t>r</a:t>
            </a:r>
            <a:r>
              <a:rPr lang="en-US" dirty="0" smtClean="0"/>
              <a:t>) = </a:t>
            </a:r>
            <a:r>
              <a:rPr lang="en-US" i="1" dirty="0" smtClean="0"/>
              <a:t>C</a:t>
            </a:r>
            <a:r>
              <a:rPr lang="en-US" dirty="0" smtClean="0"/>
              <a:t>(</a:t>
            </a:r>
            <a:r>
              <a:rPr lang="en-US" i="1" dirty="0" smtClean="0"/>
              <a:t>n</a:t>
            </a:r>
            <a:r>
              <a:rPr lang="en-US" dirty="0" smtClean="0"/>
              <a:t>, </a:t>
            </a:r>
            <a:r>
              <a:rPr lang="en-US" i="1" dirty="0" smtClean="0"/>
              <a:t>n</a:t>
            </a:r>
            <a:r>
              <a:rPr lang="en-US" dirty="0" smtClean="0"/>
              <a:t> </a:t>
            </a:r>
            <a:r>
              <a:rPr lang="en-US" dirty="0" smtClean="0">
                <a:latin typeface="Cambria Math"/>
                <a:ea typeface="Cambria Math"/>
              </a:rPr>
              <a:t>− </a:t>
            </a:r>
            <a:r>
              <a:rPr lang="en-US" i="1" dirty="0" smtClean="0">
                <a:ea typeface="Cambria Math"/>
              </a:rPr>
              <a:t>r</a:t>
            </a:r>
            <a:r>
              <a:rPr lang="en-US" dirty="0" smtClean="0">
                <a:latin typeface="Cambria Math"/>
                <a:ea typeface="Cambria Math"/>
              </a:rPr>
              <a:t>).</a:t>
            </a:r>
          </a:p>
          <a:p>
            <a:pPr>
              <a:buNone/>
            </a:pPr>
            <a:r>
              <a:rPr lang="en-US" b="1" dirty="0" smtClean="0">
                <a:latin typeface="Cambria Math"/>
                <a:ea typeface="Cambria Math"/>
              </a:rPr>
              <a:t>   Proof</a:t>
            </a:r>
            <a:r>
              <a:rPr lang="en-US" dirty="0" smtClean="0">
                <a:latin typeface="Cambria Math"/>
                <a:ea typeface="Cambria Math"/>
              </a:rPr>
              <a:t>: From Theorem 2, it follows that</a:t>
            </a:r>
          </a:p>
          <a:p>
            <a:endParaRPr lang="en-US" dirty="0" smtClean="0">
              <a:latin typeface="Cambria Math"/>
              <a:ea typeface="Cambria Math"/>
            </a:endParaRPr>
          </a:p>
          <a:p>
            <a:pPr>
              <a:buNone/>
            </a:pPr>
            <a:r>
              <a:rPr lang="en-US" dirty="0" smtClean="0">
                <a:latin typeface="Cambria Math"/>
                <a:ea typeface="Cambria Math"/>
              </a:rPr>
              <a:t>     and </a:t>
            </a:r>
          </a:p>
          <a:p>
            <a:endParaRPr lang="en-US" dirty="0" smtClean="0">
              <a:latin typeface="Cambria Math"/>
              <a:ea typeface="Cambria Math"/>
            </a:endParaRPr>
          </a:p>
          <a:p>
            <a:pPr>
              <a:buNone/>
            </a:pPr>
            <a:r>
              <a:rPr lang="en-US" dirty="0" smtClean="0"/>
              <a:t>   Hence, </a:t>
            </a:r>
            <a:r>
              <a:rPr lang="en-US" i="1" dirty="0" smtClean="0"/>
              <a:t>C</a:t>
            </a:r>
            <a:r>
              <a:rPr lang="en-US" dirty="0" smtClean="0"/>
              <a:t>(</a:t>
            </a:r>
            <a:r>
              <a:rPr lang="en-US" i="1" dirty="0" smtClean="0"/>
              <a:t>n</a:t>
            </a:r>
            <a:r>
              <a:rPr lang="en-US" dirty="0" smtClean="0"/>
              <a:t>, </a:t>
            </a:r>
            <a:r>
              <a:rPr lang="en-US" i="1" dirty="0" smtClean="0"/>
              <a:t>r</a:t>
            </a:r>
            <a:r>
              <a:rPr lang="en-US" dirty="0" smtClean="0"/>
              <a:t>) = </a:t>
            </a:r>
            <a:r>
              <a:rPr lang="en-US" i="1" dirty="0" smtClean="0"/>
              <a:t>C</a:t>
            </a:r>
            <a:r>
              <a:rPr lang="en-US" dirty="0" smtClean="0"/>
              <a:t>(</a:t>
            </a:r>
            <a:r>
              <a:rPr lang="en-US" i="1" dirty="0" smtClean="0"/>
              <a:t>n</a:t>
            </a:r>
            <a:r>
              <a:rPr lang="en-US" dirty="0" smtClean="0"/>
              <a:t>, </a:t>
            </a:r>
            <a:r>
              <a:rPr lang="en-US" i="1" dirty="0" smtClean="0"/>
              <a:t>n</a:t>
            </a:r>
            <a:r>
              <a:rPr lang="en-US" dirty="0" smtClean="0"/>
              <a:t> </a:t>
            </a:r>
            <a:r>
              <a:rPr lang="en-US" dirty="0" smtClean="0">
                <a:latin typeface="Cambria Math"/>
                <a:ea typeface="Cambria Math"/>
              </a:rPr>
              <a:t>− </a:t>
            </a:r>
            <a:r>
              <a:rPr lang="en-US" i="1" dirty="0" smtClean="0">
                <a:ea typeface="Cambria Math"/>
              </a:rPr>
              <a:t>r</a:t>
            </a:r>
            <a:r>
              <a:rPr lang="en-US" dirty="0" smtClean="0">
                <a:latin typeface="Cambria Math"/>
                <a:ea typeface="Cambria Math"/>
              </a:rPr>
              <a:t>).</a:t>
            </a:r>
          </a:p>
        </p:txBody>
      </p:sp>
      <p:pic>
        <p:nvPicPr>
          <p:cNvPr id="6" name="Picture 5" descr="addin_tmp.png"/>
          <p:cNvPicPr>
            <a:picLocks noChangeAspect="1"/>
          </p:cNvPicPr>
          <p:nvPr>
            <p:custDataLst>
              <p:tags r:id="rId1"/>
            </p:custDataLst>
          </p:nvPr>
        </p:nvPicPr>
        <p:blipFill>
          <a:blip r:embed="rId4" cstate="print"/>
          <a:stretch>
            <a:fillRect/>
          </a:stretch>
        </p:blipFill>
        <p:spPr>
          <a:xfrm>
            <a:off x="2895600" y="3429000"/>
            <a:ext cx="2369344" cy="447675"/>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2514600" y="4191000"/>
            <a:ext cx="5622131" cy="450056"/>
          </a:xfrm>
          <a:prstGeom prst="rect">
            <a:avLst/>
          </a:prstGeom>
        </p:spPr>
      </p:pic>
      <p:sp>
        <p:nvSpPr>
          <p:cNvPr id="8" name="TextBox 7"/>
          <p:cNvSpPr txBox="1"/>
          <p:nvPr/>
        </p:nvSpPr>
        <p:spPr>
          <a:xfrm>
            <a:off x="1524000" y="5791200"/>
            <a:ext cx="6858000" cy="369332"/>
          </a:xfrm>
          <a:prstGeom prst="rect">
            <a:avLst/>
          </a:prstGeom>
          <a:noFill/>
        </p:spPr>
        <p:txBody>
          <a:bodyPr wrap="square" rtlCol="0">
            <a:spAutoFit/>
          </a:bodyPr>
          <a:lstStyle/>
          <a:p>
            <a:r>
              <a:rPr lang="en-US" i="1" dirty="0" smtClean="0"/>
              <a:t>This result can be proved without using algebraic manipulation. </a:t>
            </a:r>
            <a:r>
              <a:rPr lang="en-US" dirty="0" smtClean="0">
                <a:latin typeface="Cambria Math"/>
                <a:ea typeface="Cambria Math"/>
              </a:rPr>
              <a:t>→</a:t>
            </a:r>
            <a:endParaRPr lang="en-US" dirty="0"/>
          </a:p>
        </p:txBody>
      </p:sp>
      <p:sp>
        <p:nvSpPr>
          <p:cNvPr id="7" name="Isosceles Triangle 6"/>
          <p:cNvSpPr/>
          <p:nvPr/>
        </p:nvSpPr>
        <p:spPr>
          <a:xfrm rot="5400000" flipV="1">
            <a:off x="8153400" y="4953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The Product Rule</a:t>
            </a:r>
          </a:p>
          <a:p>
            <a:r>
              <a:rPr lang="en-US" dirty="0" smtClean="0"/>
              <a:t>The Sum Rule</a:t>
            </a:r>
          </a:p>
          <a:p>
            <a:r>
              <a:rPr lang="en-US" dirty="0" smtClean="0"/>
              <a:t>The Subtraction Rule</a:t>
            </a:r>
          </a:p>
          <a:p>
            <a:r>
              <a:rPr lang="en-US" dirty="0" smtClean="0"/>
              <a:t>The Division Rule</a:t>
            </a:r>
          </a:p>
          <a:p>
            <a:r>
              <a:rPr lang="en-US" dirty="0" smtClean="0"/>
              <a:t>Examples, Examples, and Examples</a:t>
            </a:r>
          </a:p>
          <a:p>
            <a:r>
              <a:rPr lang="en-US" dirty="0" smtClean="0"/>
              <a:t>Tree Diagrams</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Combinatorial Proofs</a:t>
            </a:r>
            <a:endParaRPr lang="en-US" dirty="0"/>
          </a:p>
        </p:txBody>
      </p:sp>
      <p:sp>
        <p:nvSpPr>
          <p:cNvPr id="3" name="Content Placeholder 2"/>
          <p:cNvSpPr>
            <a:spLocks noGrp="1"/>
          </p:cNvSpPr>
          <p:nvPr>
            <p:ph idx="1"/>
          </p:nvPr>
        </p:nvSpPr>
        <p:spPr/>
        <p:txBody>
          <a:bodyPr/>
          <a:lstStyle/>
          <a:p>
            <a:r>
              <a:rPr lang="en-US" b="1" dirty="0" smtClean="0"/>
              <a:t>Definition </a:t>
            </a:r>
            <a:r>
              <a:rPr lang="en-US" b="1" dirty="0" smtClean="0">
                <a:latin typeface="Cambria Math" pitchFamily="18" charset="0"/>
                <a:ea typeface="Cambria Math" pitchFamily="18" charset="0"/>
              </a:rPr>
              <a:t>1</a:t>
            </a:r>
            <a:r>
              <a:rPr lang="en-US" dirty="0" smtClean="0"/>
              <a:t>: A </a:t>
            </a:r>
            <a:r>
              <a:rPr lang="en-US" i="1" dirty="0" smtClean="0"/>
              <a:t>combinatorial proof </a:t>
            </a:r>
            <a:r>
              <a:rPr lang="en-US" dirty="0" smtClean="0"/>
              <a:t>of an identity is a proof that  uses one of the following methods.</a:t>
            </a:r>
          </a:p>
          <a:p>
            <a:pPr lvl="1"/>
            <a:r>
              <a:rPr lang="en-US" dirty="0" smtClean="0"/>
              <a:t>A </a:t>
            </a:r>
            <a:r>
              <a:rPr lang="en-US" i="1" dirty="0" smtClean="0"/>
              <a:t>double counting proof </a:t>
            </a:r>
            <a:r>
              <a:rPr lang="en-US" dirty="0" smtClean="0"/>
              <a:t>uses counting arguments to prove that both sides of an identity count the same objects, but in different ways.</a:t>
            </a:r>
          </a:p>
          <a:p>
            <a:pPr lvl="1"/>
            <a:r>
              <a:rPr lang="en-US" dirty="0" smtClean="0"/>
              <a:t>A </a:t>
            </a:r>
            <a:r>
              <a:rPr lang="en-US" i="1" dirty="0" err="1" smtClean="0"/>
              <a:t>bijective</a:t>
            </a:r>
            <a:r>
              <a:rPr lang="en-US" i="1" dirty="0" smtClean="0"/>
              <a:t> proof  </a:t>
            </a:r>
            <a:r>
              <a:rPr lang="en-US" dirty="0" smtClean="0"/>
              <a:t>shows  that there is a </a:t>
            </a:r>
            <a:r>
              <a:rPr lang="en-US" dirty="0" err="1" smtClean="0"/>
              <a:t>bijection</a:t>
            </a:r>
            <a:r>
              <a:rPr lang="en-US" dirty="0" smtClean="0"/>
              <a:t> between the sets of objects counted by the two sides of the identity.</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Combinatorial Proofs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Here are two combinatorial proofs that </a:t>
            </a:r>
          </a:p>
          <a:p>
            <a:pPr>
              <a:buNone/>
            </a:pPr>
            <a:r>
              <a:rPr lang="en-US" dirty="0" smtClean="0"/>
              <a:t>                    </a:t>
            </a:r>
            <a:r>
              <a:rPr lang="en-US" i="1" dirty="0" smtClean="0"/>
              <a:t>C</a:t>
            </a:r>
            <a:r>
              <a:rPr lang="en-US" dirty="0" smtClean="0"/>
              <a:t>(</a:t>
            </a:r>
            <a:r>
              <a:rPr lang="en-US" i="1" dirty="0" smtClean="0"/>
              <a:t>n</a:t>
            </a:r>
            <a:r>
              <a:rPr lang="en-US" dirty="0" smtClean="0"/>
              <a:t>, </a:t>
            </a:r>
            <a:r>
              <a:rPr lang="en-US" i="1" dirty="0" smtClean="0"/>
              <a:t>r</a:t>
            </a:r>
            <a:r>
              <a:rPr lang="en-US" dirty="0" smtClean="0"/>
              <a:t>) = </a:t>
            </a:r>
            <a:r>
              <a:rPr lang="en-US" i="1" dirty="0" smtClean="0"/>
              <a:t>C</a:t>
            </a:r>
            <a:r>
              <a:rPr lang="en-US" dirty="0" smtClean="0"/>
              <a:t>(</a:t>
            </a:r>
            <a:r>
              <a:rPr lang="en-US" i="1" dirty="0" smtClean="0"/>
              <a:t>n</a:t>
            </a:r>
            <a:r>
              <a:rPr lang="en-US" dirty="0" smtClean="0"/>
              <a:t>, </a:t>
            </a:r>
            <a:r>
              <a:rPr lang="en-US" i="1" dirty="0" smtClean="0"/>
              <a:t>n</a:t>
            </a:r>
            <a:r>
              <a:rPr lang="en-US" dirty="0" smtClean="0"/>
              <a:t> </a:t>
            </a:r>
            <a:r>
              <a:rPr lang="en-US" dirty="0" smtClean="0">
                <a:latin typeface="Cambria Math"/>
                <a:ea typeface="Cambria Math"/>
              </a:rPr>
              <a:t>− </a:t>
            </a:r>
            <a:r>
              <a:rPr lang="en-US" i="1" dirty="0" smtClean="0">
                <a:ea typeface="Cambria Math"/>
              </a:rPr>
              <a:t>r</a:t>
            </a:r>
            <a:r>
              <a:rPr lang="en-US" dirty="0" smtClean="0">
                <a:latin typeface="Cambria Math"/>
                <a:ea typeface="Cambria Math"/>
              </a:rPr>
              <a:t>) </a:t>
            </a:r>
          </a:p>
          <a:p>
            <a:pPr>
              <a:buNone/>
            </a:pPr>
            <a:r>
              <a:rPr lang="en-US" dirty="0" smtClean="0">
                <a:latin typeface="Cambria Math"/>
                <a:ea typeface="Cambria Math"/>
              </a:rPr>
              <a:t>    when r and n are nonnegative integers with </a:t>
            </a:r>
            <a:r>
              <a:rPr lang="en-US" i="1" dirty="0" smtClean="0">
                <a:latin typeface="Cambria Math"/>
                <a:ea typeface="Cambria Math"/>
              </a:rPr>
              <a:t>r</a:t>
            </a:r>
            <a:r>
              <a:rPr lang="en-US" dirty="0" smtClean="0">
                <a:latin typeface="Cambria Math"/>
                <a:ea typeface="Cambria Math"/>
              </a:rPr>
              <a:t> &lt; </a:t>
            </a:r>
            <a:r>
              <a:rPr lang="en-US" i="1" dirty="0" smtClean="0">
                <a:latin typeface="Cambria Math"/>
                <a:ea typeface="Cambria Math"/>
              </a:rPr>
              <a:t>n</a:t>
            </a:r>
            <a:r>
              <a:rPr lang="en-US" dirty="0" smtClean="0"/>
              <a:t>:</a:t>
            </a:r>
          </a:p>
          <a:p>
            <a:pPr lvl="1"/>
            <a:r>
              <a:rPr lang="en-US" b="1" i="1" dirty="0" err="1" smtClean="0">
                <a:solidFill>
                  <a:srgbClr val="FF0000"/>
                </a:solidFill>
              </a:rPr>
              <a:t>Bijective</a:t>
            </a:r>
            <a:r>
              <a:rPr lang="en-US" b="1" i="1" dirty="0" smtClean="0">
                <a:solidFill>
                  <a:srgbClr val="FF0000"/>
                </a:solidFill>
              </a:rPr>
              <a:t> Proof</a:t>
            </a:r>
            <a:r>
              <a:rPr lang="en-US" b="1" dirty="0" smtClean="0">
                <a:solidFill>
                  <a:srgbClr val="FF0000"/>
                </a:solidFill>
              </a:rPr>
              <a:t>: </a:t>
            </a:r>
            <a:r>
              <a:rPr lang="en-US" dirty="0" smtClean="0"/>
              <a:t>Suppose that </a:t>
            </a:r>
            <a:r>
              <a:rPr lang="en-US" i="1" dirty="0" smtClean="0"/>
              <a:t>S</a:t>
            </a:r>
            <a:r>
              <a:rPr lang="en-US" dirty="0" smtClean="0"/>
              <a:t> is a set with </a:t>
            </a:r>
            <a:r>
              <a:rPr lang="en-US" i="1" dirty="0" smtClean="0"/>
              <a:t>n</a:t>
            </a:r>
            <a:r>
              <a:rPr lang="en-US" dirty="0" smtClean="0"/>
              <a:t> elements. The function that maps a subset </a:t>
            </a:r>
            <a:r>
              <a:rPr lang="en-US" i="1" dirty="0" smtClean="0"/>
              <a:t>A</a:t>
            </a:r>
            <a:r>
              <a:rPr lang="en-US" dirty="0" smtClean="0"/>
              <a:t> of </a:t>
            </a:r>
            <a:r>
              <a:rPr lang="en-US" i="1" dirty="0" smtClean="0"/>
              <a:t>S </a:t>
            </a:r>
            <a:r>
              <a:rPr lang="en-US" dirty="0" smtClean="0"/>
              <a:t>to      is a </a:t>
            </a:r>
            <a:r>
              <a:rPr lang="en-US" dirty="0" err="1" smtClean="0"/>
              <a:t>bijection</a:t>
            </a:r>
            <a:r>
              <a:rPr lang="en-US" dirty="0" smtClean="0"/>
              <a:t> between the subsets of </a:t>
            </a:r>
            <a:r>
              <a:rPr lang="en-US" i="1" dirty="0" smtClean="0"/>
              <a:t>S</a:t>
            </a:r>
            <a:r>
              <a:rPr lang="en-US" dirty="0" smtClean="0"/>
              <a:t> with </a:t>
            </a:r>
            <a:r>
              <a:rPr lang="en-US" i="1" dirty="0" smtClean="0"/>
              <a:t>r</a:t>
            </a:r>
            <a:r>
              <a:rPr lang="en-US" dirty="0" smtClean="0"/>
              <a:t> elements and the subsets with </a:t>
            </a:r>
            <a:r>
              <a:rPr lang="en-US" i="1" dirty="0" smtClean="0"/>
              <a:t>n</a:t>
            </a:r>
            <a:r>
              <a:rPr lang="en-US" dirty="0" smtClean="0"/>
              <a:t> </a:t>
            </a:r>
            <a:r>
              <a:rPr lang="en-US" dirty="0" smtClean="0">
                <a:latin typeface="Cambria Math"/>
                <a:ea typeface="Cambria Math"/>
              </a:rPr>
              <a:t>− </a:t>
            </a:r>
            <a:r>
              <a:rPr lang="en-US" i="1" dirty="0" smtClean="0">
                <a:latin typeface="Cambria Math"/>
                <a:ea typeface="Cambria Math"/>
              </a:rPr>
              <a:t>r</a:t>
            </a:r>
            <a:r>
              <a:rPr lang="en-US" dirty="0" smtClean="0">
                <a:latin typeface="Cambria Math"/>
                <a:ea typeface="Cambria Math"/>
              </a:rPr>
              <a:t> elements. Since there is a </a:t>
            </a:r>
            <a:r>
              <a:rPr lang="en-US" dirty="0" err="1" smtClean="0">
                <a:latin typeface="Cambria Math"/>
                <a:ea typeface="Cambria Math"/>
              </a:rPr>
              <a:t>bijection</a:t>
            </a:r>
            <a:r>
              <a:rPr lang="en-US" dirty="0" smtClean="0">
                <a:latin typeface="Cambria Math"/>
                <a:ea typeface="Cambria Math"/>
              </a:rPr>
              <a:t> between the two sets, they must have the same number of elements. </a:t>
            </a:r>
            <a:r>
              <a:rPr lang="en-US" dirty="0" smtClean="0"/>
              <a:t>  </a:t>
            </a:r>
            <a:r>
              <a:rPr lang="en-US" i="1" dirty="0" smtClean="0">
                <a:ea typeface="Cambria Math" pitchFamily="18" charset="0"/>
              </a:rPr>
              <a:t> </a:t>
            </a:r>
            <a:endParaRPr lang="en-US" b="1" i="1" dirty="0" smtClean="0">
              <a:ea typeface="Cambria Math" pitchFamily="18" charset="0"/>
            </a:endParaRPr>
          </a:p>
          <a:p>
            <a:pPr lvl="1"/>
            <a:r>
              <a:rPr lang="en-US" b="1" i="1" dirty="0" smtClean="0">
                <a:solidFill>
                  <a:srgbClr val="FF0000"/>
                </a:solidFill>
              </a:rPr>
              <a:t>Double Counting Proof</a:t>
            </a:r>
            <a:r>
              <a:rPr lang="en-US" b="1" dirty="0" smtClean="0">
                <a:solidFill>
                  <a:srgbClr val="FF0000"/>
                </a:solidFill>
              </a:rPr>
              <a:t>: </a:t>
            </a:r>
            <a:r>
              <a:rPr lang="en-US" dirty="0" smtClean="0"/>
              <a:t>By definition the number of subsets of </a:t>
            </a:r>
            <a:r>
              <a:rPr lang="en-US" i="1" dirty="0" smtClean="0"/>
              <a:t>S</a:t>
            </a:r>
            <a:r>
              <a:rPr lang="en-US" dirty="0" smtClean="0"/>
              <a:t> with </a:t>
            </a:r>
            <a:r>
              <a:rPr lang="en-US" i="1" dirty="0" smtClean="0"/>
              <a:t>r</a:t>
            </a:r>
            <a:r>
              <a:rPr lang="en-US" dirty="0" smtClean="0"/>
              <a:t> elements is </a:t>
            </a:r>
            <a:r>
              <a:rPr lang="en-US" i="1" dirty="0" smtClean="0"/>
              <a:t>C</a:t>
            </a:r>
            <a:r>
              <a:rPr lang="en-US" dirty="0" smtClean="0"/>
              <a:t>(</a:t>
            </a:r>
            <a:r>
              <a:rPr lang="en-US" i="1" dirty="0" smtClean="0"/>
              <a:t>n</a:t>
            </a:r>
            <a:r>
              <a:rPr lang="en-US" dirty="0" smtClean="0"/>
              <a:t>, </a:t>
            </a:r>
            <a:r>
              <a:rPr lang="en-US" i="1" dirty="0" smtClean="0"/>
              <a:t>r</a:t>
            </a:r>
            <a:r>
              <a:rPr lang="en-US" dirty="0" smtClean="0"/>
              <a:t>). Each subset A of S can also be described by specifying which elements are not in A, i.e., those which are  in     . Since the complement of a subset of S with </a:t>
            </a:r>
            <a:r>
              <a:rPr lang="en-US" i="1" dirty="0" smtClean="0"/>
              <a:t>r</a:t>
            </a:r>
            <a:r>
              <a:rPr lang="en-US" dirty="0" smtClean="0"/>
              <a:t> elements has </a:t>
            </a:r>
            <a:r>
              <a:rPr lang="en-US" i="1" dirty="0" smtClean="0"/>
              <a:t>n</a:t>
            </a:r>
            <a:r>
              <a:rPr lang="en-US" dirty="0" smtClean="0"/>
              <a:t> </a:t>
            </a:r>
            <a:r>
              <a:rPr lang="en-US" dirty="0" smtClean="0">
                <a:latin typeface="Cambria Math"/>
                <a:ea typeface="Cambria Math"/>
              </a:rPr>
              <a:t>− </a:t>
            </a:r>
            <a:r>
              <a:rPr lang="en-US" i="1" dirty="0" smtClean="0">
                <a:latin typeface="Cambria Math"/>
                <a:ea typeface="Cambria Math"/>
              </a:rPr>
              <a:t>r</a:t>
            </a:r>
            <a:r>
              <a:rPr lang="en-US" dirty="0" smtClean="0">
                <a:latin typeface="Cambria Math"/>
                <a:ea typeface="Cambria Math"/>
              </a:rPr>
              <a:t>  elements, there are also </a:t>
            </a:r>
            <a:r>
              <a:rPr lang="en-US" i="1" dirty="0" smtClean="0"/>
              <a:t>C</a:t>
            </a:r>
            <a:r>
              <a:rPr lang="en-US" dirty="0" smtClean="0"/>
              <a:t>(</a:t>
            </a:r>
            <a:r>
              <a:rPr lang="en-US" i="1" dirty="0" smtClean="0"/>
              <a:t>n</a:t>
            </a:r>
            <a:r>
              <a:rPr lang="en-US" dirty="0" smtClean="0"/>
              <a:t>, </a:t>
            </a:r>
            <a:r>
              <a:rPr lang="en-US" i="1" dirty="0" smtClean="0"/>
              <a:t>n</a:t>
            </a:r>
            <a:r>
              <a:rPr lang="en-US" dirty="0" smtClean="0"/>
              <a:t> </a:t>
            </a:r>
            <a:r>
              <a:rPr lang="en-US" dirty="0" smtClean="0">
                <a:latin typeface="Cambria Math"/>
                <a:ea typeface="Cambria Math"/>
              </a:rPr>
              <a:t>− </a:t>
            </a:r>
            <a:r>
              <a:rPr lang="en-US" i="1" dirty="0" smtClean="0">
                <a:ea typeface="Cambria Math"/>
              </a:rPr>
              <a:t>r</a:t>
            </a:r>
            <a:r>
              <a:rPr lang="en-US" dirty="0" smtClean="0">
                <a:latin typeface="Cambria Math"/>
                <a:ea typeface="Cambria Math"/>
              </a:rPr>
              <a:t>) subsets of </a:t>
            </a:r>
            <a:r>
              <a:rPr lang="en-US" i="1" dirty="0" smtClean="0">
                <a:latin typeface="Cambria Math"/>
                <a:ea typeface="Cambria Math"/>
              </a:rPr>
              <a:t>S </a:t>
            </a:r>
            <a:r>
              <a:rPr lang="en-US" dirty="0" smtClean="0">
                <a:latin typeface="Cambria Math"/>
                <a:ea typeface="Cambria Math"/>
              </a:rPr>
              <a:t>with </a:t>
            </a:r>
            <a:r>
              <a:rPr lang="en-US" i="1" dirty="0" smtClean="0">
                <a:latin typeface="Cambria Math"/>
                <a:ea typeface="Cambria Math"/>
              </a:rPr>
              <a:t>r</a:t>
            </a:r>
            <a:r>
              <a:rPr lang="en-US" dirty="0" smtClean="0">
                <a:latin typeface="Cambria Math"/>
                <a:ea typeface="Cambria Math"/>
              </a:rPr>
              <a:t> elements.</a:t>
            </a:r>
            <a:endParaRPr lang="en-US" dirty="0"/>
          </a:p>
        </p:txBody>
      </p:sp>
      <p:pic>
        <p:nvPicPr>
          <p:cNvPr id="11" name="Picture 10" descr="addin_tmp.png"/>
          <p:cNvPicPr>
            <a:picLocks noChangeAspect="1"/>
          </p:cNvPicPr>
          <p:nvPr>
            <p:custDataLst>
              <p:tags r:id="rId1"/>
            </p:custDataLst>
          </p:nvPr>
        </p:nvPicPr>
        <p:blipFill>
          <a:blip r:embed="rId4" cstate="print"/>
          <a:stretch>
            <a:fillRect/>
          </a:stretch>
        </p:blipFill>
        <p:spPr>
          <a:xfrm>
            <a:off x="4038600" y="5271135"/>
            <a:ext cx="228600" cy="215265"/>
          </a:xfrm>
          <a:prstGeom prst="rect">
            <a:avLst/>
          </a:prstGeom>
        </p:spPr>
      </p:pic>
      <p:sp>
        <p:nvSpPr>
          <p:cNvPr id="8" name="Isosceles Triangle 7"/>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rot="5400000" flipV="1">
            <a:off x="8153400" y="4191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ddin_tmp.png"/>
          <p:cNvPicPr>
            <a:picLocks noChangeAspect="1"/>
          </p:cNvPicPr>
          <p:nvPr>
            <p:custDataLst>
              <p:tags r:id="rId2"/>
            </p:custDataLst>
          </p:nvPr>
        </p:nvPicPr>
        <p:blipFill>
          <a:blip r:embed="rId4" cstate="print"/>
          <a:stretch>
            <a:fillRect/>
          </a:stretch>
        </p:blipFill>
        <p:spPr>
          <a:xfrm>
            <a:off x="5638800" y="3352800"/>
            <a:ext cx="228600" cy="215265"/>
          </a:xfrm>
          <a:prstGeom prst="rect">
            <a:avLst/>
          </a:prstGeom>
        </p:spPr>
      </p:pic>
      <p:sp>
        <p:nvSpPr>
          <p:cNvPr id="4" name="Slide Number Placeholder 3"/>
          <p:cNvSpPr>
            <a:spLocks noGrp="1"/>
          </p:cNvSpPr>
          <p:nvPr>
            <p:ph type="sldNum" sz="quarter" idx="12"/>
          </p:nvPr>
        </p:nvSpPr>
        <p:spPr/>
        <p:txBody>
          <a:bodyPr/>
          <a:lstStyle/>
          <a:p>
            <a:fld id="{8CD41AC4-40F7-4FE0-8905-74C6698904F3}"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Example</a:t>
            </a:r>
            <a:r>
              <a:rPr lang="en-US" dirty="0" smtClean="0"/>
              <a:t>: How many ways are there to select five players from a </a:t>
            </a:r>
            <a:r>
              <a:rPr lang="en-US" dirty="0" smtClean="0">
                <a:latin typeface="Cambria Math" pitchFamily="18" charset="0"/>
                <a:ea typeface="Cambria Math" pitchFamily="18" charset="0"/>
              </a:rPr>
              <a:t>10</a:t>
            </a:r>
            <a:r>
              <a:rPr lang="en-US" dirty="0" smtClean="0"/>
              <a:t>-member tennis team to make a trip to a match at another school.</a:t>
            </a:r>
          </a:p>
          <a:p>
            <a:pPr>
              <a:buNone/>
            </a:pPr>
            <a:r>
              <a:rPr lang="en-US" b="1" dirty="0" smtClean="0"/>
              <a:t>   Solution</a:t>
            </a:r>
            <a:r>
              <a:rPr lang="en-US" dirty="0" smtClean="0"/>
              <a:t>: By Theorem </a:t>
            </a:r>
            <a:r>
              <a:rPr lang="en-US" dirty="0" smtClean="0">
                <a:latin typeface="Cambria Math" pitchFamily="18" charset="0"/>
                <a:ea typeface="Cambria Math" pitchFamily="18" charset="0"/>
              </a:rPr>
              <a:t>2</a:t>
            </a:r>
            <a:r>
              <a:rPr lang="en-US" dirty="0" smtClean="0"/>
              <a:t>, the number of combinations is</a:t>
            </a:r>
          </a:p>
          <a:p>
            <a:pPr>
              <a:buNone/>
            </a:pPr>
            <a:endParaRPr lang="en-US" dirty="0" smtClean="0"/>
          </a:p>
          <a:p>
            <a:pPr>
              <a:buNone/>
            </a:pPr>
            <a:endParaRPr lang="en-US" dirty="0" smtClean="0"/>
          </a:p>
          <a:p>
            <a:pPr>
              <a:buNone/>
            </a:pPr>
            <a:r>
              <a:rPr lang="en-US" b="1" dirty="0" smtClean="0"/>
              <a:t>   Example</a:t>
            </a:r>
            <a:r>
              <a:rPr lang="en-US" dirty="0" smtClean="0"/>
              <a:t>: A group of </a:t>
            </a:r>
            <a:r>
              <a:rPr lang="en-US" dirty="0" smtClean="0">
                <a:latin typeface="Cambria Math" pitchFamily="18" charset="0"/>
                <a:ea typeface="Cambria Math" pitchFamily="18" charset="0"/>
              </a:rPr>
              <a:t>30 </a:t>
            </a:r>
            <a:r>
              <a:rPr lang="en-US" dirty="0" smtClean="0"/>
              <a:t>people have been trained as astronauts to go on the first mission to Mars. How many ways are there to select a crew of six people to go on this mission?</a:t>
            </a:r>
          </a:p>
          <a:p>
            <a:pPr>
              <a:buNone/>
            </a:pPr>
            <a:r>
              <a:rPr lang="en-US" b="1" dirty="0" smtClean="0"/>
              <a:t>   Solution</a:t>
            </a:r>
            <a:r>
              <a:rPr lang="en-US" dirty="0" smtClean="0"/>
              <a:t>: By Theorem </a:t>
            </a:r>
            <a:r>
              <a:rPr lang="en-US" dirty="0" smtClean="0">
                <a:latin typeface="Cambria Math" pitchFamily="18" charset="0"/>
                <a:ea typeface="Cambria Math" pitchFamily="18" charset="0"/>
              </a:rPr>
              <a:t>2</a:t>
            </a:r>
            <a:r>
              <a:rPr lang="en-US" dirty="0" smtClean="0"/>
              <a:t>, the number of possible crews is</a:t>
            </a:r>
          </a:p>
          <a:p>
            <a:pPr>
              <a:buNone/>
            </a:pPr>
            <a:r>
              <a:rPr lang="en-US" dirty="0" smtClean="0"/>
              <a:t> </a:t>
            </a:r>
          </a:p>
          <a:p>
            <a:endParaRPr lang="en-US" dirty="0" smtClean="0"/>
          </a:p>
          <a:p>
            <a:endParaRPr lang="en-US" dirty="0"/>
          </a:p>
        </p:txBody>
      </p:sp>
      <p:pic>
        <p:nvPicPr>
          <p:cNvPr id="4" name="Picture 3" descr="addin_tmp.png"/>
          <p:cNvPicPr>
            <a:picLocks noChangeAspect="1"/>
          </p:cNvPicPr>
          <p:nvPr>
            <p:custDataLst>
              <p:tags r:id="rId1"/>
            </p:custDataLst>
          </p:nvPr>
        </p:nvPicPr>
        <p:blipFill>
          <a:blip r:embed="rId4" cstate="print"/>
          <a:stretch>
            <a:fillRect/>
          </a:stretch>
        </p:blipFill>
        <p:spPr>
          <a:xfrm>
            <a:off x="2667000" y="3352800"/>
            <a:ext cx="2592133" cy="349948"/>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1905000" y="5791200"/>
            <a:ext cx="5425249" cy="349948"/>
          </a:xfrm>
          <a:prstGeom prst="rect">
            <a:avLst/>
          </a:prstGeom>
        </p:spPr>
      </p:pic>
      <p:sp>
        <p:nvSpPr>
          <p:cNvPr id="5" name="Slide Number Placeholder 4"/>
          <p:cNvSpPr>
            <a:spLocks noGrp="1"/>
          </p:cNvSpPr>
          <p:nvPr>
            <p:ph type="sldNum" sz="quarter" idx="12"/>
          </p:nvPr>
        </p:nvSpPr>
        <p:spPr/>
        <p:txBody>
          <a:bodyPr/>
          <a:lstStyle/>
          <a:p>
            <a:fld id="{8CD41AC4-40F7-4FE0-8905-74C6698904F3}" type="slidenum">
              <a:rPr lang="en-US" smtClean="0"/>
              <a:pPr/>
              <a:t>42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Binomial Coefficients and Identities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6.4</a:t>
            </a:r>
            <a:endParaRPr lang="en-US" dirty="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8CD41AC4-40F7-4FE0-8905-74C6698904F3}"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The Binomial Theorem </a:t>
            </a:r>
          </a:p>
          <a:p>
            <a:r>
              <a:rPr lang="en-US" dirty="0" smtClean="0"/>
              <a:t>Pascal’s Identity and Triangle</a:t>
            </a:r>
          </a:p>
        </p:txBody>
      </p:sp>
      <p:sp>
        <p:nvSpPr>
          <p:cNvPr id="4" name="Slide Number Placeholder 3"/>
          <p:cNvSpPr>
            <a:spLocks noGrp="1"/>
          </p:cNvSpPr>
          <p:nvPr>
            <p:ph type="sldNum" sz="quarter" idx="12"/>
          </p:nvPr>
        </p:nvSpPr>
        <p:spPr/>
        <p:txBody>
          <a:bodyPr/>
          <a:lstStyle/>
          <a:p>
            <a:fld id="{8CD41AC4-40F7-4FE0-8905-74C6698904F3}"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 of Binomial Expressions</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     Definition</a:t>
            </a:r>
            <a:r>
              <a:rPr lang="en-US" dirty="0" smtClean="0"/>
              <a:t>: A </a:t>
            </a:r>
            <a:r>
              <a:rPr lang="en-US" i="1" dirty="0" smtClean="0"/>
              <a:t>binomial</a:t>
            </a:r>
            <a:r>
              <a:rPr lang="en-US" dirty="0" smtClean="0"/>
              <a:t> expression is the sum of two terms, such as </a:t>
            </a:r>
            <a:r>
              <a:rPr lang="en-US" i="1" dirty="0" smtClean="0"/>
              <a:t>x </a:t>
            </a:r>
            <a:r>
              <a:rPr lang="en-US" dirty="0" smtClean="0"/>
              <a:t>+ </a:t>
            </a:r>
            <a:r>
              <a:rPr lang="en-US" i="1" dirty="0" smtClean="0"/>
              <a:t>y</a:t>
            </a:r>
            <a:r>
              <a:rPr lang="en-US" dirty="0" smtClean="0"/>
              <a:t>. (More generally, these terms can be products of constants and variables.)</a:t>
            </a:r>
          </a:p>
          <a:p>
            <a:r>
              <a:rPr lang="en-US" dirty="0" smtClean="0"/>
              <a:t>We  can use counting principles to find the coefficients in the expansion of </a:t>
            </a:r>
            <a:r>
              <a:rPr lang="en-US" b="1" dirty="0" smtClean="0">
                <a:solidFill>
                  <a:srgbClr val="FF0000"/>
                </a:solidFill>
              </a:rPr>
              <a:t>(</a:t>
            </a:r>
            <a:r>
              <a:rPr lang="en-US" b="1" i="1" dirty="0" smtClean="0">
                <a:solidFill>
                  <a:srgbClr val="FF0000"/>
                </a:solidFill>
              </a:rPr>
              <a:t>x </a:t>
            </a:r>
            <a:r>
              <a:rPr lang="en-US" b="1" dirty="0" smtClean="0">
                <a:solidFill>
                  <a:srgbClr val="FF0000"/>
                </a:solidFill>
              </a:rPr>
              <a:t>+ </a:t>
            </a:r>
            <a:r>
              <a:rPr lang="en-US" b="1" i="1" dirty="0" smtClean="0">
                <a:solidFill>
                  <a:srgbClr val="FF0000"/>
                </a:solidFill>
              </a:rPr>
              <a:t>y</a:t>
            </a:r>
            <a:r>
              <a:rPr lang="en-US" b="1" dirty="0" smtClean="0">
                <a:solidFill>
                  <a:srgbClr val="FF0000"/>
                </a:solidFill>
              </a:rPr>
              <a:t>)</a:t>
            </a:r>
            <a:r>
              <a:rPr lang="en-US" b="1" i="1" baseline="30000" dirty="0" smtClean="0">
                <a:solidFill>
                  <a:srgbClr val="FF0000"/>
                </a:solidFill>
                <a:latin typeface="Cambria Math" pitchFamily="18" charset="0"/>
                <a:ea typeface="Cambria Math" pitchFamily="18" charset="0"/>
              </a:rPr>
              <a:t>n</a:t>
            </a:r>
            <a:r>
              <a:rPr lang="en-US" b="1" dirty="0" smtClean="0">
                <a:solidFill>
                  <a:srgbClr val="FF0000"/>
                </a:solidFill>
                <a:latin typeface="Cambria Math" pitchFamily="18" charset="0"/>
                <a:ea typeface="Cambria Math" pitchFamily="18" charset="0"/>
              </a:rPr>
              <a:t> </a:t>
            </a:r>
            <a:r>
              <a:rPr lang="en-US" dirty="0" smtClean="0"/>
              <a:t>where n is a positive integer. </a:t>
            </a:r>
          </a:p>
          <a:p>
            <a:r>
              <a:rPr lang="en-US" dirty="0" smtClean="0"/>
              <a:t>To illustrate this idea, we first look at the process of expanding </a:t>
            </a:r>
            <a:r>
              <a:rPr lang="en-US" b="1" dirty="0" smtClean="0">
                <a:solidFill>
                  <a:srgbClr val="0070C0"/>
                </a:solidFill>
              </a:rPr>
              <a:t>(</a:t>
            </a:r>
            <a:r>
              <a:rPr lang="en-US" b="1" i="1" dirty="0" smtClean="0">
                <a:solidFill>
                  <a:srgbClr val="0070C0"/>
                </a:solidFill>
              </a:rPr>
              <a:t>x </a:t>
            </a:r>
            <a:r>
              <a:rPr lang="en-US" b="1" dirty="0" smtClean="0">
                <a:solidFill>
                  <a:srgbClr val="0070C0"/>
                </a:solidFill>
              </a:rPr>
              <a:t>+ </a:t>
            </a:r>
            <a:r>
              <a:rPr lang="en-US" b="1" i="1" dirty="0" smtClean="0">
                <a:solidFill>
                  <a:srgbClr val="0070C0"/>
                </a:solidFill>
              </a:rPr>
              <a:t>y</a:t>
            </a:r>
            <a:r>
              <a:rPr lang="en-US" b="1" dirty="0" smtClean="0">
                <a:solidFill>
                  <a:srgbClr val="0070C0"/>
                </a:solidFill>
              </a:rPr>
              <a:t>)</a:t>
            </a:r>
            <a:r>
              <a:rPr lang="en-US" b="1" baseline="30000" dirty="0" smtClean="0">
                <a:solidFill>
                  <a:srgbClr val="0070C0"/>
                </a:solidFill>
                <a:latin typeface="Cambria Math" pitchFamily="18" charset="0"/>
                <a:ea typeface="Cambria Math" pitchFamily="18" charset="0"/>
              </a:rPr>
              <a:t>3</a:t>
            </a:r>
            <a:r>
              <a:rPr lang="en-US" dirty="0" smtClean="0">
                <a:latin typeface="Cambria Math" pitchFamily="18" charset="0"/>
                <a:ea typeface="Cambria Math" pitchFamily="18" charset="0"/>
              </a:rPr>
              <a:t>.</a:t>
            </a:r>
          </a:p>
          <a:p>
            <a:r>
              <a:rPr lang="en-US" b="1" dirty="0" smtClean="0">
                <a:solidFill>
                  <a:srgbClr val="0070C0"/>
                </a:solidFill>
              </a:rPr>
              <a:t>(</a:t>
            </a:r>
            <a:r>
              <a:rPr lang="en-US" b="1" i="1" dirty="0" smtClean="0">
                <a:solidFill>
                  <a:srgbClr val="0070C0"/>
                </a:solidFill>
              </a:rPr>
              <a:t>x </a:t>
            </a:r>
            <a:r>
              <a:rPr lang="en-US" b="1" dirty="0" smtClean="0">
                <a:solidFill>
                  <a:srgbClr val="0070C0"/>
                </a:solidFill>
              </a:rPr>
              <a:t>+ </a:t>
            </a:r>
            <a:r>
              <a:rPr lang="en-US" b="1" i="1" dirty="0" smtClean="0">
                <a:solidFill>
                  <a:srgbClr val="0070C0"/>
                </a:solidFill>
              </a:rPr>
              <a:t>y</a:t>
            </a:r>
            <a:r>
              <a:rPr lang="en-US" b="1" dirty="0" smtClean="0">
                <a:solidFill>
                  <a:srgbClr val="0070C0"/>
                </a:solidFill>
              </a:rPr>
              <a:t>)</a:t>
            </a:r>
            <a:r>
              <a:rPr lang="en-US" b="1" dirty="0" smtClean="0">
                <a:solidFill>
                  <a:srgbClr val="0070C0"/>
                </a:solidFill>
                <a:latin typeface="Cambria Math" pitchFamily="18" charset="0"/>
                <a:ea typeface="Cambria Math" pitchFamily="18" charset="0"/>
              </a:rPr>
              <a:t> </a:t>
            </a:r>
            <a:r>
              <a:rPr lang="en-US" b="1" dirty="0" smtClean="0">
                <a:solidFill>
                  <a:srgbClr val="0070C0"/>
                </a:solidFill>
              </a:rPr>
              <a:t>(</a:t>
            </a:r>
            <a:r>
              <a:rPr lang="en-US" b="1" i="1" dirty="0" smtClean="0">
                <a:solidFill>
                  <a:srgbClr val="0070C0"/>
                </a:solidFill>
              </a:rPr>
              <a:t>x </a:t>
            </a:r>
            <a:r>
              <a:rPr lang="en-US" b="1" dirty="0" smtClean="0">
                <a:solidFill>
                  <a:srgbClr val="0070C0"/>
                </a:solidFill>
              </a:rPr>
              <a:t>+ </a:t>
            </a:r>
            <a:r>
              <a:rPr lang="en-US" b="1" i="1" dirty="0" smtClean="0">
                <a:solidFill>
                  <a:srgbClr val="0070C0"/>
                </a:solidFill>
              </a:rPr>
              <a:t>y</a:t>
            </a:r>
            <a:r>
              <a:rPr lang="en-US" b="1" dirty="0" smtClean="0">
                <a:solidFill>
                  <a:srgbClr val="0070C0"/>
                </a:solidFill>
              </a:rPr>
              <a:t>) (</a:t>
            </a:r>
            <a:r>
              <a:rPr lang="en-US" b="1" i="1" dirty="0" smtClean="0">
                <a:solidFill>
                  <a:srgbClr val="0070C0"/>
                </a:solidFill>
              </a:rPr>
              <a:t>x </a:t>
            </a:r>
            <a:r>
              <a:rPr lang="en-US" b="1" dirty="0" smtClean="0">
                <a:solidFill>
                  <a:srgbClr val="0070C0"/>
                </a:solidFill>
              </a:rPr>
              <a:t>+ </a:t>
            </a:r>
            <a:r>
              <a:rPr lang="en-US" b="1" i="1" dirty="0" smtClean="0">
                <a:solidFill>
                  <a:srgbClr val="0070C0"/>
                </a:solidFill>
              </a:rPr>
              <a:t>y</a:t>
            </a:r>
            <a:r>
              <a:rPr lang="en-US" b="1" dirty="0" smtClean="0">
                <a:solidFill>
                  <a:srgbClr val="0070C0"/>
                </a:solidFill>
              </a:rPr>
              <a:t>) </a:t>
            </a:r>
            <a:r>
              <a:rPr lang="en-US" dirty="0" smtClean="0"/>
              <a:t>expands  into a sum of terms that are the product of a term from each of the three sums.</a:t>
            </a:r>
            <a:endParaRPr lang="en-US" baseline="30000" dirty="0" smtClean="0">
              <a:latin typeface="Cambria Math" pitchFamily="18" charset="0"/>
              <a:ea typeface="Cambria Math" pitchFamily="18" charset="0"/>
            </a:endParaRPr>
          </a:p>
          <a:p>
            <a:r>
              <a:rPr lang="en-US" dirty="0" smtClean="0">
                <a:latin typeface="Cambria Math" pitchFamily="18" charset="0"/>
                <a:ea typeface="Cambria Math" pitchFamily="18" charset="0"/>
              </a:rPr>
              <a:t>Terms of the form </a:t>
            </a:r>
            <a:r>
              <a:rPr lang="en-US" b="1" i="1" dirty="0" smtClean="0">
                <a:solidFill>
                  <a:srgbClr val="0070C0"/>
                </a:solidFill>
                <a:ea typeface="Cambria Math" pitchFamily="18" charset="0"/>
              </a:rPr>
              <a:t>x</a:t>
            </a:r>
            <a:r>
              <a:rPr lang="en-US" b="1" baseline="30000" dirty="0" smtClean="0">
                <a:solidFill>
                  <a:srgbClr val="0070C0"/>
                </a:solidFill>
                <a:latin typeface="Cambria Math" pitchFamily="18" charset="0"/>
                <a:ea typeface="Cambria Math" pitchFamily="18" charset="0"/>
              </a:rPr>
              <a:t>3</a:t>
            </a:r>
            <a:r>
              <a:rPr lang="en-US" b="1" dirty="0" smtClean="0">
                <a:solidFill>
                  <a:srgbClr val="0070C0"/>
                </a:solidFill>
                <a:latin typeface="Cambria Math" pitchFamily="18" charset="0"/>
                <a:ea typeface="Cambria Math" pitchFamily="18" charset="0"/>
              </a:rPr>
              <a:t>,</a:t>
            </a:r>
            <a:r>
              <a:rPr lang="en-US" b="1" i="1" dirty="0" smtClean="0">
                <a:solidFill>
                  <a:srgbClr val="0070C0"/>
                </a:solidFill>
                <a:ea typeface="Cambria Math" pitchFamily="18" charset="0"/>
              </a:rPr>
              <a:t> x</a:t>
            </a:r>
            <a:r>
              <a:rPr lang="en-US" b="1" baseline="30000" dirty="0" smtClean="0">
                <a:solidFill>
                  <a:srgbClr val="0070C0"/>
                </a:solidFill>
                <a:latin typeface="Cambria Math" pitchFamily="18" charset="0"/>
                <a:ea typeface="Cambria Math" pitchFamily="18" charset="0"/>
              </a:rPr>
              <a:t>2</a:t>
            </a:r>
            <a:r>
              <a:rPr lang="en-US" b="1" i="1" dirty="0" smtClean="0">
                <a:solidFill>
                  <a:srgbClr val="0070C0"/>
                </a:solidFill>
                <a:ea typeface="Cambria Math" pitchFamily="18" charset="0"/>
              </a:rPr>
              <a:t>y</a:t>
            </a:r>
            <a:r>
              <a:rPr lang="en-US" b="1" dirty="0" smtClean="0">
                <a:solidFill>
                  <a:srgbClr val="0070C0"/>
                </a:solidFill>
                <a:latin typeface="Cambria Math" pitchFamily="18" charset="0"/>
                <a:ea typeface="Cambria Math" pitchFamily="18" charset="0"/>
              </a:rPr>
              <a:t>, </a:t>
            </a:r>
            <a:r>
              <a:rPr lang="en-US" b="1" i="1" dirty="0" smtClean="0">
                <a:solidFill>
                  <a:srgbClr val="0070C0"/>
                </a:solidFill>
                <a:ea typeface="Cambria Math" pitchFamily="18" charset="0"/>
              </a:rPr>
              <a:t>x y</a:t>
            </a:r>
            <a:r>
              <a:rPr lang="en-US" b="1" baseline="30000" dirty="0" smtClean="0">
                <a:solidFill>
                  <a:srgbClr val="0070C0"/>
                </a:solidFill>
                <a:latin typeface="Cambria Math" pitchFamily="18" charset="0"/>
                <a:ea typeface="Cambria Math" pitchFamily="18" charset="0"/>
              </a:rPr>
              <a:t>2</a:t>
            </a:r>
            <a:r>
              <a:rPr lang="en-US" b="1" i="1" dirty="0" smtClean="0">
                <a:solidFill>
                  <a:srgbClr val="0070C0"/>
                </a:solidFill>
                <a:ea typeface="Cambria Math" pitchFamily="18" charset="0"/>
              </a:rPr>
              <a:t>,</a:t>
            </a:r>
            <a:r>
              <a:rPr lang="en-US" b="1" dirty="0" smtClean="0">
                <a:solidFill>
                  <a:srgbClr val="0070C0"/>
                </a:solidFill>
                <a:latin typeface="Cambria Math" pitchFamily="18" charset="0"/>
                <a:ea typeface="Cambria Math" pitchFamily="18" charset="0"/>
              </a:rPr>
              <a:t> </a:t>
            </a:r>
            <a:r>
              <a:rPr lang="en-US" b="1" i="1" dirty="0" smtClean="0">
                <a:solidFill>
                  <a:srgbClr val="0070C0"/>
                </a:solidFill>
                <a:ea typeface="Cambria Math" pitchFamily="18" charset="0"/>
              </a:rPr>
              <a:t>y</a:t>
            </a:r>
            <a:r>
              <a:rPr lang="en-US" b="1" baseline="30000" dirty="0" smtClean="0">
                <a:solidFill>
                  <a:srgbClr val="0070C0"/>
                </a:solidFill>
                <a:latin typeface="Cambria Math" pitchFamily="18" charset="0"/>
                <a:ea typeface="Cambria Math" pitchFamily="18" charset="0"/>
              </a:rPr>
              <a:t>3</a:t>
            </a:r>
            <a:r>
              <a:rPr lang="en-US" b="1" dirty="0" smtClean="0">
                <a:solidFill>
                  <a:srgbClr val="0070C0"/>
                </a:solidFill>
                <a:latin typeface="Cambria Math" pitchFamily="18" charset="0"/>
                <a:ea typeface="Cambria Math" pitchFamily="18" charset="0"/>
              </a:rPr>
              <a:t> </a:t>
            </a:r>
            <a:r>
              <a:rPr lang="en-US" dirty="0" smtClean="0">
                <a:latin typeface="Cambria Math" pitchFamily="18" charset="0"/>
                <a:ea typeface="Cambria Math" pitchFamily="18" charset="0"/>
              </a:rPr>
              <a:t>arise. The question is what are the coefficients?</a:t>
            </a:r>
          </a:p>
          <a:p>
            <a:pPr lvl="1"/>
            <a:r>
              <a:rPr lang="en-US" dirty="0" smtClean="0">
                <a:latin typeface="Cambria Math" pitchFamily="18" charset="0"/>
                <a:ea typeface="Cambria Math" pitchFamily="18" charset="0"/>
              </a:rPr>
              <a:t>To obtain </a:t>
            </a:r>
            <a:r>
              <a:rPr lang="en-US" i="1" dirty="0" smtClean="0">
                <a:ea typeface="Cambria Math" pitchFamily="18" charset="0"/>
              </a:rPr>
              <a:t>x</a:t>
            </a:r>
            <a:r>
              <a:rPr lang="en-US" baseline="30000" dirty="0" smtClean="0">
                <a:latin typeface="Cambria Math" pitchFamily="18" charset="0"/>
                <a:ea typeface="Cambria Math" pitchFamily="18" charset="0"/>
              </a:rPr>
              <a:t>3 </a:t>
            </a:r>
            <a:r>
              <a:rPr lang="en-US" dirty="0" smtClean="0">
                <a:latin typeface="Cambria Math" pitchFamily="18" charset="0"/>
                <a:ea typeface="Cambria Math" pitchFamily="18" charset="0"/>
              </a:rPr>
              <a:t>, an </a:t>
            </a:r>
            <a:r>
              <a:rPr lang="en-US" i="1" dirty="0" smtClean="0">
                <a:ea typeface="Cambria Math" pitchFamily="18" charset="0"/>
              </a:rPr>
              <a:t>x</a:t>
            </a:r>
            <a:r>
              <a:rPr lang="en-US" dirty="0" smtClean="0">
                <a:latin typeface="Cambria Math" pitchFamily="18" charset="0"/>
                <a:ea typeface="Cambria Math" pitchFamily="18" charset="0"/>
              </a:rPr>
              <a:t> must be chosen from each of the sums. There is only one way to do this. So, the coefficient of</a:t>
            </a:r>
            <a:r>
              <a:rPr lang="en-US" i="1" dirty="0" smtClean="0">
                <a:ea typeface="Cambria Math" pitchFamily="18" charset="0"/>
              </a:rPr>
              <a:t> x</a:t>
            </a:r>
            <a:r>
              <a:rPr lang="en-US" baseline="30000" dirty="0" smtClean="0">
                <a:latin typeface="Cambria Math" pitchFamily="18" charset="0"/>
                <a:ea typeface="Cambria Math" pitchFamily="18" charset="0"/>
              </a:rPr>
              <a:t>3 </a:t>
            </a:r>
            <a:r>
              <a:rPr lang="en-US" dirty="0" smtClean="0">
                <a:latin typeface="Cambria Math" pitchFamily="18" charset="0"/>
                <a:ea typeface="Cambria Math" pitchFamily="18" charset="0"/>
              </a:rPr>
              <a:t>  is 1. </a:t>
            </a:r>
          </a:p>
          <a:p>
            <a:pPr lvl="1"/>
            <a:r>
              <a:rPr lang="en-US" dirty="0" smtClean="0">
                <a:latin typeface="Cambria Math" pitchFamily="18" charset="0"/>
                <a:ea typeface="Cambria Math" pitchFamily="18" charset="0"/>
              </a:rPr>
              <a:t>To obtain </a:t>
            </a:r>
            <a:r>
              <a:rPr lang="en-US" i="1" dirty="0" smtClean="0">
                <a:ea typeface="Cambria Math" pitchFamily="18" charset="0"/>
              </a:rPr>
              <a:t>x</a:t>
            </a:r>
            <a:r>
              <a:rPr lang="en-US" baseline="30000" dirty="0" smtClean="0">
                <a:latin typeface="Cambria Math" pitchFamily="18" charset="0"/>
                <a:ea typeface="Cambria Math" pitchFamily="18" charset="0"/>
              </a:rPr>
              <a:t>2</a:t>
            </a:r>
            <a:r>
              <a:rPr lang="en-US" i="1" dirty="0" smtClean="0">
                <a:ea typeface="Cambria Math" pitchFamily="18" charset="0"/>
              </a:rPr>
              <a:t>y</a:t>
            </a:r>
            <a:r>
              <a:rPr lang="en-US" dirty="0" smtClean="0">
                <a:latin typeface="Cambria Math" pitchFamily="18" charset="0"/>
                <a:ea typeface="Cambria Math" pitchFamily="18" charset="0"/>
              </a:rPr>
              <a:t>, an </a:t>
            </a:r>
            <a:r>
              <a:rPr lang="en-US" i="1" dirty="0" smtClean="0">
                <a:ea typeface="Cambria Math" pitchFamily="18" charset="0"/>
              </a:rPr>
              <a:t>x</a:t>
            </a:r>
            <a:r>
              <a:rPr lang="en-US" dirty="0" smtClean="0">
                <a:latin typeface="Cambria Math" pitchFamily="18" charset="0"/>
                <a:ea typeface="Cambria Math" pitchFamily="18" charset="0"/>
              </a:rPr>
              <a:t> must be chosen from two of the sums and a </a:t>
            </a:r>
            <a:r>
              <a:rPr lang="en-US" i="1" dirty="0" smtClean="0">
                <a:latin typeface="Cambria Math" pitchFamily="18" charset="0"/>
                <a:ea typeface="Cambria Math" pitchFamily="18" charset="0"/>
              </a:rPr>
              <a:t>y</a:t>
            </a:r>
            <a:r>
              <a:rPr lang="en-US" dirty="0" smtClean="0">
                <a:latin typeface="Cambria Math" pitchFamily="18" charset="0"/>
                <a:ea typeface="Cambria Math" pitchFamily="18" charset="0"/>
              </a:rPr>
              <a:t>  from the other. There      are           ways to do this  and so the coefficient of </a:t>
            </a:r>
            <a:r>
              <a:rPr lang="en-US" i="1" dirty="0" smtClean="0">
                <a:ea typeface="Cambria Math" pitchFamily="18" charset="0"/>
              </a:rPr>
              <a:t>x</a:t>
            </a:r>
            <a:r>
              <a:rPr lang="en-US" baseline="30000" dirty="0" smtClean="0">
                <a:latin typeface="Cambria Math" pitchFamily="18" charset="0"/>
                <a:ea typeface="Cambria Math" pitchFamily="18" charset="0"/>
              </a:rPr>
              <a:t>2</a:t>
            </a:r>
            <a:r>
              <a:rPr lang="en-US" i="1" dirty="0" smtClean="0">
                <a:ea typeface="Cambria Math" pitchFamily="18" charset="0"/>
              </a:rPr>
              <a:t>y</a:t>
            </a:r>
            <a:r>
              <a:rPr lang="en-US" dirty="0" smtClean="0">
                <a:latin typeface="Cambria Math" pitchFamily="18" charset="0"/>
                <a:ea typeface="Cambria Math" pitchFamily="18" charset="0"/>
              </a:rPr>
              <a:t> is 3. </a:t>
            </a:r>
          </a:p>
          <a:p>
            <a:pPr lvl="1"/>
            <a:r>
              <a:rPr lang="en-US" dirty="0" smtClean="0">
                <a:latin typeface="Cambria Math" pitchFamily="18" charset="0"/>
                <a:ea typeface="Cambria Math" pitchFamily="18" charset="0"/>
              </a:rPr>
              <a:t>To obtain </a:t>
            </a:r>
            <a:r>
              <a:rPr lang="en-US" i="1" dirty="0" smtClean="0">
                <a:ea typeface="Cambria Math" pitchFamily="18" charset="0"/>
              </a:rPr>
              <a:t>xy</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an </a:t>
            </a:r>
            <a:r>
              <a:rPr lang="en-US" i="1" dirty="0" smtClean="0">
                <a:ea typeface="Cambria Math" pitchFamily="18" charset="0"/>
              </a:rPr>
              <a:t>x</a:t>
            </a:r>
            <a:r>
              <a:rPr lang="en-US" dirty="0" smtClean="0">
                <a:latin typeface="Cambria Math" pitchFamily="18" charset="0"/>
                <a:ea typeface="Cambria Math" pitchFamily="18" charset="0"/>
              </a:rPr>
              <a:t> must be chosen from  of the sums and a </a:t>
            </a:r>
            <a:r>
              <a:rPr lang="en-US" i="1" dirty="0" smtClean="0">
                <a:latin typeface="Cambria Math" pitchFamily="18" charset="0"/>
                <a:ea typeface="Cambria Math" pitchFamily="18" charset="0"/>
              </a:rPr>
              <a:t>y</a:t>
            </a:r>
            <a:r>
              <a:rPr lang="en-US" dirty="0" smtClean="0">
                <a:latin typeface="Cambria Math" pitchFamily="18" charset="0"/>
                <a:ea typeface="Cambria Math" pitchFamily="18" charset="0"/>
              </a:rPr>
              <a:t>  from the other two . There  are          ways to do this  and so the coefficient of</a:t>
            </a:r>
            <a:r>
              <a:rPr lang="en-US" i="1" dirty="0" smtClean="0">
                <a:ea typeface="Cambria Math" pitchFamily="18" charset="0"/>
              </a:rPr>
              <a:t> xy</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is 3. </a:t>
            </a:r>
          </a:p>
          <a:p>
            <a:pPr lvl="1"/>
            <a:r>
              <a:rPr lang="en-US" dirty="0" smtClean="0">
                <a:latin typeface="Cambria Math" pitchFamily="18" charset="0"/>
                <a:ea typeface="Cambria Math" pitchFamily="18" charset="0"/>
              </a:rPr>
              <a:t>To obtain </a:t>
            </a:r>
            <a:r>
              <a:rPr lang="en-US" i="1" dirty="0" smtClean="0">
                <a:ea typeface="Cambria Math" pitchFamily="18" charset="0"/>
              </a:rPr>
              <a:t>y</a:t>
            </a:r>
            <a:r>
              <a:rPr lang="en-US" baseline="30000" dirty="0" smtClean="0">
                <a:latin typeface="Cambria Math" pitchFamily="18" charset="0"/>
                <a:ea typeface="Cambria Math" pitchFamily="18" charset="0"/>
              </a:rPr>
              <a:t>3 </a:t>
            </a:r>
            <a:r>
              <a:rPr lang="en-US" dirty="0" smtClean="0">
                <a:latin typeface="Cambria Math" pitchFamily="18" charset="0"/>
                <a:ea typeface="Cambria Math" pitchFamily="18" charset="0"/>
              </a:rPr>
              <a:t>, a </a:t>
            </a:r>
            <a:r>
              <a:rPr lang="en-US" i="1" dirty="0" smtClean="0">
                <a:ea typeface="Cambria Math" pitchFamily="18" charset="0"/>
              </a:rPr>
              <a:t>y</a:t>
            </a:r>
            <a:r>
              <a:rPr lang="en-US" dirty="0" smtClean="0">
                <a:latin typeface="Cambria Math" pitchFamily="18" charset="0"/>
                <a:ea typeface="Cambria Math" pitchFamily="18" charset="0"/>
              </a:rPr>
              <a:t> must be chosen from each of the sums. There is only one way to do this. So, the coefficient of</a:t>
            </a:r>
            <a:r>
              <a:rPr lang="en-US" i="1" dirty="0" smtClean="0">
                <a:ea typeface="Cambria Math" pitchFamily="18" charset="0"/>
              </a:rPr>
              <a:t> y</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  is 1. </a:t>
            </a:r>
          </a:p>
          <a:p>
            <a:r>
              <a:rPr lang="en-US" dirty="0" smtClean="0"/>
              <a:t>We have used a counting argument to show that </a:t>
            </a:r>
            <a:r>
              <a:rPr lang="en-US" b="1" dirty="0" smtClean="0">
                <a:solidFill>
                  <a:srgbClr val="0070C0"/>
                </a:solidFill>
              </a:rPr>
              <a:t>(</a:t>
            </a:r>
            <a:r>
              <a:rPr lang="en-US" b="1" i="1" dirty="0" smtClean="0">
                <a:solidFill>
                  <a:srgbClr val="0070C0"/>
                </a:solidFill>
              </a:rPr>
              <a:t>x </a:t>
            </a:r>
            <a:r>
              <a:rPr lang="en-US" b="1" dirty="0" smtClean="0">
                <a:solidFill>
                  <a:srgbClr val="0070C0"/>
                </a:solidFill>
              </a:rPr>
              <a:t>+ </a:t>
            </a:r>
            <a:r>
              <a:rPr lang="en-US" b="1" i="1" dirty="0" smtClean="0">
                <a:solidFill>
                  <a:srgbClr val="0070C0"/>
                </a:solidFill>
              </a:rPr>
              <a:t>y</a:t>
            </a:r>
            <a:r>
              <a:rPr lang="en-US" b="1" dirty="0" smtClean="0">
                <a:solidFill>
                  <a:srgbClr val="0070C0"/>
                </a:solidFill>
              </a:rPr>
              <a:t>)</a:t>
            </a:r>
            <a:r>
              <a:rPr lang="en-US" b="1" baseline="30000" dirty="0" smtClean="0">
                <a:solidFill>
                  <a:srgbClr val="0070C0"/>
                </a:solidFill>
                <a:latin typeface="Cambria Math" pitchFamily="18" charset="0"/>
                <a:ea typeface="Cambria Math" pitchFamily="18" charset="0"/>
              </a:rPr>
              <a:t>3</a:t>
            </a:r>
            <a:r>
              <a:rPr lang="en-US" b="1" dirty="0" smtClean="0">
                <a:solidFill>
                  <a:srgbClr val="0070C0"/>
                </a:solidFill>
              </a:rPr>
              <a:t> = </a:t>
            </a:r>
            <a:r>
              <a:rPr lang="en-US" b="1" i="1" dirty="0" smtClean="0">
                <a:solidFill>
                  <a:srgbClr val="0070C0"/>
                </a:solidFill>
                <a:ea typeface="Cambria Math" pitchFamily="18" charset="0"/>
              </a:rPr>
              <a:t>x</a:t>
            </a:r>
            <a:r>
              <a:rPr lang="en-US" b="1" baseline="30000" dirty="0" smtClean="0">
                <a:solidFill>
                  <a:srgbClr val="0070C0"/>
                </a:solidFill>
                <a:latin typeface="Cambria Math" pitchFamily="18" charset="0"/>
                <a:ea typeface="Cambria Math" pitchFamily="18" charset="0"/>
              </a:rPr>
              <a:t>3</a:t>
            </a:r>
            <a:r>
              <a:rPr lang="en-US" b="1" i="1" dirty="0" smtClean="0">
                <a:solidFill>
                  <a:srgbClr val="0070C0"/>
                </a:solidFill>
              </a:rPr>
              <a:t> +  </a:t>
            </a:r>
            <a:r>
              <a:rPr lang="en-US" b="1" dirty="0" smtClean="0">
                <a:solidFill>
                  <a:srgbClr val="0070C0"/>
                </a:solidFill>
                <a:latin typeface="Cambria Math" pitchFamily="18" charset="0"/>
                <a:ea typeface="Cambria Math" pitchFamily="18" charset="0"/>
              </a:rPr>
              <a:t>3</a:t>
            </a:r>
            <a:r>
              <a:rPr lang="en-US" b="1" i="1" dirty="0" smtClean="0">
                <a:solidFill>
                  <a:srgbClr val="0070C0"/>
                </a:solidFill>
                <a:ea typeface="Cambria Math" pitchFamily="18" charset="0"/>
              </a:rPr>
              <a:t>x</a:t>
            </a:r>
            <a:r>
              <a:rPr lang="en-US" b="1" baseline="30000" dirty="0" smtClean="0">
                <a:solidFill>
                  <a:srgbClr val="0070C0"/>
                </a:solidFill>
                <a:latin typeface="Cambria Math" pitchFamily="18" charset="0"/>
                <a:ea typeface="Cambria Math" pitchFamily="18" charset="0"/>
              </a:rPr>
              <a:t>2</a:t>
            </a:r>
            <a:r>
              <a:rPr lang="en-US" b="1" i="1" dirty="0" smtClean="0">
                <a:solidFill>
                  <a:srgbClr val="0070C0"/>
                </a:solidFill>
                <a:ea typeface="Cambria Math" pitchFamily="18" charset="0"/>
              </a:rPr>
              <a:t>y</a:t>
            </a:r>
            <a:r>
              <a:rPr lang="en-US" b="1" i="1" dirty="0" smtClean="0">
                <a:solidFill>
                  <a:srgbClr val="0070C0"/>
                </a:solidFill>
                <a:latin typeface="Cambria Math" pitchFamily="18" charset="0"/>
                <a:ea typeface="Cambria Math" pitchFamily="18" charset="0"/>
              </a:rPr>
              <a:t> </a:t>
            </a:r>
            <a:r>
              <a:rPr lang="en-US" b="1" i="1" dirty="0" smtClean="0">
                <a:solidFill>
                  <a:srgbClr val="0070C0"/>
                </a:solidFill>
              </a:rPr>
              <a:t> + </a:t>
            </a:r>
            <a:r>
              <a:rPr lang="en-US" b="1" dirty="0" smtClean="0">
                <a:solidFill>
                  <a:srgbClr val="0070C0"/>
                </a:solidFill>
                <a:latin typeface="Cambria Math" pitchFamily="18" charset="0"/>
                <a:ea typeface="Cambria Math" pitchFamily="18" charset="0"/>
              </a:rPr>
              <a:t>3</a:t>
            </a:r>
            <a:r>
              <a:rPr lang="en-US" b="1" i="1" dirty="0" smtClean="0">
                <a:solidFill>
                  <a:srgbClr val="0070C0"/>
                </a:solidFill>
                <a:ea typeface="Cambria Math" pitchFamily="18" charset="0"/>
              </a:rPr>
              <a:t>x y</a:t>
            </a:r>
            <a:r>
              <a:rPr lang="en-US" b="1" baseline="30000" dirty="0" smtClean="0">
                <a:solidFill>
                  <a:srgbClr val="0070C0"/>
                </a:solidFill>
                <a:latin typeface="Cambria Math" pitchFamily="18" charset="0"/>
                <a:ea typeface="Cambria Math" pitchFamily="18" charset="0"/>
              </a:rPr>
              <a:t>2</a:t>
            </a:r>
            <a:r>
              <a:rPr lang="en-US" b="1" i="1" dirty="0" smtClean="0">
                <a:solidFill>
                  <a:srgbClr val="0070C0"/>
                </a:solidFill>
              </a:rPr>
              <a:t>  + </a:t>
            </a:r>
            <a:r>
              <a:rPr lang="en-US" b="1" i="1" dirty="0" smtClean="0">
                <a:solidFill>
                  <a:srgbClr val="0070C0"/>
                </a:solidFill>
                <a:ea typeface="Cambria Math" pitchFamily="18" charset="0"/>
              </a:rPr>
              <a:t>y</a:t>
            </a:r>
            <a:r>
              <a:rPr lang="en-US" b="1" baseline="30000" dirty="0" smtClean="0">
                <a:solidFill>
                  <a:srgbClr val="0070C0"/>
                </a:solidFill>
                <a:latin typeface="Cambria Math" pitchFamily="18" charset="0"/>
                <a:ea typeface="Cambria Math" pitchFamily="18" charset="0"/>
              </a:rPr>
              <a:t>3</a:t>
            </a:r>
            <a:r>
              <a:rPr lang="en-US" b="1" i="1" dirty="0" smtClean="0">
                <a:solidFill>
                  <a:srgbClr val="0070C0"/>
                </a:solidFill>
              </a:rPr>
              <a:t> </a:t>
            </a:r>
            <a:r>
              <a:rPr lang="en-US" i="1" dirty="0" smtClean="0"/>
              <a:t>.</a:t>
            </a:r>
          </a:p>
          <a:p>
            <a:r>
              <a:rPr lang="en-US" dirty="0" smtClean="0">
                <a:latin typeface="Cambria Math" pitchFamily="18" charset="0"/>
                <a:ea typeface="Cambria Math" pitchFamily="18" charset="0"/>
              </a:rPr>
              <a:t>Next we present the binomial theorem gives the coefficients of the terms in the expansion of </a:t>
            </a:r>
            <a:r>
              <a:rPr lang="en-US" b="1" dirty="0" smtClean="0">
                <a:solidFill>
                  <a:srgbClr val="FF0000"/>
                </a:solidFill>
              </a:rPr>
              <a:t>(</a:t>
            </a:r>
            <a:r>
              <a:rPr lang="en-US" b="1" i="1" dirty="0" smtClean="0">
                <a:solidFill>
                  <a:srgbClr val="FF0000"/>
                </a:solidFill>
              </a:rPr>
              <a:t>x </a:t>
            </a:r>
            <a:r>
              <a:rPr lang="en-US" b="1" dirty="0" smtClean="0">
                <a:solidFill>
                  <a:srgbClr val="FF0000"/>
                </a:solidFill>
              </a:rPr>
              <a:t>+ </a:t>
            </a:r>
            <a:r>
              <a:rPr lang="en-US" b="1" i="1" dirty="0" smtClean="0">
                <a:solidFill>
                  <a:srgbClr val="FF0000"/>
                </a:solidFill>
              </a:rPr>
              <a:t>y</a:t>
            </a:r>
            <a:r>
              <a:rPr lang="en-US" b="1" dirty="0" smtClean="0">
                <a:solidFill>
                  <a:srgbClr val="FF0000"/>
                </a:solidFill>
              </a:rPr>
              <a:t>)</a:t>
            </a:r>
            <a:r>
              <a:rPr lang="en-US" b="1" i="1" baseline="30000" dirty="0" smtClean="0">
                <a:solidFill>
                  <a:srgbClr val="FF0000"/>
                </a:solidFill>
                <a:latin typeface="Cambria Math" pitchFamily="18" charset="0"/>
                <a:ea typeface="Cambria Math" pitchFamily="18" charset="0"/>
              </a:rPr>
              <a:t>n</a:t>
            </a:r>
            <a:r>
              <a:rPr lang="en-US" b="1" dirty="0" smtClean="0">
                <a:solidFill>
                  <a:srgbClr val="FF0000"/>
                </a:solidFill>
                <a:latin typeface="Cambria Math" pitchFamily="18" charset="0"/>
                <a:ea typeface="Cambria Math" pitchFamily="18" charset="0"/>
              </a:rPr>
              <a:t> </a:t>
            </a:r>
            <a:r>
              <a:rPr lang="en-US" dirty="0" smtClean="0">
                <a:latin typeface="Cambria Math" pitchFamily="18" charset="0"/>
                <a:ea typeface="Cambria Math" pitchFamily="18" charset="0"/>
              </a:rPr>
              <a:t>.   </a:t>
            </a:r>
          </a:p>
          <a:p>
            <a:endParaRPr lang="en-US" dirty="0">
              <a:latin typeface="Cambria Math" pitchFamily="18" charset="0"/>
              <a:ea typeface="Cambria Math" pitchFamily="18" charset="0"/>
            </a:endParaRPr>
          </a:p>
        </p:txBody>
      </p:sp>
      <p:pic>
        <p:nvPicPr>
          <p:cNvPr id="6" name="Picture 5" descr="addin_tmp.png"/>
          <p:cNvPicPr>
            <a:picLocks noChangeAspect="1"/>
          </p:cNvPicPr>
          <p:nvPr>
            <p:custDataLst>
              <p:tags r:id="rId1"/>
            </p:custDataLst>
          </p:nvPr>
        </p:nvPicPr>
        <p:blipFill>
          <a:blip r:embed="rId4" cstate="print"/>
          <a:stretch>
            <a:fillRect/>
          </a:stretch>
        </p:blipFill>
        <p:spPr>
          <a:xfrm>
            <a:off x="1524000" y="4343400"/>
            <a:ext cx="259080" cy="243840"/>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1524000" y="4800600"/>
            <a:ext cx="259080" cy="243840"/>
          </a:xfrm>
          <a:prstGeom prst="rect">
            <a:avLst/>
          </a:prstGeom>
        </p:spPr>
      </p:pic>
      <p:sp>
        <p:nvSpPr>
          <p:cNvPr id="4" name="Slide Number Placeholder 3"/>
          <p:cNvSpPr>
            <a:spLocks noGrp="1"/>
          </p:cNvSpPr>
          <p:nvPr>
            <p:ph type="sldNum" sz="quarter" idx="12"/>
          </p:nvPr>
        </p:nvSpPr>
        <p:spPr/>
        <p:txBody>
          <a:bodyPr/>
          <a:lstStyle/>
          <a:p>
            <a:fld id="{8CD41AC4-40F7-4FE0-8905-74C6698904F3}"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Theorem </a:t>
            </a:r>
            <a:endParaRPr lang="en-US" dirty="0"/>
          </a:p>
        </p:txBody>
      </p:sp>
      <p:sp>
        <p:nvSpPr>
          <p:cNvPr id="3" name="Content Placeholder 2"/>
          <p:cNvSpPr>
            <a:spLocks noGrp="1"/>
          </p:cNvSpPr>
          <p:nvPr>
            <p:ph idx="1"/>
          </p:nvPr>
        </p:nvSpPr>
        <p:spPr/>
        <p:txBody>
          <a:bodyPr/>
          <a:lstStyle/>
          <a:p>
            <a:pPr>
              <a:buNone/>
            </a:pPr>
            <a:r>
              <a:rPr lang="en-US" b="1" dirty="0" smtClean="0"/>
              <a:t>   Binomial Theorem</a:t>
            </a:r>
            <a:r>
              <a:rPr lang="en-US" dirty="0" smtClean="0"/>
              <a:t>: Let </a:t>
            </a:r>
            <a:r>
              <a:rPr lang="en-US" i="1" dirty="0" smtClean="0"/>
              <a:t>x</a:t>
            </a:r>
            <a:r>
              <a:rPr lang="en-US" dirty="0" smtClean="0"/>
              <a:t> and </a:t>
            </a:r>
            <a:r>
              <a:rPr lang="en-US" i="1" dirty="0" smtClean="0"/>
              <a:t>y</a:t>
            </a:r>
            <a:r>
              <a:rPr lang="en-US" dirty="0" smtClean="0"/>
              <a:t> be variables, and </a:t>
            </a:r>
            <a:r>
              <a:rPr lang="en-US" i="1" dirty="0" smtClean="0"/>
              <a:t>n</a:t>
            </a:r>
            <a:r>
              <a:rPr lang="en-US" dirty="0" smtClean="0"/>
              <a:t> a nonnegative integer. Then:</a:t>
            </a:r>
          </a:p>
          <a:p>
            <a:pPr>
              <a:buNone/>
            </a:pPr>
            <a:endParaRPr lang="en-US" dirty="0" smtClean="0"/>
          </a:p>
          <a:p>
            <a:pPr>
              <a:buNone/>
            </a:pPr>
            <a:endParaRPr lang="en-US" dirty="0" smtClean="0"/>
          </a:p>
          <a:p>
            <a:pPr>
              <a:buNone/>
            </a:pPr>
            <a:r>
              <a:rPr lang="en-US" b="1" dirty="0" smtClean="0"/>
              <a:t>   Proof</a:t>
            </a:r>
            <a:r>
              <a:rPr lang="en-US" dirty="0" smtClean="0"/>
              <a:t>: We use combinatorial reasoning . The terms in the expansion of (</a:t>
            </a:r>
            <a:r>
              <a:rPr lang="en-US" i="1" dirty="0" smtClean="0"/>
              <a:t>x </a:t>
            </a:r>
            <a:r>
              <a:rPr lang="en-US" dirty="0" smtClean="0"/>
              <a:t>+ </a:t>
            </a:r>
            <a:r>
              <a:rPr lang="en-US" i="1" dirty="0" smtClean="0"/>
              <a:t>y</a:t>
            </a:r>
            <a:r>
              <a:rPr lang="en-US" dirty="0" smtClean="0"/>
              <a:t>)</a:t>
            </a:r>
            <a:r>
              <a:rPr lang="en-US" i="1" baseline="30000" dirty="0" smtClean="0">
                <a:latin typeface="Cambria Math" pitchFamily="18" charset="0"/>
                <a:ea typeface="Cambria Math" pitchFamily="18" charset="0"/>
              </a:rPr>
              <a:t>n</a:t>
            </a:r>
            <a:r>
              <a:rPr lang="en-US" dirty="0" smtClean="0"/>
              <a:t> are of the form </a:t>
            </a:r>
            <a:r>
              <a:rPr lang="en-US" i="1" dirty="0" err="1" smtClean="0"/>
              <a:t>x</a:t>
            </a:r>
            <a:r>
              <a:rPr lang="en-US" i="1" baseline="30000" dirty="0" err="1" smtClean="0"/>
              <a:t>n</a:t>
            </a:r>
            <a:r>
              <a:rPr lang="en-US" baseline="30000" dirty="0" err="1" smtClean="0">
                <a:latin typeface="Cambria Math"/>
                <a:ea typeface="Cambria Math"/>
              </a:rPr>
              <a:t>−</a:t>
            </a:r>
            <a:r>
              <a:rPr lang="en-US" i="1" baseline="30000" dirty="0" err="1" smtClean="0"/>
              <a:t>j</a:t>
            </a:r>
            <a:r>
              <a:rPr lang="en-US" i="1" dirty="0" err="1" smtClean="0"/>
              <a:t>y</a:t>
            </a:r>
            <a:r>
              <a:rPr lang="en-US" i="1" baseline="30000" dirty="0" err="1" smtClean="0"/>
              <a:t>j</a:t>
            </a:r>
            <a:r>
              <a:rPr lang="en-US" baseline="30000" dirty="0" smtClean="0"/>
              <a:t> </a:t>
            </a:r>
            <a:r>
              <a:rPr lang="en-US" dirty="0" smtClean="0"/>
              <a:t>for                  </a:t>
            </a:r>
            <a:r>
              <a:rPr lang="en-US" i="1" dirty="0" smtClean="0"/>
              <a:t>j</a:t>
            </a:r>
            <a:r>
              <a:rPr lang="en-US" dirty="0" smtClean="0"/>
              <a:t> = </a:t>
            </a:r>
            <a:r>
              <a:rPr lang="en-US" dirty="0" smtClean="0">
                <a:latin typeface="Cambria Math" pitchFamily="18" charset="0"/>
                <a:ea typeface="Cambria Math" pitchFamily="18" charset="0"/>
              </a:rPr>
              <a:t>0</a:t>
            </a:r>
            <a:r>
              <a:rPr lang="en-US" dirty="0" smtClean="0"/>
              <a:t>,</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a:t>
            </a:r>
            <a:r>
              <a:rPr lang="en-US" i="1" dirty="0" smtClean="0"/>
              <a:t>n</a:t>
            </a:r>
            <a:r>
              <a:rPr lang="en-US" dirty="0" smtClean="0"/>
              <a:t>. To form the term </a:t>
            </a:r>
            <a:r>
              <a:rPr lang="en-US" i="1" dirty="0" smtClean="0"/>
              <a:t> </a:t>
            </a:r>
            <a:r>
              <a:rPr lang="en-US" i="1" dirty="0" err="1" smtClean="0"/>
              <a:t>x</a:t>
            </a:r>
            <a:r>
              <a:rPr lang="en-US" i="1" baseline="30000" dirty="0" err="1" smtClean="0"/>
              <a:t>n</a:t>
            </a:r>
            <a:r>
              <a:rPr lang="en-US" baseline="30000" dirty="0" err="1" smtClean="0">
                <a:latin typeface="Cambria Math"/>
                <a:ea typeface="Cambria Math"/>
              </a:rPr>
              <a:t>−</a:t>
            </a:r>
            <a:r>
              <a:rPr lang="en-US" i="1" baseline="30000" dirty="0" err="1" smtClean="0"/>
              <a:t>j</a:t>
            </a:r>
            <a:r>
              <a:rPr lang="en-US" i="1" dirty="0" err="1" smtClean="0"/>
              <a:t>y</a:t>
            </a:r>
            <a:r>
              <a:rPr lang="en-US" i="1" baseline="30000" dirty="0" err="1" smtClean="0"/>
              <a:t>j</a:t>
            </a:r>
            <a:r>
              <a:rPr lang="en-US" dirty="0" smtClean="0"/>
              <a:t>, it is necessary to choose  </a:t>
            </a:r>
            <a:r>
              <a:rPr lang="en-US" i="1" dirty="0" smtClean="0"/>
              <a:t>n</a:t>
            </a:r>
            <a:r>
              <a:rPr lang="en-US" dirty="0" smtClean="0">
                <a:latin typeface="Cambria Math"/>
                <a:ea typeface="Cambria Math"/>
              </a:rPr>
              <a:t>−</a:t>
            </a:r>
            <a:r>
              <a:rPr lang="en-US" i="1" dirty="0" smtClean="0"/>
              <a:t>j</a:t>
            </a:r>
            <a:r>
              <a:rPr lang="en-US" dirty="0" smtClean="0"/>
              <a:t>  </a:t>
            </a:r>
            <a:r>
              <a:rPr lang="en-US" i="1" dirty="0" err="1" smtClean="0"/>
              <a:t>x</a:t>
            </a:r>
            <a:r>
              <a:rPr lang="en-US" dirty="0" err="1" smtClean="0"/>
              <a:t>s</a:t>
            </a:r>
            <a:r>
              <a:rPr lang="en-US" dirty="0" smtClean="0"/>
              <a:t> from the </a:t>
            </a:r>
            <a:r>
              <a:rPr lang="en-US" i="1" dirty="0" smtClean="0"/>
              <a:t>n</a:t>
            </a:r>
            <a:r>
              <a:rPr lang="en-US" dirty="0" smtClean="0"/>
              <a:t> sums. Therefore,  the coefficient of </a:t>
            </a:r>
            <a:r>
              <a:rPr lang="en-US" i="1" dirty="0" err="1" smtClean="0"/>
              <a:t>x</a:t>
            </a:r>
            <a:r>
              <a:rPr lang="en-US" i="1" baseline="30000" dirty="0" err="1" smtClean="0"/>
              <a:t>n</a:t>
            </a:r>
            <a:r>
              <a:rPr lang="en-US" baseline="30000" dirty="0" err="1" smtClean="0">
                <a:latin typeface="Cambria Math"/>
                <a:ea typeface="Cambria Math"/>
              </a:rPr>
              <a:t>−</a:t>
            </a:r>
            <a:r>
              <a:rPr lang="en-US" i="1" baseline="30000" dirty="0" err="1" smtClean="0"/>
              <a:t>j</a:t>
            </a:r>
            <a:r>
              <a:rPr lang="en-US" i="1" dirty="0" err="1" smtClean="0"/>
              <a:t>y</a:t>
            </a:r>
            <a:r>
              <a:rPr lang="en-US" i="1" baseline="30000" dirty="0" err="1" smtClean="0"/>
              <a:t>j</a:t>
            </a:r>
            <a:r>
              <a:rPr lang="en-US" dirty="0" smtClean="0"/>
              <a:t>  is             which equals       .</a:t>
            </a:r>
            <a:endParaRPr lang="en-US" dirty="0"/>
          </a:p>
        </p:txBody>
      </p:sp>
      <p:pic>
        <p:nvPicPr>
          <p:cNvPr id="8" name="Picture 7" descr="addin_tmp.png"/>
          <p:cNvPicPr>
            <a:picLocks noChangeAspect="1"/>
          </p:cNvPicPr>
          <p:nvPr>
            <p:custDataLst>
              <p:tags r:id="rId1"/>
            </p:custDataLst>
          </p:nvPr>
        </p:nvPicPr>
        <p:blipFill>
          <a:blip r:embed="rId5" cstate="print"/>
          <a:stretch>
            <a:fillRect/>
          </a:stretch>
        </p:blipFill>
        <p:spPr>
          <a:xfrm>
            <a:off x="306355" y="2971798"/>
            <a:ext cx="8532845" cy="609602"/>
          </a:xfrm>
          <a:prstGeom prst="rect">
            <a:avLst/>
          </a:prstGeom>
        </p:spPr>
      </p:pic>
      <p:pic>
        <p:nvPicPr>
          <p:cNvPr id="15" name="Picture 14" descr="addin_tmp.png"/>
          <p:cNvPicPr>
            <a:picLocks noChangeAspect="1"/>
          </p:cNvPicPr>
          <p:nvPr>
            <p:custDataLst>
              <p:tags r:id="rId2"/>
            </p:custDataLst>
          </p:nvPr>
        </p:nvPicPr>
        <p:blipFill>
          <a:blip r:embed="rId6" cstate="print"/>
          <a:stretch>
            <a:fillRect/>
          </a:stretch>
        </p:blipFill>
        <p:spPr>
          <a:xfrm>
            <a:off x="4038600" y="5410200"/>
            <a:ext cx="716947" cy="396240"/>
          </a:xfrm>
          <a:prstGeom prst="rect">
            <a:avLst/>
          </a:prstGeom>
        </p:spPr>
      </p:pic>
      <p:pic>
        <p:nvPicPr>
          <p:cNvPr id="14" name="Picture 13" descr="addin_tmp.png"/>
          <p:cNvPicPr>
            <a:picLocks noChangeAspect="1"/>
          </p:cNvPicPr>
          <p:nvPr>
            <p:custDataLst>
              <p:tags r:id="rId3"/>
            </p:custDataLst>
          </p:nvPr>
        </p:nvPicPr>
        <p:blipFill>
          <a:blip r:embed="rId7" cstate="print"/>
          <a:stretch>
            <a:fillRect/>
          </a:stretch>
        </p:blipFill>
        <p:spPr>
          <a:xfrm>
            <a:off x="6858000" y="5410200"/>
            <a:ext cx="438340" cy="396240"/>
          </a:xfrm>
          <a:prstGeom prst="rect">
            <a:avLst/>
          </a:prstGeom>
        </p:spPr>
      </p:pic>
      <p:sp>
        <p:nvSpPr>
          <p:cNvPr id="9" name="Isosceles Triangle 8"/>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Binomial Theorem</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What is the coefficient of </a:t>
            </a:r>
            <a:r>
              <a:rPr lang="en-US" i="1" dirty="0" smtClean="0"/>
              <a:t>x</a:t>
            </a:r>
            <a:r>
              <a:rPr lang="en-US" baseline="30000" dirty="0" smtClean="0">
                <a:latin typeface="Cambria Math" pitchFamily="18" charset="0"/>
                <a:ea typeface="Cambria Math" pitchFamily="18" charset="0"/>
              </a:rPr>
              <a:t>12</a:t>
            </a:r>
            <a:r>
              <a:rPr lang="en-US" i="1" dirty="0" smtClean="0"/>
              <a:t>y</a:t>
            </a:r>
            <a:r>
              <a:rPr lang="en-US" baseline="30000" dirty="0" smtClean="0">
                <a:latin typeface="Cambria Math" pitchFamily="18" charset="0"/>
                <a:ea typeface="Cambria Math" pitchFamily="18" charset="0"/>
              </a:rPr>
              <a:t>13</a:t>
            </a:r>
            <a:r>
              <a:rPr lang="en-US" dirty="0" smtClean="0"/>
              <a:t> in the expansion of (</a:t>
            </a:r>
            <a:r>
              <a:rPr lang="en-US" dirty="0" smtClean="0">
                <a:latin typeface="Cambria Math" pitchFamily="18" charset="0"/>
                <a:ea typeface="Cambria Math" pitchFamily="18" charset="0"/>
              </a:rPr>
              <a:t>2</a:t>
            </a:r>
            <a:r>
              <a:rPr lang="en-US" i="1" dirty="0" smtClean="0"/>
              <a:t>x</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3</a:t>
            </a:r>
            <a:r>
              <a:rPr lang="en-US" i="1" dirty="0" smtClean="0"/>
              <a:t>y</a:t>
            </a:r>
            <a:r>
              <a:rPr lang="en-US" dirty="0" smtClean="0"/>
              <a:t>)</a:t>
            </a:r>
            <a:r>
              <a:rPr lang="en-US" baseline="30000" dirty="0" smtClean="0">
                <a:latin typeface="Cambria Math" pitchFamily="18" charset="0"/>
                <a:ea typeface="Cambria Math" pitchFamily="18" charset="0"/>
              </a:rPr>
              <a:t>25</a:t>
            </a:r>
            <a:r>
              <a:rPr lang="en-US" dirty="0" smtClean="0"/>
              <a:t>?</a:t>
            </a:r>
          </a:p>
          <a:p>
            <a:pPr>
              <a:buNone/>
            </a:pPr>
            <a:r>
              <a:rPr lang="en-US" b="1" dirty="0" smtClean="0"/>
              <a:t>   Solution</a:t>
            </a:r>
            <a:r>
              <a:rPr lang="en-US" dirty="0" smtClean="0"/>
              <a:t>: We view the expression as (</a:t>
            </a:r>
            <a:r>
              <a:rPr lang="en-US" dirty="0" smtClean="0">
                <a:latin typeface="Cambria Math" pitchFamily="18" charset="0"/>
                <a:ea typeface="Cambria Math" pitchFamily="18" charset="0"/>
              </a:rPr>
              <a:t>2</a:t>
            </a:r>
            <a:r>
              <a:rPr lang="en-US" i="1" dirty="0" smtClean="0"/>
              <a:t>x</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3</a:t>
            </a:r>
            <a:r>
              <a:rPr lang="en-US" i="1" dirty="0" smtClean="0"/>
              <a:t>y)</a:t>
            </a:r>
            <a:r>
              <a:rPr lang="en-US" dirty="0" smtClean="0"/>
              <a:t>)</a:t>
            </a:r>
            <a:r>
              <a:rPr lang="en-US" baseline="30000" dirty="0" smtClean="0">
                <a:latin typeface="Cambria Math" pitchFamily="18" charset="0"/>
                <a:ea typeface="Cambria Math" pitchFamily="18" charset="0"/>
              </a:rPr>
              <a:t>25</a:t>
            </a:r>
            <a:r>
              <a:rPr lang="en-US" dirty="0" smtClean="0"/>
              <a:t>.        By the binomial theorem</a:t>
            </a:r>
          </a:p>
          <a:p>
            <a:pPr>
              <a:buNone/>
            </a:pPr>
            <a:endParaRPr lang="en-US" dirty="0" smtClean="0"/>
          </a:p>
          <a:p>
            <a:pPr>
              <a:buNone/>
            </a:pPr>
            <a:endParaRPr lang="en-US" baseline="30000"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   Consequently, the coefficient of </a:t>
            </a:r>
            <a:r>
              <a:rPr lang="en-US" i="1" dirty="0" smtClean="0">
                <a:ea typeface="Cambria Math" pitchFamily="18" charset="0"/>
              </a:rPr>
              <a:t>x</a:t>
            </a:r>
            <a:r>
              <a:rPr lang="en-US" baseline="30000" dirty="0" smtClean="0">
                <a:latin typeface="Cambria Math" pitchFamily="18" charset="0"/>
                <a:ea typeface="Cambria Math" pitchFamily="18" charset="0"/>
              </a:rPr>
              <a:t>12</a:t>
            </a:r>
            <a:r>
              <a:rPr lang="en-US" i="1" dirty="0" smtClean="0">
                <a:ea typeface="Cambria Math" pitchFamily="18" charset="0"/>
              </a:rPr>
              <a:t>y</a:t>
            </a:r>
            <a:r>
              <a:rPr lang="en-US" baseline="30000" dirty="0" smtClean="0">
                <a:latin typeface="Cambria Math" pitchFamily="18" charset="0"/>
                <a:ea typeface="Cambria Math" pitchFamily="18" charset="0"/>
              </a:rPr>
              <a:t>13</a:t>
            </a:r>
            <a:r>
              <a:rPr lang="en-US" dirty="0" smtClean="0">
                <a:latin typeface="Cambria Math" pitchFamily="18" charset="0"/>
                <a:ea typeface="Cambria Math" pitchFamily="18" charset="0"/>
              </a:rPr>
              <a:t> in the expansion is obtained when </a:t>
            </a:r>
            <a:r>
              <a:rPr lang="en-US" i="1" dirty="0" smtClean="0">
                <a:latin typeface="Cambria Math" pitchFamily="18" charset="0"/>
                <a:ea typeface="Cambria Math" pitchFamily="18" charset="0"/>
              </a:rPr>
              <a:t>j</a:t>
            </a:r>
            <a:r>
              <a:rPr lang="en-US" dirty="0" smtClean="0">
                <a:latin typeface="Cambria Math" pitchFamily="18" charset="0"/>
                <a:ea typeface="Cambria Math" pitchFamily="18" charset="0"/>
              </a:rPr>
              <a:t> = 13.</a:t>
            </a:r>
            <a:endParaRPr lang="en-US" dirty="0" smtClean="0"/>
          </a:p>
          <a:p>
            <a:pPr>
              <a:buNone/>
            </a:pP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1981200" y="3810000"/>
            <a:ext cx="3774758" cy="578644"/>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2590800" y="5562600"/>
            <a:ext cx="2940368" cy="457200"/>
          </a:xfrm>
          <a:prstGeom prst="rect">
            <a:avLst/>
          </a:prstGeom>
        </p:spPr>
      </p:pic>
      <p:sp>
        <p:nvSpPr>
          <p:cNvPr id="4" name="Slide Number Placeholder 3"/>
          <p:cNvSpPr>
            <a:spLocks noGrp="1"/>
          </p:cNvSpPr>
          <p:nvPr>
            <p:ph type="sldNum" sz="quarter" idx="12"/>
          </p:nvPr>
        </p:nvSpPr>
        <p:spPr/>
        <p:txBody>
          <a:bodyPr/>
          <a:lstStyle/>
          <a:p>
            <a:fld id="{8CD41AC4-40F7-4FE0-8905-74C6698904F3}"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 Useful Identity</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Corollary </a:t>
            </a:r>
            <a:r>
              <a:rPr lang="en-US" b="1" dirty="0" smtClean="0">
                <a:latin typeface="Cambria Math" pitchFamily="18" charset="0"/>
                <a:ea typeface="Cambria Math" pitchFamily="18" charset="0"/>
              </a:rPr>
              <a:t>1</a:t>
            </a:r>
            <a:r>
              <a:rPr lang="en-US" dirty="0" smtClean="0"/>
              <a:t>: With </a:t>
            </a:r>
            <a:r>
              <a:rPr lang="en-US" i="1" dirty="0" smtClean="0"/>
              <a:t>n</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0,</a:t>
            </a:r>
          </a:p>
          <a:p>
            <a:endParaRPr lang="en-US" dirty="0" smtClean="0"/>
          </a:p>
          <a:p>
            <a:pPr>
              <a:buNone/>
            </a:pPr>
            <a:r>
              <a:rPr lang="en-US" b="1" dirty="0" smtClean="0"/>
              <a:t>    Proof</a:t>
            </a:r>
            <a:r>
              <a:rPr lang="en-US" dirty="0" smtClean="0"/>
              <a:t> (</a:t>
            </a:r>
            <a:r>
              <a:rPr lang="en-US" i="1" dirty="0" smtClean="0"/>
              <a:t>using binomial theorem</a:t>
            </a:r>
            <a:r>
              <a:rPr lang="en-US" dirty="0" smtClean="0"/>
              <a:t>): With </a:t>
            </a:r>
            <a:r>
              <a:rPr lang="en-US" i="1" dirty="0" smtClean="0"/>
              <a:t>x</a:t>
            </a:r>
            <a:r>
              <a:rPr lang="en-US" dirty="0" smtClean="0"/>
              <a:t> = </a:t>
            </a:r>
            <a:r>
              <a:rPr lang="en-US" dirty="0" smtClean="0">
                <a:latin typeface="Cambria Math" pitchFamily="18" charset="0"/>
                <a:ea typeface="Cambria Math" pitchFamily="18" charset="0"/>
              </a:rPr>
              <a:t>1</a:t>
            </a:r>
            <a:r>
              <a:rPr lang="en-US" dirty="0" smtClean="0"/>
              <a:t> and </a:t>
            </a:r>
            <a:r>
              <a:rPr lang="en-US" i="1" dirty="0" smtClean="0"/>
              <a:t>y</a:t>
            </a:r>
            <a:r>
              <a:rPr lang="en-US" dirty="0" smtClean="0"/>
              <a:t> = </a:t>
            </a:r>
            <a:r>
              <a:rPr lang="en-US" dirty="0" smtClean="0">
                <a:latin typeface="Cambria Math" pitchFamily="18" charset="0"/>
                <a:ea typeface="Cambria Math" pitchFamily="18" charset="0"/>
              </a:rPr>
              <a:t>1</a:t>
            </a:r>
            <a:r>
              <a:rPr lang="en-US" dirty="0" smtClean="0"/>
              <a:t>, from the binomial theorem we see that:</a:t>
            </a:r>
          </a:p>
          <a:p>
            <a:endParaRPr lang="en-US" dirty="0" smtClean="0"/>
          </a:p>
          <a:p>
            <a:pPr>
              <a:buNone/>
            </a:pPr>
            <a:endParaRPr lang="en-US" dirty="0" smtClean="0"/>
          </a:p>
          <a:p>
            <a:pPr>
              <a:buNone/>
            </a:pPr>
            <a:r>
              <a:rPr lang="en-US" b="1" dirty="0" smtClean="0"/>
              <a:t>    Proof</a:t>
            </a:r>
            <a:r>
              <a:rPr lang="en-US" dirty="0" smtClean="0"/>
              <a:t> (</a:t>
            </a:r>
            <a:r>
              <a:rPr lang="en-US" i="1" dirty="0" smtClean="0"/>
              <a:t>combinatorial</a:t>
            </a:r>
            <a:r>
              <a:rPr lang="en-US" dirty="0" smtClean="0"/>
              <a:t>): Consider the subsets of a set with </a:t>
            </a:r>
            <a:r>
              <a:rPr lang="en-US" i="1" dirty="0" smtClean="0"/>
              <a:t>n</a:t>
            </a:r>
            <a:r>
              <a:rPr lang="en-US" dirty="0" smtClean="0"/>
              <a:t> elements. There are        subsets with zero elements,       with one element,       with two elements, …, and       with </a:t>
            </a:r>
            <a:r>
              <a:rPr lang="en-US" i="1" dirty="0" smtClean="0"/>
              <a:t>n</a:t>
            </a:r>
            <a:r>
              <a:rPr lang="en-US" dirty="0" smtClean="0"/>
              <a:t> elements. Therefore the total is</a:t>
            </a:r>
          </a:p>
          <a:p>
            <a:pPr>
              <a:buNone/>
            </a:pPr>
            <a:endParaRPr lang="en-US" dirty="0" smtClean="0"/>
          </a:p>
          <a:p>
            <a:pPr>
              <a:buNone/>
            </a:pPr>
            <a:r>
              <a:rPr lang="en-US" dirty="0" smtClean="0"/>
              <a:t>    Since, we know that a set with </a:t>
            </a:r>
            <a:r>
              <a:rPr lang="en-US" i="1" dirty="0" smtClean="0"/>
              <a:t>n</a:t>
            </a:r>
            <a:r>
              <a:rPr lang="en-US" dirty="0" smtClean="0"/>
              <a:t> elements has </a:t>
            </a:r>
            <a:r>
              <a:rPr lang="en-US" dirty="0" smtClean="0">
                <a:latin typeface="Cambria Math" pitchFamily="18" charset="0"/>
                <a:ea typeface="Cambria Math" pitchFamily="18" charset="0"/>
              </a:rPr>
              <a:t>2</a:t>
            </a:r>
            <a:r>
              <a:rPr lang="en-US" i="1" baseline="30000" dirty="0" smtClean="0"/>
              <a:t>n</a:t>
            </a:r>
            <a:r>
              <a:rPr lang="en-US" dirty="0" smtClean="0"/>
              <a:t> subsets, we conclude:</a:t>
            </a:r>
          </a:p>
          <a:p>
            <a:pPr>
              <a:buNone/>
            </a:pPr>
            <a:r>
              <a:rPr lang="en-US" dirty="0" smtClean="0"/>
              <a:t>  </a:t>
            </a:r>
            <a:endParaRPr lang="en-US" dirty="0"/>
          </a:p>
        </p:txBody>
      </p:sp>
      <p:pic>
        <p:nvPicPr>
          <p:cNvPr id="5" name="Picture 4" descr="addin_tmp.png"/>
          <p:cNvPicPr>
            <a:picLocks noChangeAspect="1"/>
          </p:cNvPicPr>
          <p:nvPr>
            <p:custDataLst>
              <p:tags r:id="rId1"/>
            </p:custDataLst>
          </p:nvPr>
        </p:nvPicPr>
        <p:blipFill>
          <a:blip r:embed="rId10" cstate="print"/>
          <a:stretch>
            <a:fillRect/>
          </a:stretch>
        </p:blipFill>
        <p:spPr>
          <a:xfrm>
            <a:off x="3948754" y="1828800"/>
            <a:ext cx="1766246" cy="679609"/>
          </a:xfrm>
          <a:prstGeom prst="rect">
            <a:avLst/>
          </a:prstGeom>
        </p:spPr>
      </p:pic>
      <p:pic>
        <p:nvPicPr>
          <p:cNvPr id="9" name="Picture 8" descr="addin_tmp.png"/>
          <p:cNvPicPr>
            <a:picLocks noChangeAspect="1"/>
          </p:cNvPicPr>
          <p:nvPr>
            <p:custDataLst>
              <p:tags r:id="rId2"/>
            </p:custDataLst>
          </p:nvPr>
        </p:nvPicPr>
        <p:blipFill>
          <a:blip r:embed="rId11" cstate="print"/>
          <a:stretch>
            <a:fillRect/>
          </a:stretch>
        </p:blipFill>
        <p:spPr>
          <a:xfrm>
            <a:off x="1143000" y="3276600"/>
            <a:ext cx="4213384" cy="527209"/>
          </a:xfrm>
          <a:prstGeom prst="rect">
            <a:avLst/>
          </a:prstGeom>
        </p:spPr>
      </p:pic>
      <p:pic>
        <p:nvPicPr>
          <p:cNvPr id="12" name="Picture 11" descr="addin_tmp.png"/>
          <p:cNvPicPr>
            <a:picLocks noChangeAspect="1"/>
          </p:cNvPicPr>
          <p:nvPr>
            <p:custDataLst>
              <p:tags r:id="rId3"/>
            </p:custDataLst>
          </p:nvPr>
        </p:nvPicPr>
        <p:blipFill>
          <a:blip r:embed="rId12" cstate="print"/>
          <a:stretch>
            <a:fillRect/>
          </a:stretch>
        </p:blipFill>
        <p:spPr>
          <a:xfrm>
            <a:off x="3276600" y="4191000"/>
            <a:ext cx="337185" cy="304800"/>
          </a:xfrm>
          <a:prstGeom prst="rect">
            <a:avLst/>
          </a:prstGeom>
        </p:spPr>
      </p:pic>
      <p:pic>
        <p:nvPicPr>
          <p:cNvPr id="14" name="Picture 13" descr="addin_tmp.png"/>
          <p:cNvPicPr>
            <a:picLocks noChangeAspect="1"/>
          </p:cNvPicPr>
          <p:nvPr>
            <p:custDataLst>
              <p:tags r:id="rId4"/>
            </p:custDataLst>
          </p:nvPr>
        </p:nvPicPr>
        <p:blipFill>
          <a:blip r:embed="rId13" cstate="print"/>
          <a:stretch>
            <a:fillRect/>
          </a:stretch>
        </p:blipFill>
        <p:spPr>
          <a:xfrm>
            <a:off x="7086600" y="4191000"/>
            <a:ext cx="337185" cy="304800"/>
          </a:xfrm>
          <a:prstGeom prst="rect">
            <a:avLst/>
          </a:prstGeom>
        </p:spPr>
      </p:pic>
      <p:pic>
        <p:nvPicPr>
          <p:cNvPr id="17" name="Picture 16" descr="addin_tmp.png"/>
          <p:cNvPicPr>
            <a:picLocks noChangeAspect="1"/>
          </p:cNvPicPr>
          <p:nvPr>
            <p:custDataLst>
              <p:tags r:id="rId5"/>
            </p:custDataLst>
          </p:nvPr>
        </p:nvPicPr>
        <p:blipFill>
          <a:blip r:embed="rId14" cstate="print"/>
          <a:stretch>
            <a:fillRect/>
          </a:stretch>
        </p:blipFill>
        <p:spPr>
          <a:xfrm>
            <a:off x="3810000" y="4800600"/>
            <a:ext cx="950119" cy="527209"/>
          </a:xfrm>
          <a:prstGeom prst="rect">
            <a:avLst/>
          </a:prstGeom>
        </p:spPr>
      </p:pic>
      <p:pic>
        <p:nvPicPr>
          <p:cNvPr id="21" name="Picture 20" descr="addin_tmp.png"/>
          <p:cNvPicPr>
            <a:picLocks noChangeAspect="1"/>
          </p:cNvPicPr>
          <p:nvPr>
            <p:custDataLst>
              <p:tags r:id="rId6"/>
            </p:custDataLst>
          </p:nvPr>
        </p:nvPicPr>
        <p:blipFill>
          <a:blip r:embed="rId15" cstate="print"/>
          <a:stretch>
            <a:fillRect/>
          </a:stretch>
        </p:blipFill>
        <p:spPr>
          <a:xfrm>
            <a:off x="5562600" y="4419600"/>
            <a:ext cx="337185" cy="304800"/>
          </a:xfrm>
          <a:prstGeom prst="rect">
            <a:avLst/>
          </a:prstGeom>
        </p:spPr>
      </p:pic>
      <p:pic>
        <p:nvPicPr>
          <p:cNvPr id="20" name="Picture 19" descr="addin_tmp.png"/>
          <p:cNvPicPr>
            <a:picLocks noChangeAspect="1"/>
          </p:cNvPicPr>
          <p:nvPr>
            <p:custDataLst>
              <p:tags r:id="rId7"/>
            </p:custDataLst>
          </p:nvPr>
        </p:nvPicPr>
        <p:blipFill>
          <a:blip r:embed="rId16" cstate="print"/>
          <a:stretch>
            <a:fillRect/>
          </a:stretch>
        </p:blipFill>
        <p:spPr>
          <a:xfrm>
            <a:off x="1981200" y="4419600"/>
            <a:ext cx="337185" cy="304800"/>
          </a:xfrm>
          <a:prstGeom prst="rect">
            <a:avLst/>
          </a:prstGeom>
        </p:spPr>
      </p:pic>
      <p:pic>
        <p:nvPicPr>
          <p:cNvPr id="23" name="Picture 22" descr="addin_tmp.png"/>
          <p:cNvPicPr>
            <a:picLocks noChangeAspect="1"/>
          </p:cNvPicPr>
          <p:nvPr>
            <p:custDataLst>
              <p:tags r:id="rId8"/>
            </p:custDataLst>
          </p:nvPr>
        </p:nvPicPr>
        <p:blipFill>
          <a:blip r:embed="rId10" cstate="print"/>
          <a:stretch>
            <a:fillRect/>
          </a:stretch>
        </p:blipFill>
        <p:spPr>
          <a:xfrm>
            <a:off x="4038600" y="5791200"/>
            <a:ext cx="1370171" cy="527209"/>
          </a:xfrm>
          <a:prstGeom prst="rect">
            <a:avLst/>
          </a:prstGeom>
        </p:spPr>
      </p:pic>
      <p:sp>
        <p:nvSpPr>
          <p:cNvPr id="13" name="Isosceles Triangle 12"/>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rot="5400000" flipV="1">
            <a:off x="8305800" y="3429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Pascal’s Identity </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a:t>
            </a:r>
            <a:r>
              <a:rPr lang="en-US" b="1" dirty="0" smtClean="0">
                <a:solidFill>
                  <a:srgbClr val="FF0000"/>
                </a:solidFill>
              </a:rPr>
              <a:t>Pascal’s Identity</a:t>
            </a:r>
            <a:r>
              <a:rPr lang="en-US" dirty="0" smtClean="0"/>
              <a:t>: If </a:t>
            </a:r>
            <a:r>
              <a:rPr lang="en-US" i="1" dirty="0" smtClean="0"/>
              <a:t>n</a:t>
            </a:r>
            <a:r>
              <a:rPr lang="en-US" dirty="0" smtClean="0"/>
              <a:t> and </a:t>
            </a:r>
            <a:r>
              <a:rPr lang="en-US" i="1" dirty="0" smtClean="0"/>
              <a:t>k</a:t>
            </a:r>
            <a:r>
              <a:rPr lang="en-US" dirty="0" smtClean="0"/>
              <a:t>  are integers with </a:t>
            </a:r>
            <a:r>
              <a:rPr lang="en-US" i="1" dirty="0" smtClean="0"/>
              <a:t>n</a:t>
            </a:r>
            <a:r>
              <a:rPr lang="en-US" dirty="0" smtClean="0"/>
              <a:t> </a:t>
            </a:r>
            <a:r>
              <a:rPr lang="en-US" dirty="0" smtClean="0">
                <a:latin typeface="Cambria Math"/>
                <a:ea typeface="Cambria Math"/>
              </a:rPr>
              <a:t>≥</a:t>
            </a:r>
            <a:r>
              <a:rPr lang="en-US" dirty="0" smtClean="0"/>
              <a:t> </a:t>
            </a:r>
            <a:r>
              <a:rPr lang="en-US" i="1" dirty="0" smtClean="0"/>
              <a:t>k</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0</a:t>
            </a:r>
            <a:r>
              <a:rPr lang="en-US" dirty="0" smtClean="0"/>
              <a:t>, then  </a:t>
            </a:r>
          </a:p>
          <a:p>
            <a:endParaRPr lang="en-US" dirty="0" smtClean="0"/>
          </a:p>
          <a:p>
            <a:endParaRPr lang="en-US" dirty="0" smtClean="0"/>
          </a:p>
          <a:p>
            <a:pPr>
              <a:buNone/>
            </a:pPr>
            <a:r>
              <a:rPr lang="en-US" b="1" dirty="0" smtClean="0"/>
              <a:t>   Proof </a:t>
            </a:r>
            <a:r>
              <a:rPr lang="en-US" dirty="0" smtClean="0"/>
              <a:t>(</a:t>
            </a:r>
            <a:r>
              <a:rPr lang="en-US" i="1" dirty="0" smtClean="0"/>
              <a:t>combinatorial</a:t>
            </a:r>
            <a:r>
              <a:rPr lang="en-US" dirty="0" smtClean="0"/>
              <a:t>): Let </a:t>
            </a:r>
            <a:r>
              <a:rPr lang="en-US" i="1" dirty="0" smtClean="0"/>
              <a:t>T</a:t>
            </a:r>
            <a:r>
              <a:rPr lang="en-US" dirty="0" smtClean="0"/>
              <a:t> be a set where |</a:t>
            </a:r>
            <a:r>
              <a:rPr lang="en-US" i="1" dirty="0" smtClean="0"/>
              <a:t>T|</a:t>
            </a:r>
            <a:r>
              <a:rPr lang="en-US" dirty="0" smtClean="0"/>
              <a:t> = </a:t>
            </a:r>
            <a:r>
              <a:rPr lang="en-US" i="1" dirty="0" smtClean="0"/>
              <a:t>n</a:t>
            </a:r>
            <a:r>
              <a:rPr lang="en-US" dirty="0" smtClean="0"/>
              <a:t> + </a:t>
            </a:r>
            <a:r>
              <a:rPr lang="en-US" dirty="0" smtClean="0">
                <a:latin typeface="Cambria Math" pitchFamily="18" charset="0"/>
                <a:ea typeface="Cambria Math" pitchFamily="18" charset="0"/>
              </a:rPr>
              <a:t>1,</a:t>
            </a:r>
            <a:r>
              <a:rPr lang="en-US" dirty="0" smtClean="0"/>
              <a:t> </a:t>
            </a:r>
            <a:r>
              <a:rPr lang="en-US" i="1" dirty="0" smtClean="0"/>
              <a:t>a</a:t>
            </a:r>
            <a:r>
              <a:rPr lang="en-US" dirty="0" smtClean="0"/>
              <a:t> </a:t>
            </a:r>
            <a:r>
              <a:rPr lang="en-US" dirty="0" smtClean="0">
                <a:latin typeface="Cambria Math"/>
                <a:ea typeface="Cambria Math"/>
              </a:rPr>
              <a:t>∊</a:t>
            </a:r>
            <a:r>
              <a:rPr lang="en-US" i="1" dirty="0" smtClean="0"/>
              <a:t>T</a:t>
            </a:r>
            <a:r>
              <a:rPr lang="en-US" dirty="0" smtClean="0"/>
              <a:t>, and </a:t>
            </a:r>
            <a:r>
              <a:rPr lang="en-US" i="1" dirty="0" smtClean="0"/>
              <a:t>S</a:t>
            </a:r>
            <a:r>
              <a:rPr lang="en-US" dirty="0" smtClean="0"/>
              <a:t> = </a:t>
            </a:r>
            <a:r>
              <a:rPr lang="en-US" i="1" dirty="0" smtClean="0"/>
              <a:t>T</a:t>
            </a:r>
            <a:r>
              <a:rPr lang="en-US" dirty="0" smtClean="0"/>
              <a:t> </a:t>
            </a:r>
            <a:r>
              <a:rPr lang="en-US" dirty="0" smtClean="0">
                <a:latin typeface="Cambria Math"/>
                <a:ea typeface="Cambria Math"/>
              </a:rPr>
              <a:t>−</a:t>
            </a:r>
            <a:r>
              <a:rPr lang="en-US" dirty="0" smtClean="0"/>
              <a:t> {a}.  There are          subsets of </a:t>
            </a:r>
            <a:r>
              <a:rPr lang="en-US" i="1" dirty="0" smtClean="0"/>
              <a:t>T</a:t>
            </a:r>
            <a:r>
              <a:rPr lang="en-US" dirty="0" smtClean="0"/>
              <a:t> containing </a:t>
            </a:r>
            <a:r>
              <a:rPr lang="en-US" i="1" dirty="0" smtClean="0"/>
              <a:t>k</a:t>
            </a:r>
            <a:r>
              <a:rPr lang="en-US" dirty="0" smtClean="0"/>
              <a:t> elements. Each of these subsets either:</a:t>
            </a:r>
          </a:p>
          <a:p>
            <a:pPr lvl="1"/>
            <a:r>
              <a:rPr lang="en-US" dirty="0" smtClean="0"/>
              <a:t>contains </a:t>
            </a:r>
            <a:r>
              <a:rPr lang="en-US" i="1" dirty="0" smtClean="0"/>
              <a:t>a</a:t>
            </a:r>
            <a:r>
              <a:rPr lang="en-US" dirty="0" smtClean="0"/>
              <a:t> with </a:t>
            </a:r>
            <a:r>
              <a:rPr lang="en-US" i="1" dirty="0" smtClean="0"/>
              <a:t>k</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1</a:t>
            </a:r>
            <a:r>
              <a:rPr lang="en-US" dirty="0" smtClean="0"/>
              <a:t> other elements, or </a:t>
            </a:r>
          </a:p>
          <a:p>
            <a:pPr lvl="1"/>
            <a:r>
              <a:rPr lang="en-US" dirty="0" smtClean="0"/>
              <a:t>contains </a:t>
            </a:r>
            <a:r>
              <a:rPr lang="en-US" i="1" dirty="0" smtClean="0"/>
              <a:t>k</a:t>
            </a:r>
            <a:r>
              <a:rPr lang="en-US" dirty="0" smtClean="0"/>
              <a:t> elements of </a:t>
            </a:r>
            <a:r>
              <a:rPr lang="en-US" i="1" dirty="0" smtClean="0"/>
              <a:t>S</a:t>
            </a:r>
            <a:r>
              <a:rPr lang="en-US" dirty="0" smtClean="0"/>
              <a:t> and not </a:t>
            </a:r>
            <a:r>
              <a:rPr lang="en-US" i="1" dirty="0" smtClean="0"/>
              <a:t>a</a:t>
            </a:r>
            <a:r>
              <a:rPr lang="en-US" dirty="0" smtClean="0"/>
              <a:t>.</a:t>
            </a:r>
          </a:p>
          <a:p>
            <a:pPr>
              <a:buNone/>
            </a:pPr>
            <a:r>
              <a:rPr lang="en-US" dirty="0" smtClean="0"/>
              <a:t>   There are </a:t>
            </a:r>
          </a:p>
          <a:p>
            <a:pPr lvl="1"/>
            <a:r>
              <a:rPr lang="en-US" dirty="0" smtClean="0"/>
              <a:t>          </a:t>
            </a:r>
            <a:r>
              <a:rPr lang="en-US" dirty="0" smtClean="0">
                <a:latin typeface="Cambria Math" pitchFamily="18" charset="0"/>
                <a:ea typeface="Cambria Math" pitchFamily="18" charset="0"/>
              </a:rPr>
              <a:t>subsets of </a:t>
            </a:r>
            <a:r>
              <a:rPr lang="en-US" i="1" dirty="0" smtClean="0">
                <a:ea typeface="Cambria Math" pitchFamily="18" charset="0"/>
              </a:rPr>
              <a:t>k</a:t>
            </a:r>
            <a:r>
              <a:rPr lang="en-US" dirty="0" smtClean="0">
                <a:latin typeface="Cambria Math" pitchFamily="18" charset="0"/>
                <a:ea typeface="Cambria Math" pitchFamily="18" charset="0"/>
              </a:rPr>
              <a:t> elements that contain </a:t>
            </a:r>
            <a:r>
              <a:rPr lang="en-US" i="1" dirty="0" smtClean="0">
                <a:ea typeface="Cambria Math" pitchFamily="18" charset="0"/>
              </a:rPr>
              <a:t>a</a:t>
            </a:r>
            <a:r>
              <a:rPr lang="en-US" dirty="0" smtClean="0">
                <a:latin typeface="Cambria Math" pitchFamily="18" charset="0"/>
                <a:ea typeface="Cambria Math" pitchFamily="18" charset="0"/>
              </a:rPr>
              <a:t>, since there are</a:t>
            </a:r>
            <a:r>
              <a:rPr lang="en-US" dirty="0" smtClean="0"/>
              <a:t>          subsets of   </a:t>
            </a:r>
            <a:r>
              <a:rPr lang="en-US" i="1" dirty="0" smtClean="0"/>
              <a:t>k</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1 elements of </a:t>
            </a:r>
            <a:r>
              <a:rPr lang="en-US" i="1" dirty="0" smtClean="0">
                <a:ea typeface="Cambria Math" pitchFamily="18" charset="0"/>
              </a:rPr>
              <a:t>S</a:t>
            </a:r>
            <a:r>
              <a:rPr lang="en-US" dirty="0" smtClean="0">
                <a:latin typeface="Cambria Math" pitchFamily="18" charset="0"/>
                <a:ea typeface="Cambria Math" pitchFamily="18" charset="0"/>
              </a:rPr>
              <a:t>, </a:t>
            </a:r>
          </a:p>
          <a:p>
            <a:pPr lvl="1"/>
            <a:r>
              <a:rPr lang="en-US" dirty="0" smtClean="0">
                <a:latin typeface="Cambria Math" pitchFamily="18" charset="0"/>
                <a:ea typeface="Cambria Math" pitchFamily="18" charset="0"/>
              </a:rPr>
              <a:t>       subsets of </a:t>
            </a:r>
            <a:r>
              <a:rPr lang="en-US" i="1" dirty="0" smtClean="0">
                <a:ea typeface="Cambria Math" pitchFamily="18" charset="0"/>
              </a:rPr>
              <a:t>k</a:t>
            </a:r>
            <a:r>
              <a:rPr lang="en-US" dirty="0" smtClean="0">
                <a:latin typeface="Cambria Math" pitchFamily="18" charset="0"/>
                <a:ea typeface="Cambria Math" pitchFamily="18" charset="0"/>
              </a:rPr>
              <a:t> elements of </a:t>
            </a:r>
            <a:r>
              <a:rPr lang="en-US" i="1" dirty="0" smtClean="0">
                <a:ea typeface="Cambria Math" pitchFamily="18" charset="0"/>
              </a:rPr>
              <a:t>T</a:t>
            </a:r>
            <a:r>
              <a:rPr lang="en-US" dirty="0" smtClean="0">
                <a:latin typeface="Cambria Math" pitchFamily="18" charset="0"/>
                <a:ea typeface="Cambria Math" pitchFamily="18" charset="0"/>
              </a:rPr>
              <a:t> that do not contain </a:t>
            </a:r>
            <a:r>
              <a:rPr lang="en-US" i="1" dirty="0" smtClean="0">
                <a:ea typeface="Cambria Math" pitchFamily="18" charset="0"/>
              </a:rPr>
              <a:t>a</a:t>
            </a:r>
            <a:r>
              <a:rPr lang="en-US" dirty="0" smtClean="0">
                <a:latin typeface="Cambria Math" pitchFamily="18" charset="0"/>
                <a:ea typeface="Cambria Math" pitchFamily="18" charset="0"/>
              </a:rPr>
              <a:t>, because there are       subsets of k elements of S.</a:t>
            </a:r>
          </a:p>
          <a:p>
            <a:pPr>
              <a:buNone/>
            </a:pPr>
            <a:r>
              <a:rPr lang="en-US" dirty="0" smtClean="0">
                <a:latin typeface="Cambria Math" pitchFamily="18" charset="0"/>
                <a:ea typeface="Cambria Math" pitchFamily="18" charset="0"/>
              </a:rPr>
              <a:t>   Hence,  </a:t>
            </a:r>
          </a:p>
          <a:p>
            <a:pPr>
              <a:buNone/>
            </a:pPr>
            <a:endParaRPr lang="en-US" dirty="0">
              <a:latin typeface="Cambria Math" pitchFamily="18" charset="0"/>
              <a:ea typeface="Cambria Math" pitchFamily="18" charset="0"/>
            </a:endParaRPr>
          </a:p>
        </p:txBody>
      </p:sp>
      <p:pic>
        <p:nvPicPr>
          <p:cNvPr id="4" name="Picture 3" descr="0511.jpg"/>
          <p:cNvPicPr>
            <a:picLocks noChangeAspect="1"/>
          </p:cNvPicPr>
          <p:nvPr/>
        </p:nvPicPr>
        <p:blipFill>
          <a:blip r:embed="rId9" cstate="print"/>
          <a:stretch>
            <a:fillRect/>
          </a:stretch>
        </p:blipFill>
        <p:spPr>
          <a:xfrm>
            <a:off x="7391400" y="152400"/>
            <a:ext cx="900684" cy="1043178"/>
          </a:xfrm>
          <a:prstGeom prst="rect">
            <a:avLst/>
          </a:prstGeom>
        </p:spPr>
      </p:pic>
      <p:sp>
        <p:nvSpPr>
          <p:cNvPr id="5" name="TextBox 4"/>
          <p:cNvSpPr txBox="1"/>
          <p:nvPr/>
        </p:nvSpPr>
        <p:spPr>
          <a:xfrm>
            <a:off x="5410200" y="228600"/>
            <a:ext cx="1676400" cy="646331"/>
          </a:xfrm>
          <a:prstGeom prst="rect">
            <a:avLst/>
          </a:prstGeom>
          <a:noFill/>
        </p:spPr>
        <p:txBody>
          <a:bodyPr wrap="square" rtlCol="0">
            <a:spAutoFit/>
          </a:bodyPr>
          <a:lstStyle/>
          <a:p>
            <a:r>
              <a:rPr lang="en-US" dirty="0" err="1" smtClean="0"/>
              <a:t>Blaise</a:t>
            </a:r>
            <a:r>
              <a:rPr lang="en-US" dirty="0" smtClean="0"/>
              <a:t> Pascal</a:t>
            </a:r>
          </a:p>
          <a:p>
            <a:r>
              <a:rPr lang="en-US" dirty="0" smtClean="0"/>
              <a:t>(</a:t>
            </a:r>
            <a:r>
              <a:rPr lang="en-US" dirty="0" smtClean="0">
                <a:latin typeface="Cambria Math" pitchFamily="18" charset="0"/>
                <a:ea typeface="Cambria Math" pitchFamily="18" charset="0"/>
              </a:rPr>
              <a:t>1623-1662</a:t>
            </a:r>
            <a:r>
              <a:rPr lang="en-US" dirty="0" smtClean="0"/>
              <a:t>)</a:t>
            </a:r>
            <a:endParaRPr lang="en-US" dirty="0"/>
          </a:p>
        </p:txBody>
      </p:sp>
      <p:pic>
        <p:nvPicPr>
          <p:cNvPr id="7" name="Picture 6" descr="addin_tmp.png"/>
          <p:cNvPicPr>
            <a:picLocks noChangeAspect="1"/>
          </p:cNvPicPr>
          <p:nvPr>
            <p:custDataLst>
              <p:tags r:id="rId1"/>
            </p:custDataLst>
          </p:nvPr>
        </p:nvPicPr>
        <p:blipFill>
          <a:blip r:embed="rId10" cstate="print"/>
          <a:stretch>
            <a:fillRect/>
          </a:stretch>
        </p:blipFill>
        <p:spPr>
          <a:xfrm>
            <a:off x="2819400" y="2362200"/>
            <a:ext cx="2908935" cy="457200"/>
          </a:xfrm>
          <a:prstGeom prst="rect">
            <a:avLst/>
          </a:prstGeom>
        </p:spPr>
      </p:pic>
      <p:pic>
        <p:nvPicPr>
          <p:cNvPr id="9" name="Picture 8" descr="addin_tmp.png"/>
          <p:cNvPicPr>
            <a:picLocks noChangeAspect="1"/>
          </p:cNvPicPr>
          <p:nvPr>
            <p:custDataLst>
              <p:tags r:id="rId2"/>
            </p:custDataLst>
          </p:nvPr>
        </p:nvPicPr>
        <p:blipFill>
          <a:blip r:embed="rId11" cstate="print"/>
          <a:stretch>
            <a:fillRect/>
          </a:stretch>
        </p:blipFill>
        <p:spPr>
          <a:xfrm>
            <a:off x="3505200" y="3200400"/>
            <a:ext cx="555308" cy="304800"/>
          </a:xfrm>
          <a:prstGeom prst="rect">
            <a:avLst/>
          </a:prstGeom>
        </p:spPr>
      </p:pic>
      <p:pic>
        <p:nvPicPr>
          <p:cNvPr id="17" name="Picture 16" descr="addin_tmp.png"/>
          <p:cNvPicPr>
            <a:picLocks noChangeAspect="1"/>
          </p:cNvPicPr>
          <p:nvPr>
            <p:custDataLst>
              <p:tags r:id="rId3"/>
            </p:custDataLst>
          </p:nvPr>
        </p:nvPicPr>
        <p:blipFill>
          <a:blip r:embed="rId12" cstate="print"/>
          <a:stretch>
            <a:fillRect/>
          </a:stretch>
        </p:blipFill>
        <p:spPr>
          <a:xfrm>
            <a:off x="1219200" y="4800600"/>
            <a:ext cx="438912" cy="243840"/>
          </a:xfrm>
          <a:prstGeom prst="rect">
            <a:avLst/>
          </a:prstGeom>
        </p:spPr>
      </p:pic>
      <p:pic>
        <p:nvPicPr>
          <p:cNvPr id="18" name="Picture 17" descr="addin_tmp.png"/>
          <p:cNvPicPr>
            <a:picLocks noChangeAspect="1"/>
          </p:cNvPicPr>
          <p:nvPr>
            <p:custDataLst>
              <p:tags r:id="rId4"/>
            </p:custDataLst>
          </p:nvPr>
        </p:nvPicPr>
        <p:blipFill>
          <a:blip r:embed="rId12" cstate="print"/>
          <a:stretch>
            <a:fillRect/>
          </a:stretch>
        </p:blipFill>
        <p:spPr>
          <a:xfrm>
            <a:off x="7467600" y="4800600"/>
            <a:ext cx="438912" cy="243840"/>
          </a:xfrm>
          <a:prstGeom prst="rect">
            <a:avLst/>
          </a:prstGeom>
        </p:spPr>
      </p:pic>
      <p:pic>
        <p:nvPicPr>
          <p:cNvPr id="19" name="Picture 18" descr="addin_tmp.png"/>
          <p:cNvPicPr>
            <a:picLocks noChangeAspect="1"/>
          </p:cNvPicPr>
          <p:nvPr>
            <p:custDataLst>
              <p:tags r:id="rId5"/>
            </p:custDataLst>
          </p:nvPr>
        </p:nvPicPr>
        <p:blipFill>
          <a:blip r:embed="rId13" cstate="print"/>
          <a:stretch>
            <a:fillRect/>
          </a:stretch>
        </p:blipFill>
        <p:spPr>
          <a:xfrm>
            <a:off x="1143000" y="5334000"/>
            <a:ext cx="269748" cy="243840"/>
          </a:xfrm>
          <a:prstGeom prst="rect">
            <a:avLst/>
          </a:prstGeom>
        </p:spPr>
      </p:pic>
      <p:pic>
        <p:nvPicPr>
          <p:cNvPr id="20" name="Picture 19" descr="addin_tmp.png"/>
          <p:cNvPicPr>
            <a:picLocks noChangeAspect="1"/>
          </p:cNvPicPr>
          <p:nvPr>
            <p:custDataLst>
              <p:tags r:id="rId6"/>
            </p:custDataLst>
          </p:nvPr>
        </p:nvPicPr>
        <p:blipFill>
          <a:blip r:embed="rId13" cstate="print"/>
          <a:stretch>
            <a:fillRect/>
          </a:stretch>
        </p:blipFill>
        <p:spPr>
          <a:xfrm>
            <a:off x="1600200" y="5638800"/>
            <a:ext cx="269748" cy="243840"/>
          </a:xfrm>
          <a:prstGeom prst="rect">
            <a:avLst/>
          </a:prstGeom>
        </p:spPr>
      </p:pic>
      <p:pic>
        <p:nvPicPr>
          <p:cNvPr id="16" name="Picture 15" descr="addin_tmp.png"/>
          <p:cNvPicPr>
            <a:picLocks noChangeAspect="1"/>
          </p:cNvPicPr>
          <p:nvPr>
            <p:custDataLst>
              <p:tags r:id="rId7"/>
            </p:custDataLst>
          </p:nvPr>
        </p:nvPicPr>
        <p:blipFill>
          <a:blip r:embed="rId10" cstate="print"/>
          <a:stretch>
            <a:fillRect/>
          </a:stretch>
        </p:blipFill>
        <p:spPr>
          <a:xfrm>
            <a:off x="2362200" y="5943600"/>
            <a:ext cx="2908935" cy="457200"/>
          </a:xfrm>
          <a:prstGeom prst="rect">
            <a:avLst/>
          </a:prstGeom>
        </p:spPr>
      </p:pic>
      <p:sp>
        <p:nvSpPr>
          <p:cNvPr id="14" name="Isosceles Triangle 13"/>
          <p:cNvSpPr/>
          <p:nvPr/>
        </p:nvSpPr>
        <p:spPr>
          <a:xfrm rot="5400000" flipV="1">
            <a:off x="58674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Basic Counting Principles: The Product Rule</a:t>
            </a:r>
            <a:endParaRPr lang="en-US" sz="4000" dirty="0"/>
          </a:p>
        </p:txBody>
      </p:sp>
      <p:sp>
        <p:nvSpPr>
          <p:cNvPr id="3" name="Content Placeholder 2"/>
          <p:cNvSpPr>
            <a:spLocks noGrp="1"/>
          </p:cNvSpPr>
          <p:nvPr>
            <p:ph idx="1"/>
          </p:nvPr>
        </p:nvSpPr>
        <p:spPr/>
        <p:txBody>
          <a:bodyPr/>
          <a:lstStyle/>
          <a:p>
            <a:pPr>
              <a:buNone/>
            </a:pPr>
            <a:r>
              <a:rPr lang="en-US" b="1" dirty="0" smtClean="0"/>
              <a:t>   The Product Rule</a:t>
            </a:r>
            <a:r>
              <a:rPr lang="en-US" dirty="0" smtClean="0"/>
              <a:t>: A procedure can be broken down into a sequence of two tasks. There are </a:t>
            </a:r>
            <a:r>
              <a:rPr lang="en-US" i="1" dirty="0" smtClean="0"/>
              <a:t>n</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t>ways to do the first task and </a:t>
            </a:r>
            <a:r>
              <a:rPr lang="en-US" i="1" dirty="0" smtClean="0"/>
              <a:t>n</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dirty="0" smtClean="0"/>
              <a:t>ways to do the second task. Then there are </a:t>
            </a:r>
            <a:r>
              <a:rPr lang="en-US" i="1" dirty="0" smtClean="0"/>
              <a:t>n</a:t>
            </a:r>
            <a:r>
              <a:rPr lang="en-US" baseline="-25000" dirty="0" smtClean="0">
                <a:latin typeface="Cambria Math" pitchFamily="18" charset="0"/>
                <a:ea typeface="Cambria Math" pitchFamily="18" charset="0"/>
              </a:rPr>
              <a:t>1</a:t>
            </a:r>
            <a:r>
              <a:rPr lang="en-US" i="1" dirty="0" smtClean="0"/>
              <a:t>∙n</a:t>
            </a:r>
            <a:r>
              <a:rPr lang="en-US" baseline="-25000" dirty="0" smtClean="0">
                <a:latin typeface="Cambria Math" pitchFamily="18" charset="0"/>
                <a:ea typeface="Cambria Math" pitchFamily="18" charset="0"/>
              </a:rPr>
              <a:t>2</a:t>
            </a:r>
            <a:r>
              <a:rPr lang="en-US" dirty="0" smtClean="0"/>
              <a:t> ways to do the procedure.</a:t>
            </a:r>
          </a:p>
          <a:p>
            <a:pPr>
              <a:buNone/>
            </a:pPr>
            <a:endParaRPr lang="en-US" dirty="0" smtClean="0"/>
          </a:p>
          <a:p>
            <a:pPr>
              <a:buNone/>
            </a:pPr>
            <a:r>
              <a:rPr lang="en-US" b="1" dirty="0" smtClean="0"/>
              <a:t>   Example</a:t>
            </a:r>
            <a:r>
              <a:rPr lang="en-US" dirty="0" smtClean="0"/>
              <a:t>: How many bit strings of length seven are there?</a:t>
            </a:r>
          </a:p>
          <a:p>
            <a:pPr>
              <a:buNone/>
            </a:pPr>
            <a:r>
              <a:rPr lang="en-US" b="1" dirty="0" smtClean="0"/>
              <a:t>   Solution</a:t>
            </a:r>
            <a:r>
              <a:rPr lang="en-US" dirty="0" smtClean="0"/>
              <a:t>: Since each of the seven bits is either a </a:t>
            </a:r>
            <a:r>
              <a:rPr lang="en-US" dirty="0" smtClean="0">
                <a:latin typeface="Cambria Math" pitchFamily="18" charset="0"/>
                <a:ea typeface="Cambria Math" pitchFamily="18" charset="0"/>
              </a:rPr>
              <a:t>0</a:t>
            </a:r>
            <a:r>
              <a:rPr lang="en-US" dirty="0" smtClean="0"/>
              <a:t> or a </a:t>
            </a:r>
            <a:r>
              <a:rPr lang="en-US" dirty="0" smtClean="0">
                <a:latin typeface="Cambria Math" pitchFamily="18" charset="0"/>
                <a:ea typeface="Cambria Math" pitchFamily="18" charset="0"/>
              </a:rPr>
              <a:t>1</a:t>
            </a:r>
            <a:r>
              <a:rPr lang="en-US" dirty="0" smtClean="0"/>
              <a:t>, the answer is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7</a:t>
            </a:r>
            <a:r>
              <a:rPr lang="en-US" dirty="0" smtClean="0"/>
              <a:t> = </a:t>
            </a:r>
            <a:r>
              <a:rPr lang="en-US" dirty="0" smtClean="0">
                <a:latin typeface="Cambria Math" pitchFamily="18" charset="0"/>
                <a:ea typeface="Cambria Math" pitchFamily="18" charset="0"/>
              </a:rPr>
              <a:t>128</a:t>
            </a:r>
            <a:r>
              <a:rPr lang="en-US" dirty="0" smtClean="0"/>
              <a:t>.</a:t>
            </a:r>
          </a:p>
          <a:p>
            <a:pPr>
              <a:buNone/>
            </a:pP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Pascal’s Triangle</a:t>
            </a:r>
            <a:endParaRPr lang="en-US" b="1" dirty="0">
              <a:solidFill>
                <a:srgbClr val="FF0000"/>
              </a:solidFill>
            </a:endParaRPr>
          </a:p>
        </p:txBody>
      </p:sp>
      <p:pic>
        <p:nvPicPr>
          <p:cNvPr id="4" name="Content Placeholder 3" descr="0510.jpg"/>
          <p:cNvPicPr>
            <a:picLocks noGrp="1" noChangeAspect="1"/>
          </p:cNvPicPr>
          <p:nvPr>
            <p:ph idx="1"/>
          </p:nvPr>
        </p:nvPicPr>
        <p:blipFill>
          <a:blip r:embed="rId3" cstate="print"/>
          <a:stretch>
            <a:fillRect/>
          </a:stretch>
        </p:blipFill>
        <p:spPr>
          <a:xfrm>
            <a:off x="2057400" y="2607778"/>
            <a:ext cx="5332476" cy="3326892"/>
          </a:xfrm>
        </p:spPr>
      </p:pic>
      <p:sp>
        <p:nvSpPr>
          <p:cNvPr id="5" name="TextBox 4"/>
          <p:cNvSpPr txBox="1"/>
          <p:nvPr/>
        </p:nvSpPr>
        <p:spPr>
          <a:xfrm>
            <a:off x="228600" y="2209800"/>
            <a:ext cx="1981200" cy="1754326"/>
          </a:xfrm>
          <a:prstGeom prst="rect">
            <a:avLst/>
          </a:prstGeom>
          <a:noFill/>
          <a:ln>
            <a:solidFill>
              <a:schemeClr val="accent1"/>
            </a:solidFill>
          </a:ln>
        </p:spPr>
        <p:txBody>
          <a:bodyPr wrap="square" rtlCol="0">
            <a:spAutoFit/>
          </a:bodyPr>
          <a:lstStyle/>
          <a:p>
            <a:r>
              <a:rPr lang="en-US" dirty="0" smtClean="0"/>
              <a:t>The </a:t>
            </a:r>
            <a:r>
              <a:rPr lang="en-US" i="1" dirty="0" smtClean="0"/>
              <a:t>n</a:t>
            </a:r>
            <a:r>
              <a:rPr lang="en-US" dirty="0" smtClean="0"/>
              <a:t>th row in the triangle consists of the binomial coefficients       ,</a:t>
            </a:r>
          </a:p>
          <a:p>
            <a:r>
              <a:rPr lang="en-US" i="1" dirty="0" smtClean="0"/>
              <a:t>k</a:t>
            </a:r>
            <a:r>
              <a:rPr lang="en-US" dirty="0" smtClean="0"/>
              <a:t> = </a:t>
            </a:r>
            <a:r>
              <a:rPr lang="en-US" dirty="0" smtClean="0">
                <a:latin typeface="Cambria Math" pitchFamily="18" charset="0"/>
                <a:ea typeface="Cambria Math" pitchFamily="18" charset="0"/>
              </a:rPr>
              <a:t>0</a:t>
            </a:r>
            <a:r>
              <a:rPr lang="en-US" dirty="0" smtClean="0"/>
              <a:t>,</a:t>
            </a:r>
            <a:r>
              <a:rPr lang="en-US" dirty="0" smtClean="0">
                <a:latin typeface="Cambria Math" pitchFamily="18" charset="0"/>
                <a:ea typeface="Cambria Math" pitchFamily="18" charset="0"/>
              </a:rPr>
              <a:t>1</a:t>
            </a:r>
            <a:r>
              <a:rPr lang="en-US" dirty="0" smtClean="0"/>
              <a:t>,….,</a:t>
            </a:r>
            <a:r>
              <a:rPr lang="en-US" i="1" dirty="0" smtClean="0"/>
              <a:t>n</a:t>
            </a:r>
            <a:r>
              <a:rPr lang="en-US" dirty="0" smtClean="0"/>
              <a:t>.</a:t>
            </a: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1524000" y="3352800"/>
            <a:ext cx="269748" cy="243840"/>
          </a:xfrm>
          <a:prstGeom prst="rect">
            <a:avLst/>
          </a:prstGeom>
        </p:spPr>
      </p:pic>
      <p:sp>
        <p:nvSpPr>
          <p:cNvPr id="7" name="TextBox 6"/>
          <p:cNvSpPr txBox="1"/>
          <p:nvPr/>
        </p:nvSpPr>
        <p:spPr>
          <a:xfrm>
            <a:off x="533400" y="5934670"/>
            <a:ext cx="8153400" cy="646331"/>
          </a:xfrm>
          <a:prstGeom prst="rect">
            <a:avLst/>
          </a:prstGeom>
          <a:noFill/>
          <a:ln>
            <a:solidFill>
              <a:schemeClr val="accent1"/>
            </a:solidFill>
          </a:ln>
        </p:spPr>
        <p:txBody>
          <a:bodyPr wrap="square" rtlCol="0">
            <a:spAutoFit/>
          </a:bodyPr>
          <a:lstStyle/>
          <a:p>
            <a:r>
              <a:rPr lang="en-US" dirty="0" smtClean="0"/>
              <a:t>By Pascal’s identity, adding two adjacent </a:t>
            </a:r>
            <a:r>
              <a:rPr lang="en-US" dirty="0" err="1" smtClean="0"/>
              <a:t>bionomial</a:t>
            </a:r>
            <a:r>
              <a:rPr lang="en-US" dirty="0" smtClean="0"/>
              <a:t> coefficients results is the  binomial coefficient in the next row between these two coefficients. </a:t>
            </a:r>
            <a:endParaRPr lang="en-US" dirty="0"/>
          </a:p>
        </p:txBody>
      </p:sp>
      <p:sp>
        <p:nvSpPr>
          <p:cNvPr id="3" name="Slide Number Placeholder 2"/>
          <p:cNvSpPr>
            <a:spLocks noGrp="1"/>
          </p:cNvSpPr>
          <p:nvPr>
            <p:ph type="sldNum" sz="quarter" idx="12"/>
          </p:nvPr>
        </p:nvSpPr>
        <p:spPr/>
        <p:txBody>
          <a:bodyPr/>
          <a:lstStyle/>
          <a:p>
            <a:fld id="{8CD41AC4-40F7-4FE0-8905-74C6698904F3}" type="slidenum">
              <a:rPr lang="en-US" smtClean="0"/>
              <a:pPr/>
              <a:t>50</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Product Rule</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How many different license plates can be made if each plate contains a sequence of three uppercase English letters followed by three digits?</a:t>
            </a:r>
          </a:p>
          <a:p>
            <a:pPr>
              <a:buNone/>
            </a:pPr>
            <a:r>
              <a:rPr lang="en-US" dirty="0" smtClean="0"/>
              <a:t>   </a:t>
            </a:r>
            <a:r>
              <a:rPr lang="en-US" b="1" dirty="0" smtClean="0"/>
              <a:t>Solution</a:t>
            </a:r>
            <a:r>
              <a:rPr lang="en-US" dirty="0" smtClean="0"/>
              <a:t>:  By the product rule,</a:t>
            </a:r>
          </a:p>
          <a:p>
            <a:pPr>
              <a:buNone/>
            </a:pPr>
            <a:r>
              <a:rPr lang="en-US" dirty="0" smtClean="0">
                <a:latin typeface="Cambria Math" pitchFamily="18" charset="0"/>
                <a:ea typeface="Cambria Math" pitchFamily="18" charset="0"/>
              </a:rPr>
              <a:t>    there are </a:t>
            </a:r>
            <a:r>
              <a:rPr lang="en-US" b="1" dirty="0" smtClean="0">
                <a:solidFill>
                  <a:srgbClr val="FF0000"/>
                </a:solidFill>
                <a:latin typeface="Cambria Math" pitchFamily="18" charset="0"/>
                <a:ea typeface="Cambria Math" pitchFamily="18" charset="0"/>
              </a:rPr>
              <a:t>26 </a:t>
            </a:r>
            <a:r>
              <a:rPr lang="en-US" b="1" dirty="0" smtClean="0">
                <a:solidFill>
                  <a:srgbClr val="FF0000"/>
                </a:solidFill>
                <a:latin typeface="Cambria Math"/>
                <a:ea typeface="Cambria Math"/>
              </a:rPr>
              <a:t>∙ </a:t>
            </a:r>
            <a:r>
              <a:rPr lang="en-US" b="1" dirty="0" smtClean="0">
                <a:solidFill>
                  <a:srgbClr val="FF0000"/>
                </a:solidFill>
                <a:latin typeface="Cambria Math" pitchFamily="18" charset="0"/>
                <a:ea typeface="Cambria Math" pitchFamily="18" charset="0"/>
              </a:rPr>
              <a:t>26 </a:t>
            </a:r>
            <a:r>
              <a:rPr lang="en-US" b="1" dirty="0" smtClean="0">
                <a:solidFill>
                  <a:srgbClr val="FF0000"/>
                </a:solidFill>
                <a:latin typeface="Cambria Math"/>
                <a:ea typeface="Cambria Math"/>
              </a:rPr>
              <a:t>∙ </a:t>
            </a:r>
            <a:r>
              <a:rPr lang="en-US" b="1" dirty="0" smtClean="0">
                <a:solidFill>
                  <a:srgbClr val="FF0000"/>
                </a:solidFill>
                <a:latin typeface="Cambria Math" pitchFamily="18" charset="0"/>
                <a:ea typeface="Cambria Math" pitchFamily="18" charset="0"/>
              </a:rPr>
              <a:t>26 </a:t>
            </a:r>
            <a:r>
              <a:rPr lang="en-US" b="1" dirty="0" smtClean="0">
                <a:solidFill>
                  <a:srgbClr val="FF0000"/>
                </a:solidFill>
                <a:latin typeface="Cambria Math"/>
                <a:ea typeface="Cambria Math"/>
              </a:rPr>
              <a:t>∙ 10 ∙ 10 ∙ 10 </a:t>
            </a:r>
            <a:r>
              <a:rPr lang="en-US" dirty="0" smtClean="0">
                <a:latin typeface="Cambria Math"/>
                <a:ea typeface="Cambria Math"/>
              </a:rPr>
              <a:t>= 17,576,000 different possible license plates. For example, </a:t>
            </a:r>
            <a:r>
              <a:rPr lang="en-US" dirty="0" smtClean="0">
                <a:solidFill>
                  <a:srgbClr val="FF0000"/>
                </a:solidFill>
                <a:latin typeface="Cambria Math"/>
                <a:ea typeface="Cambria Math"/>
              </a:rPr>
              <a:t>USA123</a:t>
            </a:r>
            <a:r>
              <a:rPr lang="en-US" dirty="0" smtClean="0">
                <a:latin typeface="Cambria Math"/>
                <a:ea typeface="Cambria Math"/>
              </a:rPr>
              <a:t>.</a:t>
            </a:r>
            <a:endParaRPr lang="en-US" dirty="0">
              <a:latin typeface="Cambria Math" pitchFamily="18" charset="0"/>
              <a:ea typeface="Cambria Math" pitchFamily="18" charset="0"/>
            </a:endParaRPr>
          </a:p>
        </p:txBody>
      </p:sp>
      <p:pic>
        <p:nvPicPr>
          <p:cNvPr id="4" name="Picture 3" descr="0501.jpg"/>
          <p:cNvPicPr>
            <a:picLocks noChangeAspect="1"/>
          </p:cNvPicPr>
          <p:nvPr/>
        </p:nvPicPr>
        <p:blipFill>
          <a:blip r:embed="rId2" cstate="print"/>
          <a:stretch>
            <a:fillRect/>
          </a:stretch>
        </p:blipFill>
        <p:spPr>
          <a:xfrm>
            <a:off x="3200400" y="4800600"/>
            <a:ext cx="2019180" cy="914400"/>
          </a:xfrm>
          <a:prstGeom prst="rect">
            <a:avLst/>
          </a:prstGeom>
        </p:spPr>
      </p:pic>
      <p:sp>
        <p:nvSpPr>
          <p:cNvPr id="5" name="Slide Number Placeholder 4"/>
          <p:cNvSpPr>
            <a:spLocks noGrp="1"/>
          </p:cNvSpPr>
          <p:nvPr>
            <p:ph type="sldNum" sz="quarter" idx="12"/>
          </p:nvPr>
        </p:nvSpPr>
        <p:spPr/>
        <p:txBody>
          <a:bodyPr/>
          <a:lstStyle/>
          <a:p>
            <a:fld id="{8CD41AC4-40F7-4FE0-8905-74C6698904F3}"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Functions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Counting Functions</a:t>
            </a:r>
            <a:r>
              <a:rPr lang="en-US" dirty="0" smtClean="0"/>
              <a:t>: How many functions are there from a set with </a:t>
            </a:r>
            <a:r>
              <a:rPr lang="en-US" i="1" dirty="0" smtClean="0"/>
              <a:t>m</a:t>
            </a:r>
            <a:r>
              <a:rPr lang="en-US" dirty="0" smtClean="0"/>
              <a:t> elements to a set with </a:t>
            </a:r>
            <a:r>
              <a:rPr lang="en-US" i="1" dirty="0" smtClean="0"/>
              <a:t>n</a:t>
            </a:r>
            <a:r>
              <a:rPr lang="en-US" dirty="0" smtClean="0"/>
              <a:t> elements?</a:t>
            </a:r>
          </a:p>
          <a:p>
            <a:pPr>
              <a:buNone/>
            </a:pPr>
            <a:r>
              <a:rPr lang="en-US" b="1" dirty="0" smtClean="0"/>
              <a:t>    Solution</a:t>
            </a:r>
            <a:r>
              <a:rPr lang="en-US" dirty="0" smtClean="0"/>
              <a:t>:  Since a function represents a choice of one of the </a:t>
            </a:r>
            <a:r>
              <a:rPr lang="en-US" i="1" dirty="0" smtClean="0"/>
              <a:t>n</a:t>
            </a:r>
            <a:r>
              <a:rPr lang="en-US" dirty="0" smtClean="0"/>
              <a:t> elements of the </a:t>
            </a:r>
            <a:r>
              <a:rPr lang="en-US" dirty="0" err="1" smtClean="0"/>
              <a:t>codomain</a:t>
            </a:r>
            <a:r>
              <a:rPr lang="en-US" dirty="0" smtClean="0"/>
              <a:t> for each of the </a:t>
            </a:r>
            <a:r>
              <a:rPr lang="en-US" i="1" dirty="0" smtClean="0"/>
              <a:t>m</a:t>
            </a:r>
            <a:r>
              <a:rPr lang="en-US" dirty="0" smtClean="0"/>
              <a:t> elements in the domain, the product rule tells us that there are </a:t>
            </a:r>
            <a:r>
              <a:rPr lang="en-US" i="1" dirty="0" smtClean="0"/>
              <a:t>n</a:t>
            </a:r>
            <a:r>
              <a:rPr lang="en-US" dirty="0" smtClean="0"/>
              <a:t> </a:t>
            </a:r>
            <a:r>
              <a:rPr lang="en-US" dirty="0" smtClean="0">
                <a:latin typeface="Cambria Math"/>
                <a:ea typeface="Cambria Math"/>
              </a:rPr>
              <a:t>∙</a:t>
            </a:r>
            <a:r>
              <a:rPr lang="en-US" dirty="0" smtClean="0"/>
              <a:t> </a:t>
            </a:r>
            <a:r>
              <a:rPr lang="en-US" i="1" dirty="0" smtClean="0"/>
              <a:t>n</a:t>
            </a:r>
            <a:r>
              <a:rPr lang="en-US" dirty="0" smtClean="0"/>
              <a:t> </a:t>
            </a:r>
            <a:r>
              <a:rPr lang="en-US" dirty="0" smtClean="0">
                <a:latin typeface="Cambria Math"/>
                <a:ea typeface="Cambria Math"/>
              </a:rPr>
              <a:t>∙ ∙ ∙ </a:t>
            </a:r>
            <a:r>
              <a:rPr lang="en-US" dirty="0" smtClean="0"/>
              <a:t> </a:t>
            </a:r>
            <a:r>
              <a:rPr lang="en-US" i="1" dirty="0" smtClean="0"/>
              <a:t>n</a:t>
            </a:r>
            <a:r>
              <a:rPr lang="en-US" dirty="0" smtClean="0"/>
              <a:t> </a:t>
            </a:r>
            <a:r>
              <a:rPr lang="en-US" dirty="0" smtClean="0">
                <a:latin typeface="Cambria Math"/>
                <a:ea typeface="Cambria Math"/>
              </a:rPr>
              <a:t>=</a:t>
            </a:r>
            <a:r>
              <a:rPr lang="en-US" dirty="0" smtClean="0"/>
              <a:t> </a:t>
            </a:r>
            <a:r>
              <a:rPr lang="en-US" i="1" dirty="0" smtClean="0"/>
              <a:t>n</a:t>
            </a:r>
            <a:r>
              <a:rPr lang="en-US" i="1" baseline="30000" dirty="0" smtClean="0"/>
              <a:t>m</a:t>
            </a:r>
            <a:r>
              <a:rPr lang="en-US" dirty="0" smtClean="0"/>
              <a:t> such functions.</a:t>
            </a:r>
          </a:p>
          <a:p>
            <a:pPr>
              <a:buNone/>
            </a:pPr>
            <a:endParaRPr lang="en-US" dirty="0" smtClean="0"/>
          </a:p>
          <a:p>
            <a:pPr>
              <a:buNone/>
            </a:pPr>
            <a:r>
              <a:rPr lang="en-US" b="1" dirty="0" smtClean="0"/>
              <a:t>    Counting One-to-One Functions</a:t>
            </a:r>
            <a:r>
              <a:rPr lang="en-US" dirty="0" smtClean="0"/>
              <a:t>: How many one-to-one functions are there from a set with </a:t>
            </a:r>
            <a:r>
              <a:rPr lang="en-US" i="1" dirty="0" smtClean="0"/>
              <a:t>m</a:t>
            </a:r>
            <a:r>
              <a:rPr lang="en-US" dirty="0" smtClean="0"/>
              <a:t> elements to one with </a:t>
            </a:r>
            <a:r>
              <a:rPr lang="en-US" i="1" dirty="0" smtClean="0"/>
              <a:t>n</a:t>
            </a:r>
            <a:r>
              <a:rPr lang="en-US" dirty="0" smtClean="0"/>
              <a:t> elements?</a:t>
            </a:r>
          </a:p>
          <a:p>
            <a:pPr>
              <a:buNone/>
            </a:pPr>
            <a:r>
              <a:rPr lang="en-US" b="1" dirty="0" smtClean="0"/>
              <a:t>    Solution</a:t>
            </a:r>
            <a:r>
              <a:rPr lang="en-US" dirty="0" smtClean="0"/>
              <a:t>: Suppose the elements in the domain are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 </a:t>
            </a:r>
            <a:r>
              <a:rPr lang="en-US" i="1" dirty="0" smtClean="0"/>
              <a:t>a</a:t>
            </a:r>
            <a:r>
              <a:rPr lang="en-US" i="1" baseline="-25000" dirty="0" smtClean="0"/>
              <a:t>m</a:t>
            </a:r>
            <a:r>
              <a:rPr lang="en-US" dirty="0" smtClean="0"/>
              <a:t>. There are </a:t>
            </a:r>
            <a:r>
              <a:rPr lang="en-US" i="1" dirty="0" smtClean="0"/>
              <a:t>n</a:t>
            </a:r>
            <a:r>
              <a:rPr lang="en-US" dirty="0" smtClean="0"/>
              <a:t> ways to choose the value of </a:t>
            </a:r>
            <a:r>
              <a:rPr lang="en-US" i="1" dirty="0" smtClean="0"/>
              <a:t>a</a:t>
            </a:r>
            <a:r>
              <a:rPr lang="en-US" baseline="-25000" dirty="0" smtClean="0">
                <a:latin typeface="Cambria Math" pitchFamily="18" charset="0"/>
                <a:ea typeface="Cambria Math" pitchFamily="18" charset="0"/>
              </a:rPr>
              <a:t>1 </a:t>
            </a:r>
            <a:r>
              <a:rPr lang="en-US" dirty="0" smtClean="0"/>
              <a:t>and </a:t>
            </a:r>
            <a:r>
              <a:rPr lang="en-US" i="1" dirty="0" smtClean="0"/>
              <a:t>n</a:t>
            </a:r>
            <a:r>
              <a:rPr lang="en-US" dirty="0" smtClean="0">
                <a:latin typeface="Cambria Math"/>
                <a:ea typeface="Cambria Math"/>
              </a:rPr>
              <a:t>−1 </a:t>
            </a:r>
            <a:r>
              <a:rPr lang="en-US" dirty="0" smtClean="0"/>
              <a:t>ways to choose </a:t>
            </a:r>
            <a:r>
              <a:rPr lang="en-US" i="1" dirty="0" smtClean="0"/>
              <a:t>a</a:t>
            </a:r>
            <a:r>
              <a:rPr lang="en-US" baseline="-25000" dirty="0" smtClean="0">
                <a:latin typeface="Cambria Math" pitchFamily="18" charset="0"/>
                <a:ea typeface="Cambria Math" pitchFamily="18" charset="0"/>
              </a:rPr>
              <a:t>2</a:t>
            </a:r>
            <a:r>
              <a:rPr lang="en-US" dirty="0" smtClean="0"/>
              <a:t>, etc. The product rule tells us that there are                          </a:t>
            </a:r>
            <a:r>
              <a:rPr lang="en-US" i="1" dirty="0" smtClean="0"/>
              <a:t>n</a:t>
            </a:r>
            <a:r>
              <a:rPr lang="en-US" dirty="0" smtClean="0"/>
              <a:t>(</a:t>
            </a:r>
            <a:r>
              <a:rPr lang="en-US" i="1" dirty="0" smtClean="0"/>
              <a:t>n</a:t>
            </a:r>
            <a:r>
              <a:rPr lang="en-US" dirty="0" smtClean="0">
                <a:latin typeface="Cambria Math"/>
                <a:ea typeface="Cambria Math"/>
              </a:rPr>
              <a:t>−1)</a:t>
            </a:r>
            <a:r>
              <a:rPr lang="en-US" i="1" dirty="0" smtClean="0"/>
              <a:t> </a:t>
            </a:r>
            <a:r>
              <a:rPr lang="en-US" dirty="0" smtClean="0"/>
              <a:t>(</a:t>
            </a:r>
            <a:r>
              <a:rPr lang="en-US" i="1" dirty="0" smtClean="0"/>
              <a:t>n</a:t>
            </a:r>
            <a:r>
              <a:rPr lang="en-US" dirty="0" smtClean="0">
                <a:latin typeface="Cambria Math"/>
                <a:ea typeface="Cambria Math"/>
              </a:rPr>
              <a:t>−2)∙∙∙(</a:t>
            </a:r>
            <a:r>
              <a:rPr lang="en-US" i="1" dirty="0" smtClean="0"/>
              <a:t>n</a:t>
            </a:r>
            <a:r>
              <a:rPr lang="en-US" dirty="0" smtClean="0">
                <a:latin typeface="Cambria Math"/>
                <a:ea typeface="Cambria Math"/>
              </a:rPr>
              <a:t>−</a:t>
            </a:r>
            <a:r>
              <a:rPr lang="en-US" i="1" dirty="0" smtClean="0">
                <a:ea typeface="Cambria Math"/>
              </a:rPr>
              <a:t>m</a:t>
            </a:r>
            <a:r>
              <a:rPr lang="en-US" dirty="0" smtClean="0">
                <a:latin typeface="Cambria Math"/>
                <a:ea typeface="Cambria Math"/>
              </a:rPr>
              <a:t> +1) such functions.</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Telephone Numbering Plan</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     Example</a:t>
            </a:r>
            <a:r>
              <a:rPr lang="en-US" dirty="0" smtClean="0"/>
              <a:t>: The </a:t>
            </a:r>
            <a:r>
              <a:rPr lang="en-US" i="1" dirty="0" smtClean="0"/>
              <a:t>North American numbering plan </a:t>
            </a:r>
            <a:r>
              <a:rPr lang="en-US" dirty="0" smtClean="0"/>
              <a:t>(</a:t>
            </a:r>
            <a:r>
              <a:rPr lang="en-US" i="1" dirty="0" smtClean="0"/>
              <a:t>NANP</a:t>
            </a:r>
            <a:r>
              <a:rPr lang="en-US" dirty="0" smtClean="0"/>
              <a:t>) specifies that a telephone number consists of </a:t>
            </a:r>
            <a:r>
              <a:rPr lang="en-US" dirty="0" smtClean="0">
                <a:latin typeface="Cambria Math" pitchFamily="18" charset="0"/>
                <a:ea typeface="Cambria Math" pitchFamily="18" charset="0"/>
              </a:rPr>
              <a:t>10</a:t>
            </a:r>
            <a:r>
              <a:rPr lang="en-US" dirty="0" smtClean="0"/>
              <a:t> digits, consisting of a three-digit area code, a three-digit office code, and a four-digit station code.  There are some restrictions on the digits.</a:t>
            </a:r>
          </a:p>
          <a:p>
            <a:pPr lvl="1"/>
            <a:r>
              <a:rPr lang="en-US" dirty="0" smtClean="0"/>
              <a:t>Let </a:t>
            </a:r>
            <a:r>
              <a:rPr lang="en-US" i="1" dirty="0" smtClean="0"/>
              <a:t>X</a:t>
            </a:r>
            <a:r>
              <a:rPr lang="en-US" dirty="0" smtClean="0"/>
              <a:t> denote a digit from </a:t>
            </a:r>
            <a:r>
              <a:rPr lang="en-US" dirty="0" smtClean="0">
                <a:latin typeface="Cambria Math" pitchFamily="18" charset="0"/>
                <a:ea typeface="Cambria Math" pitchFamily="18" charset="0"/>
              </a:rPr>
              <a:t>0</a:t>
            </a:r>
            <a:r>
              <a:rPr lang="en-US" dirty="0" smtClean="0"/>
              <a:t> through </a:t>
            </a:r>
            <a:r>
              <a:rPr lang="en-US" dirty="0" smtClean="0">
                <a:latin typeface="Cambria Math" pitchFamily="18" charset="0"/>
                <a:ea typeface="Cambria Math" pitchFamily="18" charset="0"/>
              </a:rPr>
              <a:t>9</a:t>
            </a:r>
            <a:r>
              <a:rPr lang="en-US" dirty="0" smtClean="0"/>
              <a:t>.</a:t>
            </a:r>
          </a:p>
          <a:p>
            <a:pPr lvl="1"/>
            <a:r>
              <a:rPr lang="en-US" dirty="0" smtClean="0"/>
              <a:t>Let </a:t>
            </a:r>
            <a:r>
              <a:rPr lang="en-US" i="1" dirty="0" smtClean="0"/>
              <a:t>N</a:t>
            </a:r>
            <a:r>
              <a:rPr lang="en-US" dirty="0" smtClean="0"/>
              <a:t> denote a digit from </a:t>
            </a:r>
            <a:r>
              <a:rPr lang="en-US" dirty="0" smtClean="0">
                <a:latin typeface="Cambria Math" pitchFamily="18" charset="0"/>
                <a:ea typeface="Cambria Math" pitchFamily="18" charset="0"/>
              </a:rPr>
              <a:t>2</a:t>
            </a:r>
            <a:r>
              <a:rPr lang="en-US" dirty="0" smtClean="0"/>
              <a:t> through </a:t>
            </a:r>
            <a:r>
              <a:rPr lang="en-US" dirty="0" smtClean="0">
                <a:latin typeface="Cambria Math" pitchFamily="18" charset="0"/>
                <a:ea typeface="Cambria Math" pitchFamily="18" charset="0"/>
              </a:rPr>
              <a:t>9</a:t>
            </a:r>
            <a:r>
              <a:rPr lang="en-US" dirty="0" smtClean="0"/>
              <a:t>.</a:t>
            </a:r>
          </a:p>
          <a:p>
            <a:pPr lvl="1"/>
            <a:r>
              <a:rPr lang="en-US" dirty="0" smtClean="0"/>
              <a:t>Let </a:t>
            </a:r>
            <a:r>
              <a:rPr lang="en-US" i="1" dirty="0" smtClean="0"/>
              <a:t>Y</a:t>
            </a:r>
            <a:r>
              <a:rPr lang="en-US" dirty="0" smtClean="0"/>
              <a:t> denote a digit that is  </a:t>
            </a:r>
            <a:r>
              <a:rPr lang="en-US" dirty="0" smtClean="0">
                <a:latin typeface="Cambria Math" pitchFamily="18" charset="0"/>
                <a:ea typeface="Cambria Math" pitchFamily="18" charset="0"/>
              </a:rPr>
              <a:t>0</a:t>
            </a:r>
            <a:r>
              <a:rPr lang="en-US" dirty="0" smtClean="0"/>
              <a:t> or </a:t>
            </a:r>
            <a:r>
              <a:rPr lang="en-US" dirty="0" smtClean="0">
                <a:latin typeface="Cambria Math" pitchFamily="18" charset="0"/>
                <a:ea typeface="Cambria Math" pitchFamily="18" charset="0"/>
              </a:rPr>
              <a:t>1</a:t>
            </a:r>
            <a:r>
              <a:rPr lang="en-US" dirty="0" smtClean="0"/>
              <a:t>.</a:t>
            </a:r>
          </a:p>
          <a:p>
            <a:pPr lvl="1"/>
            <a:r>
              <a:rPr lang="en-US" dirty="0" smtClean="0"/>
              <a:t>In the old plan (in use in the </a:t>
            </a:r>
            <a:r>
              <a:rPr lang="en-US" dirty="0" smtClean="0">
                <a:latin typeface="Cambria Math" pitchFamily="18" charset="0"/>
                <a:ea typeface="Cambria Math" pitchFamily="18" charset="0"/>
              </a:rPr>
              <a:t>1960</a:t>
            </a:r>
            <a:r>
              <a:rPr lang="en-US" dirty="0" smtClean="0"/>
              <a:t>s) the format was </a:t>
            </a:r>
            <a:r>
              <a:rPr lang="en-US" i="1" dirty="0" smtClean="0"/>
              <a:t>NYX</a:t>
            </a:r>
            <a:r>
              <a:rPr lang="en-US" dirty="0" smtClean="0"/>
              <a:t>-</a:t>
            </a:r>
            <a:r>
              <a:rPr lang="en-US" i="1" dirty="0" smtClean="0"/>
              <a:t>NNX-XXXX</a:t>
            </a:r>
            <a:r>
              <a:rPr lang="en-US" dirty="0" smtClean="0"/>
              <a:t>.</a:t>
            </a:r>
          </a:p>
          <a:p>
            <a:pPr lvl="1"/>
            <a:r>
              <a:rPr lang="en-US" dirty="0" smtClean="0"/>
              <a:t>In the new plan, the format is </a:t>
            </a:r>
            <a:r>
              <a:rPr lang="en-US" i="1" dirty="0" smtClean="0"/>
              <a:t>NXX</a:t>
            </a:r>
            <a:r>
              <a:rPr lang="en-US" dirty="0" smtClean="0"/>
              <a:t>-</a:t>
            </a:r>
            <a:r>
              <a:rPr lang="en-US" i="1" dirty="0" smtClean="0"/>
              <a:t>NXX</a:t>
            </a:r>
            <a:r>
              <a:rPr lang="en-US" dirty="0" smtClean="0"/>
              <a:t>-</a:t>
            </a:r>
            <a:r>
              <a:rPr lang="en-US" i="1" dirty="0" smtClean="0"/>
              <a:t>XXXX</a:t>
            </a:r>
            <a:r>
              <a:rPr lang="en-US" dirty="0" smtClean="0"/>
              <a:t>.</a:t>
            </a:r>
          </a:p>
          <a:p>
            <a:pPr>
              <a:buNone/>
            </a:pPr>
            <a:r>
              <a:rPr lang="en-US" dirty="0" smtClean="0"/>
              <a:t>     How many different telephone numbers are possible under the old plan and the new plan?</a:t>
            </a:r>
          </a:p>
          <a:p>
            <a:pPr>
              <a:buNone/>
            </a:pPr>
            <a:endParaRPr lang="en-US" dirty="0" smtClean="0"/>
          </a:p>
          <a:p>
            <a:pPr>
              <a:buNone/>
            </a:pPr>
            <a:r>
              <a:rPr lang="en-US" b="1" dirty="0" smtClean="0"/>
              <a:t>     Solution</a:t>
            </a:r>
            <a:r>
              <a:rPr lang="en-US" dirty="0" smtClean="0"/>
              <a:t>:  Use the Product Rule.</a:t>
            </a:r>
          </a:p>
          <a:p>
            <a:pPr lvl="1"/>
            <a:r>
              <a:rPr lang="en-US" dirty="0" smtClean="0"/>
              <a:t>There are </a:t>
            </a:r>
            <a:r>
              <a:rPr lang="en-US" dirty="0" smtClean="0">
                <a:latin typeface="Cambria Math" pitchFamily="18" charset="0"/>
                <a:ea typeface="Cambria Math" pitchFamily="18" charset="0"/>
              </a:rPr>
              <a:t>8 </a:t>
            </a:r>
            <a:r>
              <a:rPr lang="en-US" dirty="0" smtClean="0">
                <a:latin typeface="Cambria Math"/>
                <a:ea typeface="Cambria Math"/>
              </a:rPr>
              <a:t>∙</a:t>
            </a:r>
            <a:r>
              <a:rPr lang="en-US" dirty="0" smtClean="0">
                <a:latin typeface="Cambria Math" pitchFamily="18" charset="0"/>
                <a:ea typeface="Cambria Math" pitchFamily="18" charset="0"/>
              </a:rPr>
              <a:t>2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t>= </a:t>
            </a:r>
            <a:r>
              <a:rPr lang="en-US" dirty="0" smtClean="0">
                <a:latin typeface="Cambria Math" pitchFamily="18" charset="0"/>
                <a:ea typeface="Cambria Math" pitchFamily="18" charset="0"/>
              </a:rPr>
              <a:t>160</a:t>
            </a:r>
            <a:r>
              <a:rPr lang="en-US" dirty="0" smtClean="0"/>
              <a:t> area codes with the format </a:t>
            </a:r>
            <a:r>
              <a:rPr lang="en-US" i="1" dirty="0" smtClean="0"/>
              <a:t>NYX.</a:t>
            </a:r>
          </a:p>
          <a:p>
            <a:pPr lvl="1"/>
            <a:r>
              <a:rPr lang="en-US" dirty="0" smtClean="0"/>
              <a:t>There are  </a:t>
            </a:r>
            <a:r>
              <a:rPr lang="en-US" dirty="0" smtClean="0">
                <a:latin typeface="Cambria Math" pitchFamily="18" charset="0"/>
                <a:ea typeface="Cambria Math" pitchFamily="18" charset="0"/>
              </a:rPr>
              <a:t>8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t>= </a:t>
            </a:r>
            <a:r>
              <a:rPr lang="en-US" dirty="0" smtClean="0">
                <a:latin typeface="Cambria Math" pitchFamily="18" charset="0"/>
                <a:ea typeface="Cambria Math" pitchFamily="18" charset="0"/>
              </a:rPr>
              <a:t>800</a:t>
            </a:r>
            <a:r>
              <a:rPr lang="en-US" dirty="0" smtClean="0"/>
              <a:t> area codes with the format </a:t>
            </a:r>
            <a:r>
              <a:rPr lang="en-US" i="1" dirty="0" smtClean="0"/>
              <a:t>NXX. </a:t>
            </a:r>
          </a:p>
          <a:p>
            <a:pPr lvl="1"/>
            <a:r>
              <a:rPr lang="en-US" dirty="0" smtClean="0"/>
              <a:t>There are </a:t>
            </a:r>
            <a:r>
              <a:rPr lang="en-US" dirty="0" smtClean="0">
                <a:latin typeface="Cambria Math" pitchFamily="18" charset="0"/>
                <a:ea typeface="Cambria Math" pitchFamily="18" charset="0"/>
              </a:rPr>
              <a:t>8 </a:t>
            </a:r>
            <a:r>
              <a:rPr lang="en-US" dirty="0" smtClean="0">
                <a:latin typeface="Cambria Math"/>
                <a:ea typeface="Cambria Math"/>
              </a:rPr>
              <a:t>∙</a:t>
            </a:r>
            <a:r>
              <a:rPr lang="en-US" dirty="0" smtClean="0">
                <a:latin typeface="Cambria Math" pitchFamily="18" charset="0"/>
                <a:ea typeface="Cambria Math" pitchFamily="18" charset="0"/>
              </a:rPr>
              <a:t>8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t>= </a:t>
            </a:r>
            <a:r>
              <a:rPr lang="en-US" dirty="0" smtClean="0">
                <a:latin typeface="Cambria Math" pitchFamily="18" charset="0"/>
                <a:ea typeface="Cambria Math" pitchFamily="18" charset="0"/>
              </a:rPr>
              <a:t>640</a:t>
            </a:r>
            <a:r>
              <a:rPr lang="en-US" dirty="0" smtClean="0"/>
              <a:t> office codes with the format </a:t>
            </a:r>
            <a:r>
              <a:rPr lang="en-US" i="1" dirty="0" smtClean="0"/>
              <a:t>NNX.  </a:t>
            </a:r>
          </a:p>
          <a:p>
            <a:pPr lvl="1"/>
            <a:r>
              <a:rPr lang="en-US" dirty="0" smtClean="0"/>
              <a:t>There are  </a:t>
            </a:r>
            <a:r>
              <a:rPr lang="en-US" dirty="0" smtClean="0">
                <a:latin typeface="Cambria Math" pitchFamily="18" charset="0"/>
                <a:ea typeface="Cambria Math" pitchFamily="18" charset="0"/>
              </a:rPr>
              <a:t>10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t>= </a:t>
            </a:r>
            <a:r>
              <a:rPr lang="en-US" dirty="0" smtClean="0">
                <a:latin typeface="Cambria Math" pitchFamily="18" charset="0"/>
                <a:ea typeface="Cambria Math" pitchFamily="18" charset="0"/>
              </a:rPr>
              <a:t>10,000</a:t>
            </a:r>
            <a:r>
              <a:rPr lang="en-US" dirty="0" smtClean="0"/>
              <a:t> station codes with the format </a:t>
            </a:r>
            <a:r>
              <a:rPr lang="en-US" i="1" dirty="0" smtClean="0"/>
              <a:t>XXXX. </a:t>
            </a:r>
          </a:p>
          <a:p>
            <a:pPr>
              <a:buNone/>
            </a:pPr>
            <a:r>
              <a:rPr lang="en-US" dirty="0" smtClean="0"/>
              <a:t>     Number of  old plan telephone numbers: </a:t>
            </a:r>
            <a:r>
              <a:rPr lang="en-US" dirty="0" smtClean="0">
                <a:latin typeface="Cambria Math" pitchFamily="18" charset="0"/>
                <a:ea typeface="Cambria Math" pitchFamily="18" charset="0"/>
              </a:rPr>
              <a:t>160 </a:t>
            </a:r>
            <a:r>
              <a:rPr lang="en-US" dirty="0" smtClean="0">
                <a:latin typeface="Cambria Math"/>
                <a:ea typeface="Cambria Math"/>
              </a:rPr>
              <a:t>∙</a:t>
            </a:r>
            <a:r>
              <a:rPr lang="en-US" dirty="0" smtClean="0">
                <a:latin typeface="Cambria Math" pitchFamily="18" charset="0"/>
                <a:ea typeface="Cambria Math" pitchFamily="18" charset="0"/>
              </a:rPr>
              <a:t>640 </a:t>
            </a:r>
            <a:r>
              <a:rPr lang="en-US" dirty="0" smtClean="0">
                <a:latin typeface="Cambria Math"/>
                <a:ea typeface="Cambria Math"/>
              </a:rPr>
              <a:t>∙</a:t>
            </a:r>
            <a:r>
              <a:rPr lang="en-US" dirty="0" smtClean="0">
                <a:latin typeface="Cambria Math" pitchFamily="18" charset="0"/>
                <a:ea typeface="Cambria Math" pitchFamily="18" charset="0"/>
              </a:rPr>
              <a:t>10,000 </a:t>
            </a:r>
            <a:r>
              <a:rPr lang="en-US" dirty="0" smtClean="0"/>
              <a:t>= </a:t>
            </a:r>
            <a:r>
              <a:rPr lang="en-US" dirty="0" smtClean="0">
                <a:latin typeface="Cambria Math" pitchFamily="18" charset="0"/>
                <a:ea typeface="Cambria Math" pitchFamily="18" charset="0"/>
              </a:rPr>
              <a:t>1,024,000,000</a:t>
            </a:r>
            <a:r>
              <a:rPr lang="en-US" dirty="0" smtClean="0"/>
              <a:t>.</a:t>
            </a:r>
          </a:p>
          <a:p>
            <a:pPr>
              <a:buNone/>
            </a:pPr>
            <a:r>
              <a:rPr lang="en-US" dirty="0" smtClean="0"/>
              <a:t>     Number of new plan telephone numbers: </a:t>
            </a:r>
            <a:r>
              <a:rPr lang="en-US" dirty="0" smtClean="0">
                <a:latin typeface="Cambria Math" pitchFamily="18" charset="0"/>
                <a:ea typeface="Cambria Math" pitchFamily="18" charset="0"/>
              </a:rPr>
              <a:t>800 </a:t>
            </a:r>
            <a:r>
              <a:rPr lang="en-US" dirty="0" smtClean="0">
                <a:latin typeface="Cambria Math"/>
                <a:ea typeface="Cambria Math"/>
              </a:rPr>
              <a:t>∙</a:t>
            </a:r>
            <a:r>
              <a:rPr lang="en-US" dirty="0" smtClean="0">
                <a:latin typeface="Cambria Math" pitchFamily="18" charset="0"/>
                <a:ea typeface="Cambria Math" pitchFamily="18" charset="0"/>
              </a:rPr>
              <a:t>800 </a:t>
            </a:r>
            <a:r>
              <a:rPr lang="en-US" dirty="0" smtClean="0">
                <a:latin typeface="Cambria Math"/>
                <a:ea typeface="Cambria Math"/>
              </a:rPr>
              <a:t>∙</a:t>
            </a:r>
            <a:r>
              <a:rPr lang="en-US" dirty="0" smtClean="0">
                <a:latin typeface="Cambria Math" pitchFamily="18" charset="0"/>
                <a:ea typeface="Cambria Math" pitchFamily="18" charset="0"/>
              </a:rPr>
              <a:t>10,000 </a:t>
            </a:r>
            <a:r>
              <a:rPr lang="en-US" dirty="0" smtClean="0"/>
              <a:t>= </a:t>
            </a:r>
            <a:r>
              <a:rPr lang="en-US" dirty="0" smtClean="0">
                <a:latin typeface="Cambria Math" pitchFamily="18" charset="0"/>
                <a:ea typeface="Cambria Math" pitchFamily="18" charset="0"/>
              </a:rPr>
              <a:t>6,400,000,000</a:t>
            </a:r>
            <a:r>
              <a:rPr lang="en-US" dirty="0" smtClean="0"/>
              <a:t>.</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Subsets of a Finite Set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Counting Subsets of a Finite Set</a:t>
            </a:r>
            <a:r>
              <a:rPr lang="en-US" dirty="0" smtClean="0"/>
              <a:t>: Use the product rule to show that the number of different subsets of a finite set </a:t>
            </a:r>
            <a:r>
              <a:rPr lang="en-US" i="1" dirty="0" smtClean="0"/>
              <a:t>S</a:t>
            </a:r>
            <a:r>
              <a:rPr lang="en-US" dirty="0" smtClean="0"/>
              <a:t> is </a:t>
            </a:r>
            <a:r>
              <a:rPr lang="en-US" dirty="0" smtClean="0">
                <a:latin typeface="Cambria Math" pitchFamily="18" charset="0"/>
                <a:ea typeface="Cambria Math" pitchFamily="18" charset="0"/>
              </a:rPr>
              <a:t>2</a:t>
            </a:r>
            <a:r>
              <a:rPr lang="en-US" baseline="30000" dirty="0" smtClean="0"/>
              <a:t>|</a:t>
            </a:r>
            <a:r>
              <a:rPr lang="en-US" i="1" baseline="30000" dirty="0" smtClean="0"/>
              <a:t>S</a:t>
            </a:r>
            <a:r>
              <a:rPr lang="en-US" baseline="30000" dirty="0" smtClean="0"/>
              <a:t>|</a:t>
            </a:r>
            <a:r>
              <a:rPr lang="en-US" dirty="0" smtClean="0"/>
              <a:t>.</a:t>
            </a:r>
            <a:r>
              <a:rPr lang="en-US" sz="2800" dirty="0" smtClean="0"/>
              <a:t> (</a:t>
            </a:r>
            <a:r>
              <a:rPr lang="en-US" sz="2800" i="1" dirty="0" smtClean="0"/>
              <a:t>In Section </a:t>
            </a:r>
            <a:r>
              <a:rPr lang="en-US" sz="2800" dirty="0" smtClean="0">
                <a:latin typeface="Cambria Math" pitchFamily="18" charset="0"/>
                <a:ea typeface="Cambria Math" pitchFamily="18" charset="0"/>
              </a:rPr>
              <a:t>5.1</a:t>
            </a:r>
            <a:r>
              <a:rPr lang="en-US" sz="2800" dirty="0" smtClean="0"/>
              <a:t>, </a:t>
            </a:r>
            <a:r>
              <a:rPr lang="en-US" sz="2800" i="1" dirty="0" smtClean="0"/>
              <a:t>mathematical induction was used to prove this same result</a:t>
            </a:r>
            <a:r>
              <a:rPr lang="en-US" sz="2800" dirty="0" smtClean="0"/>
              <a:t>.)</a:t>
            </a:r>
          </a:p>
          <a:p>
            <a:pPr>
              <a:buNone/>
            </a:pPr>
            <a:r>
              <a:rPr lang="en-US" sz="2800" b="1" dirty="0" smtClean="0"/>
              <a:t>    Solution</a:t>
            </a:r>
            <a:r>
              <a:rPr lang="en-US" sz="2800" dirty="0" smtClean="0"/>
              <a:t>: </a:t>
            </a:r>
            <a:r>
              <a:rPr lang="en-US" dirty="0" smtClean="0"/>
              <a:t>When the elements of S are listed in an arbitrary order, there is a one-to-one correspondence between subsets of </a:t>
            </a:r>
            <a:r>
              <a:rPr lang="en-US" i="1" dirty="0" smtClean="0"/>
              <a:t>S</a:t>
            </a:r>
            <a:r>
              <a:rPr lang="en-US" dirty="0" smtClean="0"/>
              <a:t> and bit strings of length |</a:t>
            </a:r>
            <a:r>
              <a:rPr lang="en-US" i="1" dirty="0" smtClean="0"/>
              <a:t>S</a:t>
            </a:r>
            <a:r>
              <a:rPr lang="en-US" dirty="0" smtClean="0"/>
              <a:t>|.  When the </a:t>
            </a:r>
            <a:r>
              <a:rPr lang="en-US" i="1" dirty="0" err="1" smtClean="0"/>
              <a:t>i</a:t>
            </a:r>
            <a:r>
              <a:rPr lang="en-US" dirty="0" err="1" smtClean="0"/>
              <a:t>th</a:t>
            </a:r>
            <a:r>
              <a:rPr lang="en-US" dirty="0" smtClean="0"/>
              <a:t> element is in the subset, the bit string has a </a:t>
            </a:r>
            <a:r>
              <a:rPr lang="en-US" dirty="0" smtClean="0">
                <a:latin typeface="Cambria Math" pitchFamily="18" charset="0"/>
                <a:ea typeface="Cambria Math" pitchFamily="18" charset="0"/>
              </a:rPr>
              <a:t>1</a:t>
            </a:r>
            <a:r>
              <a:rPr lang="en-US" dirty="0" smtClean="0"/>
              <a:t> in the </a:t>
            </a:r>
            <a:r>
              <a:rPr lang="en-US" i="1" dirty="0" err="1" smtClean="0"/>
              <a:t>i</a:t>
            </a:r>
            <a:r>
              <a:rPr lang="en-US" dirty="0" err="1" smtClean="0"/>
              <a:t>th</a:t>
            </a:r>
            <a:r>
              <a:rPr lang="en-US" dirty="0" smtClean="0"/>
              <a:t> position and a </a:t>
            </a:r>
            <a:r>
              <a:rPr lang="en-US" dirty="0" smtClean="0">
                <a:latin typeface="Cambria Math" pitchFamily="18" charset="0"/>
                <a:ea typeface="Cambria Math" pitchFamily="18" charset="0"/>
              </a:rPr>
              <a:t>0</a:t>
            </a:r>
            <a:r>
              <a:rPr lang="en-US" dirty="0" smtClean="0"/>
              <a:t> otherwise.</a:t>
            </a:r>
          </a:p>
          <a:p>
            <a:pPr>
              <a:buNone/>
            </a:pPr>
            <a:endParaRPr lang="en-US" dirty="0" smtClean="0"/>
          </a:p>
          <a:p>
            <a:pPr>
              <a:buNone/>
            </a:pPr>
            <a:r>
              <a:rPr lang="en-US" dirty="0" smtClean="0"/>
              <a:t>    By the product rule, there are  </a:t>
            </a:r>
            <a:r>
              <a:rPr lang="en-US" dirty="0" smtClean="0">
                <a:latin typeface="Cambria Math" pitchFamily="18" charset="0"/>
                <a:ea typeface="Cambria Math" pitchFamily="18" charset="0"/>
              </a:rPr>
              <a:t>2</a:t>
            </a:r>
            <a:r>
              <a:rPr lang="en-US" baseline="30000" dirty="0" smtClean="0"/>
              <a:t>|</a:t>
            </a:r>
            <a:r>
              <a:rPr lang="en-US" i="1" baseline="30000" dirty="0" smtClean="0"/>
              <a:t>S</a:t>
            </a:r>
            <a:r>
              <a:rPr lang="en-US" baseline="30000" dirty="0" smtClean="0"/>
              <a:t>|</a:t>
            </a:r>
            <a:r>
              <a:rPr lang="en-US" dirty="0" smtClean="0"/>
              <a:t> such bit strings, and therefore </a:t>
            </a:r>
            <a:r>
              <a:rPr lang="en-US" dirty="0" smtClean="0">
                <a:latin typeface="Cambria Math" pitchFamily="18" charset="0"/>
                <a:ea typeface="Cambria Math" pitchFamily="18" charset="0"/>
              </a:rPr>
              <a:t>2</a:t>
            </a:r>
            <a:r>
              <a:rPr lang="en-US" baseline="30000" dirty="0" smtClean="0"/>
              <a:t>|</a:t>
            </a:r>
            <a:r>
              <a:rPr lang="en-US" i="1" baseline="30000" dirty="0" smtClean="0"/>
              <a:t>S</a:t>
            </a:r>
            <a:r>
              <a:rPr lang="en-US" baseline="30000" dirty="0" smtClean="0"/>
              <a:t>|</a:t>
            </a:r>
            <a:r>
              <a:rPr lang="en-US" dirty="0" smtClean="0"/>
              <a:t> subsets.</a:t>
            </a:r>
            <a:r>
              <a:rPr lang="en-US" sz="2800" dirty="0" smtClean="0"/>
              <a:t> </a:t>
            </a:r>
            <a:endParaRPr lang="en-US" dirty="0" smtClean="0"/>
          </a:p>
          <a:p>
            <a:pPr>
              <a:buNone/>
            </a:pPr>
            <a:r>
              <a:rPr lang="en-US" sz="1900" dirty="0" smtClean="0"/>
              <a:t>      </a:t>
            </a:r>
            <a:endParaRPr lang="en-US" sz="1900"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9</a:t>
            </a:fld>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 |A| + |B| - |A \cap B|$&#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n,r) = \frac{n!}{(n -r)! r!}$&#10;&#10;\end{document}"/>
  <p:tag name="IGUANATEXSIZE" val="25"/>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n,n-r)  = \frac{n!}{(n -r)! [n - (n - r)]!} = \frac{n!}{(n - r)!r!}\;.$&#10;&#10;\end{document}"/>
  <p:tag name="IGUANATEXSIZE" val="25"/>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ar{A}$&#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ar{A}$&#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10,5) = \frac{10!}{5!5!} = 252.$&#10;&#10;\end{document}"/>
  <p:tag name="IGUANATEXSIZE" val="22"/>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30,6) = \frac{30!}{6!24!} =\frac{30\cdot 29 \cdot 28\cdot 27\cdot 26\cdot 25}{6\cdot 5 \cdot 4\cdot 3\cdot 2 \cdot 1}= 593,775\;.$&#10;&#10;\end{document}"/>
  <p:tag name="IGUANATEXSIZE" val="22"/>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3\\2\end{array}\right)}$&#10;&#10;&#10;\end{document}"/>
  <p:tag name="IGUANATEXSIZE" val="8"/>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3\\1\end{array}\right)}$&#10;&#10;&#10;\end{document}"/>
  <p:tag name="IGUANATEXSIZE" val="8"/>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x + y)^n =\sum_{j = 0}^{n}\left(\begin{array}{l} n\\j\end{array}\right)x^{n-j}y^j =\left(\begin{array}{l}n\\0\end{array}\right)x^n + \left(\begin{array}{l}n\\1\end{array}\right)x^{n-1}y + \cdots + \left(\begin{array}{l}n\\n-1\end{array}\right)xy^{n-1} + \left(\begin{array}{l}n\\n\end{array}\right) y^n .&#10;$$&#10;&#10;&#10;\end{document}"/>
  <p:tag name="IGUANATEXSIZE" val="15"/>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n-j\end{array}\right)}$&#10;&#10;&#10;\end{document}"/>
  <p:tag name="IGUANATEXSIZE" val="13"/>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k\left( \left\lceil \frac{N}{k}\right\rceil -  1 \right) &lt; k\left(\left(\frac{N}{k} + 1\right) - 1\right) = N,$$&#10;&#10;&#10;\end{document}"/>
  <p:tag name="IGUANATEXSIZE" val="17"/>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j\end{array}\right)}$&#10;&#10;&#10;\end{document}"/>
  <p:tag name="IGUANATEXSIZE" val="13"/>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2x + (-3y))^{25} =\sum_{j = 0}^{25}\left(\begin{array}{l} 25\\j\end{array}\right)(2x)^{25-j}(-3y)^j.&#10;$$&#10;&#10;&#10;\end{document}"/>
  <p:tag name="IGUANATEXSIZE" val="15"/>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begin{array}{l} 25\\13\end{array}\right)2^{12}(-3)^{13} = -\frac{25!}{13! 12!}2^{12}3^{13}.&#10;  $$&#10;&#10;&#10;\end{document}"/>
  <p:tag name="IGUANATEXSIZE" val="15"/>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left(\begin{array}{l} n\\k\end{array}\right)= 2^n.&#10;$$&#10;&#10;&#10;\end{document}"/>
  <p:tag name="IGUANATEXSIZE" val="1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2^n = (1 + 1)^n =\sum_{k = 0}^{n}\left(\begin{array}{l} n\\k\end{array}\right)1^k 1^{(n-k)} =\sum_{k = 0}^{n}\left(\begin{array}{l}n\\k\end{array}\right) .&#10;$$&#10;&#10;&#10;\end{document}"/>
  <p:tag name="IGUANATEXSIZE" val="1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0\end{array}\right)}$&#10;&#10;&#10;\end{document}"/>
  <p:tag name="IGUANATEXSIZE" val="1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1\end{array}\right)}$&#10;&#10;&#10;\end{document}"/>
  <p:tag name="IGUANATEXSIZE" val="1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left(\begin{array}{l} n\\k\end{array}\right).&#10;$$&#10;&#10;&#10;\end{document}"/>
  <p:tag name="IGUANATEXSIZE" val="15"/>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n\end{array}\right)}$&#10;&#10;&#10;\end{document}"/>
  <p:tag name="IGUANATEXSIZE" val="1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2\end{array}\right)}$&#10;&#10;&#10;\end{document}"/>
  <p:tag name="IGUANATEXSIZE" val="1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n,r) = \frac{n!}{(n - r)!}$&#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left(\begin{array}{l} n\\k\end{array}\right)= 2^n.&#10;$$&#10;&#10;&#10;\end{document}"/>
  <p:tag name="IGUANATEXSIZE" val="15"/>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begin{array}{c} n + 1 \\k\end{array}\right) =\left(\begin{array}{c}n\\k - 1\end{array}\right) + \left(\begin{array}{c}n\\k\end{array}\right) .&#10;$$&#10;&#10;&#10;\end{document}"/>
  <p:tag name="IGUANATEXSIZE" val="15"/>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 1\\k\end{array}\right)}$&#10;&#10;&#10;\end{document}"/>
  <p:tag name="IGUANATEXSIZE" val="1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1\end{array}\right)}$&#10;&#10;&#10;\end{document}"/>
  <p:tag name="IGUANATEXSIZE" val="8"/>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1\end{array}\right)}$&#10;&#10;&#10;\end{document}"/>
  <p:tag name="IGUANATEXSIZE" val="8"/>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end{array}\right)}$&#10;&#10;&#10;\end{document}"/>
  <p:tag name="IGUANATEXSIZE" val="8"/>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end{array}\right)}$&#10;&#10;&#10;\end{document}"/>
  <p:tag name="IGUANATEXSIZE" val="8"/>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begin{array}{c} n + 1 \\k\end{array}\right) =\left(\begin{array}{c}n\\k - 1\end{array}\right) + \left(\begin{array}{c}n\\k\end{array}\right) .&#10;$$&#10;&#10;&#10;\end{document}"/>
  <p:tag name="IGUANATEXSIZE" val="15"/>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end{array}\right)}$&#10;&#10;&#10;\end{document}"/>
  <p:tag name="IGUANATEXSIZE" val="8"/>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l}n\\ r\end{array}\right)}$$&#10;&#10;&#10;\end{document}"/>
  <p:tag name="IGUANATEXSIZE" val="12"/>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n,r) = \frac{P(n,r)}{P(r,r)} =\frac{n!/(n - r)!}{r!/(r - r)!} = \frac{n!}{(n -r)! r!}\;.$&#10;&#10;\end{document}"/>
  <p:tag name="IGUANATEXSIZE" val="2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n,r) = \frac{n!}{(n -r)! r!}.$&#10;&#10;\end{document}"/>
  <p:tag name="IGUANATEXSIZE" val="2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52,5) = \frac{52!}{5!47!}$&#10;&#10;\end{document}"/>
  <p:tag name="IGUANATEXSIZE" val="25"/>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frac{52\cdot 51 \cdot 50 \cdot 49 \cdot 48}{5\cdot 4 \cdot 3 \cdot 2 \cdot 1} = 26 \cdot 17 \cdot 10 \cdot 49 \cdot 12 = 2,598,960$&#10;&#10;\end{document}"/>
  <p:tag name="IGUANATEXSIZE" val="25"/>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52,47) = \frac{52!}{47!5!} = C(52,5) = 2, 598,960 .$&#10;&#10;\end{document}"/>
  <p:tag name="IGUANATEXSIZE" val="2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12641</TotalTime>
  <Words>5043</Words>
  <Application>Microsoft Office PowerPoint</Application>
  <PresentationFormat>On-screen Show (4:3)</PresentationFormat>
  <Paragraphs>387</Paragraphs>
  <Slides>50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Calibri</vt:lpstr>
      <vt:lpstr>Wingdings 2</vt:lpstr>
      <vt:lpstr>Cambria Math</vt:lpstr>
      <vt:lpstr>Constantia</vt:lpstr>
      <vt:lpstr>Arial</vt:lpstr>
      <vt:lpstr>Flow</vt:lpstr>
      <vt:lpstr>Counting</vt:lpstr>
      <vt:lpstr>Chapter Summary</vt:lpstr>
      <vt:lpstr>The Basics of Counting</vt:lpstr>
      <vt:lpstr>Section Summary</vt:lpstr>
      <vt:lpstr>Basic Counting Principles: The Product Rule</vt:lpstr>
      <vt:lpstr>The Product Rule</vt:lpstr>
      <vt:lpstr>Counting Functions</vt:lpstr>
      <vt:lpstr>Telephone Numbering Plan</vt:lpstr>
      <vt:lpstr>Counting Subsets of a Finite Set</vt:lpstr>
      <vt:lpstr>Product Rule in Terms of Sets</vt:lpstr>
      <vt:lpstr>DNA and Genomes</vt:lpstr>
      <vt:lpstr>Basic Counting Principles:  The Sum Rule</vt:lpstr>
      <vt:lpstr>The Sum Rule in terms of sets.</vt:lpstr>
      <vt:lpstr>Combining the Sum and Product Rule</vt:lpstr>
      <vt:lpstr>Counting Passwords</vt:lpstr>
      <vt:lpstr>Internet Addresses</vt:lpstr>
      <vt:lpstr>Counting Internet Addresses</vt:lpstr>
      <vt:lpstr>Basic Counting Principles: Subtraction Rule</vt:lpstr>
      <vt:lpstr>Counting Bit Strings</vt:lpstr>
      <vt:lpstr>Basic Counting Principles: Division Rule</vt:lpstr>
      <vt:lpstr>Tree Diagrams</vt:lpstr>
      <vt:lpstr>The Pigeonhole Principle</vt:lpstr>
      <vt:lpstr>Section Summary</vt:lpstr>
      <vt:lpstr>The Pigeonhole Principle</vt:lpstr>
      <vt:lpstr>The Pigeonhole Principle</vt:lpstr>
      <vt:lpstr>Pigeonhole Principle</vt:lpstr>
      <vt:lpstr>The Generalized Pigeonhole Principle</vt:lpstr>
      <vt:lpstr>The Generalized Pigeonhole Principle</vt:lpstr>
      <vt:lpstr>Permutations and Combinations</vt:lpstr>
      <vt:lpstr>Section Summary</vt:lpstr>
      <vt:lpstr>Permutations</vt:lpstr>
      <vt:lpstr>A Formula for the Number of Permutations</vt:lpstr>
      <vt:lpstr>Solving Counting Problems by Counting Permutations</vt:lpstr>
      <vt:lpstr>Solving Counting Problems by Counting Permutations (continued)</vt:lpstr>
      <vt:lpstr>Solving Counting Problems by Counting Permutations (continued)</vt:lpstr>
      <vt:lpstr>Combinations</vt:lpstr>
      <vt:lpstr>Combinations</vt:lpstr>
      <vt:lpstr>Combinations</vt:lpstr>
      <vt:lpstr>Combinations</vt:lpstr>
      <vt:lpstr>Combinatorial Proofs</vt:lpstr>
      <vt:lpstr>Combinatorial Proofs</vt:lpstr>
      <vt:lpstr>Combinations</vt:lpstr>
      <vt:lpstr>Binomial Coefficients and Identities</vt:lpstr>
      <vt:lpstr>Section Summary</vt:lpstr>
      <vt:lpstr>Powers of Binomial Expressions</vt:lpstr>
      <vt:lpstr>Binomial Theorem </vt:lpstr>
      <vt:lpstr>Using the Binomial Theorem</vt:lpstr>
      <vt:lpstr> A Useful Identity</vt:lpstr>
      <vt:lpstr>Pascal’s Identity </vt:lpstr>
      <vt:lpstr>Pascal’s Triangle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Young, Gilbert</cp:lastModifiedBy>
  <cp:revision>536</cp:revision>
  <cp:lastPrinted>2011-09-18T13:59:11Z</cp:lastPrinted>
  <dcterms:created xsi:type="dcterms:W3CDTF">2011-09-18T13:59:01Z</dcterms:created>
  <dcterms:modified xsi:type="dcterms:W3CDTF">2020-01-28T05:36:35Z</dcterms:modified>
</cp:coreProperties>
</file>