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handoutMasterIdLst>
    <p:handoutMasterId r:id="rId33"/>
  </p:handoutMasterIdLst>
  <p:sldIdLst>
    <p:sldId id="291" r:id="rId2"/>
    <p:sldId id="316" r:id="rId3"/>
    <p:sldId id="298" r:id="rId4"/>
    <p:sldId id="318" r:id="rId5"/>
    <p:sldId id="565" r:id="rId6"/>
    <p:sldId id="541" r:id="rId7"/>
    <p:sldId id="568" r:id="rId8"/>
    <p:sldId id="569" r:id="rId9"/>
    <p:sldId id="570" r:id="rId10"/>
    <p:sldId id="572" r:id="rId11"/>
    <p:sldId id="573" r:id="rId12"/>
    <p:sldId id="548" r:id="rId13"/>
    <p:sldId id="574" r:id="rId14"/>
    <p:sldId id="575" r:id="rId15"/>
    <p:sldId id="327" r:id="rId16"/>
    <p:sldId id="354" r:id="rId17"/>
    <p:sldId id="549" r:id="rId18"/>
    <p:sldId id="550" r:id="rId19"/>
    <p:sldId id="404" r:id="rId20"/>
    <p:sldId id="434" r:id="rId21"/>
    <p:sldId id="591" r:id="rId22"/>
    <p:sldId id="590" r:id="rId23"/>
    <p:sldId id="592" r:id="rId24"/>
    <p:sldId id="593" r:id="rId25"/>
    <p:sldId id="594" r:id="rId26"/>
    <p:sldId id="595" r:id="rId27"/>
    <p:sldId id="596" r:id="rId28"/>
    <p:sldId id="597" r:id="rId29"/>
    <p:sldId id="598" r:id="rId30"/>
    <p:sldId id="599" r:id="rId31"/>
  </p:sldIdLst>
  <p:sldSz cx="9144000" cy="6858000" type="screen4x3"/>
  <p:notesSz cx="7010400" cy="9296400"/>
  <p:embeddedFontLst>
    <p:embeddedFont>
      <p:font typeface="Wingdings 2" panose="05020102010507070707" pitchFamily="18" charset="2"/>
      <p:regular r:id="rId34"/>
    </p:embeddedFont>
    <p:embeddedFont>
      <p:font typeface="Cambria" panose="02040503050406030204" pitchFamily="18" charset="0"/>
      <p:regular r:id="rId35"/>
      <p:bold r:id="rId36"/>
      <p:italic r:id="rId37"/>
      <p:boldItalic r:id="rId38"/>
    </p:embeddedFont>
    <p:embeddedFont>
      <p:font typeface="Constantia" panose="02030602050306030303" pitchFamily="18"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Cambria Math" panose="02040503050406030204" pitchFamily="18"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4660"/>
  </p:normalViewPr>
  <p:slideViewPr>
    <p:cSldViewPr>
      <p:cViewPr varScale="1">
        <p:scale>
          <a:sx n="70" d="100"/>
          <a:sy n="70" d="100"/>
        </p:scale>
        <p:origin x="53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7/17/2018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706826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7/17/2018</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01824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172066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16</a:t>
            </a:fld>
            <a:endParaRPr lang="en-US"/>
          </a:p>
        </p:txBody>
      </p:sp>
    </p:spTree>
    <p:extLst>
      <p:ext uri="{BB962C8B-B14F-4D97-AF65-F5344CB8AC3E}">
        <p14:creationId xmlns:p14="http://schemas.microsoft.com/office/powerpoint/2010/main" val="290925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C099224-D8AE-4DBB-955D-1CCF0EB5BF05}" type="datetime1">
              <a:rPr lang="en-US" smtClean="0"/>
              <a:pPr/>
              <a:t>7/17/2018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6DD5A-A973-4511-869C-B866A21653E3}" type="datetime1">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EA19F2-1C66-40AA-A59C-C06DF26C892C}" type="datetime1">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8A014-B031-421A-929E-4D023720398F}" type="datetime1">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04BD86-B4FF-4A48-85CD-F2F46A56E013}" type="datetime1">
              <a:rPr lang="en-US" smtClean="0"/>
              <a:pPr/>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CE675F-6E69-4944-8954-EA8976263A27}" type="datetime1">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7C5674-3504-4F80-9FBD-0107BF6BA401}" type="datetime1">
              <a:rPr lang="en-US" smtClean="0"/>
              <a:pPr/>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30A806-0D80-4F57-8017-520C71C5E573}" type="datetime1">
              <a:rPr lang="en-US" smtClean="0"/>
              <a:pPr/>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6672B-E323-4BBE-B4EF-6026FB2D2235}" type="datetime1">
              <a:rPr lang="en-US" smtClean="0"/>
              <a:pPr/>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D76422-492C-48F1-8A4D-0C0DD5C096B9}" type="datetime1">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FC2C60-251B-422A-B291-5BA5AE179AA4}" type="datetime1">
              <a:rPr lang="en-US" smtClean="0"/>
              <a:pPr/>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4B60B-8C64-4B75-A21E-A979A3C4EF2C}" type="datetime1">
              <a:rPr lang="en-US" smtClean="0"/>
              <a:pPr/>
              <a:t>7/17/2018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Advanced Counting Techniques </a:t>
            </a:r>
            <a:endParaRPr lang="en-US" dirty="0"/>
          </a:p>
        </p:txBody>
      </p:sp>
      <p:sp>
        <p:nvSpPr>
          <p:cNvPr id="3" name="Subtitle 2"/>
          <p:cNvSpPr>
            <a:spLocks noGrp="1"/>
          </p:cNvSpPr>
          <p:nvPr>
            <p:ph type="subTitle" idx="1"/>
          </p:nvPr>
        </p:nvSpPr>
        <p:spPr/>
        <p:txBody>
          <a:bodyPr/>
          <a:lstStyle/>
          <a:p>
            <a:r>
              <a:rPr lang="en-US" dirty="0" smtClean="0"/>
              <a:t>Chapter 8</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2484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
        <p:nvSpPr>
          <p:cNvPr id="6" name="Slide Number Placeholder 5"/>
          <p:cNvSpPr>
            <a:spLocks noGrp="1"/>
          </p:cNvSpPr>
          <p:nvPr>
            <p:ph type="sldNum" sz="quarter" idx="12"/>
          </p:nvPr>
        </p:nvSpPr>
        <p:spPr/>
        <p:txBody>
          <a:bodyPr/>
          <a:lstStyle/>
          <a:p>
            <a:fld id="{9CA217EF-0505-4C33-BB20-8A8DF203902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a:p>
        </p:txBody>
      </p:sp>
      <p:pic>
        <p:nvPicPr>
          <p:cNvPr id="4" name="Picture 3" descr="0702.jpg"/>
          <p:cNvPicPr>
            <a:picLocks noChangeAspect="1"/>
          </p:cNvPicPr>
          <p:nvPr/>
        </p:nvPicPr>
        <p:blipFill>
          <a:blip r:embed="rId2" cstate="print"/>
          <a:stretch>
            <a:fillRect/>
          </a:stretch>
        </p:blipFill>
        <p:spPr>
          <a:xfrm>
            <a:off x="2667000" y="2057400"/>
            <a:ext cx="3347466" cy="1677162"/>
          </a:xfrm>
          <a:prstGeom prst="rect">
            <a:avLst/>
          </a:prstGeom>
        </p:spPr>
      </p:pic>
      <p:sp>
        <p:nvSpPr>
          <p:cNvPr id="5" name="TextBox 4"/>
          <p:cNvSpPr txBox="1"/>
          <p:nvPr/>
        </p:nvSpPr>
        <p:spPr>
          <a:xfrm>
            <a:off x="1219200" y="3962400"/>
            <a:ext cx="6172200" cy="400110"/>
          </a:xfrm>
          <a:prstGeom prst="rect">
            <a:avLst/>
          </a:prstGeom>
          <a:noFill/>
        </p:spPr>
        <p:txBody>
          <a:bodyPr wrap="square" rtlCol="0">
            <a:spAutoFit/>
          </a:bodyPr>
          <a:lstStyle/>
          <a:p>
            <a:r>
              <a:rPr lang="en-US" sz="2000" b="1" dirty="0" smtClean="0"/>
              <a:t>The Initial Position in the Tower of Hanoi Puzzle</a:t>
            </a:r>
            <a:endParaRPr lang="en-US" sz="2000" b="1" dirty="0"/>
          </a:p>
        </p:txBody>
      </p:sp>
      <p:sp>
        <p:nvSpPr>
          <p:cNvPr id="6" name="Slide Number Placeholder 5"/>
          <p:cNvSpPr>
            <a:spLocks noGrp="1"/>
          </p:cNvSpPr>
          <p:nvPr>
            <p:ph type="sldNum" sz="quarter" idx="12"/>
          </p:nvPr>
        </p:nvSpPr>
        <p:spPr/>
        <p:txBody>
          <a:bodyPr/>
          <a:lstStyle/>
          <a:p>
            <a:fld id="{9CA217EF-0505-4C33-BB20-8A8DF20390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62500" lnSpcReduction="20000"/>
          </a:bodyPr>
          <a:lstStyle/>
          <a:p>
            <a:pPr>
              <a:buNone/>
            </a:pPr>
            <a:r>
              <a:rPr lang="en-US" b="1" dirty="0" smtClean="0"/>
              <a:t>    Solution</a:t>
            </a:r>
            <a:r>
              <a:rPr lang="en-US" dirty="0" smtClean="0"/>
              <a:t>: Let {</a:t>
            </a:r>
            <a:r>
              <a:rPr lang="en-US" i="1" dirty="0" err="1" smtClean="0"/>
              <a:t>H</a:t>
            </a:r>
            <a:r>
              <a:rPr lang="en-US" i="1" baseline="-25000" dirty="0" err="1" smtClean="0"/>
              <a:t>n</a:t>
            </a:r>
            <a:r>
              <a:rPr lang="en-US" dirty="0" smtClean="0"/>
              <a:t>} denote the number of moves needed to solve the Tower of Hanoi Puzzle with </a:t>
            </a:r>
            <a:r>
              <a:rPr lang="en-US" i="1" dirty="0" smtClean="0"/>
              <a:t>n</a:t>
            </a:r>
            <a:r>
              <a:rPr lang="en-US" dirty="0" smtClean="0"/>
              <a:t> disks. Set up a recurrence   relation for the sequence {</a:t>
            </a:r>
            <a:r>
              <a:rPr lang="en-US" i="1" dirty="0" err="1" smtClean="0"/>
              <a:t>H</a:t>
            </a:r>
            <a:r>
              <a:rPr lang="en-US" i="1" baseline="-25000" dirty="0" err="1" smtClean="0"/>
              <a:t>n</a:t>
            </a:r>
            <a:r>
              <a:rPr lang="en-US" dirty="0" smtClean="0"/>
              <a:t>}. Begin with </a:t>
            </a:r>
            <a:r>
              <a:rPr lang="en-US" i="1" dirty="0" smtClean="0"/>
              <a:t>n</a:t>
            </a:r>
            <a:r>
              <a:rPr lang="en-US" dirty="0" smtClean="0"/>
              <a:t> disks on peg </a:t>
            </a:r>
            <a:r>
              <a:rPr lang="en-US" dirty="0" smtClean="0">
                <a:latin typeface="Cambria Math" pitchFamily="18" charset="0"/>
                <a:ea typeface="Cambria Math" pitchFamily="18" charset="0"/>
              </a:rPr>
              <a:t>1</a:t>
            </a:r>
            <a:r>
              <a:rPr lang="en-US" dirty="0" smtClean="0"/>
              <a:t>. We can transfer the top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following the rules of the puzzle, to peg </a:t>
            </a:r>
            <a:r>
              <a:rPr lang="en-US" dirty="0" smtClean="0">
                <a:latin typeface="Cambria Math" pitchFamily="18" charset="0"/>
                <a:ea typeface="Cambria Math" pitchFamily="18" charset="0"/>
              </a:rPr>
              <a:t>3</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moves.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      First, we use </a:t>
            </a:r>
            <a:r>
              <a:rPr lang="en-US" dirty="0" smtClean="0">
                <a:latin typeface="Cambria Math" pitchFamily="18" charset="0"/>
                <a:ea typeface="Cambria Math" pitchFamily="18" charset="0"/>
              </a:rPr>
              <a:t>1</a:t>
            </a:r>
            <a:r>
              <a:rPr lang="en-US" dirty="0" smtClean="0"/>
              <a:t> move to transfer the largest disk to the second peg. Then we  transfer the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from peg</a:t>
            </a:r>
            <a:r>
              <a:rPr lang="en-US" dirty="0" smtClean="0">
                <a:latin typeface="Cambria Math" pitchFamily="18" charset="0"/>
                <a:ea typeface="Cambria Math" pitchFamily="18" charset="0"/>
              </a:rPr>
              <a:t> 3 </a:t>
            </a:r>
            <a:r>
              <a:rPr lang="en-US" dirty="0" smtClean="0"/>
              <a:t>to peg </a:t>
            </a:r>
            <a:r>
              <a:rPr lang="en-US" dirty="0" smtClean="0">
                <a:latin typeface="Cambria Math" pitchFamily="18" charset="0"/>
                <a:ea typeface="Cambria Math" pitchFamily="18" charset="0"/>
              </a:rPr>
              <a:t>2</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additional moves. This can not be done in fewer steps. Hence, </a:t>
            </a:r>
          </a:p>
          <a:p>
            <a:pPr>
              <a:buNone/>
            </a:pPr>
            <a:r>
              <a:rPr lang="en-US" dirty="0" smtClean="0"/>
              <a:t>                            </a:t>
            </a:r>
            <a:r>
              <a:rPr lang="en-US" dirty="0" err="1" smtClean="0"/>
              <a:t>H</a:t>
            </a:r>
            <a:r>
              <a:rPr lang="en-US" i="1" baseline="-25000" dirty="0" err="1" smtClean="0"/>
              <a:t>n</a:t>
            </a:r>
            <a:r>
              <a:rPr lang="en-US" baseline="-25000" dirty="0" smtClean="0"/>
              <a:t> </a:t>
            </a:r>
            <a:r>
              <a:rPr lang="en-US" dirty="0" smtClean="0"/>
              <a:t> = </a:t>
            </a:r>
            <a:r>
              <a:rPr lang="en-US" dirty="0" smtClean="0">
                <a:latin typeface="Cambria Math" pitchFamily="18" charset="0"/>
                <a:ea typeface="Cambria Math" pitchFamily="18" charset="0"/>
              </a:rPr>
              <a:t>2</a:t>
            </a:r>
            <a:r>
              <a:rPr lang="en-US" dirty="0" smtClean="0"/>
              <a:t>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t>
            </a:r>
          </a:p>
          <a:p>
            <a:pPr>
              <a:buNone/>
            </a:pPr>
            <a:r>
              <a:rPr lang="en-US" dirty="0" smtClean="0"/>
              <a:t>    The initial condition is H</a:t>
            </a:r>
            <a:r>
              <a:rPr lang="en-US" baseline="-25000"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 since a single disk can be transferred from peg 1 to peg 2 in one move.</a:t>
            </a:r>
            <a:endParaRPr lang="en-US" dirty="0" smtClean="0"/>
          </a:p>
          <a:p>
            <a:pPr>
              <a:buNone/>
            </a:pPr>
            <a:r>
              <a:rPr lang="en-US" dirty="0" smtClean="0"/>
              <a:t>     </a:t>
            </a:r>
          </a:p>
          <a:p>
            <a:pPr>
              <a:buNone/>
            </a:pPr>
            <a:endParaRPr lang="en-US" dirty="0"/>
          </a:p>
        </p:txBody>
      </p:sp>
      <p:pic>
        <p:nvPicPr>
          <p:cNvPr id="4" name="Picture 3" descr="0703.jpg"/>
          <p:cNvPicPr>
            <a:picLocks noChangeAspect="1"/>
          </p:cNvPicPr>
          <p:nvPr/>
        </p:nvPicPr>
        <p:blipFill>
          <a:blip r:embed="rId2" cstate="print"/>
          <a:stretch>
            <a:fillRect/>
          </a:stretch>
        </p:blipFill>
        <p:spPr>
          <a:xfrm>
            <a:off x="3048000" y="2667000"/>
            <a:ext cx="3759708" cy="1677162"/>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Autofit/>
          </a:bodyPr>
          <a:lstStyle/>
          <a:p>
            <a:r>
              <a:rPr lang="en-US" sz="1400" dirty="0" smtClean="0"/>
              <a:t>We can use an iterative approach to solve this recurrence relation by repeatedly expressing </a:t>
            </a:r>
            <a:r>
              <a:rPr lang="en-US" sz="1400" i="1" dirty="0" err="1" smtClean="0"/>
              <a:t>H</a:t>
            </a:r>
            <a:r>
              <a:rPr lang="en-US" sz="1400" i="1" baseline="-25000" dirty="0" err="1" smtClean="0"/>
              <a:t>n</a:t>
            </a:r>
            <a:r>
              <a:rPr lang="en-US" sz="1400" dirty="0" smtClean="0"/>
              <a:t> in terms of the previous terms of the sequence.</a:t>
            </a:r>
          </a:p>
          <a:p>
            <a:pPr>
              <a:buNone/>
            </a:pPr>
            <a:r>
              <a:rPr lang="en-US" sz="1400" dirty="0" smtClean="0"/>
              <a:t>           </a:t>
            </a:r>
            <a:r>
              <a:rPr lang="en-US" sz="1400" i="1" dirty="0" err="1" smtClean="0"/>
              <a:t>H</a:t>
            </a:r>
            <a:r>
              <a:rPr lang="en-US" sz="1400" i="1" baseline="-25000" dirty="0" err="1" smtClean="0"/>
              <a:t>n</a:t>
            </a:r>
            <a:r>
              <a:rPr lang="en-US" sz="1400" i="1" dirty="0" smtClean="0"/>
              <a:t> = </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dirty="0" smtClean="0"/>
              <a:t>(</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i="1" dirty="0" smtClean="0"/>
              <a:t> 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2</a:t>
            </a:r>
            <a:r>
              <a:rPr lang="en-US" sz="1400" i="1" dirty="0" smtClean="0"/>
              <a:t>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dirty="0" smtClean="0"/>
              <a:t>(</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3</a:t>
            </a:r>
            <a:r>
              <a:rPr lang="en-US" sz="1400" i="1" dirty="0" smtClean="0"/>
              <a:t> + </a:t>
            </a:r>
            <a:r>
              <a:rPr lang="en-US" sz="1400" dirty="0" smtClean="0">
                <a:latin typeface="Cambria Math" pitchFamily="18" charset="0"/>
                <a:ea typeface="Cambria Math" pitchFamily="18" charset="0"/>
              </a:rPr>
              <a:t>1</a:t>
            </a:r>
            <a:r>
              <a:rPr lang="en-US" sz="1400" dirty="0" smtClean="0"/>
              <a:t>)</a:t>
            </a:r>
            <a:r>
              <a:rPr lang="en-US" sz="1400" i="1" dirty="0" smtClean="0"/>
              <a:t>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3</a:t>
            </a:r>
            <a:r>
              <a:rPr lang="en-US" sz="1400" i="1" dirty="0" smtClean="0"/>
              <a:t> 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3</a:t>
            </a:r>
            <a:r>
              <a:rPr lang="en-US" sz="1400" i="1" dirty="0" smtClean="0"/>
              <a:t>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a:t>
            </a:r>
            <a:r>
              <a:rPr lang="en-US" sz="1400" dirty="0" smtClean="0">
                <a:latin typeface="Cambria Math"/>
                <a:ea typeface="Cambria Math"/>
              </a:rPr>
              <a:t>⋮</a:t>
            </a:r>
            <a:endParaRPr lang="en-US" sz="1400" i="1" dirty="0" smtClean="0"/>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baseline="30000" dirty="0" smtClean="0"/>
              <a:t>1</a:t>
            </a:r>
            <a:r>
              <a:rPr lang="en-US" sz="1400" i="1" dirty="0" smtClean="0"/>
              <a:t>H</a:t>
            </a:r>
            <a:r>
              <a:rPr lang="en-US" sz="1400" baseline="-25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3</a:t>
            </a:r>
            <a:r>
              <a:rPr lang="en-US" sz="1400" i="1" dirty="0" smtClean="0"/>
              <a:t> + ….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3</a:t>
            </a:r>
            <a:r>
              <a:rPr lang="en-US" sz="1400" i="1" dirty="0" smtClean="0"/>
              <a:t> + ….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       </a:t>
            </a:r>
            <a:r>
              <a:rPr lang="en-US" sz="1400" i="1" dirty="0" smtClean="0">
                <a:solidFill>
                  <a:srgbClr val="FF0000"/>
                </a:solidFill>
                <a:latin typeface="Cambria Math" pitchFamily="18" charset="0"/>
                <a:ea typeface="Cambria Math" pitchFamily="18" charset="0"/>
              </a:rPr>
              <a:t>because</a:t>
            </a:r>
            <a:r>
              <a:rPr lang="en-US" sz="1400" dirty="0" smtClean="0">
                <a:solidFill>
                  <a:srgbClr val="FF0000"/>
                </a:solidFill>
                <a:latin typeface="Cambria Math" pitchFamily="18" charset="0"/>
                <a:ea typeface="Cambria Math" pitchFamily="18" charset="0"/>
              </a:rPr>
              <a:t> </a:t>
            </a:r>
            <a:r>
              <a:rPr lang="en-US" sz="1400" i="1" dirty="0" smtClean="0">
                <a:solidFill>
                  <a:srgbClr val="FF0000"/>
                </a:solidFill>
              </a:rPr>
              <a:t>H</a:t>
            </a:r>
            <a:r>
              <a:rPr lang="en-US" sz="1400" baseline="-25000" dirty="0" smtClean="0">
                <a:solidFill>
                  <a:srgbClr val="FF0000"/>
                </a:solidFill>
                <a:latin typeface="Cambria Math" pitchFamily="18" charset="0"/>
                <a:ea typeface="Cambria Math" pitchFamily="18" charset="0"/>
              </a:rPr>
              <a:t>1</a:t>
            </a:r>
            <a:r>
              <a:rPr lang="en-US" sz="1400" dirty="0" smtClean="0">
                <a:solidFill>
                  <a:srgbClr val="FF0000"/>
                </a:solidFill>
              </a:rPr>
              <a:t>= </a:t>
            </a:r>
            <a:r>
              <a:rPr lang="en-US" sz="1400" dirty="0" smtClean="0">
                <a:solidFill>
                  <a:srgbClr val="FF0000"/>
                </a:solidFill>
                <a:latin typeface="Cambria Math" pitchFamily="18" charset="0"/>
                <a:ea typeface="Cambria Math" pitchFamily="18" charset="0"/>
              </a:rPr>
              <a:t>1</a:t>
            </a:r>
            <a:r>
              <a:rPr lang="en-US" sz="1400" i="1" dirty="0" smtClean="0">
                <a:solidFill>
                  <a:srgbClr val="FF0000"/>
                </a:solidFill>
                <a:latin typeface="Cambria Math" pitchFamily="18" charset="0"/>
                <a:ea typeface="Cambria Math" pitchFamily="18" charset="0"/>
              </a:rPr>
              <a:t> </a:t>
            </a:r>
            <a:endParaRPr lang="en-US" sz="1400" dirty="0" smtClean="0">
              <a:solidFill>
                <a:srgbClr val="FF0000"/>
              </a:solidFill>
              <a:latin typeface="Cambria Math" pitchFamily="18" charset="0"/>
              <a:ea typeface="Cambria Math" pitchFamily="18" charset="0"/>
            </a:endParaRPr>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dirty="0" smtClean="0"/>
              <a:t> </a:t>
            </a:r>
            <a:r>
              <a:rPr lang="en-US" sz="1400" i="1" dirty="0" smtClean="0">
                <a:latin typeface="Cambria Math"/>
                <a:ea typeface="Cambria Math"/>
              </a:rPr>
              <a:t>− </a:t>
            </a:r>
            <a:r>
              <a:rPr lang="en-US" sz="1400" dirty="0" smtClean="0">
                <a:latin typeface="Cambria Math" pitchFamily="18" charset="0"/>
                <a:ea typeface="Cambria Math" pitchFamily="18" charset="0"/>
              </a:rPr>
              <a:t>1       </a:t>
            </a:r>
            <a:r>
              <a:rPr lang="en-US" sz="1400" i="1" dirty="0" smtClean="0">
                <a:solidFill>
                  <a:srgbClr val="FF0000"/>
                </a:solidFill>
                <a:latin typeface="Cambria Math" pitchFamily="18" charset="0"/>
                <a:ea typeface="Cambria Math" pitchFamily="18" charset="0"/>
              </a:rPr>
              <a:t>using the formula for the sum of the terms of a  geometric series</a:t>
            </a:r>
            <a:endParaRPr lang="en-US" sz="1400" dirty="0">
              <a:latin typeface="Cambria Math" pitchFamily="18" charset="0"/>
              <a:ea typeface="Cambria Math" pitchFamily="18" charset="0"/>
            </a:endParaRPr>
          </a:p>
          <a:p>
            <a:pPr lvl="1"/>
            <a:r>
              <a:rPr lang="en-US" sz="1400" dirty="0" smtClean="0"/>
              <a:t>There was a myth created with the puzzle. Monks  in a tower in Hanoi are transferring 64 gold disks from one peg to another following the rules of the puzzle.  They move one disk each day. When the puzzle is finished, the world will end. </a:t>
            </a:r>
          </a:p>
          <a:p>
            <a:pPr lvl="1"/>
            <a:r>
              <a:rPr lang="en-US" sz="1400" dirty="0" smtClean="0"/>
              <a:t>Using this formula for the </a:t>
            </a:r>
            <a:r>
              <a:rPr lang="en-US" sz="1400" dirty="0" smtClean="0">
                <a:latin typeface="Cambria Math" pitchFamily="18" charset="0"/>
                <a:ea typeface="Cambria Math" pitchFamily="18" charset="0"/>
              </a:rPr>
              <a:t>64</a:t>
            </a:r>
            <a:r>
              <a:rPr lang="en-US" sz="1400" dirty="0" smtClean="0"/>
              <a:t> gold disks of the myth, </a:t>
            </a:r>
          </a:p>
          <a:p>
            <a:pPr lvl="1">
              <a:buNone/>
            </a:pPr>
            <a:r>
              <a:rPr lang="en-US" sz="1400" dirty="0" smtClean="0"/>
              <a:t>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64</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1</a:t>
            </a:r>
            <a:r>
              <a:rPr lang="en-US" sz="1400" dirty="0" smtClean="0"/>
              <a:t> = </a:t>
            </a:r>
            <a:r>
              <a:rPr lang="en-US" sz="1400" dirty="0" smtClean="0">
                <a:latin typeface="Cambria Math" pitchFamily="18" charset="0"/>
                <a:ea typeface="Cambria Math" pitchFamily="18" charset="0"/>
              </a:rPr>
              <a:t>18,446, 744,073, 709,551,615 </a:t>
            </a:r>
          </a:p>
          <a:p>
            <a:pPr lvl="1">
              <a:buNone/>
            </a:pPr>
            <a:r>
              <a:rPr lang="en-US" sz="1400" dirty="0" smtClean="0">
                <a:latin typeface="Cambria Math" pitchFamily="18" charset="0"/>
                <a:ea typeface="Cambria Math" pitchFamily="18" charset="0"/>
              </a:rPr>
              <a:t>      </a:t>
            </a:r>
            <a:r>
              <a:rPr lang="en-US" sz="1400" dirty="0" smtClean="0"/>
              <a:t>days are needed to solve the puzzle, which is more than </a:t>
            </a:r>
            <a:r>
              <a:rPr lang="en-US" sz="1400" dirty="0" smtClean="0">
                <a:latin typeface="Cambria" pitchFamily="18" charset="0"/>
              </a:rPr>
              <a:t>500</a:t>
            </a:r>
            <a:r>
              <a:rPr lang="en-US" sz="1400" dirty="0" smtClean="0"/>
              <a:t> billion years.</a:t>
            </a:r>
          </a:p>
          <a:p>
            <a:pPr>
              <a:buNone/>
            </a:pPr>
            <a:endParaRPr lang="en-US" sz="1400" dirty="0" smtClean="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Counting Bit Strings</a:t>
            </a:r>
            <a:endParaRPr lang="en-US" sz="4000"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Find a recurrence relation and give initial conditions for the number of bit strings of length </a:t>
            </a:r>
            <a:r>
              <a:rPr lang="en-US" i="1" dirty="0" smtClean="0"/>
              <a:t>n</a:t>
            </a:r>
            <a:r>
              <a:rPr lang="en-US" dirty="0" smtClean="0"/>
              <a:t> without two consecutive </a:t>
            </a:r>
            <a:r>
              <a:rPr lang="en-US" dirty="0" smtClean="0">
                <a:latin typeface="Cambria Math" pitchFamily="18" charset="0"/>
                <a:ea typeface="Cambria Math" pitchFamily="18" charset="0"/>
              </a:rPr>
              <a:t>0</a:t>
            </a:r>
            <a:r>
              <a:rPr lang="en-US" dirty="0" smtClean="0"/>
              <a:t>s. How many such bit strings are there of length five?</a:t>
            </a:r>
          </a:p>
          <a:p>
            <a:pPr>
              <a:buNone/>
            </a:pPr>
            <a:r>
              <a:rPr lang="en-US" b="1" dirty="0" smtClean="0"/>
              <a:t>      Solution</a:t>
            </a:r>
            <a:r>
              <a:rPr lang="en-US" dirty="0" smtClean="0"/>
              <a:t>: Let </a:t>
            </a:r>
            <a:r>
              <a:rPr lang="en-US" i="1" dirty="0" smtClean="0">
                <a:solidFill>
                  <a:srgbClr val="FF0000"/>
                </a:solidFill>
              </a:rPr>
              <a:t>a</a:t>
            </a:r>
            <a:r>
              <a:rPr lang="en-US" i="1" baseline="-25000" dirty="0" smtClean="0">
                <a:solidFill>
                  <a:srgbClr val="FF0000"/>
                </a:solidFill>
              </a:rPr>
              <a:t>n </a:t>
            </a:r>
            <a:r>
              <a:rPr lang="en-US" dirty="0" smtClean="0">
                <a:solidFill>
                  <a:srgbClr val="FF0000"/>
                </a:solidFill>
              </a:rPr>
              <a:t> denote the number of bit strings of length  </a:t>
            </a:r>
            <a:r>
              <a:rPr lang="en-US" i="1" dirty="0" smtClean="0">
                <a:solidFill>
                  <a:srgbClr val="FF0000"/>
                </a:solidFill>
              </a:rPr>
              <a:t>n</a:t>
            </a:r>
            <a:r>
              <a:rPr lang="en-US" dirty="0" smtClean="0">
                <a:solidFill>
                  <a:srgbClr val="FF0000"/>
                </a:solidFill>
              </a:rPr>
              <a:t> without two consecutive </a:t>
            </a:r>
            <a:r>
              <a:rPr lang="en-US" dirty="0" smtClean="0">
                <a:solidFill>
                  <a:srgbClr val="FF0000"/>
                </a:solidFill>
                <a:latin typeface="Cambria Math" pitchFamily="18" charset="0"/>
                <a:ea typeface="Cambria Math" pitchFamily="18" charset="0"/>
              </a:rPr>
              <a:t>0</a:t>
            </a:r>
            <a:r>
              <a:rPr lang="en-US" dirty="0" smtClean="0">
                <a:solidFill>
                  <a:srgbClr val="FF0000"/>
                </a:solidFill>
              </a:rPr>
              <a:t>s</a:t>
            </a:r>
            <a:r>
              <a:rPr lang="en-US" dirty="0" smtClean="0"/>
              <a:t>.  To obtain a recurrence relation for {</a:t>
            </a:r>
            <a:r>
              <a:rPr lang="en-US" i="1" dirty="0" smtClean="0"/>
              <a:t>a</a:t>
            </a:r>
            <a:r>
              <a:rPr lang="en-US" i="1" baseline="-25000" dirty="0" smtClean="0"/>
              <a:t>n </a:t>
            </a:r>
            <a:r>
              <a:rPr lang="en-US" dirty="0" smtClean="0"/>
              <a:t>} note that the number of bit strings of length </a:t>
            </a:r>
            <a:r>
              <a:rPr lang="en-US" i="1" dirty="0" smtClean="0"/>
              <a:t>n</a:t>
            </a:r>
            <a:r>
              <a:rPr lang="en-US" dirty="0" smtClean="0"/>
              <a:t> that do not have two consecutive </a:t>
            </a:r>
            <a:r>
              <a:rPr lang="en-US" dirty="0" smtClean="0">
                <a:latin typeface="Cambria Math" pitchFamily="18" charset="0"/>
                <a:ea typeface="Cambria Math" pitchFamily="18" charset="0"/>
              </a:rPr>
              <a:t>0</a:t>
            </a:r>
            <a:r>
              <a:rPr lang="en-US" dirty="0" smtClean="0"/>
              <a:t>s is </a:t>
            </a:r>
            <a:r>
              <a:rPr lang="en-US" b="1" dirty="0" smtClean="0">
                <a:solidFill>
                  <a:srgbClr val="00B0F0"/>
                </a:solidFill>
              </a:rPr>
              <a:t>the number of bit strings ending with a </a:t>
            </a:r>
            <a:r>
              <a:rPr lang="en-US" b="1" dirty="0" smtClean="0">
                <a:solidFill>
                  <a:srgbClr val="00B0F0"/>
                </a:solidFill>
                <a:latin typeface="Cambria Math" pitchFamily="18" charset="0"/>
                <a:ea typeface="Cambria Math" pitchFamily="18" charset="0"/>
              </a:rPr>
              <a:t>0</a:t>
            </a:r>
            <a:r>
              <a:rPr lang="en-US" b="1" dirty="0" smtClean="0">
                <a:solidFill>
                  <a:srgbClr val="00B0F0"/>
                </a:solidFill>
              </a:rPr>
              <a:t> </a:t>
            </a:r>
            <a:r>
              <a:rPr lang="en-US" dirty="0" smtClean="0"/>
              <a:t>plus </a:t>
            </a:r>
            <a:r>
              <a:rPr lang="en-US" b="1" dirty="0" smtClean="0">
                <a:solidFill>
                  <a:srgbClr val="00B050"/>
                </a:solidFill>
              </a:rPr>
              <a:t>the number of such bit strings ending with a </a:t>
            </a:r>
            <a:r>
              <a:rPr lang="en-US" b="1" dirty="0" smtClean="0">
                <a:solidFill>
                  <a:srgbClr val="00B050"/>
                </a:solidFill>
                <a:latin typeface="Cambria Math" pitchFamily="18" charset="0"/>
                <a:ea typeface="Cambria Math" pitchFamily="18" charset="0"/>
              </a:rPr>
              <a:t>1</a:t>
            </a:r>
            <a:r>
              <a:rPr lang="en-US" dirty="0" smtClean="0"/>
              <a:t>. </a:t>
            </a:r>
          </a:p>
          <a:p>
            <a:pPr>
              <a:buNone/>
            </a:pPr>
            <a:endParaRPr lang="en-US" dirty="0" smtClean="0"/>
          </a:p>
          <a:p>
            <a:pPr>
              <a:buNone/>
            </a:pPr>
            <a:r>
              <a:rPr lang="en-US" dirty="0" smtClean="0"/>
              <a:t>      Now assume that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3. </a:t>
            </a:r>
          </a:p>
          <a:p>
            <a:pPr lvl="1"/>
            <a:r>
              <a:rPr lang="en-US" dirty="0" smtClean="0">
                <a:latin typeface="Cambria Math" pitchFamily="18" charset="0"/>
                <a:ea typeface="Cambria Math" pitchFamily="18" charset="0"/>
              </a:rPr>
              <a:t> </a:t>
            </a:r>
            <a:r>
              <a:rPr lang="en-US" dirty="0" smtClean="0">
                <a:solidFill>
                  <a:srgbClr val="00B0F0"/>
                </a:solidFill>
                <a:latin typeface="Cambria Math" pitchFamily="18" charset="0"/>
                <a:ea typeface="Cambria Math" pitchFamily="18" charset="0"/>
              </a:rPr>
              <a:t>The bit strings of length </a:t>
            </a:r>
            <a:r>
              <a:rPr lang="en-US" i="1" dirty="0" smtClean="0">
                <a:solidFill>
                  <a:srgbClr val="00B0F0"/>
                </a:solidFill>
                <a:latin typeface="Cambria Math" pitchFamily="18" charset="0"/>
                <a:ea typeface="Cambria Math" pitchFamily="18" charset="0"/>
              </a:rPr>
              <a:t>n</a:t>
            </a:r>
            <a:r>
              <a:rPr lang="en-US" dirty="0" smtClean="0">
                <a:solidFill>
                  <a:srgbClr val="00B0F0"/>
                </a:solidFill>
                <a:latin typeface="Cambria Math" pitchFamily="18" charset="0"/>
                <a:ea typeface="Cambria Math" pitchFamily="18" charset="0"/>
              </a:rPr>
              <a:t> ending with 1 without two consecutive 0s are the bit strings of length </a:t>
            </a:r>
            <a:r>
              <a:rPr lang="en-US" i="1" dirty="0" smtClean="0">
                <a:solidFill>
                  <a:srgbClr val="00B0F0"/>
                </a:solidFill>
                <a:latin typeface="Cambria Math" pitchFamily="18" charset="0"/>
                <a:ea typeface="Cambria Math" pitchFamily="18" charset="0"/>
              </a:rPr>
              <a:t>n</a:t>
            </a:r>
            <a:r>
              <a:rPr lang="en-US" dirty="0" smtClean="0">
                <a:solidFill>
                  <a:srgbClr val="00B0F0"/>
                </a:solidFill>
                <a:latin typeface="Cambria Math" pitchFamily="18" charset="0"/>
                <a:ea typeface="Cambria Math" pitchFamily="18" charset="0"/>
              </a:rPr>
              <a:t> </a:t>
            </a:r>
            <a:r>
              <a:rPr lang="en-US" dirty="0" smtClean="0">
                <a:solidFill>
                  <a:srgbClr val="00B0F0"/>
                </a:solidFill>
                <a:latin typeface="Cambria Math"/>
                <a:ea typeface="Cambria Math"/>
              </a:rPr>
              <a:t>−</a:t>
            </a:r>
            <a:r>
              <a:rPr lang="en-US" dirty="0" smtClean="0">
                <a:solidFill>
                  <a:srgbClr val="00B0F0"/>
                </a:solidFill>
                <a:latin typeface="Cambria Math" pitchFamily="18" charset="0"/>
                <a:ea typeface="Cambria Math" pitchFamily="18" charset="0"/>
              </a:rPr>
              <a:t>1 with no two consecutive 0s with a 1  at the end. Hence, there are </a:t>
            </a:r>
            <a:r>
              <a:rPr lang="en-US" i="1" dirty="0" smtClean="0">
                <a:solidFill>
                  <a:srgbClr val="00B0F0"/>
                </a:solidFill>
              </a:rPr>
              <a:t>a</a:t>
            </a:r>
            <a:r>
              <a:rPr lang="en-US" i="1" baseline="-25000" dirty="0" smtClean="0">
                <a:solidFill>
                  <a:srgbClr val="00B0F0"/>
                </a:solidFill>
              </a:rPr>
              <a:t>n</a:t>
            </a:r>
            <a:r>
              <a:rPr lang="en-US" i="1" baseline="-25000" dirty="0" smtClean="0">
                <a:solidFill>
                  <a:srgbClr val="00B0F0"/>
                </a:solidFill>
                <a:latin typeface="Cambria Math"/>
                <a:ea typeface="Cambria Math"/>
              </a:rPr>
              <a:t>−</a:t>
            </a:r>
            <a:r>
              <a:rPr lang="en-US" baseline="-25000" dirty="0" smtClean="0">
                <a:solidFill>
                  <a:srgbClr val="00B0F0"/>
                </a:solidFill>
                <a:latin typeface="Cambria Math"/>
                <a:ea typeface="Cambria Math"/>
              </a:rPr>
              <a:t>1 </a:t>
            </a:r>
            <a:r>
              <a:rPr lang="en-US" dirty="0" smtClean="0">
                <a:solidFill>
                  <a:srgbClr val="00B0F0"/>
                </a:solidFill>
                <a:latin typeface="Cambria Math" pitchFamily="18" charset="0"/>
                <a:ea typeface="Cambria Math" pitchFamily="18" charset="0"/>
              </a:rPr>
              <a:t> such bit strings.</a:t>
            </a:r>
          </a:p>
          <a:p>
            <a:pPr lvl="1"/>
            <a:r>
              <a:rPr lang="en-US" dirty="0" smtClean="0">
                <a:solidFill>
                  <a:srgbClr val="00B050"/>
                </a:solidFill>
                <a:latin typeface="Cambria Math" pitchFamily="18" charset="0"/>
                <a:ea typeface="Cambria Math" pitchFamily="18" charset="0"/>
              </a:rPr>
              <a:t>The bit strings of length n ending with 0 without two consecutive 0s are the bit strings of length </a:t>
            </a:r>
            <a:r>
              <a:rPr lang="en-US" i="1" dirty="0" smtClean="0">
                <a:solidFill>
                  <a:srgbClr val="00B050"/>
                </a:solidFill>
                <a:latin typeface="Cambria Math" pitchFamily="18" charset="0"/>
                <a:ea typeface="Cambria Math" pitchFamily="18" charset="0"/>
              </a:rPr>
              <a:t>n</a:t>
            </a:r>
            <a:r>
              <a:rPr lang="en-US" dirty="0" smtClean="0">
                <a:solidFill>
                  <a:srgbClr val="00B050"/>
                </a:solidFill>
                <a:latin typeface="Cambria Math" pitchFamily="18" charset="0"/>
                <a:ea typeface="Cambria Math" pitchFamily="18" charset="0"/>
              </a:rPr>
              <a:t> </a:t>
            </a:r>
            <a:r>
              <a:rPr lang="en-US" dirty="0" smtClean="0">
                <a:solidFill>
                  <a:srgbClr val="00B050"/>
                </a:solidFill>
                <a:latin typeface="Cambria Math"/>
                <a:ea typeface="Cambria Math"/>
              </a:rPr>
              <a:t>−</a:t>
            </a:r>
            <a:r>
              <a:rPr lang="en-US" dirty="0" smtClean="0">
                <a:solidFill>
                  <a:srgbClr val="00B050"/>
                </a:solidFill>
                <a:latin typeface="Cambria Math" pitchFamily="18" charset="0"/>
                <a:ea typeface="Cambria Math" pitchFamily="18" charset="0"/>
              </a:rPr>
              <a:t>2 with no two consecutive 0s with 10  at the end. Hence, there are </a:t>
            </a:r>
            <a:r>
              <a:rPr lang="en-US" i="1" dirty="0" smtClean="0">
                <a:solidFill>
                  <a:srgbClr val="00B050"/>
                </a:solidFill>
              </a:rPr>
              <a:t>a</a:t>
            </a:r>
            <a:r>
              <a:rPr lang="en-US" i="1" baseline="-25000" dirty="0" smtClean="0">
                <a:solidFill>
                  <a:srgbClr val="00B050"/>
                </a:solidFill>
              </a:rPr>
              <a:t>n</a:t>
            </a:r>
            <a:r>
              <a:rPr lang="en-US" i="1" baseline="-25000" dirty="0" smtClean="0">
                <a:solidFill>
                  <a:srgbClr val="00B050"/>
                </a:solidFill>
                <a:latin typeface="Cambria Math"/>
                <a:ea typeface="Cambria Math"/>
              </a:rPr>
              <a:t>−</a:t>
            </a:r>
            <a:r>
              <a:rPr lang="en-US" baseline="-25000" dirty="0" smtClean="0">
                <a:solidFill>
                  <a:srgbClr val="00B050"/>
                </a:solidFill>
                <a:latin typeface="Cambria Math"/>
                <a:ea typeface="Cambria Math"/>
              </a:rPr>
              <a:t>2 </a:t>
            </a:r>
            <a:r>
              <a:rPr lang="en-US" dirty="0" smtClean="0">
                <a:solidFill>
                  <a:srgbClr val="00B050"/>
                </a:solidFill>
                <a:latin typeface="Cambria Math" pitchFamily="18" charset="0"/>
                <a:ea typeface="Cambria Math" pitchFamily="18" charset="0"/>
              </a:rPr>
              <a:t> such bit strings.</a:t>
            </a:r>
          </a:p>
          <a:p>
            <a:pPr>
              <a:buNone/>
            </a:pPr>
            <a:r>
              <a:rPr lang="en-US" dirty="0" smtClean="0">
                <a:latin typeface="Cambria Math" pitchFamily="18" charset="0"/>
                <a:ea typeface="Cambria Math" pitchFamily="18" charset="0"/>
              </a:rPr>
              <a:t>       We conclude that </a:t>
            </a:r>
            <a:r>
              <a:rPr lang="en-US" i="1" dirty="0" smtClean="0">
                <a:solidFill>
                  <a:srgbClr val="FF0000"/>
                </a:solidFill>
              </a:rPr>
              <a:t>a</a:t>
            </a:r>
            <a:r>
              <a:rPr lang="en-US" i="1" baseline="-25000" dirty="0" smtClean="0">
                <a:solidFill>
                  <a:srgbClr val="FF0000"/>
                </a:solidFill>
              </a:rPr>
              <a:t>n</a:t>
            </a:r>
            <a:r>
              <a:rPr lang="en-US" i="1" baseline="-25000" dirty="0" smtClean="0"/>
              <a:t> </a:t>
            </a:r>
            <a:r>
              <a:rPr lang="en-US" dirty="0" smtClean="0"/>
              <a:t> = </a:t>
            </a:r>
            <a:r>
              <a:rPr lang="en-US" b="1" i="1" dirty="0" smtClean="0">
                <a:solidFill>
                  <a:srgbClr val="00B0F0"/>
                </a:solidFill>
              </a:rPr>
              <a:t>a</a:t>
            </a:r>
            <a:r>
              <a:rPr lang="en-US" b="1" i="1" baseline="-25000" dirty="0" smtClean="0">
                <a:solidFill>
                  <a:srgbClr val="00B0F0"/>
                </a:solidFill>
              </a:rPr>
              <a:t>n</a:t>
            </a:r>
            <a:r>
              <a:rPr lang="en-US" b="1" i="1" baseline="-25000" dirty="0" smtClean="0">
                <a:solidFill>
                  <a:srgbClr val="00B0F0"/>
                </a:solidFill>
                <a:latin typeface="Cambria Math"/>
                <a:ea typeface="Cambria Math"/>
              </a:rPr>
              <a:t>−</a:t>
            </a:r>
            <a:r>
              <a:rPr lang="en-US" b="1" baseline="-25000" dirty="0" smtClean="0">
                <a:solidFill>
                  <a:srgbClr val="00B0F0"/>
                </a:solidFill>
                <a:latin typeface="Cambria Math"/>
                <a:ea typeface="Cambria Math"/>
              </a:rPr>
              <a:t>1</a:t>
            </a:r>
            <a:r>
              <a:rPr lang="en-US" b="1" dirty="0" smtClean="0">
                <a:solidFill>
                  <a:srgbClr val="00B0F0"/>
                </a:solidFill>
              </a:rPr>
              <a:t>  </a:t>
            </a:r>
            <a:r>
              <a:rPr lang="en-US" dirty="0" smtClean="0"/>
              <a:t>+ </a:t>
            </a:r>
            <a:r>
              <a:rPr lang="en-US" b="1" i="1" dirty="0" smtClean="0">
                <a:solidFill>
                  <a:srgbClr val="00B050"/>
                </a:solidFill>
              </a:rPr>
              <a:t>a</a:t>
            </a:r>
            <a:r>
              <a:rPr lang="en-US" b="1" i="1" baseline="-25000" dirty="0" smtClean="0">
                <a:solidFill>
                  <a:srgbClr val="00B050"/>
                </a:solidFill>
              </a:rPr>
              <a:t>n</a:t>
            </a:r>
            <a:r>
              <a:rPr lang="en-US" b="1" i="1" baseline="-25000" dirty="0" smtClean="0">
                <a:solidFill>
                  <a:srgbClr val="00B050"/>
                </a:solidFill>
                <a:latin typeface="Cambria Math"/>
                <a:ea typeface="Cambria Math"/>
              </a:rPr>
              <a:t>−</a:t>
            </a:r>
            <a:r>
              <a:rPr lang="en-US" b="1" baseline="-25000" dirty="0" smtClean="0">
                <a:solidFill>
                  <a:srgbClr val="00B050"/>
                </a:solidFill>
                <a:latin typeface="Cambria Math"/>
                <a:ea typeface="Cambria Math"/>
              </a:rPr>
              <a:t>2</a:t>
            </a:r>
            <a:r>
              <a:rPr lang="en-US" b="1" dirty="0" smtClean="0">
                <a:solidFill>
                  <a:srgbClr val="00B050"/>
                </a:solidFill>
              </a:rPr>
              <a:t>  </a:t>
            </a:r>
            <a:r>
              <a:rPr lang="en-US" dirty="0" smtClean="0"/>
              <a:t>for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3</a:t>
            </a:r>
            <a:r>
              <a:rPr lang="en-US" dirty="0" smtClean="0"/>
              <a:t>.</a:t>
            </a:r>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5" name="Picture 4" descr="0704.jpg"/>
          <p:cNvPicPr>
            <a:picLocks noChangeAspect="1"/>
          </p:cNvPicPr>
          <p:nvPr/>
        </p:nvPicPr>
        <p:blipFill>
          <a:blip r:embed="rId2" cstate="print"/>
          <a:stretch>
            <a:fillRect/>
          </a:stretch>
        </p:blipFill>
        <p:spPr>
          <a:xfrm>
            <a:off x="1905000" y="4572000"/>
            <a:ext cx="5174463" cy="19050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Bit Strings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endParaRPr lang="en-US" dirty="0" smtClean="0"/>
          </a:p>
          <a:p>
            <a:pPr>
              <a:buNone/>
            </a:pPr>
            <a:r>
              <a:rPr lang="en-US" dirty="0" smtClean="0"/>
              <a:t>     The initial conditions are:</a:t>
            </a:r>
            <a:r>
              <a:rPr lang="en-US" dirty="0" smtClean="0">
                <a:latin typeface="Cambria Math" pitchFamily="18" charset="0"/>
                <a:ea typeface="Cambria Math" pitchFamily="18" charset="0"/>
              </a:rPr>
              <a:t> </a:t>
            </a:r>
          </a:p>
          <a:p>
            <a:pPr lvl="1"/>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2, since both the bit strings 0 and 1 do not have consecutive 0s.</a:t>
            </a:r>
          </a:p>
          <a:p>
            <a:pPr lvl="1"/>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3, since the bit strings 01, 10, and 11 do not have consecutive 0s, while 00 does.</a:t>
            </a:r>
          </a:p>
          <a:p>
            <a:pPr lvl="1"/>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To obtain </a:t>
            </a:r>
            <a:r>
              <a:rPr lang="en-US" i="1" dirty="0" smtClean="0"/>
              <a:t>a</a:t>
            </a:r>
            <a:r>
              <a:rPr lang="en-US" baseline="-25000" dirty="0" smtClean="0">
                <a:latin typeface="Cambria Math"/>
                <a:ea typeface="Cambria Math"/>
              </a:rPr>
              <a:t>5 </a:t>
            </a:r>
            <a:r>
              <a:rPr lang="en-US" dirty="0" smtClean="0">
                <a:latin typeface="Cambria Math" pitchFamily="18" charset="0"/>
                <a:ea typeface="Cambria Math" pitchFamily="18" charset="0"/>
              </a:rPr>
              <a:t>, we use the recurrence relation three times to find that:</a:t>
            </a:r>
          </a:p>
          <a:p>
            <a:pPr>
              <a:buNone/>
            </a:pPr>
            <a:endParaRPr lang="en-US" dirty="0" smtClean="0">
              <a:latin typeface="Cambria Math" pitchFamily="18" charset="0"/>
              <a:ea typeface="Cambria Math" pitchFamily="18" charset="0"/>
            </a:endParaRPr>
          </a:p>
          <a:p>
            <a:pPr lvl="1"/>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3 + 2 = 5</a:t>
            </a:r>
          </a:p>
          <a:p>
            <a:pPr lvl="1"/>
            <a:r>
              <a:rPr lang="en-US" i="1" dirty="0" smtClean="0"/>
              <a:t> a</a:t>
            </a:r>
            <a:r>
              <a:rPr lang="en-US" baseline="-25000" dirty="0" smtClean="0">
                <a:latin typeface="Cambria Math"/>
                <a:ea typeface="Cambria Math"/>
              </a:rPr>
              <a:t>4</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5+ 3 = 8</a:t>
            </a:r>
          </a:p>
          <a:p>
            <a:pPr lvl="1"/>
            <a:r>
              <a:rPr lang="en-US" i="1" dirty="0" smtClean="0"/>
              <a:t> a</a:t>
            </a:r>
            <a:r>
              <a:rPr lang="en-US" baseline="-25000" dirty="0" smtClean="0">
                <a:latin typeface="Cambria Math"/>
                <a:ea typeface="Cambria Math"/>
              </a:rPr>
              <a:t>5</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4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8+ 5 = 13</a:t>
            </a: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6" name="TextBox 5"/>
          <p:cNvSpPr txBox="1"/>
          <p:nvPr/>
        </p:nvSpPr>
        <p:spPr>
          <a:xfrm>
            <a:off x="990600" y="4724400"/>
            <a:ext cx="7086600" cy="1200329"/>
          </a:xfrm>
          <a:prstGeom prst="rect">
            <a:avLst/>
          </a:prstGeom>
          <a:noFill/>
          <a:ln>
            <a:solidFill>
              <a:srgbClr val="0070C0"/>
            </a:solidFill>
          </a:ln>
        </p:spPr>
        <p:txBody>
          <a:bodyPr wrap="square" rtlCol="0">
            <a:spAutoFit/>
          </a:bodyPr>
          <a:lstStyle/>
          <a:p>
            <a:r>
              <a:rPr lang="en-US" b="1" dirty="0" smtClean="0">
                <a:solidFill>
                  <a:srgbClr val="00B050"/>
                </a:solidFill>
              </a:rPr>
              <a:t>Note that {</a:t>
            </a:r>
            <a:r>
              <a:rPr lang="en-US" b="1" i="1" dirty="0" smtClean="0">
                <a:solidFill>
                  <a:srgbClr val="00B050"/>
                </a:solidFill>
              </a:rPr>
              <a:t>a</a:t>
            </a:r>
            <a:r>
              <a:rPr lang="en-US" b="1" i="1" baseline="-25000" dirty="0" smtClean="0">
                <a:solidFill>
                  <a:srgbClr val="00B050"/>
                </a:solidFill>
              </a:rPr>
              <a:t>n </a:t>
            </a:r>
            <a:r>
              <a:rPr lang="en-US" b="1" dirty="0" smtClean="0">
                <a:solidFill>
                  <a:srgbClr val="00B050"/>
                </a:solidFill>
              </a:rPr>
              <a:t>} satisfies the same recurrence relation as the Fibonacci sequence. Since </a:t>
            </a:r>
            <a:r>
              <a:rPr lang="en-US" b="1" i="1" dirty="0" smtClean="0">
                <a:solidFill>
                  <a:srgbClr val="FF0000"/>
                </a:solidFill>
              </a:rPr>
              <a:t>a</a:t>
            </a:r>
            <a:r>
              <a:rPr lang="en-US" b="1" baseline="-25000" dirty="0" smtClean="0">
                <a:solidFill>
                  <a:srgbClr val="FF0000"/>
                </a:solidFill>
                <a:latin typeface="Cambria Math"/>
                <a:ea typeface="Cambria Math"/>
              </a:rPr>
              <a:t>1 </a:t>
            </a:r>
            <a:r>
              <a:rPr lang="en-US" b="1" dirty="0" smtClean="0">
                <a:solidFill>
                  <a:srgbClr val="FF0000"/>
                </a:solidFill>
                <a:latin typeface="Cambria Math" pitchFamily="18" charset="0"/>
                <a:ea typeface="Cambria Math" pitchFamily="18" charset="0"/>
              </a:rPr>
              <a:t> =</a:t>
            </a:r>
            <a:r>
              <a:rPr lang="en-US" b="1" i="1" dirty="0" smtClean="0">
                <a:solidFill>
                  <a:srgbClr val="FF0000"/>
                </a:solidFill>
              </a:rPr>
              <a:t> f</a:t>
            </a:r>
            <a:r>
              <a:rPr lang="en-US" b="1" baseline="-25000" dirty="0" smtClean="0">
                <a:solidFill>
                  <a:srgbClr val="FF0000"/>
                </a:solidFill>
                <a:latin typeface="Cambria Math" pitchFamily="18" charset="0"/>
                <a:ea typeface="Cambria Math" pitchFamily="18" charset="0"/>
              </a:rPr>
              <a:t>3 </a:t>
            </a:r>
            <a:r>
              <a:rPr lang="en-US" b="1" dirty="0" smtClean="0">
                <a:solidFill>
                  <a:srgbClr val="FF0000"/>
                </a:solidFill>
              </a:rPr>
              <a:t> </a:t>
            </a:r>
            <a:r>
              <a:rPr lang="en-US" b="1" dirty="0" smtClean="0">
                <a:solidFill>
                  <a:srgbClr val="00B050"/>
                </a:solidFill>
              </a:rPr>
              <a:t>and  </a:t>
            </a:r>
            <a:r>
              <a:rPr lang="en-US" b="1" i="1" dirty="0" smtClean="0">
                <a:solidFill>
                  <a:srgbClr val="FF0000"/>
                </a:solidFill>
              </a:rPr>
              <a:t>a</a:t>
            </a:r>
            <a:r>
              <a:rPr lang="en-US" b="1" baseline="-25000" dirty="0" smtClean="0">
                <a:solidFill>
                  <a:srgbClr val="FF0000"/>
                </a:solidFill>
                <a:latin typeface="Cambria Math"/>
                <a:ea typeface="Cambria Math"/>
              </a:rPr>
              <a:t>2 </a:t>
            </a:r>
            <a:r>
              <a:rPr lang="en-US" b="1" dirty="0" smtClean="0">
                <a:solidFill>
                  <a:srgbClr val="FF0000"/>
                </a:solidFill>
                <a:latin typeface="Cambria Math" pitchFamily="18" charset="0"/>
                <a:ea typeface="Cambria Math" pitchFamily="18" charset="0"/>
              </a:rPr>
              <a:t> =</a:t>
            </a:r>
            <a:r>
              <a:rPr lang="en-US" b="1" i="1" dirty="0" smtClean="0">
                <a:solidFill>
                  <a:srgbClr val="FF0000"/>
                </a:solidFill>
              </a:rPr>
              <a:t> f</a:t>
            </a:r>
            <a:r>
              <a:rPr lang="en-US" b="1" baseline="-25000" dirty="0" smtClean="0">
                <a:solidFill>
                  <a:srgbClr val="FF0000"/>
                </a:solidFill>
                <a:latin typeface="Cambria Math" pitchFamily="18" charset="0"/>
                <a:ea typeface="Cambria Math" pitchFamily="18" charset="0"/>
              </a:rPr>
              <a:t>4 </a:t>
            </a:r>
            <a:r>
              <a:rPr lang="en-US" b="1" dirty="0" smtClean="0">
                <a:solidFill>
                  <a:srgbClr val="00B050"/>
                </a:solidFill>
              </a:rPr>
              <a:t>, we conclude that </a:t>
            </a:r>
            <a:r>
              <a:rPr lang="en-US" b="1" i="1" dirty="0" smtClean="0">
                <a:solidFill>
                  <a:srgbClr val="FF0000"/>
                </a:solidFill>
              </a:rPr>
              <a:t>a</a:t>
            </a:r>
            <a:r>
              <a:rPr lang="en-US" b="1" i="1" baseline="-25000" dirty="0" smtClean="0">
                <a:solidFill>
                  <a:srgbClr val="FF0000"/>
                </a:solidFill>
                <a:ea typeface="Cambria Math"/>
              </a:rPr>
              <a:t>n</a:t>
            </a:r>
            <a:r>
              <a:rPr lang="en-US" b="1" baseline="-25000" dirty="0" smtClean="0">
                <a:solidFill>
                  <a:srgbClr val="FF0000"/>
                </a:solidFill>
                <a:latin typeface="Cambria Math"/>
                <a:ea typeface="Cambria Math"/>
              </a:rPr>
              <a:t> </a:t>
            </a:r>
            <a:r>
              <a:rPr lang="en-US" b="1" dirty="0" smtClean="0">
                <a:solidFill>
                  <a:srgbClr val="FF0000"/>
                </a:solidFill>
                <a:latin typeface="Cambria Math" pitchFamily="18" charset="0"/>
                <a:ea typeface="Cambria Math" pitchFamily="18" charset="0"/>
              </a:rPr>
              <a:t> =</a:t>
            </a:r>
            <a:r>
              <a:rPr lang="en-US" b="1" i="1" dirty="0" smtClean="0">
                <a:solidFill>
                  <a:srgbClr val="FF0000"/>
                </a:solidFill>
              </a:rPr>
              <a:t> f</a:t>
            </a:r>
            <a:r>
              <a:rPr lang="en-US" b="1" i="1" baseline="-25000" dirty="0" smtClean="0">
                <a:solidFill>
                  <a:srgbClr val="FF0000"/>
                </a:solidFill>
                <a:latin typeface="Cambria Math" pitchFamily="18" charset="0"/>
                <a:ea typeface="Cambria Math" pitchFamily="18" charset="0"/>
              </a:rPr>
              <a:t>n</a:t>
            </a:r>
            <a:r>
              <a:rPr lang="en-US" b="1" baseline="-25000" dirty="0" smtClean="0">
                <a:solidFill>
                  <a:srgbClr val="FF0000"/>
                </a:solidFill>
                <a:latin typeface="Cambria Math" pitchFamily="18" charset="0"/>
                <a:ea typeface="Cambria Math" pitchFamily="18" charset="0"/>
              </a:rPr>
              <a:t>+2 </a:t>
            </a:r>
            <a:r>
              <a:rPr lang="en-US" b="1" dirty="0" smtClean="0">
                <a:solidFill>
                  <a:srgbClr val="FF0000"/>
                </a:solidFill>
              </a:rPr>
              <a:t>.</a:t>
            </a:r>
            <a:endParaRPr lang="en-US" b="1" baseline="-25000" dirty="0" smtClean="0">
              <a:solidFill>
                <a:srgbClr val="FF0000"/>
              </a:solidFill>
              <a:latin typeface="Cambria Math" pitchFamily="18" charset="0"/>
              <a:ea typeface="Cambria Math" pitchFamily="18" charset="0"/>
            </a:endParaRPr>
          </a:p>
          <a:p>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Linear Homogeneous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8.2</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Linear Homogeneous Recurrence Relations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Homogeneous Recurrence Relations</a:t>
            </a:r>
            <a:endParaRPr lang="en-US"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Definition: </a:t>
            </a:r>
            <a:r>
              <a:rPr lang="en-US" sz="2400" dirty="0" smtClean="0"/>
              <a:t>A </a:t>
            </a:r>
            <a:r>
              <a:rPr lang="en-US" sz="2400" b="1" i="1" dirty="0" smtClean="0">
                <a:solidFill>
                  <a:srgbClr val="FF0000"/>
                </a:solidFill>
              </a:rPr>
              <a:t>linear</a:t>
            </a:r>
            <a:r>
              <a:rPr lang="en-US" sz="2400" i="1" dirty="0" smtClean="0"/>
              <a:t> </a:t>
            </a:r>
            <a:r>
              <a:rPr lang="en-US" sz="2400" b="1" i="1" dirty="0" smtClean="0">
                <a:solidFill>
                  <a:srgbClr val="00B0F0"/>
                </a:solidFill>
              </a:rPr>
              <a:t>homogeneous</a:t>
            </a:r>
            <a:r>
              <a:rPr lang="en-US" sz="2400" i="1" dirty="0" smtClean="0"/>
              <a:t> recurrence relation of </a:t>
            </a:r>
            <a:r>
              <a:rPr lang="en-US" sz="2400" b="1" i="1" dirty="0" smtClean="0">
                <a:solidFill>
                  <a:srgbClr val="FFC000"/>
                </a:solidFill>
              </a:rPr>
              <a:t>degree </a:t>
            </a:r>
            <a:r>
              <a:rPr lang="en-US" sz="2400" b="1" dirty="0" smtClean="0">
                <a:solidFill>
                  <a:srgbClr val="FFC000"/>
                </a:solidFill>
              </a:rPr>
              <a:t>k</a:t>
            </a:r>
            <a:r>
              <a:rPr lang="en-US" sz="2400" b="1" i="1" dirty="0" smtClean="0">
                <a:solidFill>
                  <a:srgbClr val="FFC000"/>
                </a:solidFill>
              </a:rPr>
              <a:t> </a:t>
            </a:r>
            <a:r>
              <a:rPr lang="en-US" sz="2400" i="1" dirty="0" smtClean="0"/>
              <a:t>with </a:t>
            </a:r>
            <a:r>
              <a:rPr lang="en-US" sz="2400" b="1" i="1" dirty="0" smtClean="0">
                <a:solidFill>
                  <a:srgbClr val="00B050"/>
                </a:solidFill>
              </a:rPr>
              <a:t>constant coefficients </a:t>
            </a:r>
            <a:r>
              <a:rPr lang="en-US" sz="2400" dirty="0" smtClean="0"/>
              <a:t>is a recurrence relation of the form </a:t>
            </a:r>
            <a:r>
              <a:rPr lang="en-US" sz="2400" i="1" dirty="0" smtClean="0"/>
              <a:t>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r>
              <a:rPr lang="en-US" sz="2400" b="1" dirty="0" smtClean="0"/>
              <a:t> </a:t>
            </a:r>
            <a:r>
              <a:rPr lang="en-US" sz="2400" dirty="0" smtClean="0"/>
              <a:t>where                </a:t>
            </a:r>
            <a:r>
              <a:rPr lang="en-US" sz="2400" i="1" dirty="0" smtClean="0"/>
              <a:t>c</a:t>
            </a:r>
            <a:r>
              <a:rPr lang="en-US" sz="2400" baseline="-25000" dirty="0" smtClean="0">
                <a:latin typeface="Cambria Math" pitchFamily="18" charset="0"/>
                <a:ea typeface="Cambria Math" pitchFamily="18" charset="0"/>
              </a:rPr>
              <a:t>1</a:t>
            </a:r>
            <a:r>
              <a:rPr lang="en-US" sz="2400" i="1" dirty="0" smtClean="0"/>
              <a:t>, c</a:t>
            </a:r>
            <a:r>
              <a:rPr lang="en-US" sz="2400" baseline="-25000" dirty="0" smtClean="0">
                <a:latin typeface="Cambria Math" pitchFamily="18" charset="0"/>
                <a:ea typeface="Cambria Math"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c</a:t>
            </a:r>
            <a:r>
              <a:rPr lang="en-US" sz="2400" i="1" baseline="-25000" dirty="0" smtClean="0"/>
              <a:t>k</a:t>
            </a:r>
            <a:r>
              <a:rPr lang="en-US" sz="2400" i="1" dirty="0" smtClean="0"/>
              <a:t> </a:t>
            </a:r>
            <a:r>
              <a:rPr lang="en-US" sz="2400" dirty="0" smtClean="0">
                <a:latin typeface="Cambria Math"/>
                <a:ea typeface="Cambria Math"/>
              </a:rPr>
              <a:t>≠ </a:t>
            </a:r>
            <a:r>
              <a:rPr lang="en-US" sz="2400" dirty="0" smtClean="0">
                <a:latin typeface="Cambria Math" pitchFamily="18" charset="0"/>
                <a:ea typeface="Cambria Math" pitchFamily="18" charset="0"/>
              </a:rPr>
              <a:t>0 </a:t>
            </a:r>
            <a:endParaRPr lang="en-US" sz="2400" dirty="0">
              <a:latin typeface="Cambria Math" pitchFamily="18" charset="0"/>
              <a:ea typeface="Cambria Math" pitchFamily="18" charset="0"/>
            </a:endParaRPr>
          </a:p>
        </p:txBody>
      </p:sp>
      <p:sp>
        <p:nvSpPr>
          <p:cNvPr id="4" name="TextBox 3"/>
          <p:cNvSpPr txBox="1"/>
          <p:nvPr/>
        </p:nvSpPr>
        <p:spPr>
          <a:xfrm>
            <a:off x="533400" y="3886200"/>
            <a:ext cx="8305800" cy="1354217"/>
          </a:xfrm>
          <a:prstGeom prst="rect">
            <a:avLst/>
          </a:prstGeom>
          <a:noFill/>
          <a:ln>
            <a:solidFill>
              <a:schemeClr val="accent1"/>
            </a:solidFill>
          </a:ln>
        </p:spPr>
        <p:txBody>
          <a:bodyPr wrap="square" rtlCol="0">
            <a:spAutoFit/>
          </a:bodyPr>
          <a:lstStyle/>
          <a:p>
            <a:pPr>
              <a:buFont typeface="Arial" pitchFamily="34" charset="0"/>
              <a:buChar char="•"/>
            </a:pPr>
            <a:r>
              <a:rPr lang="en-US" dirty="0" smtClean="0"/>
              <a:t> </a:t>
            </a:r>
            <a:r>
              <a:rPr lang="en-US" sz="1600" dirty="0" smtClean="0"/>
              <a:t>it is </a:t>
            </a:r>
            <a:r>
              <a:rPr lang="en-US" sz="1600" b="1" i="1" dirty="0" smtClean="0">
                <a:solidFill>
                  <a:srgbClr val="FF0000"/>
                </a:solidFill>
              </a:rPr>
              <a:t>linear</a:t>
            </a:r>
            <a:r>
              <a:rPr lang="en-US" sz="1600" i="1" dirty="0" smtClean="0"/>
              <a:t> </a:t>
            </a:r>
            <a:r>
              <a:rPr lang="en-US" sz="1600" dirty="0" smtClean="0"/>
              <a:t>because the right-hand side is a sum of the previous terms of the sequence each multiplied by a function of </a:t>
            </a:r>
            <a:r>
              <a:rPr lang="en-US" sz="1600" i="1" dirty="0" smtClean="0"/>
              <a:t>n</a:t>
            </a:r>
            <a:r>
              <a:rPr lang="en-US" sz="1600" dirty="0" smtClean="0"/>
              <a:t>.</a:t>
            </a:r>
          </a:p>
          <a:p>
            <a:pPr>
              <a:buFont typeface="Arial" pitchFamily="34" charset="0"/>
              <a:buChar char="•"/>
            </a:pPr>
            <a:r>
              <a:rPr lang="en-US" sz="1600" i="1" dirty="0" smtClean="0"/>
              <a:t> </a:t>
            </a:r>
            <a:r>
              <a:rPr lang="en-US" sz="1600" dirty="0" smtClean="0"/>
              <a:t>it is </a:t>
            </a:r>
            <a:r>
              <a:rPr lang="en-US" sz="1600" b="1" i="1" dirty="0" smtClean="0">
                <a:solidFill>
                  <a:srgbClr val="00B0F0"/>
                </a:solidFill>
              </a:rPr>
              <a:t>homogeneous</a:t>
            </a:r>
            <a:r>
              <a:rPr lang="en-US" sz="1600" i="1" dirty="0" smtClean="0"/>
              <a:t> </a:t>
            </a:r>
            <a:r>
              <a:rPr lang="en-US" sz="1600" dirty="0" smtClean="0"/>
              <a:t>because no terms occur that are not multiples of the </a:t>
            </a:r>
            <a:r>
              <a:rPr lang="en-US" sz="1600" i="1" dirty="0" err="1" smtClean="0"/>
              <a:t>a</a:t>
            </a:r>
            <a:r>
              <a:rPr lang="en-US" sz="1600" i="1" baseline="-25000" dirty="0" err="1" smtClean="0"/>
              <a:t>j</a:t>
            </a:r>
            <a:r>
              <a:rPr lang="en-US" sz="1600" dirty="0" err="1" smtClean="0"/>
              <a:t>s</a:t>
            </a:r>
            <a:r>
              <a:rPr lang="en-US" sz="1600" dirty="0" smtClean="0"/>
              <a:t>. Each </a:t>
            </a:r>
            <a:r>
              <a:rPr lang="en-US" sz="1600" b="1" dirty="0" smtClean="0">
                <a:solidFill>
                  <a:srgbClr val="00B050"/>
                </a:solidFill>
              </a:rPr>
              <a:t>coefficient is a constant</a:t>
            </a:r>
            <a:r>
              <a:rPr lang="en-US" sz="1600" dirty="0" smtClean="0"/>
              <a:t>.</a:t>
            </a:r>
          </a:p>
          <a:p>
            <a:pPr>
              <a:buFont typeface="Arial" pitchFamily="34" charset="0"/>
              <a:buChar char="•"/>
            </a:pPr>
            <a:r>
              <a:rPr lang="en-US" sz="1600" i="1" dirty="0" smtClean="0"/>
              <a:t> </a:t>
            </a:r>
            <a:r>
              <a:rPr lang="en-US" sz="1600" dirty="0" smtClean="0"/>
              <a:t>the </a:t>
            </a:r>
            <a:r>
              <a:rPr lang="en-US" sz="1600" b="1" i="1" dirty="0" smtClean="0">
                <a:solidFill>
                  <a:srgbClr val="FFC000"/>
                </a:solidFill>
              </a:rPr>
              <a:t>degree </a:t>
            </a:r>
            <a:r>
              <a:rPr lang="en-US" sz="1600" b="1" dirty="0" smtClean="0">
                <a:solidFill>
                  <a:srgbClr val="FFC000"/>
                </a:solidFill>
              </a:rPr>
              <a:t>is</a:t>
            </a:r>
            <a:r>
              <a:rPr lang="en-US" sz="1600" b="1" i="1" dirty="0" smtClean="0">
                <a:solidFill>
                  <a:srgbClr val="FFC000"/>
                </a:solidFill>
              </a:rPr>
              <a:t> k  </a:t>
            </a:r>
            <a:r>
              <a:rPr lang="en-US" sz="1600" dirty="0" smtClean="0"/>
              <a:t>because  </a:t>
            </a:r>
            <a:r>
              <a:rPr lang="en-US" sz="1600" i="1" dirty="0" smtClean="0"/>
              <a:t>a</a:t>
            </a:r>
            <a:r>
              <a:rPr lang="en-US" sz="1600" i="1" baseline="-25000" dirty="0" smtClean="0"/>
              <a:t>n</a:t>
            </a:r>
            <a:r>
              <a:rPr lang="en-US" sz="1600" i="1" dirty="0" smtClean="0"/>
              <a:t> </a:t>
            </a:r>
            <a:r>
              <a:rPr lang="en-US" sz="1600" dirty="0" smtClean="0"/>
              <a:t>is expressed in terms of the previous </a:t>
            </a:r>
            <a:r>
              <a:rPr lang="en-US" sz="1600" i="1" dirty="0" smtClean="0"/>
              <a:t>k</a:t>
            </a:r>
            <a:r>
              <a:rPr lang="en-US" sz="1600" dirty="0" smtClean="0"/>
              <a:t> terms of the sequence. </a:t>
            </a:r>
            <a:endParaRPr lang="en-US" sz="1600" i="1" dirty="0"/>
          </a:p>
        </p:txBody>
      </p:sp>
      <p:sp>
        <p:nvSpPr>
          <p:cNvPr id="5" name="TextBox 4"/>
          <p:cNvSpPr txBox="1"/>
          <p:nvPr/>
        </p:nvSpPr>
        <p:spPr>
          <a:xfrm>
            <a:off x="533400" y="5638800"/>
            <a:ext cx="8305800" cy="830997"/>
          </a:xfrm>
          <a:prstGeom prst="rect">
            <a:avLst/>
          </a:prstGeom>
          <a:noFill/>
          <a:ln>
            <a:solidFill>
              <a:schemeClr val="accent1"/>
            </a:solidFill>
          </a:ln>
        </p:spPr>
        <p:txBody>
          <a:bodyPr wrap="square" rtlCol="0">
            <a:spAutoFit/>
          </a:bodyPr>
          <a:lstStyle/>
          <a:p>
            <a:r>
              <a:rPr lang="en-US" sz="1600" dirty="0" smtClean="0"/>
              <a:t>By strong induction, </a:t>
            </a:r>
            <a:r>
              <a:rPr lang="en-US" sz="1600" b="1" dirty="0" smtClean="0">
                <a:solidFill>
                  <a:srgbClr val="7030A0"/>
                </a:solidFill>
              </a:rPr>
              <a:t>a sequence satisfying such a recurrence relation is uniquely determined by the recurrence relation and the </a:t>
            </a:r>
            <a:r>
              <a:rPr lang="en-US" sz="1600" b="1" i="1" dirty="0" smtClean="0">
                <a:solidFill>
                  <a:srgbClr val="7030A0"/>
                </a:solidFill>
              </a:rPr>
              <a:t>k</a:t>
            </a:r>
            <a:r>
              <a:rPr lang="en-US" sz="1600" b="1" dirty="0" smtClean="0">
                <a:solidFill>
                  <a:srgbClr val="7030A0"/>
                </a:solidFill>
              </a:rPr>
              <a:t> initial conditions </a:t>
            </a:r>
            <a:r>
              <a:rPr lang="en-US" sz="1600" b="1" i="1" dirty="0" smtClean="0">
                <a:solidFill>
                  <a:srgbClr val="7030A0"/>
                </a:solidFill>
              </a:rPr>
              <a:t>a</a:t>
            </a:r>
            <a:r>
              <a:rPr lang="en-US" sz="1600" b="1" baseline="-25000" dirty="0" smtClean="0">
                <a:solidFill>
                  <a:srgbClr val="7030A0"/>
                </a:solidFill>
                <a:latin typeface="Cambria Math" pitchFamily="18" charset="0"/>
                <a:ea typeface="Cambria Math" pitchFamily="18" charset="0"/>
              </a:rPr>
              <a:t>0</a:t>
            </a:r>
            <a:r>
              <a:rPr lang="en-US" sz="1600" b="1" baseline="-25000" dirty="0" smtClean="0">
                <a:solidFill>
                  <a:srgbClr val="7030A0"/>
                </a:solidFill>
              </a:rPr>
              <a:t> </a:t>
            </a:r>
            <a:r>
              <a:rPr lang="en-US" sz="1600" b="1" dirty="0" smtClean="0">
                <a:solidFill>
                  <a:srgbClr val="7030A0"/>
                </a:solidFill>
              </a:rPr>
              <a:t> = </a:t>
            </a:r>
            <a:r>
              <a:rPr lang="en-US" sz="1600" b="1" i="1" dirty="0" smtClean="0">
                <a:solidFill>
                  <a:srgbClr val="7030A0"/>
                </a:solidFill>
              </a:rPr>
              <a:t>C</a:t>
            </a:r>
            <a:r>
              <a:rPr lang="en-US" sz="1600" b="1" baseline="-25000" dirty="0" smtClean="0">
                <a:solidFill>
                  <a:srgbClr val="7030A0"/>
                </a:solidFill>
                <a:latin typeface="Cambria Math" pitchFamily="18" charset="0"/>
                <a:ea typeface="Cambria Math" pitchFamily="18" charset="0"/>
              </a:rPr>
              <a:t>1</a:t>
            </a:r>
            <a:r>
              <a:rPr lang="en-US" sz="1600" b="1" dirty="0" smtClean="0">
                <a:solidFill>
                  <a:srgbClr val="7030A0"/>
                </a:solidFill>
              </a:rPr>
              <a:t>, </a:t>
            </a:r>
            <a:r>
              <a:rPr lang="en-US" sz="1600" b="1" i="1" dirty="0" smtClean="0">
                <a:solidFill>
                  <a:srgbClr val="7030A0"/>
                </a:solidFill>
              </a:rPr>
              <a:t>a</a:t>
            </a:r>
            <a:r>
              <a:rPr lang="en-US" sz="1600" b="1" baseline="-25000" dirty="0" smtClean="0">
                <a:solidFill>
                  <a:srgbClr val="7030A0"/>
                </a:solidFill>
                <a:latin typeface="Cambria Math" pitchFamily="18" charset="0"/>
                <a:ea typeface="Cambria Math" pitchFamily="18" charset="0"/>
              </a:rPr>
              <a:t>0</a:t>
            </a:r>
            <a:r>
              <a:rPr lang="en-US" sz="1600" b="1" baseline="-25000" dirty="0" smtClean="0">
                <a:solidFill>
                  <a:srgbClr val="7030A0"/>
                </a:solidFill>
              </a:rPr>
              <a:t> </a:t>
            </a:r>
            <a:r>
              <a:rPr lang="en-US" sz="1600" b="1" dirty="0" smtClean="0">
                <a:solidFill>
                  <a:srgbClr val="7030A0"/>
                </a:solidFill>
              </a:rPr>
              <a:t> = </a:t>
            </a:r>
            <a:r>
              <a:rPr lang="en-US" sz="1600" b="1" i="1" dirty="0" smtClean="0">
                <a:solidFill>
                  <a:srgbClr val="7030A0"/>
                </a:solidFill>
              </a:rPr>
              <a:t>C</a:t>
            </a:r>
            <a:r>
              <a:rPr lang="en-US" sz="1600" b="1" baseline="-25000" dirty="0" smtClean="0">
                <a:solidFill>
                  <a:srgbClr val="7030A0"/>
                </a:solidFill>
                <a:latin typeface="Cambria Math" pitchFamily="18" charset="0"/>
                <a:ea typeface="Cambria Math" pitchFamily="18" charset="0"/>
              </a:rPr>
              <a:t>1</a:t>
            </a:r>
            <a:r>
              <a:rPr lang="en-US" sz="1600" b="1" dirty="0" smtClean="0">
                <a:solidFill>
                  <a:srgbClr val="7030A0"/>
                </a:solidFill>
              </a:rPr>
              <a:t> ,</a:t>
            </a:r>
            <a:r>
              <a:rPr lang="en-US" sz="1600" b="1" dirty="0" smtClean="0">
                <a:solidFill>
                  <a:srgbClr val="7030A0"/>
                </a:solidFill>
                <a:latin typeface="Cambria Math"/>
                <a:ea typeface="Cambria Math"/>
              </a:rPr>
              <a:t>…</a:t>
            </a:r>
            <a:r>
              <a:rPr lang="en-US" sz="1600" b="1" dirty="0" smtClean="0">
                <a:solidFill>
                  <a:srgbClr val="7030A0"/>
                </a:solidFill>
              </a:rPr>
              <a:t> , </a:t>
            </a:r>
            <a:r>
              <a:rPr lang="en-US" sz="1600" b="1" i="1" dirty="0" smtClean="0">
                <a:solidFill>
                  <a:srgbClr val="7030A0"/>
                </a:solidFill>
              </a:rPr>
              <a:t>a</a:t>
            </a:r>
            <a:r>
              <a:rPr lang="en-US" sz="1600" b="1" i="1" baseline="-25000" dirty="0" smtClean="0">
                <a:solidFill>
                  <a:srgbClr val="7030A0"/>
                </a:solidFill>
                <a:ea typeface="Cambria Math" pitchFamily="18" charset="0"/>
              </a:rPr>
              <a:t>k</a:t>
            </a:r>
            <a:r>
              <a:rPr lang="en-US" sz="1600" b="1" baseline="-25000" dirty="0" smtClean="0">
                <a:solidFill>
                  <a:srgbClr val="7030A0"/>
                </a:solidFill>
                <a:latin typeface="Cambria Math"/>
                <a:ea typeface="Cambria Math"/>
              </a:rPr>
              <a:t>−1</a:t>
            </a:r>
            <a:r>
              <a:rPr lang="en-US" sz="1600" b="1" baseline="-25000" dirty="0" smtClean="0">
                <a:solidFill>
                  <a:srgbClr val="7030A0"/>
                </a:solidFill>
              </a:rPr>
              <a:t> </a:t>
            </a:r>
            <a:r>
              <a:rPr lang="en-US" sz="1600" b="1" dirty="0" smtClean="0">
                <a:solidFill>
                  <a:srgbClr val="7030A0"/>
                </a:solidFill>
              </a:rPr>
              <a:t> = </a:t>
            </a:r>
            <a:r>
              <a:rPr lang="en-US" sz="1600" b="1" i="1" dirty="0" smtClean="0">
                <a:solidFill>
                  <a:srgbClr val="7030A0"/>
                </a:solidFill>
              </a:rPr>
              <a:t>C</a:t>
            </a:r>
            <a:r>
              <a:rPr lang="en-US" sz="1600" b="1" i="1" baseline="-25000" dirty="0" smtClean="0">
                <a:solidFill>
                  <a:srgbClr val="7030A0"/>
                </a:solidFill>
                <a:ea typeface="Cambria Math" pitchFamily="18" charset="0"/>
              </a:rPr>
              <a:t>k</a:t>
            </a:r>
            <a:r>
              <a:rPr lang="en-US" sz="1600" b="1" baseline="-25000" dirty="0" smtClean="0">
                <a:solidFill>
                  <a:srgbClr val="7030A0"/>
                </a:solidFill>
                <a:latin typeface="Cambria Math"/>
                <a:ea typeface="Cambria Math"/>
              </a:rPr>
              <a:t>−1</a:t>
            </a:r>
            <a:r>
              <a:rPr lang="en-US" sz="1600" dirty="0" smtClean="0"/>
              <a:t>.</a:t>
            </a:r>
            <a:endParaRPr lang="en-US" sz="1600" dirty="0"/>
          </a:p>
        </p:txBody>
      </p:sp>
      <p:sp>
        <p:nvSpPr>
          <p:cNvPr id="6" name="Slide Number Placeholder 5"/>
          <p:cNvSpPr>
            <a:spLocks noGrp="1"/>
          </p:cNvSpPr>
          <p:nvPr>
            <p:ph type="sldNum" sz="quarter" idx="12"/>
          </p:nvPr>
        </p:nvSpPr>
        <p:spPr/>
        <p:txBody>
          <a:bodyPr/>
          <a:lstStyle/>
          <a:p>
            <a:fld id="{9CA217EF-0505-4C33-BB20-8A8DF203902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Linear Homogeneous Recurrence Relations </a:t>
            </a:r>
            <a:endParaRPr lang="en-US" dirty="0"/>
          </a:p>
        </p:txBody>
      </p:sp>
      <p:sp>
        <p:nvSpPr>
          <p:cNvPr id="3" name="Content Placeholder 2"/>
          <p:cNvSpPr>
            <a:spLocks noGrp="1"/>
          </p:cNvSpPr>
          <p:nvPr>
            <p:ph idx="1"/>
          </p:nvPr>
        </p:nvSpPr>
        <p:spPr/>
        <p:txBody>
          <a:bodyPr/>
          <a:lstStyle/>
          <a:p>
            <a:r>
              <a:rPr lang="en-US" i="1" dirty="0" err="1" smtClean="0"/>
              <a:t>P</a:t>
            </a:r>
            <a:r>
              <a:rPr lang="en-US" i="1" baseline="-25000" dirty="0" err="1" smtClean="0"/>
              <a:t>n</a:t>
            </a:r>
            <a:r>
              <a:rPr lang="en-US" i="1" dirty="0" smtClean="0"/>
              <a:t> = </a:t>
            </a:r>
            <a:r>
              <a:rPr lang="en-US" dirty="0" smtClean="0">
                <a:latin typeface="Cambria Math" pitchFamily="18" charset="0"/>
                <a:ea typeface="Cambria Math" pitchFamily="18" charset="0"/>
              </a:rPr>
              <a:t>(1.11)</a:t>
            </a:r>
            <a:r>
              <a:rPr lang="en-US" i="1" dirty="0" smtClean="0"/>
              <a:t>P</a:t>
            </a:r>
            <a:r>
              <a:rPr lang="en-US" i="1" baseline="-25000" dirty="0" smtClean="0"/>
              <a:t>n-1 </a:t>
            </a:r>
            <a:r>
              <a:rPr lang="en-US" i="1" dirty="0" smtClean="0"/>
              <a:t>    </a:t>
            </a:r>
            <a:r>
              <a:rPr lang="en-US" dirty="0" smtClean="0">
                <a:solidFill>
                  <a:srgbClr val="FF0000"/>
                </a:solidFill>
              </a:rPr>
              <a:t>linear homogeneous recurrence relation of degree one</a:t>
            </a:r>
          </a:p>
          <a:p>
            <a:r>
              <a:rPr lang="en-US" dirty="0" smtClean="0"/>
              <a:t> </a:t>
            </a:r>
            <a:r>
              <a:rPr lang="en-US" i="1" dirty="0" smtClean="0"/>
              <a:t>f</a:t>
            </a:r>
            <a:r>
              <a:rPr lang="en-US" i="1" baseline="-25000" dirty="0" smtClean="0"/>
              <a:t>n</a:t>
            </a:r>
            <a:r>
              <a:rPr lang="en-US" i="1" dirty="0" smtClean="0"/>
              <a:t> = f</a:t>
            </a:r>
            <a:r>
              <a:rPr lang="en-US" i="1" baseline="-25000" dirty="0" smtClean="0"/>
              <a:t>n-1 </a:t>
            </a:r>
            <a:r>
              <a:rPr lang="en-US" i="1" dirty="0" smtClean="0"/>
              <a:t> + f</a:t>
            </a:r>
            <a:r>
              <a:rPr lang="en-US" i="1" baseline="-25000" dirty="0" smtClean="0"/>
              <a:t>n-2</a:t>
            </a:r>
            <a:r>
              <a:rPr lang="en-US" dirty="0" smtClean="0"/>
              <a:t>   </a:t>
            </a:r>
            <a:r>
              <a:rPr lang="en-US" dirty="0" smtClean="0">
                <a:solidFill>
                  <a:srgbClr val="FF0000"/>
                </a:solidFill>
              </a:rPr>
              <a:t>linear homogeneous recurrence relation of degree two</a:t>
            </a:r>
            <a:endParaRPr lang="en-US" i="1" baseline="-25000" dirty="0" smtClean="0">
              <a:solidFill>
                <a:srgbClr val="FF0000"/>
              </a:solidFill>
            </a:endParaRPr>
          </a:p>
          <a:p>
            <a:r>
              <a:rPr lang="en-US" i="1" dirty="0" smtClean="0"/>
              <a:t>                     </a:t>
            </a:r>
            <a:r>
              <a:rPr lang="en-US" i="1" baseline="-25000" dirty="0" smtClean="0"/>
              <a:t>                   </a:t>
            </a:r>
            <a:r>
              <a:rPr lang="en-US" b="1" i="1" baseline="-25000" dirty="0" smtClean="0">
                <a:solidFill>
                  <a:srgbClr val="00B0F0"/>
                </a:solidFill>
              </a:rPr>
              <a:t> </a:t>
            </a:r>
            <a:r>
              <a:rPr lang="en-US" b="1" dirty="0" smtClean="0">
                <a:solidFill>
                  <a:srgbClr val="00B0F0"/>
                </a:solidFill>
              </a:rPr>
              <a:t>not </a:t>
            </a:r>
            <a:r>
              <a:rPr lang="en-US" dirty="0" smtClean="0">
                <a:solidFill>
                  <a:srgbClr val="FF0000"/>
                </a:solidFill>
              </a:rPr>
              <a:t>linear</a:t>
            </a:r>
            <a:endParaRPr lang="en-US" i="1" baseline="-25000" dirty="0" smtClean="0">
              <a:solidFill>
                <a:srgbClr val="FF0000"/>
              </a:solidFill>
            </a:endParaRPr>
          </a:p>
          <a:p>
            <a:r>
              <a:rPr lang="en-US" i="1" dirty="0" err="1" smtClean="0"/>
              <a:t>B</a:t>
            </a:r>
            <a:r>
              <a:rPr lang="en-US" i="1" baseline="-25000" dirty="0" err="1" smtClean="0"/>
              <a:t>n</a:t>
            </a:r>
            <a:r>
              <a:rPr lang="en-US" i="1" dirty="0" smtClean="0"/>
              <a:t> </a:t>
            </a:r>
            <a:r>
              <a:rPr lang="en-US" i="1" dirty="0" smtClean="0"/>
              <a:t>= nB</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 </a:t>
            </a:r>
            <a:r>
              <a:rPr lang="en-US" i="1" baseline="-25000" dirty="0" smtClean="0"/>
              <a:t> </a:t>
            </a:r>
            <a:r>
              <a:rPr lang="en-US" dirty="0" smtClean="0">
                <a:solidFill>
                  <a:srgbClr val="FF0000"/>
                </a:solidFill>
              </a:rPr>
              <a:t>coefficients are </a:t>
            </a:r>
            <a:r>
              <a:rPr lang="en-US" b="1" dirty="0" smtClean="0">
                <a:solidFill>
                  <a:srgbClr val="00B0F0"/>
                </a:solidFill>
              </a:rPr>
              <a:t>not constants </a:t>
            </a:r>
            <a:endParaRPr lang="en-US" b="1" i="1" baseline="-25000" dirty="0">
              <a:solidFill>
                <a:srgbClr val="00B0F0"/>
              </a:solidFil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838200" y="3733800"/>
            <a:ext cx="2433638" cy="345281"/>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Divide-and-Conquer Algorithms and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8.3</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p>
          <a:p>
            <a:r>
              <a:rPr lang="en-US" dirty="0" smtClean="0"/>
              <a:t>Linear Homogeneous Recurrence Relations</a:t>
            </a:r>
          </a:p>
          <a:p>
            <a:r>
              <a:rPr lang="en-US" dirty="0" smtClean="0"/>
              <a:t>Divide-and-Conquer Algorithms and Recurrence Relations</a:t>
            </a:r>
          </a:p>
          <a:p>
            <a:pPr lvl="1">
              <a:buNone/>
            </a:pPr>
            <a:endParaRPr lang="en-US" dirty="0" smtClean="0"/>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Divide-and-Conquer Algorithms and Recurrence Relations</a:t>
            </a:r>
          </a:p>
          <a:p>
            <a:r>
              <a:rPr lang="en-US" dirty="0" smtClean="0"/>
              <a:t>Examples</a:t>
            </a:r>
          </a:p>
          <a:p>
            <a:pPr lvl="1"/>
            <a:r>
              <a:rPr lang="en-US" dirty="0" smtClean="0"/>
              <a:t>Binary Search</a:t>
            </a:r>
          </a:p>
          <a:p>
            <a:pPr lvl="1"/>
            <a:r>
              <a:rPr lang="en-US" dirty="0" smtClean="0"/>
              <a:t>Merge Sort</a:t>
            </a:r>
          </a:p>
          <a:p>
            <a:pPr lvl="1"/>
            <a:r>
              <a:rPr lang="en-US" dirty="0" smtClean="0"/>
              <a:t>Fast Multiplication of Integers</a:t>
            </a:r>
          </a:p>
          <a:p>
            <a:r>
              <a:rPr lang="en-US" dirty="0" smtClean="0"/>
              <a:t>Theorem 1</a:t>
            </a:r>
          </a:p>
          <a:p>
            <a:r>
              <a:rPr lang="en-US" dirty="0" smtClean="0"/>
              <a:t>Master Theorem</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Divide-and-Conquer Algorithmic Paradigm</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a:t>
            </a:r>
            <a:r>
              <a:rPr lang="en-US" i="1" dirty="0" smtClean="0"/>
              <a:t>divide-and-conquer algorithm  </a:t>
            </a:r>
            <a:r>
              <a:rPr lang="en-US" dirty="0" smtClean="0"/>
              <a:t>works by first  </a:t>
            </a:r>
            <a:r>
              <a:rPr lang="en-US" i="1" dirty="0" smtClean="0"/>
              <a:t>dividing</a:t>
            </a:r>
            <a:r>
              <a:rPr lang="en-US" dirty="0" smtClean="0"/>
              <a:t> a problem into one or more instances of the same problem of smaller size and then </a:t>
            </a:r>
            <a:r>
              <a:rPr lang="en-US" i="1" dirty="0" smtClean="0"/>
              <a:t>conquering</a:t>
            </a:r>
            <a:r>
              <a:rPr lang="en-US" dirty="0" smtClean="0"/>
              <a:t> the problem using the solutions of the smaller problems to find a solution of the original problem.</a:t>
            </a:r>
          </a:p>
          <a:p>
            <a:pPr>
              <a:buNone/>
            </a:pPr>
            <a:r>
              <a:rPr lang="en-US" b="1" dirty="0" smtClean="0"/>
              <a:t>    Examples</a:t>
            </a:r>
            <a:r>
              <a:rPr lang="en-US" dirty="0" smtClean="0"/>
              <a:t>:</a:t>
            </a:r>
          </a:p>
          <a:p>
            <a:pPr lvl="2"/>
            <a:r>
              <a:rPr lang="en-US" dirty="0" smtClean="0"/>
              <a:t>Binary search, covered in Chapters </a:t>
            </a:r>
            <a:r>
              <a:rPr lang="en-US" dirty="0" smtClean="0">
                <a:latin typeface="Cambria Math" pitchFamily="18" charset="0"/>
                <a:ea typeface="Cambria Math" pitchFamily="18" charset="0"/>
              </a:rPr>
              <a:t>3 and 5: It works by comparing the element to be located to the middle element. The original list is then split into two lists and the search continues recursively  in the appropriate </a:t>
            </a:r>
            <a:r>
              <a:rPr lang="en-US" dirty="0" err="1" smtClean="0">
                <a:latin typeface="Cambria Math" pitchFamily="18" charset="0"/>
                <a:ea typeface="Cambria Math" pitchFamily="18" charset="0"/>
              </a:rPr>
              <a:t>sublist</a:t>
            </a:r>
            <a:r>
              <a:rPr lang="en-US" dirty="0" smtClean="0">
                <a:latin typeface="Cambria Math" pitchFamily="18" charset="0"/>
                <a:ea typeface="Cambria Math" pitchFamily="18" charset="0"/>
              </a:rPr>
              <a:t>.</a:t>
            </a:r>
          </a:p>
          <a:p>
            <a:pPr lvl="2"/>
            <a:r>
              <a:rPr lang="en-US" dirty="0" smtClean="0"/>
              <a:t>Merge sort, covered in Chapter </a:t>
            </a:r>
            <a:r>
              <a:rPr lang="en-US" dirty="0" smtClean="0">
                <a:latin typeface="Cambria Math" pitchFamily="18" charset="0"/>
                <a:ea typeface="Cambria Math" pitchFamily="18" charset="0"/>
              </a:rPr>
              <a:t>5: A list is  split into two approximately equal sized </a:t>
            </a:r>
            <a:r>
              <a:rPr lang="en-US" dirty="0" err="1" smtClean="0">
                <a:latin typeface="Cambria Math" pitchFamily="18" charset="0"/>
                <a:ea typeface="Cambria Math" pitchFamily="18" charset="0"/>
              </a:rPr>
              <a:t>sublists</a:t>
            </a:r>
            <a:r>
              <a:rPr lang="en-US" dirty="0" smtClean="0">
                <a:latin typeface="Cambria Math" pitchFamily="18" charset="0"/>
                <a:ea typeface="Cambria Math" pitchFamily="18" charset="0"/>
              </a:rPr>
              <a:t>, each  recursively sorted by merge sort.  Sorting is done by successively merging pairs of lists. </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US" sz="3600" dirty="0" smtClean="0"/>
              <a:t>Divide-and-Conquer Recurrence Relations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Suppose that a recursive algorithm divides a problem of size </a:t>
            </a:r>
            <a:r>
              <a:rPr lang="en-US" i="1" dirty="0" smtClean="0"/>
              <a:t>n</a:t>
            </a:r>
            <a:r>
              <a:rPr lang="en-US" dirty="0" smtClean="0"/>
              <a:t> into </a:t>
            </a:r>
            <a:r>
              <a:rPr lang="en-US" i="1" dirty="0" smtClean="0"/>
              <a:t>a</a:t>
            </a:r>
            <a:r>
              <a:rPr lang="en-US" dirty="0" smtClean="0"/>
              <a:t> </a:t>
            </a:r>
            <a:r>
              <a:rPr lang="en-US" dirty="0" err="1" smtClean="0"/>
              <a:t>subproblems</a:t>
            </a:r>
            <a:r>
              <a:rPr lang="en-US" dirty="0" smtClean="0"/>
              <a:t>.</a:t>
            </a:r>
          </a:p>
          <a:p>
            <a:r>
              <a:rPr lang="en-US" dirty="0" smtClean="0"/>
              <a:t>Assume each </a:t>
            </a:r>
            <a:r>
              <a:rPr lang="en-US" dirty="0" err="1" smtClean="0"/>
              <a:t>subproblem</a:t>
            </a:r>
            <a:r>
              <a:rPr lang="en-US" dirty="0" smtClean="0"/>
              <a:t> is of size </a:t>
            </a:r>
            <a:r>
              <a:rPr lang="en-US" i="1" dirty="0" smtClean="0"/>
              <a:t>n</a:t>
            </a:r>
            <a:r>
              <a:rPr lang="en-US" dirty="0" smtClean="0"/>
              <a:t>/</a:t>
            </a:r>
            <a:r>
              <a:rPr lang="en-US" i="1" dirty="0" smtClean="0"/>
              <a:t>b</a:t>
            </a:r>
            <a:r>
              <a:rPr lang="en-US" dirty="0" smtClean="0"/>
              <a:t>.</a:t>
            </a:r>
          </a:p>
          <a:p>
            <a:r>
              <a:rPr lang="en-US" dirty="0" smtClean="0"/>
              <a:t>Suppose </a:t>
            </a:r>
            <a:r>
              <a:rPr lang="en-US" i="1" dirty="0" smtClean="0"/>
              <a:t>g</a:t>
            </a:r>
            <a:r>
              <a:rPr lang="en-US" dirty="0" smtClean="0"/>
              <a:t>(</a:t>
            </a:r>
            <a:r>
              <a:rPr lang="en-US" i="1" dirty="0" smtClean="0"/>
              <a:t>n</a:t>
            </a:r>
            <a:r>
              <a:rPr lang="en-US" dirty="0" smtClean="0"/>
              <a:t>) extra operations are needed in the conquer step.</a:t>
            </a:r>
          </a:p>
          <a:p>
            <a:r>
              <a:rPr lang="en-US" dirty="0" smtClean="0"/>
              <a:t>Then </a:t>
            </a:r>
            <a:r>
              <a:rPr lang="en-US" i="1" dirty="0" smtClean="0"/>
              <a:t>f</a:t>
            </a:r>
            <a:r>
              <a:rPr lang="en-US" dirty="0" smtClean="0"/>
              <a:t>(</a:t>
            </a:r>
            <a:r>
              <a:rPr lang="en-US" i="1" dirty="0" smtClean="0"/>
              <a:t>n</a:t>
            </a:r>
            <a:r>
              <a:rPr lang="en-US" dirty="0" smtClean="0"/>
              <a:t>) represents the number of operations to solve a problem of size </a:t>
            </a:r>
            <a:r>
              <a:rPr lang="en-US" i="1" dirty="0" smtClean="0"/>
              <a:t>n</a:t>
            </a:r>
            <a:r>
              <a:rPr lang="en-US" dirty="0" smtClean="0"/>
              <a:t> satisfies the following recurrence relation:</a:t>
            </a:r>
          </a:p>
          <a:p>
            <a:pPr>
              <a:buNone/>
            </a:pPr>
            <a:r>
              <a:rPr lang="en-US" i="1" dirty="0" smtClean="0"/>
              <a:t>            </a:t>
            </a:r>
            <a:r>
              <a:rPr lang="en-US" b="1" i="1" dirty="0" smtClean="0">
                <a:solidFill>
                  <a:srgbClr val="FF0000"/>
                </a:solidFill>
              </a:rPr>
              <a:t>f</a:t>
            </a:r>
            <a:r>
              <a:rPr lang="en-US" b="1" dirty="0" smtClean="0">
                <a:solidFill>
                  <a:srgbClr val="FF0000"/>
                </a:solidFill>
              </a:rPr>
              <a:t>(</a:t>
            </a:r>
            <a:r>
              <a:rPr lang="en-US" b="1" i="1" dirty="0" smtClean="0">
                <a:solidFill>
                  <a:srgbClr val="FF0000"/>
                </a:solidFill>
              </a:rPr>
              <a:t>n</a:t>
            </a:r>
            <a:r>
              <a:rPr lang="en-US" b="1" dirty="0" smtClean="0">
                <a:solidFill>
                  <a:srgbClr val="FF0000"/>
                </a:solidFill>
              </a:rPr>
              <a:t>) = </a:t>
            </a:r>
            <a:r>
              <a:rPr lang="en-US" b="1" i="1" dirty="0" smtClean="0">
                <a:solidFill>
                  <a:srgbClr val="FF0000"/>
                </a:solidFill>
              </a:rPr>
              <a:t>a f</a:t>
            </a:r>
            <a:r>
              <a:rPr lang="en-US" b="1" dirty="0" smtClean="0">
                <a:solidFill>
                  <a:srgbClr val="FF0000"/>
                </a:solidFill>
              </a:rPr>
              <a:t>(</a:t>
            </a:r>
            <a:r>
              <a:rPr lang="en-US" b="1" i="1" dirty="0" smtClean="0">
                <a:solidFill>
                  <a:srgbClr val="FF0000"/>
                </a:solidFill>
              </a:rPr>
              <a:t>n</a:t>
            </a:r>
            <a:r>
              <a:rPr lang="en-US" b="1" dirty="0" smtClean="0">
                <a:solidFill>
                  <a:srgbClr val="FF0000"/>
                </a:solidFill>
              </a:rPr>
              <a:t>/</a:t>
            </a:r>
            <a:r>
              <a:rPr lang="en-US" b="1" i="1" dirty="0" smtClean="0">
                <a:solidFill>
                  <a:srgbClr val="FF0000"/>
                </a:solidFill>
              </a:rPr>
              <a:t>b</a:t>
            </a:r>
            <a:r>
              <a:rPr lang="en-US" b="1" dirty="0" smtClean="0">
                <a:solidFill>
                  <a:srgbClr val="FF0000"/>
                </a:solidFill>
              </a:rPr>
              <a:t>) + </a:t>
            </a:r>
            <a:r>
              <a:rPr lang="en-US" b="1" i="1" dirty="0" smtClean="0">
                <a:solidFill>
                  <a:srgbClr val="FF0000"/>
                </a:solidFill>
              </a:rPr>
              <a:t>g</a:t>
            </a:r>
            <a:r>
              <a:rPr lang="en-US" b="1" dirty="0" smtClean="0">
                <a:solidFill>
                  <a:srgbClr val="FF0000"/>
                </a:solidFill>
              </a:rPr>
              <a:t>(</a:t>
            </a:r>
            <a:r>
              <a:rPr lang="en-US" b="1" i="1" dirty="0" smtClean="0">
                <a:solidFill>
                  <a:srgbClr val="FF0000"/>
                </a:solidFill>
              </a:rPr>
              <a:t>n</a:t>
            </a:r>
            <a:r>
              <a:rPr lang="en-US" b="1" dirty="0" smtClean="0">
                <a:solidFill>
                  <a:srgbClr val="FF0000"/>
                </a:solidFill>
              </a:rPr>
              <a:t>)</a:t>
            </a:r>
          </a:p>
          <a:p>
            <a:r>
              <a:rPr lang="en-US" dirty="0" smtClean="0"/>
              <a:t>This is called a </a:t>
            </a:r>
            <a:r>
              <a:rPr lang="en-US" i="1" dirty="0" smtClean="0"/>
              <a:t>divide-and-conquer recurrence relation.</a:t>
            </a:r>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Binary Search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Binary search reduces the search for an element in a sequence of size </a:t>
            </a:r>
            <a:r>
              <a:rPr lang="en-US" i="1" dirty="0" smtClean="0"/>
              <a:t>n</a:t>
            </a:r>
            <a:r>
              <a:rPr lang="en-US" dirty="0" smtClean="0"/>
              <a:t> to the search in a sequence of size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Two comparisons are needed to implement this reduction;</a:t>
            </a:r>
          </a:p>
          <a:p>
            <a:pPr lvl="1"/>
            <a:r>
              <a:rPr lang="en-US" dirty="0" smtClean="0"/>
              <a:t>one to decide whether to search the upper or lower half of the sequence and </a:t>
            </a:r>
          </a:p>
          <a:p>
            <a:pPr lvl="1"/>
            <a:r>
              <a:rPr lang="en-US" dirty="0" smtClean="0"/>
              <a:t>the other to determine if the sequence has elements.</a:t>
            </a:r>
          </a:p>
          <a:p>
            <a:r>
              <a:rPr lang="en-US" dirty="0" smtClean="0"/>
              <a:t>Hence, if </a:t>
            </a:r>
            <a:r>
              <a:rPr lang="en-US" i="1" dirty="0" smtClean="0"/>
              <a:t>f</a:t>
            </a:r>
            <a:r>
              <a:rPr lang="en-US" dirty="0" smtClean="0"/>
              <a:t>(</a:t>
            </a:r>
            <a:r>
              <a:rPr lang="en-US" i="1" dirty="0" smtClean="0"/>
              <a:t>n</a:t>
            </a:r>
            <a:r>
              <a:rPr lang="en-US" dirty="0" smtClean="0"/>
              <a:t>) is the number of comparisons required to search for an element in a sequence of size </a:t>
            </a:r>
            <a:r>
              <a:rPr lang="en-US" i="1" dirty="0" smtClean="0"/>
              <a:t>n</a:t>
            </a:r>
            <a:r>
              <a:rPr lang="en-US" dirty="0" smtClean="0"/>
              <a:t>, then</a:t>
            </a:r>
          </a:p>
          <a:p>
            <a:pPr>
              <a:buNone/>
            </a:pPr>
            <a:endParaRPr lang="en-US" dirty="0" smtClean="0"/>
          </a:p>
          <a:p>
            <a:pPr>
              <a:buNone/>
            </a:pPr>
            <a:endParaRPr lang="en-US" dirty="0" smtClean="0"/>
          </a:p>
          <a:p>
            <a:pPr>
              <a:buNone/>
            </a:pPr>
            <a:r>
              <a:rPr lang="en-US" dirty="0" smtClean="0"/>
              <a:t>      when </a:t>
            </a:r>
            <a:r>
              <a:rPr lang="en-US" i="1" dirty="0" smtClean="0"/>
              <a:t>n</a:t>
            </a:r>
            <a:r>
              <a:rPr lang="en-US" dirty="0" smtClean="0"/>
              <a:t> is even.</a:t>
            </a:r>
          </a:p>
          <a:p>
            <a:pPr>
              <a:buNone/>
            </a:pPr>
            <a:r>
              <a:rPr lang="en-US" dirty="0" smtClean="0"/>
              <a:t>        </a:t>
            </a:r>
            <a:endParaRPr lang="en-US" dirty="0"/>
          </a:p>
        </p:txBody>
      </p:sp>
      <p:sp>
        <p:nvSpPr>
          <p:cNvPr id="4" name="Rectangle 3"/>
          <p:cNvSpPr/>
          <p:nvPr/>
        </p:nvSpPr>
        <p:spPr>
          <a:xfrm>
            <a:off x="2667000" y="4572000"/>
            <a:ext cx="2771913" cy="523220"/>
          </a:xfrm>
          <a:prstGeom prst="rect">
            <a:avLst/>
          </a:prstGeom>
        </p:spPr>
        <p:txBody>
          <a:bodyPr wrap="none">
            <a:spAutoFit/>
          </a:bodyPr>
          <a:lstStyle/>
          <a:p>
            <a:r>
              <a:rPr lang="en-US" i="1" dirty="0" smtClean="0"/>
              <a:t> </a:t>
            </a:r>
            <a:r>
              <a:rPr lang="en-US" sz="2800" b="1" i="1" dirty="0" smtClean="0">
                <a:solidFill>
                  <a:srgbClr val="FF0000"/>
                </a:solidFill>
              </a:rPr>
              <a:t>f</a:t>
            </a:r>
            <a:r>
              <a:rPr lang="en-US" sz="2800" b="1" dirty="0" smtClean="0">
                <a:solidFill>
                  <a:srgbClr val="FF0000"/>
                </a:solidFill>
              </a:rPr>
              <a:t>(</a:t>
            </a:r>
            <a:r>
              <a:rPr lang="en-US" sz="2800" b="1" i="1" dirty="0" smtClean="0">
                <a:solidFill>
                  <a:srgbClr val="FF0000"/>
                </a:solidFill>
              </a:rPr>
              <a:t>n</a:t>
            </a:r>
            <a:r>
              <a:rPr lang="en-US" sz="2800" b="1" dirty="0" smtClean="0">
                <a:solidFill>
                  <a:srgbClr val="FF0000"/>
                </a:solidFill>
              </a:rPr>
              <a:t>) = </a:t>
            </a:r>
            <a:r>
              <a:rPr lang="en-US" sz="2800" b="1" i="1" dirty="0" smtClean="0">
                <a:solidFill>
                  <a:srgbClr val="FF0000"/>
                </a:solidFill>
              </a:rPr>
              <a:t>f</a:t>
            </a:r>
            <a:r>
              <a:rPr lang="en-US" sz="2800" b="1" dirty="0" smtClean="0">
                <a:solidFill>
                  <a:srgbClr val="FF0000"/>
                </a:solidFill>
              </a:rPr>
              <a:t>(</a:t>
            </a:r>
            <a:r>
              <a:rPr lang="en-US" sz="2800" b="1" i="1" dirty="0" smtClean="0">
                <a:solidFill>
                  <a:srgbClr val="FF0000"/>
                </a:solidFill>
              </a:rPr>
              <a:t>n</a:t>
            </a:r>
            <a:r>
              <a:rPr lang="en-US" sz="2800" b="1" dirty="0" smtClean="0">
                <a:solidFill>
                  <a:srgbClr val="FF0000"/>
                </a:solidFill>
              </a:rPr>
              <a:t>/</a:t>
            </a:r>
            <a:r>
              <a:rPr lang="en-US" sz="2800" b="1" dirty="0" smtClean="0">
                <a:solidFill>
                  <a:srgbClr val="FF0000"/>
                </a:solidFill>
                <a:latin typeface="Cambria Math" pitchFamily="18" charset="0"/>
                <a:ea typeface="Cambria Math" pitchFamily="18" charset="0"/>
              </a:rPr>
              <a:t>2</a:t>
            </a:r>
            <a:r>
              <a:rPr lang="en-US" sz="2800" b="1" dirty="0" smtClean="0">
                <a:solidFill>
                  <a:srgbClr val="FF0000"/>
                </a:solidFill>
              </a:rPr>
              <a:t>) + </a:t>
            </a:r>
            <a:r>
              <a:rPr lang="en-US" sz="2800" b="1" dirty="0" smtClean="0">
                <a:solidFill>
                  <a:srgbClr val="FF0000"/>
                </a:solidFill>
                <a:latin typeface="Cambria Math" pitchFamily="18" charset="0"/>
                <a:ea typeface="Cambria Math" pitchFamily="18" charset="0"/>
              </a:rPr>
              <a:t>2</a:t>
            </a:r>
            <a:endParaRPr lang="en-US" sz="2800" b="1" dirty="0">
              <a:solidFill>
                <a:srgbClr val="FF0000"/>
              </a:solidFill>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The merge sort algorithm splits a list of </a:t>
            </a:r>
            <a:r>
              <a:rPr lang="en-US" i="1" dirty="0" smtClean="0"/>
              <a:t>n</a:t>
            </a:r>
            <a:r>
              <a:rPr lang="en-US" dirty="0" smtClean="0"/>
              <a:t> (assuming </a:t>
            </a:r>
            <a:r>
              <a:rPr lang="en-US" i="1" dirty="0" smtClean="0"/>
              <a:t>n</a:t>
            </a:r>
            <a:r>
              <a:rPr lang="en-US" dirty="0" smtClean="0"/>
              <a:t> is even) items to be sorted into two lists with </a:t>
            </a:r>
            <a:r>
              <a:rPr lang="en-US" i="1" dirty="0" smtClean="0"/>
              <a:t>n</a:t>
            </a:r>
            <a:r>
              <a:rPr lang="en-US" dirty="0" smtClean="0"/>
              <a:t>/</a:t>
            </a:r>
            <a:r>
              <a:rPr lang="en-US" dirty="0" smtClean="0">
                <a:latin typeface="Cambria Math" pitchFamily="18" charset="0"/>
                <a:ea typeface="Cambria Math" pitchFamily="18" charset="0"/>
              </a:rPr>
              <a:t>2</a:t>
            </a:r>
            <a:r>
              <a:rPr lang="en-US" dirty="0" smtClean="0"/>
              <a:t> items. It uses fewer than </a:t>
            </a:r>
            <a:r>
              <a:rPr lang="en-US" i="1" dirty="0" smtClean="0"/>
              <a:t>n</a:t>
            </a:r>
            <a:r>
              <a:rPr lang="en-US" dirty="0" smtClean="0"/>
              <a:t> comparisons to merge the two sorted lists.</a:t>
            </a:r>
          </a:p>
          <a:p>
            <a:r>
              <a:rPr lang="en-US" dirty="0" smtClean="0"/>
              <a:t>Hence, the number of comparisons required to sort a sequence of size </a:t>
            </a:r>
            <a:r>
              <a:rPr lang="en-US" i="1" dirty="0" smtClean="0"/>
              <a:t>n</a:t>
            </a:r>
            <a:r>
              <a:rPr lang="en-US" dirty="0" smtClean="0"/>
              <a:t>,  is no more than than  </a:t>
            </a:r>
            <a:r>
              <a:rPr lang="en-US" i="1" dirty="0" smtClean="0"/>
              <a:t>M</a:t>
            </a:r>
            <a:r>
              <a:rPr lang="en-US" dirty="0" smtClean="0"/>
              <a:t>(</a:t>
            </a:r>
            <a:r>
              <a:rPr lang="en-US" i="1" dirty="0" smtClean="0"/>
              <a:t>n</a:t>
            </a:r>
            <a:r>
              <a:rPr lang="en-US" dirty="0" smtClean="0"/>
              <a:t>) where</a:t>
            </a:r>
          </a:p>
          <a:p>
            <a:pPr>
              <a:buNone/>
            </a:pPr>
            <a:endParaRPr lang="en-US" dirty="0" smtClean="0"/>
          </a:p>
          <a:p>
            <a:pPr>
              <a:buNone/>
            </a:pPr>
            <a:endParaRPr lang="en-US" dirty="0" smtClean="0"/>
          </a:p>
          <a:p>
            <a:pPr>
              <a:buNone/>
            </a:pPr>
            <a:r>
              <a:rPr lang="en-US" dirty="0" smtClean="0"/>
              <a:t>      </a:t>
            </a:r>
          </a:p>
          <a:p>
            <a:pPr>
              <a:buNone/>
            </a:pPr>
            <a:r>
              <a:rPr lang="en-US" dirty="0" smtClean="0"/>
              <a:t>        </a:t>
            </a:r>
            <a:endParaRPr lang="en-US" dirty="0"/>
          </a:p>
        </p:txBody>
      </p:sp>
      <p:sp>
        <p:nvSpPr>
          <p:cNvPr id="4" name="Rectangle 3"/>
          <p:cNvSpPr/>
          <p:nvPr/>
        </p:nvSpPr>
        <p:spPr>
          <a:xfrm>
            <a:off x="2667000" y="4572000"/>
            <a:ext cx="3573414" cy="523220"/>
          </a:xfrm>
          <a:prstGeom prst="rect">
            <a:avLst/>
          </a:prstGeom>
        </p:spPr>
        <p:txBody>
          <a:bodyPr wrap="none">
            <a:spAutoFit/>
          </a:bodyPr>
          <a:lstStyle/>
          <a:p>
            <a:r>
              <a:rPr lang="en-US" i="1" dirty="0" smtClean="0"/>
              <a:t> </a:t>
            </a:r>
            <a:r>
              <a:rPr lang="en-US" sz="2800" b="1" i="1" dirty="0" smtClean="0">
                <a:solidFill>
                  <a:srgbClr val="FF0000"/>
                </a:solidFill>
              </a:rPr>
              <a:t>M</a:t>
            </a:r>
            <a:r>
              <a:rPr lang="en-US" sz="2800" b="1" dirty="0" smtClean="0">
                <a:solidFill>
                  <a:srgbClr val="FF0000"/>
                </a:solidFill>
              </a:rPr>
              <a:t>(</a:t>
            </a:r>
            <a:r>
              <a:rPr lang="en-US" sz="2800" b="1" i="1" dirty="0" smtClean="0">
                <a:solidFill>
                  <a:srgbClr val="FF0000"/>
                </a:solidFill>
              </a:rPr>
              <a:t>n</a:t>
            </a:r>
            <a:r>
              <a:rPr lang="en-US" sz="2800" b="1" dirty="0" smtClean="0">
                <a:solidFill>
                  <a:srgbClr val="FF0000"/>
                </a:solidFill>
              </a:rPr>
              <a:t>) = </a:t>
            </a:r>
            <a:r>
              <a:rPr lang="en-US" sz="2800" b="1" dirty="0" smtClean="0">
                <a:solidFill>
                  <a:srgbClr val="FF0000"/>
                </a:solidFill>
                <a:latin typeface="Cambria Math" pitchFamily="18" charset="0"/>
                <a:ea typeface="Cambria Math" pitchFamily="18" charset="0"/>
              </a:rPr>
              <a:t>2 </a:t>
            </a:r>
            <a:r>
              <a:rPr lang="en-US" sz="2800" b="1" i="1" dirty="0" smtClean="0">
                <a:solidFill>
                  <a:srgbClr val="FF0000"/>
                </a:solidFill>
              </a:rPr>
              <a:t>M</a:t>
            </a:r>
            <a:r>
              <a:rPr lang="en-US" sz="2800" b="1" dirty="0" smtClean="0">
                <a:solidFill>
                  <a:srgbClr val="FF0000"/>
                </a:solidFill>
              </a:rPr>
              <a:t>(</a:t>
            </a:r>
            <a:r>
              <a:rPr lang="en-US" sz="2800" b="1" i="1" dirty="0" smtClean="0">
                <a:solidFill>
                  <a:srgbClr val="FF0000"/>
                </a:solidFill>
              </a:rPr>
              <a:t>n</a:t>
            </a:r>
            <a:r>
              <a:rPr lang="en-US" sz="2800" b="1" dirty="0" smtClean="0">
                <a:solidFill>
                  <a:srgbClr val="FF0000"/>
                </a:solidFill>
              </a:rPr>
              <a:t>/</a:t>
            </a:r>
            <a:r>
              <a:rPr lang="en-US" sz="2800" b="1" dirty="0" smtClean="0">
                <a:solidFill>
                  <a:srgbClr val="FF0000"/>
                </a:solidFill>
                <a:latin typeface="Cambria Math" pitchFamily="18" charset="0"/>
                <a:ea typeface="Cambria Math" pitchFamily="18" charset="0"/>
              </a:rPr>
              <a:t>2</a:t>
            </a:r>
            <a:r>
              <a:rPr lang="en-US" sz="2800" b="1" dirty="0" smtClean="0">
                <a:solidFill>
                  <a:srgbClr val="FF0000"/>
                </a:solidFill>
              </a:rPr>
              <a:t>) + </a:t>
            </a:r>
            <a:r>
              <a:rPr lang="en-US" sz="2800" b="1" i="1" dirty="0" smtClean="0">
                <a:solidFill>
                  <a:srgbClr val="FF0000"/>
                </a:solidFill>
                <a:ea typeface="Cambria Math" pitchFamily="18" charset="0"/>
              </a:rPr>
              <a:t>n</a:t>
            </a:r>
            <a:r>
              <a:rPr lang="en-US" sz="2800" dirty="0" smtClean="0">
                <a:ea typeface="Cambria Math" pitchFamily="18" charset="0"/>
              </a:rPr>
              <a:t>.</a:t>
            </a:r>
            <a:endParaRPr lang="en-US" sz="2800" dirty="0">
              <a:ea typeface="Cambria Math" pitchFamily="18" charset="0"/>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Fast Multiplication of Integers</a:t>
            </a:r>
            <a:endParaRPr lang="en-US" sz="4000" dirty="0"/>
          </a:p>
        </p:txBody>
      </p:sp>
      <p:sp>
        <p:nvSpPr>
          <p:cNvPr id="3" name="Content Placeholder 2"/>
          <p:cNvSpPr>
            <a:spLocks noGrp="1"/>
          </p:cNvSpPr>
          <p:nvPr>
            <p:ph idx="1"/>
          </p:nvPr>
        </p:nvSpPr>
        <p:spPr/>
        <p:txBody>
          <a:bodyPr>
            <a:normAutofit fontScale="32500" lnSpcReduction="20000"/>
          </a:bodyPr>
          <a:lstStyle/>
          <a:p>
            <a:r>
              <a:rPr lang="en-US" sz="4300" dirty="0" smtClean="0"/>
              <a:t>An algorithm  for the fast multiplication of  two </a:t>
            </a:r>
            <a:r>
              <a:rPr lang="en-US" sz="4300" dirty="0" smtClean="0">
                <a:latin typeface="Cambria Math" pitchFamily="18" charset="0"/>
                <a:ea typeface="Cambria Math" pitchFamily="18" charset="0"/>
              </a:rPr>
              <a:t>2</a:t>
            </a:r>
            <a:r>
              <a:rPr lang="en-US" sz="4300" i="1" dirty="0" smtClean="0"/>
              <a:t>n</a:t>
            </a:r>
            <a:r>
              <a:rPr lang="en-US" sz="4300" dirty="0" smtClean="0"/>
              <a:t>-bit integers  (assuming </a:t>
            </a:r>
            <a:r>
              <a:rPr lang="en-US" sz="4300" i="1" dirty="0" smtClean="0"/>
              <a:t>n</a:t>
            </a:r>
            <a:r>
              <a:rPr lang="en-US" sz="4300" dirty="0" smtClean="0"/>
              <a:t> is even) first splits each of the </a:t>
            </a:r>
            <a:r>
              <a:rPr lang="en-US" sz="4300" dirty="0" smtClean="0">
                <a:latin typeface="Cambria Math" pitchFamily="18" charset="0"/>
                <a:ea typeface="Cambria Math" pitchFamily="18" charset="0"/>
              </a:rPr>
              <a:t>2</a:t>
            </a:r>
            <a:r>
              <a:rPr lang="en-US" sz="4300" i="1" dirty="0" smtClean="0"/>
              <a:t>n</a:t>
            </a:r>
            <a:r>
              <a:rPr lang="en-US" sz="4300" dirty="0" smtClean="0"/>
              <a:t>-bit integers into two blocks, each of </a:t>
            </a:r>
            <a:r>
              <a:rPr lang="en-US" sz="4300" i="1" dirty="0" smtClean="0"/>
              <a:t>n</a:t>
            </a:r>
            <a:r>
              <a:rPr lang="en-US" sz="4300" dirty="0" smtClean="0"/>
              <a:t> bits.</a:t>
            </a:r>
          </a:p>
          <a:p>
            <a:r>
              <a:rPr lang="en-US" sz="4300" dirty="0" smtClean="0"/>
              <a:t>Suppose that </a:t>
            </a:r>
            <a:r>
              <a:rPr lang="en-US" sz="4300" i="1" dirty="0" smtClean="0"/>
              <a:t>a</a:t>
            </a:r>
            <a:r>
              <a:rPr lang="en-US" sz="4300" dirty="0" smtClean="0"/>
              <a:t> and </a:t>
            </a:r>
            <a:r>
              <a:rPr lang="en-US" sz="4300" i="1" dirty="0" smtClean="0"/>
              <a:t>b</a:t>
            </a:r>
            <a:r>
              <a:rPr lang="en-US" sz="4300" dirty="0" smtClean="0"/>
              <a:t> are integers with binary expansions of length </a:t>
            </a:r>
            <a:r>
              <a:rPr lang="en-US" sz="4300" dirty="0" smtClean="0">
                <a:latin typeface="Cambria Math" pitchFamily="18" charset="0"/>
                <a:ea typeface="Cambria Math" pitchFamily="18" charset="0"/>
              </a:rPr>
              <a:t>2</a:t>
            </a:r>
            <a:r>
              <a:rPr lang="en-US" sz="4300" i="1" dirty="0" smtClean="0"/>
              <a:t>n</a:t>
            </a:r>
            <a:r>
              <a:rPr lang="en-US" sz="4300" dirty="0" smtClean="0"/>
              <a:t>. Let</a:t>
            </a:r>
          </a:p>
          <a:p>
            <a:pPr>
              <a:buNone/>
            </a:pPr>
            <a:r>
              <a:rPr lang="en-US" sz="4300" dirty="0" smtClean="0"/>
              <a:t>             </a:t>
            </a:r>
            <a:r>
              <a:rPr lang="en-US" sz="4300" i="1" dirty="0" smtClean="0"/>
              <a:t>a</a:t>
            </a:r>
            <a:r>
              <a:rPr lang="en-US" sz="4300" dirty="0" smtClean="0"/>
              <a:t> = (</a:t>
            </a:r>
            <a:r>
              <a:rPr lang="en-US" sz="4300" i="1" dirty="0" smtClean="0"/>
              <a:t>a</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a:t>
            </a:r>
            <a:r>
              <a:rPr lang="en-US" sz="4300" i="1" dirty="0" smtClean="0">
                <a:ea typeface="Cambria Math"/>
              </a:rPr>
              <a:t>a</a:t>
            </a:r>
            <a:r>
              <a:rPr lang="en-US" sz="4300" baseline="-25000" dirty="0" smtClean="0">
                <a:latin typeface="Cambria Math"/>
                <a:ea typeface="Cambria Math"/>
              </a:rPr>
              <a:t>2</a:t>
            </a:r>
            <a:r>
              <a:rPr lang="en-US" sz="4300" i="1" baseline="-25000" dirty="0" smtClean="0">
                <a:latin typeface="Cambria Math"/>
                <a:ea typeface="Cambria Math"/>
              </a:rPr>
              <a:t>n</a:t>
            </a:r>
            <a:r>
              <a:rPr lang="en-US" sz="4300" baseline="-25000" dirty="0" smtClean="0">
                <a:latin typeface="Cambria Math"/>
                <a:ea typeface="Cambria Math"/>
              </a:rPr>
              <a:t>−2 </a:t>
            </a:r>
            <a:r>
              <a:rPr lang="en-US" sz="4300" dirty="0" smtClean="0">
                <a:latin typeface="Cambria Math"/>
                <a:ea typeface="Cambria Math"/>
              </a:rPr>
              <a:t>… </a:t>
            </a:r>
            <a:r>
              <a:rPr lang="en-US" sz="4300" i="1" dirty="0" smtClean="0">
                <a:ea typeface="Cambria Math"/>
              </a:rPr>
              <a:t>a</a:t>
            </a:r>
            <a:r>
              <a:rPr lang="en-US" sz="4300" baseline="-25000" dirty="0" smtClean="0">
                <a:latin typeface="Cambria Math"/>
                <a:ea typeface="Cambria Math"/>
              </a:rPr>
              <a:t>1</a:t>
            </a:r>
            <a:r>
              <a:rPr lang="en-US" sz="4300" i="1" dirty="0" smtClean="0">
                <a:ea typeface="Cambria Math"/>
              </a:rPr>
              <a:t>a</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   </a:t>
            </a:r>
            <a:r>
              <a:rPr lang="en-US" sz="4300" dirty="0" smtClean="0">
                <a:ea typeface="Cambria Math"/>
              </a:rPr>
              <a:t>and</a:t>
            </a:r>
            <a:r>
              <a:rPr lang="en-US" sz="4300" i="1" dirty="0" smtClean="0"/>
              <a:t> b</a:t>
            </a:r>
            <a:r>
              <a:rPr lang="en-US" sz="4300" dirty="0" smtClean="0"/>
              <a:t> = (</a:t>
            </a:r>
            <a:r>
              <a:rPr lang="en-US" sz="4300" i="1" dirty="0" smtClean="0"/>
              <a:t>b</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a:t>
            </a:r>
            <a:r>
              <a:rPr lang="en-US" sz="4300" i="1" dirty="0" smtClean="0">
                <a:ea typeface="Cambria Math"/>
              </a:rPr>
              <a:t>b</a:t>
            </a:r>
            <a:r>
              <a:rPr lang="en-US" sz="4300" baseline="-25000" dirty="0" smtClean="0">
                <a:latin typeface="Cambria Math"/>
                <a:ea typeface="Cambria Math"/>
              </a:rPr>
              <a:t>2</a:t>
            </a:r>
            <a:r>
              <a:rPr lang="en-US" sz="4300" i="1" baseline="-25000" dirty="0" smtClean="0">
                <a:latin typeface="Cambria Math"/>
                <a:ea typeface="Cambria Math"/>
              </a:rPr>
              <a:t>n</a:t>
            </a:r>
            <a:r>
              <a:rPr lang="en-US" sz="4300" baseline="-25000" dirty="0" smtClean="0">
                <a:latin typeface="Cambria Math"/>
                <a:ea typeface="Cambria Math"/>
              </a:rPr>
              <a:t>−2 </a:t>
            </a:r>
            <a:r>
              <a:rPr lang="en-US" sz="4300" dirty="0" smtClean="0">
                <a:latin typeface="Cambria Math"/>
                <a:ea typeface="Cambria Math"/>
              </a:rPr>
              <a:t>… </a:t>
            </a:r>
            <a:r>
              <a:rPr lang="en-US" sz="4300" i="1" dirty="0" smtClean="0">
                <a:ea typeface="Cambria Math"/>
              </a:rPr>
              <a:t>b</a:t>
            </a:r>
            <a:r>
              <a:rPr lang="en-US" sz="4300" baseline="-25000" dirty="0" smtClean="0">
                <a:latin typeface="Cambria Math"/>
                <a:ea typeface="Cambria Math"/>
              </a:rPr>
              <a:t>1</a:t>
            </a:r>
            <a:r>
              <a:rPr lang="en-US" sz="4300" i="1" dirty="0" smtClean="0">
                <a:ea typeface="Cambria Math"/>
              </a:rPr>
              <a:t>b</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a:t>
            </a:r>
            <a:r>
              <a:rPr lang="en-US" sz="4300" dirty="0" smtClean="0"/>
              <a:t> .</a:t>
            </a:r>
            <a:r>
              <a:rPr lang="en-US" sz="4300" baseline="-25000" dirty="0" smtClean="0">
                <a:latin typeface="Cambria Math"/>
                <a:ea typeface="Cambria Math"/>
              </a:rPr>
              <a:t> </a:t>
            </a:r>
            <a:endParaRPr lang="en-US" sz="4300" dirty="0" smtClean="0"/>
          </a:p>
          <a:p>
            <a:r>
              <a:rPr lang="en-US" sz="4300" dirty="0" smtClean="0"/>
              <a:t>Let </a:t>
            </a:r>
            <a:r>
              <a:rPr lang="en-US" sz="4300" i="1" dirty="0" smtClean="0"/>
              <a:t>a</a:t>
            </a:r>
            <a:r>
              <a:rPr lang="en-US" sz="4300" dirty="0" smtClean="0"/>
              <a:t> = </a:t>
            </a:r>
            <a:r>
              <a:rPr lang="en-US" sz="4300" dirty="0" smtClean="0">
                <a:latin typeface="Cambria Math" pitchFamily="18" charset="0"/>
                <a:ea typeface="Cambria Math" pitchFamily="18" charset="0"/>
              </a:rPr>
              <a:t>2</a:t>
            </a:r>
            <a:r>
              <a:rPr lang="en-US" sz="4300" i="1" baseline="30000" dirty="0" smtClean="0"/>
              <a:t>n</a:t>
            </a:r>
            <a:r>
              <a:rPr lang="en-US" sz="4300" i="1" dirty="0" smtClean="0"/>
              <a:t>A</a:t>
            </a:r>
            <a:r>
              <a:rPr lang="en-US" sz="4300" baseline="-25000" dirty="0" smtClean="0">
                <a:latin typeface="Cambria Math" pitchFamily="18" charset="0"/>
                <a:ea typeface="Cambria Math" pitchFamily="18" charset="0"/>
              </a:rPr>
              <a:t>1</a:t>
            </a:r>
            <a:r>
              <a:rPr lang="en-US" sz="4300" dirty="0" smtClean="0"/>
              <a:t> + </a:t>
            </a:r>
            <a:r>
              <a:rPr lang="en-US" sz="4300" i="1" dirty="0" smtClean="0"/>
              <a:t>A</a:t>
            </a:r>
            <a:r>
              <a:rPr lang="en-US" sz="4300" baseline="-25000" dirty="0" smtClean="0">
                <a:latin typeface="Cambria Math" pitchFamily="18" charset="0"/>
                <a:ea typeface="Cambria Math" pitchFamily="18" charset="0"/>
              </a:rPr>
              <a:t>0</a:t>
            </a:r>
            <a:r>
              <a:rPr lang="en-US" sz="4300" dirty="0" smtClean="0"/>
              <a:t>,  </a:t>
            </a:r>
            <a:r>
              <a:rPr lang="en-US" sz="4300" i="1" dirty="0" smtClean="0"/>
              <a:t>b</a:t>
            </a:r>
            <a:r>
              <a:rPr lang="en-US" sz="4300" dirty="0" smtClean="0"/>
              <a:t> = </a:t>
            </a:r>
            <a:r>
              <a:rPr lang="en-US" sz="4300" dirty="0" smtClean="0">
                <a:latin typeface="Cambria Math" pitchFamily="18" charset="0"/>
                <a:ea typeface="Cambria Math" pitchFamily="18" charset="0"/>
              </a:rPr>
              <a:t>2</a:t>
            </a:r>
            <a:r>
              <a:rPr lang="en-US" sz="4300" i="1" baseline="30000" dirty="0" smtClean="0"/>
              <a:t>n</a:t>
            </a:r>
            <a:r>
              <a:rPr lang="en-US" sz="4300" i="1" dirty="0" smtClean="0"/>
              <a:t>B</a:t>
            </a:r>
            <a:r>
              <a:rPr lang="en-US" sz="4300" baseline="-25000" dirty="0" smtClean="0">
                <a:latin typeface="Cambria Math" pitchFamily="18" charset="0"/>
                <a:ea typeface="Cambria Math" pitchFamily="18" charset="0"/>
              </a:rPr>
              <a:t>1</a:t>
            </a:r>
            <a:r>
              <a:rPr lang="en-US" sz="4300" dirty="0" smtClean="0"/>
              <a:t> + </a:t>
            </a:r>
            <a:r>
              <a:rPr lang="en-US" sz="4300" i="1" dirty="0" smtClean="0"/>
              <a:t>B</a:t>
            </a:r>
            <a:r>
              <a:rPr lang="en-US" sz="4300" baseline="-25000" dirty="0" smtClean="0">
                <a:latin typeface="Cambria Math" pitchFamily="18" charset="0"/>
                <a:ea typeface="Cambria Math" pitchFamily="18" charset="0"/>
              </a:rPr>
              <a:t>0</a:t>
            </a:r>
            <a:r>
              <a:rPr lang="en-US" sz="4300" dirty="0" smtClean="0"/>
              <a:t> , </a:t>
            </a:r>
            <a:r>
              <a:rPr lang="en-US" sz="4300" dirty="0" smtClean="0">
                <a:latin typeface="Cambria Math" pitchFamily="18" charset="0"/>
                <a:ea typeface="Cambria Math" pitchFamily="18" charset="0"/>
              </a:rPr>
              <a:t>where</a:t>
            </a:r>
          </a:p>
          <a:p>
            <a:pPr>
              <a:buNone/>
            </a:pPr>
            <a:r>
              <a:rPr lang="en-US" sz="4300" i="1" dirty="0" smtClean="0"/>
              <a:t>               A</a:t>
            </a:r>
            <a:r>
              <a:rPr lang="en-US" sz="4300" baseline="-25000" dirty="0" smtClean="0">
                <a:latin typeface="Cambria Math" pitchFamily="18" charset="0"/>
                <a:ea typeface="Cambria Math" pitchFamily="18" charset="0"/>
              </a:rPr>
              <a:t>1</a:t>
            </a:r>
            <a:r>
              <a:rPr lang="en-US" sz="4300" dirty="0" smtClean="0"/>
              <a:t> = (</a:t>
            </a:r>
            <a:r>
              <a:rPr lang="en-US" sz="4300" i="1" dirty="0" smtClean="0"/>
              <a:t>a</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a</a:t>
            </a:r>
            <a:r>
              <a:rPr lang="en-US" sz="4300" i="1" baseline="-25000" dirty="0" smtClean="0">
                <a:latin typeface="Cambria Math"/>
                <a:ea typeface="Cambria Math"/>
              </a:rPr>
              <a:t>n</a:t>
            </a:r>
            <a:r>
              <a:rPr lang="en-US" sz="4300" baseline="-25000" dirty="0" smtClean="0">
                <a:latin typeface="Cambria Math"/>
                <a:ea typeface="Cambria Math"/>
              </a:rPr>
              <a:t>+1</a:t>
            </a:r>
            <a:r>
              <a:rPr lang="en-US" sz="4300" i="1" dirty="0" smtClean="0">
                <a:ea typeface="Cambria Math"/>
              </a:rPr>
              <a:t>a</a:t>
            </a:r>
            <a:r>
              <a:rPr lang="en-US" sz="4300" i="1" baseline="-25000" dirty="0" smtClean="0">
                <a:latin typeface="Cambria Math"/>
                <a:ea typeface="Cambria Math"/>
              </a:rPr>
              <a:t>n</a:t>
            </a:r>
            <a:r>
              <a:rPr lang="en-US" sz="4300" dirty="0" smtClean="0">
                <a:latin typeface="Cambria Math"/>
                <a:ea typeface="Cambria Math"/>
              </a:rPr>
              <a:t>)</a:t>
            </a:r>
            <a:r>
              <a:rPr lang="en-US" sz="4300" baseline="-25000" dirty="0" smtClean="0">
                <a:latin typeface="Cambria Math"/>
                <a:ea typeface="Cambria Math"/>
              </a:rPr>
              <a:t>2</a:t>
            </a:r>
            <a:r>
              <a:rPr lang="en-US" sz="4300" i="1" dirty="0" smtClean="0">
                <a:ea typeface="Cambria Math"/>
              </a:rPr>
              <a:t> </a:t>
            </a:r>
            <a:r>
              <a:rPr lang="en-US" sz="4300" dirty="0" smtClean="0"/>
              <a:t>, </a:t>
            </a:r>
            <a:r>
              <a:rPr lang="en-US" sz="4300" i="1" dirty="0" smtClean="0"/>
              <a:t>A</a:t>
            </a:r>
            <a:r>
              <a:rPr lang="en-US" sz="4300" baseline="-25000" dirty="0" smtClean="0">
                <a:latin typeface="Cambria Math" pitchFamily="18" charset="0"/>
                <a:ea typeface="Cambria Math" pitchFamily="18" charset="0"/>
              </a:rPr>
              <a:t>0</a:t>
            </a:r>
            <a:r>
              <a:rPr lang="en-US" sz="4300" dirty="0" smtClean="0">
                <a:latin typeface="Cambria Math" pitchFamily="18" charset="0"/>
                <a:ea typeface="Cambria Math" pitchFamily="18" charset="0"/>
              </a:rPr>
              <a:t> </a:t>
            </a:r>
            <a:r>
              <a:rPr lang="en-US" sz="4300" dirty="0" smtClean="0"/>
              <a:t>= (</a:t>
            </a:r>
            <a:r>
              <a:rPr lang="en-US" sz="4300" i="1" dirty="0" smtClean="0"/>
              <a:t>a</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a</a:t>
            </a:r>
            <a:r>
              <a:rPr lang="en-US" sz="4300" baseline="-25000" dirty="0" smtClean="0">
                <a:latin typeface="Cambria Math"/>
                <a:ea typeface="Cambria Math"/>
              </a:rPr>
              <a:t>1</a:t>
            </a:r>
            <a:r>
              <a:rPr lang="en-US" sz="4300" i="1" dirty="0" smtClean="0">
                <a:ea typeface="Cambria Math"/>
              </a:rPr>
              <a:t>a</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a:t>
            </a:r>
            <a:r>
              <a:rPr lang="en-US" sz="4300" i="1" dirty="0" smtClean="0">
                <a:ea typeface="Cambria Math"/>
              </a:rPr>
              <a:t> ,</a:t>
            </a:r>
          </a:p>
          <a:p>
            <a:pPr>
              <a:buNone/>
            </a:pPr>
            <a:r>
              <a:rPr lang="en-US" sz="4300" i="1" dirty="0" smtClean="0"/>
              <a:t>               B</a:t>
            </a:r>
            <a:r>
              <a:rPr lang="en-US" sz="4300" baseline="-25000" dirty="0" smtClean="0">
                <a:latin typeface="Cambria Math" pitchFamily="18" charset="0"/>
                <a:ea typeface="Cambria Math" pitchFamily="18" charset="0"/>
              </a:rPr>
              <a:t>1</a:t>
            </a:r>
            <a:r>
              <a:rPr lang="en-US" sz="4300" dirty="0" smtClean="0"/>
              <a:t> = (</a:t>
            </a:r>
            <a:r>
              <a:rPr lang="en-US" sz="4300" i="1" dirty="0" smtClean="0"/>
              <a:t>b</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b</a:t>
            </a:r>
            <a:r>
              <a:rPr lang="en-US" sz="4300" i="1" baseline="-25000" dirty="0" smtClean="0">
                <a:latin typeface="Cambria Math"/>
                <a:ea typeface="Cambria Math"/>
              </a:rPr>
              <a:t>n</a:t>
            </a:r>
            <a:r>
              <a:rPr lang="en-US" sz="4300" baseline="-25000" dirty="0" smtClean="0">
                <a:latin typeface="Cambria Math"/>
                <a:ea typeface="Cambria Math"/>
              </a:rPr>
              <a:t>+1</a:t>
            </a:r>
            <a:r>
              <a:rPr lang="en-US" sz="4300" i="1" dirty="0" smtClean="0">
                <a:ea typeface="Cambria Math"/>
              </a:rPr>
              <a:t>b</a:t>
            </a:r>
            <a:r>
              <a:rPr lang="en-US" sz="4300" i="1" baseline="-25000" dirty="0" smtClean="0">
                <a:latin typeface="Cambria Math"/>
                <a:ea typeface="Cambria Math"/>
              </a:rPr>
              <a:t>n</a:t>
            </a:r>
            <a:r>
              <a:rPr lang="en-US" sz="4300" dirty="0" smtClean="0">
                <a:latin typeface="Cambria Math"/>
                <a:ea typeface="Cambria Math"/>
              </a:rPr>
              <a:t>)</a:t>
            </a:r>
            <a:r>
              <a:rPr lang="en-US" sz="4300" baseline="-25000" dirty="0" smtClean="0">
                <a:latin typeface="Cambria Math"/>
                <a:ea typeface="Cambria Math"/>
              </a:rPr>
              <a:t>2</a:t>
            </a:r>
            <a:r>
              <a:rPr lang="en-US" sz="4300" i="1" dirty="0" smtClean="0">
                <a:ea typeface="Cambria Math"/>
              </a:rPr>
              <a:t> </a:t>
            </a:r>
            <a:r>
              <a:rPr lang="en-US" sz="4300" dirty="0" smtClean="0"/>
              <a:t>, </a:t>
            </a:r>
            <a:r>
              <a:rPr lang="en-US" sz="4300" i="1" dirty="0" smtClean="0"/>
              <a:t>B</a:t>
            </a:r>
            <a:r>
              <a:rPr lang="en-US" sz="4300" baseline="-25000" dirty="0" smtClean="0">
                <a:latin typeface="Cambria Math" pitchFamily="18" charset="0"/>
                <a:ea typeface="Cambria Math" pitchFamily="18" charset="0"/>
              </a:rPr>
              <a:t>0</a:t>
            </a:r>
            <a:r>
              <a:rPr lang="en-US" sz="4300" dirty="0" smtClean="0">
                <a:latin typeface="Cambria Math" pitchFamily="18" charset="0"/>
                <a:ea typeface="Cambria Math" pitchFamily="18" charset="0"/>
              </a:rPr>
              <a:t> </a:t>
            </a:r>
            <a:r>
              <a:rPr lang="en-US" sz="4300" dirty="0" smtClean="0"/>
              <a:t>= (</a:t>
            </a:r>
            <a:r>
              <a:rPr lang="en-US" sz="4300" i="1" dirty="0" smtClean="0"/>
              <a:t>b</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b</a:t>
            </a:r>
            <a:r>
              <a:rPr lang="en-US" sz="4300" baseline="-25000" dirty="0" smtClean="0">
                <a:latin typeface="Cambria Math"/>
                <a:ea typeface="Cambria Math"/>
              </a:rPr>
              <a:t>1</a:t>
            </a:r>
            <a:r>
              <a:rPr lang="en-US" sz="4300" i="1" dirty="0" smtClean="0">
                <a:ea typeface="Cambria Math"/>
              </a:rPr>
              <a:t>b</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a:t>
            </a:r>
            <a:r>
              <a:rPr lang="en-US" sz="4300" dirty="0" smtClean="0">
                <a:latin typeface="Cambria Math"/>
                <a:ea typeface="Cambria Math"/>
              </a:rPr>
              <a:t>.</a:t>
            </a:r>
            <a:endParaRPr lang="en-US" sz="4300" dirty="0" smtClean="0">
              <a:latin typeface="Cambria Math" pitchFamily="18" charset="0"/>
              <a:ea typeface="Cambria Math" pitchFamily="18" charset="0"/>
            </a:endParaRPr>
          </a:p>
          <a:p>
            <a:r>
              <a:rPr lang="en-US" sz="4300" dirty="0" smtClean="0"/>
              <a:t>The algorithm is based on the fact that </a:t>
            </a:r>
            <a:r>
              <a:rPr lang="en-US" sz="4300" i="1" dirty="0" err="1" smtClean="0"/>
              <a:t>ab</a:t>
            </a:r>
            <a:r>
              <a:rPr lang="en-US" sz="4300" dirty="0" smtClean="0"/>
              <a:t> can be rewritten as:</a:t>
            </a:r>
          </a:p>
          <a:p>
            <a:pPr>
              <a:buNone/>
            </a:pPr>
            <a:r>
              <a:rPr lang="en-US" sz="4300" i="1" dirty="0" smtClean="0"/>
              <a:t>               </a:t>
            </a:r>
            <a:r>
              <a:rPr lang="en-US" sz="4300" i="1" dirty="0" err="1" smtClean="0"/>
              <a:t>ab</a:t>
            </a:r>
            <a:r>
              <a:rPr lang="en-US" sz="4300" i="1" dirty="0" smtClean="0"/>
              <a:t> </a:t>
            </a:r>
            <a:r>
              <a:rPr lang="en-US" sz="4300" dirty="0" smtClean="0"/>
              <a:t>= (</a:t>
            </a:r>
            <a:r>
              <a:rPr lang="en-US" sz="4300" dirty="0" smtClean="0">
                <a:latin typeface="Cambria Math" pitchFamily="18" charset="0"/>
                <a:ea typeface="Cambria Math" pitchFamily="18" charset="0"/>
              </a:rPr>
              <a:t>2</a:t>
            </a:r>
            <a:r>
              <a:rPr lang="en-US" sz="4300" baseline="30000" dirty="0" smtClean="0">
                <a:latin typeface="Cambria Math" pitchFamily="18" charset="0"/>
                <a:ea typeface="Cambria Math" pitchFamily="18" charset="0"/>
              </a:rPr>
              <a:t>2</a:t>
            </a:r>
            <a:r>
              <a:rPr lang="en-US" sz="4300" i="1" baseline="30000" dirty="0" smtClean="0"/>
              <a:t>n</a:t>
            </a:r>
            <a:r>
              <a:rPr lang="en-US" sz="4300" dirty="0" smtClean="0"/>
              <a:t> + </a:t>
            </a:r>
            <a:r>
              <a:rPr lang="en-US" sz="4300" dirty="0" smtClean="0">
                <a:latin typeface="Cambria Math" pitchFamily="18" charset="0"/>
                <a:ea typeface="Cambria Math" pitchFamily="18" charset="0"/>
              </a:rPr>
              <a:t>2</a:t>
            </a:r>
            <a:r>
              <a:rPr lang="en-US" sz="4300" i="1" baseline="30000" dirty="0" smtClean="0"/>
              <a:t>n</a:t>
            </a:r>
            <a:r>
              <a:rPr lang="en-US" sz="4300" dirty="0" smtClean="0"/>
              <a:t>)</a:t>
            </a:r>
            <a:r>
              <a:rPr lang="en-US" sz="4300" i="1" dirty="0" smtClean="0"/>
              <a:t>A</a:t>
            </a:r>
            <a:r>
              <a:rPr lang="en-US" sz="4300" baseline="-25000" dirty="0" smtClean="0">
                <a:latin typeface="Cambria Math" pitchFamily="18" charset="0"/>
                <a:ea typeface="Cambria Math" pitchFamily="18" charset="0"/>
              </a:rPr>
              <a:t>1</a:t>
            </a:r>
            <a:r>
              <a:rPr lang="en-US" sz="4300" i="1" dirty="0" smtClean="0"/>
              <a:t>B</a:t>
            </a:r>
            <a:r>
              <a:rPr lang="en-US" sz="4300" baseline="-25000" dirty="0" smtClean="0">
                <a:latin typeface="Cambria Math" pitchFamily="18" charset="0"/>
                <a:ea typeface="Cambria Math" pitchFamily="18" charset="0"/>
              </a:rPr>
              <a:t>1</a:t>
            </a:r>
            <a:r>
              <a:rPr lang="en-US" sz="4300" dirty="0" smtClean="0"/>
              <a:t> +</a:t>
            </a:r>
            <a:r>
              <a:rPr lang="en-US" sz="4300" dirty="0" smtClean="0">
                <a:latin typeface="Cambria Math" pitchFamily="18" charset="0"/>
                <a:ea typeface="Cambria Math" pitchFamily="18" charset="0"/>
              </a:rPr>
              <a:t>2</a:t>
            </a:r>
            <a:r>
              <a:rPr lang="en-US" sz="4300" i="1" baseline="30000" dirty="0" smtClean="0"/>
              <a:t>n </a:t>
            </a:r>
            <a:r>
              <a:rPr lang="en-US" sz="4300" dirty="0" smtClean="0"/>
              <a:t>(</a:t>
            </a:r>
            <a:r>
              <a:rPr lang="en-US" sz="4300" i="1" dirty="0" smtClean="0"/>
              <a:t>A</a:t>
            </a:r>
            <a:r>
              <a:rPr lang="en-US" sz="4300" baseline="-25000" dirty="0" smtClean="0">
                <a:latin typeface="Cambria Math" pitchFamily="18" charset="0"/>
                <a:ea typeface="Cambria Math" pitchFamily="18" charset="0"/>
              </a:rPr>
              <a:t>1</a:t>
            </a:r>
            <a:r>
              <a:rPr lang="en-US" sz="4300" dirty="0" smtClean="0">
                <a:latin typeface="Cambria Math"/>
                <a:ea typeface="Cambria Math"/>
              </a:rPr>
              <a:t>−</a:t>
            </a:r>
            <a:r>
              <a:rPr lang="en-US" sz="4300" i="1" dirty="0" smtClean="0"/>
              <a:t>A</a:t>
            </a:r>
            <a:r>
              <a:rPr lang="en-US" sz="4300" baseline="-25000" dirty="0" smtClean="0">
                <a:latin typeface="Cambria Math" pitchFamily="18" charset="0"/>
                <a:ea typeface="Cambria Math" pitchFamily="18" charset="0"/>
              </a:rPr>
              <a:t>0</a:t>
            </a:r>
            <a:r>
              <a:rPr lang="en-US" sz="4300" dirty="0" smtClean="0"/>
              <a:t>)(</a:t>
            </a:r>
            <a:r>
              <a:rPr lang="en-US" sz="4300" i="1" dirty="0" smtClean="0"/>
              <a:t>B</a:t>
            </a:r>
            <a:r>
              <a:rPr lang="en-US" sz="4300" baseline="-25000" dirty="0" smtClean="0">
                <a:latin typeface="Cambria Math" pitchFamily="18" charset="0"/>
                <a:ea typeface="Cambria Math" pitchFamily="18" charset="0"/>
              </a:rPr>
              <a:t>0</a:t>
            </a:r>
            <a:r>
              <a:rPr lang="en-US" sz="4300" dirty="0" smtClean="0">
                <a:latin typeface="Cambria Math"/>
                <a:ea typeface="Cambria Math"/>
              </a:rPr>
              <a:t> − </a:t>
            </a:r>
            <a:r>
              <a:rPr lang="en-US" sz="4300" i="1" dirty="0" smtClean="0"/>
              <a:t>B</a:t>
            </a:r>
            <a:r>
              <a:rPr lang="en-US" sz="4300" baseline="-25000" dirty="0" smtClean="0">
                <a:latin typeface="Cambria Math" pitchFamily="18" charset="0"/>
                <a:ea typeface="Cambria Math" pitchFamily="18" charset="0"/>
              </a:rPr>
              <a:t>1</a:t>
            </a:r>
            <a:r>
              <a:rPr lang="en-US" sz="4300" dirty="0" smtClean="0"/>
              <a:t>) +(</a:t>
            </a:r>
            <a:r>
              <a:rPr lang="en-US" sz="4300" dirty="0" smtClean="0">
                <a:latin typeface="Cambria Math" pitchFamily="18" charset="0"/>
                <a:ea typeface="Cambria Math" pitchFamily="18" charset="0"/>
              </a:rPr>
              <a:t>2</a:t>
            </a:r>
            <a:r>
              <a:rPr lang="en-US" sz="4300" i="1" baseline="30000" dirty="0" smtClean="0"/>
              <a:t>n</a:t>
            </a:r>
            <a:r>
              <a:rPr lang="en-US" sz="4300" dirty="0" smtClean="0"/>
              <a:t> + </a:t>
            </a:r>
            <a:r>
              <a:rPr lang="en-US" sz="4300" dirty="0" smtClean="0">
                <a:latin typeface="Cambria Math" pitchFamily="18" charset="0"/>
                <a:ea typeface="Cambria Math" pitchFamily="18" charset="0"/>
              </a:rPr>
              <a:t>1</a:t>
            </a:r>
            <a:r>
              <a:rPr lang="en-US" sz="4300" dirty="0" smtClean="0"/>
              <a:t>)</a:t>
            </a:r>
            <a:r>
              <a:rPr lang="en-US" sz="4300" i="1" dirty="0" smtClean="0"/>
              <a:t>A</a:t>
            </a:r>
            <a:r>
              <a:rPr lang="en-US" sz="4300" baseline="-25000" dirty="0" smtClean="0">
                <a:latin typeface="Cambria Math" pitchFamily="18" charset="0"/>
                <a:ea typeface="Cambria Math" pitchFamily="18" charset="0"/>
              </a:rPr>
              <a:t>0</a:t>
            </a:r>
            <a:r>
              <a:rPr lang="en-US" sz="4300" i="1" dirty="0" smtClean="0"/>
              <a:t>B</a:t>
            </a:r>
            <a:r>
              <a:rPr lang="en-US" sz="4300" baseline="-25000" dirty="0" smtClean="0">
                <a:latin typeface="Cambria Math" pitchFamily="18" charset="0"/>
                <a:ea typeface="Cambria Math" pitchFamily="18" charset="0"/>
              </a:rPr>
              <a:t>0</a:t>
            </a:r>
            <a:r>
              <a:rPr lang="en-US" sz="4300" dirty="0" smtClean="0"/>
              <a:t>.</a:t>
            </a:r>
          </a:p>
          <a:p>
            <a:r>
              <a:rPr lang="en-US" sz="4300" dirty="0" smtClean="0"/>
              <a:t>This identity shows that the multiplication of two </a:t>
            </a:r>
            <a:r>
              <a:rPr lang="en-US" sz="4300" dirty="0" smtClean="0">
                <a:latin typeface="Cambria Math" pitchFamily="18" charset="0"/>
                <a:ea typeface="Cambria Math" pitchFamily="18" charset="0"/>
              </a:rPr>
              <a:t>2</a:t>
            </a:r>
            <a:r>
              <a:rPr lang="en-US" sz="4300" i="1" dirty="0" smtClean="0"/>
              <a:t>n</a:t>
            </a:r>
            <a:r>
              <a:rPr lang="en-US" sz="4300" dirty="0" smtClean="0"/>
              <a:t>-bit integers can be carried out using three multiplications of </a:t>
            </a:r>
            <a:r>
              <a:rPr lang="en-US" sz="4300" i="1" dirty="0" smtClean="0"/>
              <a:t>n</a:t>
            </a:r>
            <a:r>
              <a:rPr lang="en-US" sz="4300" dirty="0" smtClean="0"/>
              <a:t>-bit integers, together with additions, subtractions, and shifts. </a:t>
            </a:r>
          </a:p>
          <a:p>
            <a:r>
              <a:rPr lang="en-US" sz="4300" dirty="0" smtClean="0"/>
              <a:t>Hence, if </a:t>
            </a:r>
            <a:r>
              <a:rPr lang="en-US" sz="4300" i="1" dirty="0" smtClean="0"/>
              <a:t>f</a:t>
            </a:r>
            <a:r>
              <a:rPr lang="en-US" sz="4300" dirty="0" smtClean="0"/>
              <a:t>(</a:t>
            </a:r>
            <a:r>
              <a:rPr lang="en-US" sz="4300" i="1" dirty="0" smtClean="0"/>
              <a:t>n</a:t>
            </a:r>
            <a:r>
              <a:rPr lang="en-US" sz="4300" dirty="0" smtClean="0"/>
              <a:t>) is the total number of operations needed to multiply two </a:t>
            </a:r>
            <a:r>
              <a:rPr lang="en-US" sz="4300" i="1" dirty="0" smtClean="0"/>
              <a:t>n</a:t>
            </a:r>
            <a:r>
              <a:rPr lang="en-US" sz="4300" dirty="0" smtClean="0"/>
              <a:t>-bit integers, then</a:t>
            </a:r>
          </a:p>
          <a:p>
            <a:pPr>
              <a:buNone/>
            </a:pPr>
            <a:r>
              <a:rPr lang="en-US" sz="4300" dirty="0" smtClean="0"/>
              <a:t>         </a:t>
            </a:r>
          </a:p>
          <a:p>
            <a:pPr>
              <a:buNone/>
            </a:pPr>
            <a:r>
              <a:rPr lang="en-US" sz="4300" b="1" i="1" dirty="0" smtClean="0">
                <a:solidFill>
                  <a:srgbClr val="FF0000"/>
                </a:solidFill>
              </a:rPr>
              <a:t>                f</a:t>
            </a:r>
            <a:r>
              <a:rPr lang="en-US" sz="4300" b="1" dirty="0" smtClean="0">
                <a:solidFill>
                  <a:srgbClr val="FF0000"/>
                </a:solidFill>
              </a:rPr>
              <a:t>(</a:t>
            </a:r>
            <a:r>
              <a:rPr lang="en-US" sz="4300" b="1" dirty="0" smtClean="0">
                <a:solidFill>
                  <a:srgbClr val="FF0000"/>
                </a:solidFill>
                <a:latin typeface="Cambria Math" pitchFamily="18" charset="0"/>
                <a:ea typeface="Cambria Math" pitchFamily="18" charset="0"/>
              </a:rPr>
              <a:t>2</a:t>
            </a:r>
            <a:r>
              <a:rPr lang="en-US" sz="4300" b="1" i="1" dirty="0" smtClean="0">
                <a:solidFill>
                  <a:srgbClr val="FF0000"/>
                </a:solidFill>
              </a:rPr>
              <a:t>n</a:t>
            </a:r>
            <a:r>
              <a:rPr lang="en-US" sz="4300" b="1" dirty="0" smtClean="0">
                <a:solidFill>
                  <a:srgbClr val="FF0000"/>
                </a:solidFill>
              </a:rPr>
              <a:t>) = </a:t>
            </a:r>
            <a:r>
              <a:rPr lang="en-US" sz="4300" b="1" dirty="0" smtClean="0">
                <a:solidFill>
                  <a:srgbClr val="FF0000"/>
                </a:solidFill>
                <a:latin typeface="Cambria Math" pitchFamily="18" charset="0"/>
                <a:ea typeface="Cambria Math" pitchFamily="18" charset="0"/>
              </a:rPr>
              <a:t>3 </a:t>
            </a:r>
            <a:r>
              <a:rPr lang="en-US" sz="4300" b="1" i="1" dirty="0" smtClean="0">
                <a:solidFill>
                  <a:srgbClr val="FF0000"/>
                </a:solidFill>
              </a:rPr>
              <a:t>f</a:t>
            </a:r>
            <a:r>
              <a:rPr lang="en-US" sz="4300" b="1" dirty="0" smtClean="0">
                <a:solidFill>
                  <a:srgbClr val="FF0000"/>
                </a:solidFill>
              </a:rPr>
              <a:t>(</a:t>
            </a:r>
            <a:r>
              <a:rPr lang="en-US" sz="4300" b="1" i="1" dirty="0" smtClean="0">
                <a:solidFill>
                  <a:srgbClr val="FF0000"/>
                </a:solidFill>
              </a:rPr>
              <a:t>n</a:t>
            </a:r>
            <a:r>
              <a:rPr lang="en-US" sz="4300" b="1" dirty="0" smtClean="0">
                <a:solidFill>
                  <a:srgbClr val="FF0000"/>
                </a:solidFill>
              </a:rPr>
              <a:t>) + </a:t>
            </a:r>
            <a:r>
              <a:rPr lang="en-US" sz="4300" b="1" i="1" dirty="0" smtClean="0">
                <a:solidFill>
                  <a:srgbClr val="FF0000"/>
                </a:solidFill>
                <a:ea typeface="Cambria Math" pitchFamily="18" charset="0"/>
              </a:rPr>
              <a:t>C n        </a:t>
            </a:r>
          </a:p>
          <a:p>
            <a:pPr>
              <a:buNone/>
            </a:pPr>
            <a:endParaRPr lang="en-US" sz="4300" i="1" dirty="0" smtClean="0">
              <a:ea typeface="Cambria Math" pitchFamily="18" charset="0"/>
            </a:endParaRPr>
          </a:p>
          <a:p>
            <a:pPr>
              <a:buNone/>
            </a:pPr>
            <a:r>
              <a:rPr lang="en-US" sz="4300" i="1" dirty="0" smtClean="0">
                <a:ea typeface="Cambria Math" pitchFamily="18" charset="0"/>
              </a:rPr>
              <a:t>       </a:t>
            </a:r>
            <a:r>
              <a:rPr lang="en-US" sz="4300" dirty="0" smtClean="0">
                <a:ea typeface="Cambria Math" pitchFamily="18" charset="0"/>
              </a:rPr>
              <a:t>where </a:t>
            </a:r>
            <a:r>
              <a:rPr lang="en-US" sz="4300" i="1" dirty="0" err="1" smtClean="0">
                <a:ea typeface="Cambria Math" pitchFamily="18" charset="0"/>
              </a:rPr>
              <a:t>Cn</a:t>
            </a:r>
            <a:r>
              <a:rPr lang="en-US" sz="4300" i="1" dirty="0" smtClean="0">
                <a:ea typeface="Cambria Math" pitchFamily="18" charset="0"/>
              </a:rPr>
              <a:t>  </a:t>
            </a:r>
            <a:r>
              <a:rPr lang="en-US" sz="4300" dirty="0" smtClean="0">
                <a:ea typeface="Cambria Math" pitchFamily="18" charset="0"/>
              </a:rPr>
              <a:t>represents the total number of bit operations; the additions, subtractions and shifts that are a constant multiple of </a:t>
            </a:r>
            <a:r>
              <a:rPr lang="en-US" sz="4300" i="1" dirty="0" smtClean="0">
                <a:ea typeface="Cambria Math" pitchFamily="18" charset="0"/>
              </a:rPr>
              <a:t>n</a:t>
            </a:r>
            <a:r>
              <a:rPr lang="en-US" sz="4300" dirty="0" smtClean="0">
                <a:ea typeface="Cambria Math" pitchFamily="18" charset="0"/>
              </a:rPr>
              <a:t>-bit operations.</a:t>
            </a:r>
          </a:p>
          <a:p>
            <a:pPr>
              <a:buNone/>
            </a:pPr>
            <a:endParaRPr lang="en-US" sz="4300" dirty="0" smtClean="0"/>
          </a:p>
          <a:p>
            <a:pPr>
              <a:buNone/>
            </a:pPr>
            <a:endParaRPr lang="en-US" dirty="0" smtClean="0"/>
          </a:p>
          <a:p>
            <a:pPr>
              <a:buNone/>
            </a:pPr>
            <a:r>
              <a:rPr lang="en-US" dirty="0" smtClean="0"/>
              <a: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smtClean="0"/>
              <a:t>Estimating the Size of Divide-and-Conquer Functions </a:t>
            </a:r>
            <a:endParaRPr lang="en-US" sz="3200" dirty="0"/>
          </a:p>
        </p:txBody>
      </p:sp>
      <p:sp>
        <p:nvSpPr>
          <p:cNvPr id="3" name="Content Placeholder 2"/>
          <p:cNvSpPr>
            <a:spLocks noGrp="1"/>
          </p:cNvSpPr>
          <p:nvPr>
            <p:ph idx="1"/>
          </p:nvPr>
        </p:nvSpPr>
        <p:spPr>
          <a:xfrm>
            <a:off x="533400" y="1676400"/>
            <a:ext cx="8229600" cy="4648200"/>
          </a:xfrm>
        </p:spPr>
        <p:txBody>
          <a:bodyPr>
            <a:normAutofit lnSpcReduction="10000"/>
          </a:bodyPr>
          <a:lstStyle/>
          <a:p>
            <a:pPr>
              <a:buNone/>
            </a:pPr>
            <a:r>
              <a:rPr lang="en-US" b="1" dirty="0" smtClean="0"/>
              <a:t>   </a:t>
            </a:r>
            <a:r>
              <a:rPr lang="en-US" b="1" dirty="0" smtClean="0">
                <a:solidFill>
                  <a:srgbClr val="FF0000"/>
                </a:solidFill>
              </a:rPr>
              <a:t>Theorem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a:t>
            </a:r>
            <a:r>
              <a:rPr lang="en-US" dirty="0" smtClean="0"/>
              <a:t> Let </a:t>
            </a:r>
            <a:r>
              <a:rPr lang="en-US" i="1" dirty="0" smtClean="0"/>
              <a:t>f</a:t>
            </a:r>
            <a:r>
              <a:rPr lang="en-US" dirty="0" smtClean="0"/>
              <a:t> be an increasing function that satisfies the recurrence relation</a:t>
            </a:r>
          </a:p>
          <a:p>
            <a:pPr>
              <a:buNone/>
            </a:pPr>
            <a:r>
              <a:rPr lang="en-US" dirty="0" smtClean="0"/>
              <a:t>              </a:t>
            </a:r>
            <a:r>
              <a:rPr lang="en-US" i="1" dirty="0" smtClean="0"/>
              <a:t>f</a:t>
            </a:r>
            <a:r>
              <a:rPr lang="en-US" dirty="0" smtClean="0"/>
              <a:t>(</a:t>
            </a:r>
            <a:r>
              <a:rPr lang="en-US" i="1" dirty="0" smtClean="0"/>
              <a:t>n</a:t>
            </a:r>
            <a:r>
              <a:rPr lang="en-US" dirty="0" smtClean="0"/>
              <a:t>) = </a:t>
            </a:r>
            <a:r>
              <a:rPr lang="en-US" i="1" dirty="0" smtClean="0"/>
              <a:t>a f</a:t>
            </a:r>
            <a:r>
              <a:rPr lang="en-US" dirty="0" smtClean="0"/>
              <a:t>(</a:t>
            </a:r>
            <a:r>
              <a:rPr lang="en-US" i="1" dirty="0" smtClean="0"/>
              <a:t>n</a:t>
            </a:r>
            <a:r>
              <a:rPr lang="en-US" dirty="0" smtClean="0"/>
              <a:t>/</a:t>
            </a:r>
            <a:r>
              <a:rPr lang="en-US" i="1" dirty="0" smtClean="0"/>
              <a:t>b</a:t>
            </a:r>
            <a:r>
              <a:rPr lang="en-US" dirty="0" smtClean="0"/>
              <a:t>) + </a:t>
            </a:r>
            <a:r>
              <a:rPr lang="en-US" i="1" dirty="0" smtClean="0"/>
              <a:t>c</a:t>
            </a:r>
            <a:endParaRPr lang="en-US" i="1" baseline="30000" dirty="0" smtClean="0"/>
          </a:p>
          <a:p>
            <a:pPr>
              <a:buNone/>
            </a:pPr>
            <a:r>
              <a:rPr lang="en-US" dirty="0" smtClean="0"/>
              <a:t>    whenever </a:t>
            </a:r>
            <a:r>
              <a:rPr lang="en-US" i="1" dirty="0" smtClean="0"/>
              <a:t>n</a:t>
            </a:r>
            <a:r>
              <a:rPr lang="en-US" dirty="0" smtClean="0"/>
              <a:t> is divisible by </a:t>
            </a:r>
            <a:r>
              <a:rPr lang="en-US" i="1" dirty="0" smtClean="0"/>
              <a:t>b</a:t>
            </a:r>
            <a:r>
              <a:rPr lang="en-US" dirty="0" smtClean="0"/>
              <a:t>, where </a:t>
            </a:r>
            <a:r>
              <a:rPr lang="en-US" i="1" dirty="0" smtClean="0"/>
              <a:t>a</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i="1" dirty="0" smtClean="0"/>
              <a:t>b </a:t>
            </a:r>
            <a:r>
              <a:rPr lang="en-US" dirty="0" smtClean="0"/>
              <a:t>is an integer greater than </a:t>
            </a:r>
            <a:r>
              <a:rPr lang="en-US" dirty="0" smtClean="0">
                <a:latin typeface="Cambria Math" pitchFamily="18" charset="0"/>
                <a:ea typeface="Cambria Math" pitchFamily="18" charset="0"/>
              </a:rPr>
              <a:t>1</a:t>
            </a:r>
            <a:r>
              <a:rPr lang="en-US" dirty="0" smtClean="0"/>
              <a:t>, and </a:t>
            </a:r>
            <a:r>
              <a:rPr lang="en-US" i="1" dirty="0" smtClean="0"/>
              <a:t>c</a:t>
            </a:r>
            <a:r>
              <a:rPr lang="en-US" dirty="0" smtClean="0"/>
              <a:t> is a positive real number. Then</a:t>
            </a:r>
          </a:p>
          <a:p>
            <a:pPr>
              <a:buNone/>
            </a:pPr>
            <a:endParaRPr lang="en-US" dirty="0" smtClean="0"/>
          </a:p>
          <a:p>
            <a:pPr>
              <a:buNone/>
            </a:pPr>
            <a:r>
              <a:rPr lang="en-US" dirty="0" smtClean="0"/>
              <a:t>    Furthermore, when </a:t>
            </a:r>
            <a:r>
              <a:rPr lang="en-US" i="1" dirty="0" smtClean="0"/>
              <a:t>n</a:t>
            </a:r>
            <a:r>
              <a:rPr lang="en-US" dirty="0" smtClean="0"/>
              <a:t> = </a:t>
            </a:r>
            <a:r>
              <a:rPr lang="en-US" i="1" dirty="0" err="1" smtClean="0"/>
              <a:t>b</a:t>
            </a:r>
            <a:r>
              <a:rPr lang="en-US" i="1" baseline="30000" dirty="0" err="1" smtClean="0"/>
              <a:t>k</a:t>
            </a:r>
            <a:r>
              <a:rPr lang="en-US" dirty="0" smtClean="0"/>
              <a:t> and </a:t>
            </a:r>
            <a:r>
              <a:rPr lang="en-US" i="1" dirty="0" smtClean="0"/>
              <a:t>a</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is a positive integer,</a:t>
            </a:r>
          </a:p>
          <a:p>
            <a:pPr>
              <a:buNone/>
            </a:pPr>
            <a:endParaRPr lang="en-US" dirty="0" smtClean="0"/>
          </a:p>
          <a:p>
            <a:pPr>
              <a:buNone/>
            </a:pPr>
            <a:r>
              <a:rPr lang="en-US" dirty="0" smtClean="0"/>
              <a:t>    where </a:t>
            </a:r>
            <a:r>
              <a:rPr lang="en-US" i="1" dirty="0" smtClean="0"/>
              <a:t>C</a:t>
            </a:r>
            <a:r>
              <a:rPr lang="en-US" baseline="-25000" dirty="0" smtClean="0">
                <a:latin typeface="Cambria Math" pitchFamily="18" charset="0"/>
                <a:ea typeface="Cambria Math" pitchFamily="18" charset="0"/>
              </a:rPr>
              <a:t>1</a:t>
            </a:r>
            <a:r>
              <a:rPr lang="en-US" dirty="0" smtClean="0"/>
              <a:t> = </a:t>
            </a:r>
            <a:r>
              <a:rPr lang="en-US" i="1" dirty="0" smtClean="0"/>
              <a:t>f</a:t>
            </a:r>
            <a:r>
              <a:rPr lang="en-US" dirty="0" smtClean="0"/>
              <a:t>(</a:t>
            </a:r>
            <a:r>
              <a:rPr lang="en-US" dirty="0" smtClean="0">
                <a:latin typeface="Cambria Math" pitchFamily="18" charset="0"/>
                <a:ea typeface="Cambria Math" pitchFamily="18" charset="0"/>
              </a:rPr>
              <a:t>1</a:t>
            </a:r>
            <a:r>
              <a:rPr lang="en-US" dirty="0" smtClean="0"/>
              <a:t>) + c/(</a:t>
            </a:r>
            <a:r>
              <a:rPr lang="en-US" i="1" dirty="0" smtClean="0"/>
              <a:t>a</a:t>
            </a:r>
            <a:r>
              <a:rPr lang="en-US" i="1" dirty="0" smtClean="0">
                <a:latin typeface="Cambria Math"/>
                <a:ea typeface="Cambria Math"/>
              </a:rPr>
              <a:t>−</a:t>
            </a:r>
            <a:r>
              <a:rPr lang="en-US" dirty="0" smtClean="0">
                <a:latin typeface="Cambria Math"/>
                <a:ea typeface="Cambria Math"/>
              </a:rPr>
              <a:t>1</a:t>
            </a:r>
            <a:r>
              <a:rPr lang="en-US" dirty="0" smtClean="0">
                <a:ea typeface="Cambria Math"/>
              </a:rPr>
              <a:t>) and </a:t>
            </a:r>
            <a:r>
              <a:rPr lang="en-US" i="1" dirty="0" smtClean="0"/>
              <a:t>C</a:t>
            </a:r>
            <a:r>
              <a:rPr lang="en-US" baseline="-25000" dirty="0" smtClean="0">
                <a:latin typeface="Cambria Math" pitchFamily="18" charset="0"/>
                <a:ea typeface="Cambria Math" pitchFamily="18" charset="0"/>
              </a:rPr>
              <a:t>1</a:t>
            </a:r>
            <a:r>
              <a:rPr lang="en-US" dirty="0" smtClean="0"/>
              <a:t> =  </a:t>
            </a:r>
            <a:r>
              <a:rPr lang="en-US" dirty="0" smtClean="0">
                <a:latin typeface="Cambria Math"/>
                <a:ea typeface="Cambria Math"/>
              </a:rPr>
              <a:t>−</a:t>
            </a:r>
            <a:r>
              <a:rPr lang="en-US" dirty="0" smtClean="0"/>
              <a:t>c/(</a:t>
            </a:r>
            <a:r>
              <a:rPr lang="en-US" i="1" dirty="0" smtClean="0"/>
              <a:t>a</a:t>
            </a:r>
            <a:r>
              <a:rPr lang="en-US" i="1" dirty="0" smtClean="0">
                <a:latin typeface="Cambria Math"/>
                <a:ea typeface="Cambria Math"/>
              </a:rPr>
              <a:t>−</a:t>
            </a:r>
            <a:r>
              <a:rPr lang="en-US" dirty="0" smtClean="0">
                <a:latin typeface="Cambria Math"/>
                <a:ea typeface="Cambria Math"/>
              </a:rPr>
              <a:t>1</a:t>
            </a:r>
            <a:r>
              <a:rPr lang="en-US" dirty="0" smtClean="0">
                <a:ea typeface="Cambria Math"/>
              </a:rPr>
              <a:t>).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3810000"/>
            <a:ext cx="3472815" cy="63627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429000" y="5181600"/>
            <a:ext cx="2388870" cy="34480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Binary Search</a:t>
            </a:r>
            <a:endParaRPr lang="en-US" dirty="0"/>
          </a:p>
        </p:txBody>
      </p:sp>
      <p:sp>
        <p:nvSpPr>
          <p:cNvPr id="3" name="Content Placeholder 2"/>
          <p:cNvSpPr>
            <a:spLocks noGrp="1"/>
          </p:cNvSpPr>
          <p:nvPr>
            <p:ph idx="1"/>
          </p:nvPr>
        </p:nvSpPr>
        <p:spPr/>
        <p:txBody>
          <a:bodyPr/>
          <a:lstStyle/>
          <a:p>
            <a:pPr>
              <a:buNone/>
            </a:pPr>
            <a:r>
              <a:rPr lang="en-US" b="1" dirty="0" smtClean="0"/>
              <a:t>   Binary Search Example</a:t>
            </a:r>
            <a:r>
              <a:rPr lang="en-US" dirty="0" smtClean="0"/>
              <a:t>: Give a big-</a:t>
            </a:r>
            <a:r>
              <a:rPr lang="en-US" i="1" dirty="0" smtClean="0"/>
              <a:t>O</a:t>
            </a:r>
            <a:r>
              <a:rPr lang="en-US" dirty="0" smtClean="0"/>
              <a:t> estimate for the number of comparisons used by a binary search.</a:t>
            </a:r>
          </a:p>
          <a:p>
            <a:pPr>
              <a:buNone/>
            </a:pPr>
            <a:r>
              <a:rPr lang="en-US" dirty="0" smtClean="0"/>
              <a:t>    </a:t>
            </a:r>
            <a:r>
              <a:rPr lang="en-US" b="1" dirty="0" smtClean="0"/>
              <a:t>Solution</a:t>
            </a:r>
            <a:r>
              <a:rPr lang="en-US" dirty="0" smtClean="0"/>
              <a:t>:  Since the number of comparisons used by binary search is </a:t>
            </a:r>
            <a:r>
              <a:rPr lang="en-US" sz="2400" i="1" dirty="0" smtClean="0"/>
              <a:t>f</a:t>
            </a:r>
            <a:r>
              <a:rPr lang="en-US" sz="2400" dirty="0" smtClean="0"/>
              <a:t>(</a:t>
            </a:r>
            <a:r>
              <a:rPr lang="en-US" sz="2400" i="1" dirty="0" smtClean="0"/>
              <a:t>n</a:t>
            </a:r>
            <a:r>
              <a:rPr lang="en-US" sz="2400" dirty="0" smtClean="0"/>
              <a:t>) = </a:t>
            </a:r>
            <a:r>
              <a:rPr lang="en-US" sz="2400" i="1" dirty="0" smtClean="0"/>
              <a:t>f</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2</a:t>
            </a:r>
            <a:r>
              <a:rPr lang="en-US" sz="2400" dirty="0" smtClean="0"/>
              <a:t>) + </a:t>
            </a:r>
            <a:r>
              <a:rPr lang="en-US" sz="2400" dirty="0" smtClean="0">
                <a:latin typeface="Cambria Math" pitchFamily="18" charset="0"/>
                <a:ea typeface="Cambria Math" pitchFamily="18" charset="0"/>
              </a:rPr>
              <a:t>2 where </a:t>
            </a:r>
            <a:r>
              <a:rPr lang="en-US" sz="2400" i="1" dirty="0" smtClean="0">
                <a:ea typeface="Cambria Math" pitchFamily="18" charset="0"/>
              </a:rPr>
              <a:t>n</a:t>
            </a:r>
            <a:r>
              <a:rPr lang="en-US" sz="2400" dirty="0" smtClean="0">
                <a:latin typeface="Cambria Math" pitchFamily="18" charset="0"/>
                <a:ea typeface="Cambria Math" pitchFamily="18" charset="0"/>
              </a:rPr>
              <a:t> is even, by </a:t>
            </a:r>
            <a:r>
              <a:rPr lang="en-US" sz="2400" b="1" dirty="0" smtClean="0">
                <a:solidFill>
                  <a:srgbClr val="FF0000"/>
                </a:solidFill>
                <a:latin typeface="Cambria Math" pitchFamily="18" charset="0"/>
                <a:ea typeface="Cambria Math" pitchFamily="18" charset="0"/>
              </a:rPr>
              <a:t>Theorem 1</a:t>
            </a:r>
            <a:r>
              <a:rPr lang="en-US" sz="2400" dirty="0" smtClean="0">
                <a:latin typeface="Cambria Math" pitchFamily="18" charset="0"/>
                <a:ea typeface="Cambria Math" pitchFamily="18" charset="0"/>
              </a:rPr>
              <a:t>, it follows that </a:t>
            </a:r>
            <a:r>
              <a:rPr lang="en-US" sz="2400" i="1" dirty="0" smtClean="0"/>
              <a:t>f</a:t>
            </a:r>
            <a:r>
              <a:rPr lang="en-US" sz="2400" dirty="0" smtClean="0"/>
              <a:t>(</a:t>
            </a:r>
            <a:r>
              <a:rPr lang="en-US" sz="2400" i="1" dirty="0" smtClean="0"/>
              <a:t>n</a:t>
            </a:r>
            <a:r>
              <a:rPr lang="en-US" sz="2400" dirty="0" smtClean="0"/>
              <a:t>) is </a:t>
            </a:r>
            <a:r>
              <a:rPr lang="en-US" sz="2400" b="1" i="1" dirty="0" smtClean="0">
                <a:solidFill>
                  <a:srgbClr val="FF0000"/>
                </a:solidFill>
              </a:rPr>
              <a:t>O</a:t>
            </a:r>
            <a:r>
              <a:rPr lang="en-US" sz="2400" b="1" dirty="0" smtClean="0">
                <a:solidFill>
                  <a:srgbClr val="FF0000"/>
                </a:solidFill>
              </a:rPr>
              <a:t>(log </a:t>
            </a:r>
            <a:r>
              <a:rPr lang="en-US" sz="2400" b="1" i="1" dirty="0" smtClean="0">
                <a:solidFill>
                  <a:srgbClr val="FF0000"/>
                </a:solidFill>
              </a:rPr>
              <a:t>n</a:t>
            </a:r>
            <a:r>
              <a:rPr lang="en-US" sz="2400" b="1" dirty="0" smtClean="0">
                <a:solidFill>
                  <a:srgbClr val="FF0000"/>
                </a:solidFill>
              </a:rPr>
              <a:t>). </a:t>
            </a:r>
            <a:endParaRPr lang="en-US" sz="2400" b="1" dirty="0" smtClean="0">
              <a:solidFill>
                <a:srgbClr val="FF0000"/>
              </a:solidFill>
              <a:latin typeface="Cambria Math" pitchFamily="18" charset="0"/>
              <a:ea typeface="Cambria Math"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smtClean="0"/>
              <a:t>Estimating the Size of Divide-and-conquer Functions (</a:t>
            </a:r>
            <a:r>
              <a:rPr lang="en-US" sz="3200" i="1" dirty="0" smtClean="0"/>
              <a:t>continued</a:t>
            </a:r>
            <a:r>
              <a:rPr lang="en-US" sz="3200" dirty="0" smtClean="0"/>
              <a:t>)</a:t>
            </a:r>
            <a:endParaRPr lang="en-US" sz="3200" dirty="0"/>
          </a:p>
        </p:txBody>
      </p:sp>
      <p:sp>
        <p:nvSpPr>
          <p:cNvPr id="3" name="Content Placeholder 2"/>
          <p:cNvSpPr>
            <a:spLocks noGrp="1"/>
          </p:cNvSpPr>
          <p:nvPr>
            <p:ph idx="1"/>
          </p:nvPr>
        </p:nvSpPr>
        <p:spPr>
          <a:xfrm>
            <a:off x="533400" y="1676400"/>
            <a:ext cx="8229600" cy="4648200"/>
          </a:xfrm>
        </p:spPr>
        <p:txBody>
          <a:bodyPr>
            <a:normAutofit/>
          </a:bodyPr>
          <a:lstStyle/>
          <a:p>
            <a:pPr>
              <a:buNone/>
            </a:pPr>
            <a:r>
              <a:rPr lang="en-US" b="1" dirty="0" smtClean="0"/>
              <a:t>   </a:t>
            </a:r>
            <a:r>
              <a:rPr lang="en-US" b="1" dirty="0" smtClean="0">
                <a:solidFill>
                  <a:srgbClr val="FF0000"/>
                </a:solidFill>
              </a:rPr>
              <a:t>Theorem </a:t>
            </a:r>
            <a:r>
              <a:rPr lang="en-US" b="1" dirty="0" smtClean="0">
                <a:solidFill>
                  <a:srgbClr val="FF0000"/>
                </a:solidFill>
                <a:latin typeface="Cambria Math" pitchFamily="18" charset="0"/>
                <a:ea typeface="Cambria Math" pitchFamily="18" charset="0"/>
              </a:rPr>
              <a:t>2. Master Theorem</a:t>
            </a:r>
            <a:r>
              <a:rPr lang="en-US" dirty="0" smtClean="0"/>
              <a:t>: Let </a:t>
            </a:r>
            <a:r>
              <a:rPr lang="en-US" i="1" dirty="0" smtClean="0"/>
              <a:t>f</a:t>
            </a:r>
            <a:r>
              <a:rPr lang="en-US" dirty="0" smtClean="0"/>
              <a:t> be an increasing function that satisfies the recurrence relation</a:t>
            </a:r>
          </a:p>
          <a:p>
            <a:pPr>
              <a:buNone/>
            </a:pPr>
            <a:r>
              <a:rPr lang="en-US" dirty="0" smtClean="0"/>
              <a:t>              </a:t>
            </a:r>
            <a:r>
              <a:rPr lang="en-US" i="1" dirty="0" smtClean="0"/>
              <a:t>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dirty="0" err="1" smtClean="0"/>
              <a:t>c</a:t>
            </a:r>
            <a:r>
              <a:rPr lang="en-US" i="1" dirty="0" err="1" smtClean="0"/>
              <a:t>n</a:t>
            </a:r>
            <a:r>
              <a:rPr lang="en-US" i="1" baseline="30000" dirty="0" err="1" smtClean="0"/>
              <a:t>d</a:t>
            </a:r>
            <a:endParaRPr lang="en-US" i="1" baseline="30000" dirty="0" smtClean="0"/>
          </a:p>
          <a:p>
            <a:pPr>
              <a:buNone/>
            </a:pPr>
            <a:r>
              <a:rPr lang="en-US" dirty="0" smtClean="0"/>
              <a:t>    whenever </a:t>
            </a:r>
            <a:r>
              <a:rPr lang="en-US" i="1" dirty="0" smtClean="0"/>
              <a:t>n = </a:t>
            </a:r>
            <a:r>
              <a:rPr lang="en-US" i="1" dirty="0" err="1" smtClean="0"/>
              <a:t>b</a:t>
            </a:r>
            <a:r>
              <a:rPr lang="en-US" i="1" baseline="30000" dirty="0" err="1" smtClean="0"/>
              <a:t>k</a:t>
            </a:r>
            <a:r>
              <a:rPr lang="en-US" dirty="0" smtClean="0"/>
              <a:t>, where  </a:t>
            </a:r>
            <a:r>
              <a:rPr lang="en-US" i="1" dirty="0" smtClean="0"/>
              <a:t>k </a:t>
            </a:r>
            <a:r>
              <a:rPr lang="en-US" dirty="0" smtClean="0"/>
              <a:t>is a positive integer greater than </a:t>
            </a:r>
            <a:r>
              <a:rPr lang="en-US" dirty="0" smtClean="0">
                <a:latin typeface="Cambria Math" pitchFamily="18" charset="0"/>
                <a:ea typeface="Cambria Math" pitchFamily="18" charset="0"/>
              </a:rPr>
              <a:t>1</a:t>
            </a:r>
            <a:r>
              <a:rPr lang="en-US" dirty="0" smtClean="0"/>
              <a:t>, and </a:t>
            </a:r>
            <a:r>
              <a:rPr lang="en-US" i="1" dirty="0" smtClean="0"/>
              <a:t>c</a:t>
            </a:r>
            <a:r>
              <a:rPr lang="en-US" dirty="0" smtClean="0"/>
              <a:t>  and </a:t>
            </a:r>
            <a:r>
              <a:rPr lang="en-US" i="1" dirty="0" smtClean="0"/>
              <a:t>d</a:t>
            </a:r>
            <a:r>
              <a:rPr lang="en-US" dirty="0" smtClean="0"/>
              <a:t> are real numbers with </a:t>
            </a:r>
            <a:r>
              <a:rPr lang="en-US" i="1" dirty="0" smtClean="0"/>
              <a:t>c</a:t>
            </a:r>
            <a:r>
              <a:rPr lang="en-US" dirty="0" smtClean="0"/>
              <a:t> positive and </a:t>
            </a:r>
            <a:r>
              <a:rPr lang="en-US" i="1" dirty="0" smtClean="0"/>
              <a:t>d</a:t>
            </a:r>
            <a:r>
              <a:rPr lang="en-US" dirty="0" smtClean="0"/>
              <a:t> nonnegative. Then</a:t>
            </a:r>
          </a:p>
          <a:p>
            <a:pPr>
              <a:buNone/>
            </a:pPr>
            <a:endParaRPr lang="en-US" dirty="0" smtClean="0"/>
          </a:p>
          <a:p>
            <a:pPr>
              <a:buNone/>
            </a:pPr>
            <a:r>
              <a:rPr lang="en-US" dirty="0" smtClean="0"/>
              <a:t>    </a:t>
            </a:r>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1" y="4648201"/>
            <a:ext cx="3735705" cy="94297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a:bodyPr>
          <a:lstStyle/>
          <a:p>
            <a:pPr>
              <a:buNone/>
            </a:pPr>
            <a:r>
              <a:rPr lang="en-US" b="1" dirty="0" smtClean="0"/>
              <a:t>   Merge Sort Example</a:t>
            </a:r>
            <a:r>
              <a:rPr lang="en-US" dirty="0" smtClean="0"/>
              <a:t>: Give a big-</a:t>
            </a:r>
            <a:r>
              <a:rPr lang="en-US" i="1" dirty="0" smtClean="0"/>
              <a:t>O</a:t>
            </a:r>
            <a:r>
              <a:rPr lang="en-US" dirty="0" smtClean="0"/>
              <a:t> estimate for the number of comparisons used by merge sort.</a:t>
            </a:r>
          </a:p>
          <a:p>
            <a:pPr>
              <a:buNone/>
            </a:pPr>
            <a:r>
              <a:rPr lang="en-US" dirty="0" smtClean="0"/>
              <a:t>   </a:t>
            </a:r>
            <a:r>
              <a:rPr lang="en-US" b="1" dirty="0" smtClean="0"/>
              <a:t>Solution</a:t>
            </a:r>
            <a:r>
              <a:rPr lang="en-US" dirty="0" smtClean="0"/>
              <a:t>:  Since the number of comparisons used by merge  sort to sort a list of </a:t>
            </a:r>
            <a:r>
              <a:rPr lang="en-US" i="1" dirty="0" smtClean="0"/>
              <a:t>n</a:t>
            </a:r>
            <a:r>
              <a:rPr lang="en-US" dirty="0" smtClean="0"/>
              <a:t> elements is less than  </a:t>
            </a:r>
            <a:r>
              <a:rPr lang="en-US" i="1" dirty="0" smtClean="0"/>
              <a:t>M</a:t>
            </a:r>
            <a:r>
              <a:rPr lang="en-US" dirty="0" smtClean="0"/>
              <a:t>(</a:t>
            </a:r>
            <a:r>
              <a:rPr lang="en-US" i="1" dirty="0" smtClean="0"/>
              <a:t>n</a:t>
            </a:r>
            <a:r>
              <a:rPr lang="en-US" dirty="0" smtClean="0"/>
              <a:t>) where </a:t>
            </a:r>
            <a:r>
              <a:rPr lang="en-US" sz="2400" i="1" dirty="0" smtClean="0"/>
              <a:t>M</a:t>
            </a:r>
            <a:r>
              <a:rPr lang="en-US" sz="2400" dirty="0" smtClean="0"/>
              <a:t>(</a:t>
            </a:r>
            <a:r>
              <a:rPr lang="en-US" sz="2400" i="1" dirty="0" smtClean="0"/>
              <a:t>n</a:t>
            </a:r>
            <a:r>
              <a:rPr lang="en-US" sz="2400" dirty="0" smtClean="0"/>
              <a:t>) = </a:t>
            </a:r>
            <a:r>
              <a:rPr lang="en-US" sz="2400" dirty="0" smtClean="0">
                <a:latin typeface="Cambria Math" pitchFamily="18" charset="0"/>
                <a:ea typeface="Cambria Math" pitchFamily="18" charset="0"/>
              </a:rPr>
              <a:t>2</a:t>
            </a:r>
            <a:r>
              <a:rPr lang="en-US" sz="2400" i="1" dirty="0" smtClean="0"/>
              <a:t>M</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2</a:t>
            </a:r>
            <a:r>
              <a:rPr lang="en-US" sz="2400" dirty="0" smtClean="0"/>
              <a:t>) + </a:t>
            </a:r>
            <a:r>
              <a:rPr lang="en-US" sz="2400" i="1" dirty="0" smtClean="0">
                <a:ea typeface="Cambria Math" pitchFamily="18" charset="0"/>
              </a:rPr>
              <a:t>n</a:t>
            </a:r>
            <a:r>
              <a:rPr lang="en-US" sz="2400" dirty="0" smtClean="0">
                <a:ea typeface="Cambria Math" pitchFamily="18" charset="0"/>
              </a:rPr>
              <a:t>, by the </a:t>
            </a:r>
            <a:r>
              <a:rPr lang="en-US" sz="2400" b="1" dirty="0" smtClean="0">
                <a:solidFill>
                  <a:srgbClr val="FF0000"/>
                </a:solidFill>
                <a:ea typeface="Cambria Math" pitchFamily="18" charset="0"/>
              </a:rPr>
              <a:t>Master Theorem </a:t>
            </a:r>
            <a:r>
              <a:rPr lang="en-US" sz="2400" i="1" dirty="0" smtClean="0"/>
              <a:t>M</a:t>
            </a:r>
            <a:r>
              <a:rPr lang="en-US" sz="2400" dirty="0" smtClean="0"/>
              <a:t>(</a:t>
            </a:r>
            <a:r>
              <a:rPr lang="en-US" sz="2400" i="1" dirty="0" smtClean="0"/>
              <a:t>n</a:t>
            </a:r>
            <a:r>
              <a:rPr lang="en-US" sz="2400" dirty="0" smtClean="0"/>
              <a:t>) is </a:t>
            </a:r>
            <a:r>
              <a:rPr lang="en-US" sz="2400" b="1" i="1" dirty="0" smtClean="0">
                <a:solidFill>
                  <a:srgbClr val="FF0000"/>
                </a:solidFill>
              </a:rPr>
              <a:t>O</a:t>
            </a:r>
            <a:r>
              <a:rPr lang="en-US" sz="2400" b="1" dirty="0" smtClean="0">
                <a:solidFill>
                  <a:srgbClr val="FF0000"/>
                </a:solidFill>
              </a:rPr>
              <a:t>(</a:t>
            </a:r>
            <a:r>
              <a:rPr lang="en-US" sz="2400" b="1" i="1" dirty="0" smtClean="0">
                <a:solidFill>
                  <a:srgbClr val="FF0000"/>
                </a:solidFill>
              </a:rPr>
              <a:t>n </a:t>
            </a:r>
            <a:r>
              <a:rPr lang="en-US" sz="2400" b="1" dirty="0" smtClean="0">
                <a:solidFill>
                  <a:srgbClr val="FF0000"/>
                </a:solidFill>
              </a:rPr>
              <a:t>log </a:t>
            </a:r>
            <a:r>
              <a:rPr lang="en-US" sz="2400" b="1" i="1" dirty="0" smtClean="0">
                <a:solidFill>
                  <a:srgbClr val="FF0000"/>
                </a:solidFill>
              </a:rPr>
              <a:t>n</a:t>
            </a:r>
            <a:r>
              <a:rPr lang="en-US" sz="2400" b="1" dirty="0" smtClean="0">
                <a:solidFill>
                  <a:srgbClr val="FF0000"/>
                </a:solidFill>
              </a:rPr>
              <a:t>). </a:t>
            </a:r>
          </a:p>
          <a:p>
            <a:pPr>
              <a:buNone/>
            </a:pPr>
            <a:endParaRPr lang="en-US" sz="2400" dirty="0" smtClean="0">
              <a:ea typeface="Cambria Math" pitchFamily="18" charset="0"/>
            </a:endParaRPr>
          </a:p>
          <a:p>
            <a:pPr>
              <a:buNone/>
            </a:pPr>
            <a:endParaRPr lang="en-US" dirty="0" smtClean="0"/>
          </a:p>
          <a:p>
            <a:pPr>
              <a:buNone/>
            </a:pPr>
            <a:endParaRPr lang="en-US" dirty="0" smtClean="0"/>
          </a:p>
          <a:p>
            <a:pPr>
              <a:buNone/>
            </a:pPr>
            <a:r>
              <a:rPr lang="en-US" dirty="0" smtClean="0"/>
              <a:t> </a:t>
            </a:r>
            <a:endParaRPr lang="en-US" sz="2400" dirty="0" smtClean="0">
              <a:latin typeface="Cambria Math" pitchFamily="18" charset="0"/>
              <a:ea typeface="Cambria Math"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Recurrence Relations</a:t>
            </a:r>
            <a:endParaRPr lang="en-US" dirty="0"/>
          </a:p>
        </p:txBody>
      </p:sp>
      <p:sp>
        <p:nvSpPr>
          <p:cNvPr id="3" name="Subtitle 2"/>
          <p:cNvSpPr>
            <a:spLocks noGrp="1"/>
          </p:cNvSpPr>
          <p:nvPr>
            <p:ph type="subTitle" idx="1"/>
          </p:nvPr>
        </p:nvSpPr>
        <p:spPr/>
        <p:txBody>
          <a:bodyPr/>
          <a:lstStyle/>
          <a:p>
            <a:r>
              <a:rPr lang="en-US" dirty="0" smtClean="0"/>
              <a:t>Section 8.</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Fast Integer Multiplication Algorithm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Integer Multiplication Example</a:t>
            </a:r>
            <a:r>
              <a:rPr lang="en-US" dirty="0" smtClean="0"/>
              <a:t>: Give a big-</a:t>
            </a:r>
            <a:r>
              <a:rPr lang="en-US" i="1" dirty="0" smtClean="0"/>
              <a:t>O</a:t>
            </a:r>
            <a:r>
              <a:rPr lang="en-US" dirty="0" smtClean="0"/>
              <a:t> estimate for the number of bit operations used needed to multiply two </a:t>
            </a:r>
            <a:r>
              <a:rPr lang="en-US" i="1" dirty="0" smtClean="0"/>
              <a:t>n</a:t>
            </a:r>
            <a:r>
              <a:rPr lang="en-US" dirty="0" smtClean="0"/>
              <a:t>-bit integers using the fast multiplication algorithm. </a:t>
            </a:r>
          </a:p>
          <a:p>
            <a:pPr>
              <a:buNone/>
            </a:pPr>
            <a:r>
              <a:rPr lang="en-US" dirty="0" smtClean="0"/>
              <a:t>    </a:t>
            </a:r>
            <a:r>
              <a:rPr lang="en-US" b="1" dirty="0" smtClean="0"/>
              <a:t>Solution</a:t>
            </a:r>
            <a:r>
              <a:rPr lang="en-US" dirty="0" smtClean="0"/>
              <a:t>: We have shown that</a:t>
            </a:r>
            <a:r>
              <a:rPr lang="en-US" sz="2800" i="1" dirty="0" smtClean="0"/>
              <a:t> f</a:t>
            </a:r>
            <a:r>
              <a:rPr lang="en-US" sz="2800" dirty="0" smtClean="0"/>
              <a:t>(</a:t>
            </a:r>
            <a:r>
              <a:rPr lang="en-US" sz="2800" i="1" dirty="0" smtClean="0"/>
              <a:t>n</a:t>
            </a:r>
            <a:r>
              <a:rPr lang="en-US" sz="2800" dirty="0" smtClean="0"/>
              <a:t>) = </a:t>
            </a:r>
            <a:r>
              <a:rPr lang="en-US" sz="2800" dirty="0" smtClean="0">
                <a:latin typeface="Cambria Math" pitchFamily="18" charset="0"/>
                <a:ea typeface="Cambria Math" pitchFamily="18" charset="0"/>
              </a:rPr>
              <a:t>3</a:t>
            </a:r>
            <a:r>
              <a:rPr lang="en-US" sz="2800" i="1" dirty="0" smtClean="0"/>
              <a:t>f</a:t>
            </a:r>
            <a:r>
              <a:rPr lang="en-US" sz="2800" dirty="0" smtClean="0"/>
              <a:t>(</a:t>
            </a:r>
            <a:r>
              <a:rPr lang="en-US" sz="2800" i="1" dirty="0" smtClean="0"/>
              <a:t>n/</a:t>
            </a:r>
            <a:r>
              <a:rPr lang="en-US" sz="2800" dirty="0" smtClean="0">
                <a:latin typeface="Cambria Math" pitchFamily="18" charset="0"/>
                <a:ea typeface="Cambria Math" pitchFamily="18" charset="0"/>
              </a:rPr>
              <a:t>2</a:t>
            </a:r>
            <a:r>
              <a:rPr lang="en-US" sz="2800" dirty="0" smtClean="0"/>
              <a:t>) + </a:t>
            </a:r>
            <a:r>
              <a:rPr lang="en-US" sz="2800" i="1" dirty="0" err="1" smtClean="0">
                <a:ea typeface="Cambria Math" pitchFamily="18" charset="0"/>
              </a:rPr>
              <a:t>Cn</a:t>
            </a:r>
            <a:r>
              <a:rPr lang="en-US" sz="2800" i="1" dirty="0" smtClean="0">
                <a:ea typeface="Cambria Math" pitchFamily="18" charset="0"/>
              </a:rPr>
              <a:t>, </a:t>
            </a:r>
            <a:r>
              <a:rPr lang="en-US" sz="2800" dirty="0" smtClean="0">
                <a:ea typeface="Cambria Math" pitchFamily="18" charset="0"/>
              </a:rPr>
              <a:t>when</a:t>
            </a:r>
            <a:r>
              <a:rPr lang="en-US" sz="2800" i="1" dirty="0" smtClean="0">
                <a:ea typeface="Cambria Math" pitchFamily="18" charset="0"/>
              </a:rPr>
              <a:t> n</a:t>
            </a:r>
            <a:r>
              <a:rPr lang="en-US" sz="2800" dirty="0" smtClean="0">
                <a:ea typeface="Cambria Math" pitchFamily="18" charset="0"/>
              </a:rPr>
              <a:t> is even, where </a:t>
            </a:r>
            <a:r>
              <a:rPr lang="en-US" sz="2800" i="1" dirty="0" smtClean="0">
                <a:ea typeface="Cambria Math" pitchFamily="18" charset="0"/>
              </a:rPr>
              <a:t>f</a:t>
            </a:r>
            <a:r>
              <a:rPr lang="en-US" sz="2800" dirty="0" smtClean="0">
                <a:ea typeface="Cambria Math" pitchFamily="18" charset="0"/>
              </a:rPr>
              <a:t>(</a:t>
            </a:r>
            <a:r>
              <a:rPr lang="en-US" sz="2800" i="1" dirty="0" smtClean="0">
                <a:ea typeface="Cambria Math" pitchFamily="18" charset="0"/>
              </a:rPr>
              <a:t>n</a:t>
            </a:r>
            <a:r>
              <a:rPr lang="en-US" sz="2800" dirty="0" smtClean="0">
                <a:ea typeface="Cambria Math" pitchFamily="18" charset="0"/>
              </a:rPr>
              <a:t>) is the number of bit operations needed to multiply two </a:t>
            </a:r>
            <a:r>
              <a:rPr lang="en-US" sz="2800" i="1" dirty="0" smtClean="0">
                <a:ea typeface="Cambria Math" pitchFamily="18" charset="0"/>
              </a:rPr>
              <a:t>n</a:t>
            </a:r>
            <a:r>
              <a:rPr lang="en-US" sz="2800" dirty="0" smtClean="0">
                <a:ea typeface="Cambria Math" pitchFamily="18" charset="0"/>
              </a:rPr>
              <a:t>-bit integers. Hence by the </a:t>
            </a:r>
            <a:r>
              <a:rPr lang="en-US" sz="2800" b="1" dirty="0" smtClean="0">
                <a:solidFill>
                  <a:srgbClr val="FF0000"/>
                </a:solidFill>
                <a:ea typeface="Cambria Math" pitchFamily="18" charset="0"/>
              </a:rPr>
              <a:t>Master Theorem  </a:t>
            </a:r>
            <a:r>
              <a:rPr lang="en-US" sz="2800" dirty="0" smtClean="0">
                <a:ea typeface="Cambria Math" pitchFamily="18" charset="0"/>
              </a:rPr>
              <a:t>with </a:t>
            </a:r>
            <a:r>
              <a:rPr lang="en-US" sz="2800" i="1" dirty="0" smtClean="0">
                <a:ea typeface="Cambria Math" pitchFamily="18" charset="0"/>
              </a:rPr>
              <a:t>a</a:t>
            </a:r>
            <a:r>
              <a:rPr lang="en-US" sz="2800" dirty="0" smtClean="0">
                <a:ea typeface="Cambria Math" pitchFamily="18" charset="0"/>
              </a:rPr>
              <a:t> = </a:t>
            </a:r>
            <a:r>
              <a:rPr lang="en-US" sz="2800" dirty="0" smtClean="0">
                <a:latin typeface="Cambria Math" pitchFamily="18" charset="0"/>
                <a:ea typeface="Cambria Math" pitchFamily="18" charset="0"/>
              </a:rPr>
              <a:t>3</a:t>
            </a:r>
            <a:r>
              <a:rPr lang="en-US" sz="2800" dirty="0" smtClean="0">
                <a:ea typeface="Cambria Math" pitchFamily="18" charset="0"/>
              </a:rPr>
              <a:t>,        </a:t>
            </a:r>
            <a:r>
              <a:rPr lang="en-US" sz="2800" i="1" dirty="0" smtClean="0">
                <a:ea typeface="Cambria Math" pitchFamily="18" charset="0"/>
              </a:rPr>
              <a:t>b</a:t>
            </a:r>
            <a:r>
              <a:rPr lang="en-US" sz="2800" dirty="0" smtClean="0">
                <a:ea typeface="Cambria Math" pitchFamily="18" charset="0"/>
              </a:rPr>
              <a:t> = </a:t>
            </a:r>
            <a:r>
              <a:rPr lang="en-US" sz="2800" dirty="0" smtClean="0">
                <a:latin typeface="Cambria Math" pitchFamily="18" charset="0"/>
                <a:ea typeface="Cambria Math" pitchFamily="18" charset="0"/>
              </a:rPr>
              <a:t>2</a:t>
            </a:r>
            <a:r>
              <a:rPr lang="en-US" sz="2800" dirty="0" smtClean="0">
                <a:ea typeface="Cambria Math" pitchFamily="18" charset="0"/>
              </a:rPr>
              <a:t>, </a:t>
            </a:r>
            <a:r>
              <a:rPr lang="en-US" sz="2800" i="1" dirty="0" smtClean="0">
                <a:ea typeface="Cambria Math" pitchFamily="18" charset="0"/>
              </a:rPr>
              <a:t>c</a:t>
            </a:r>
            <a:r>
              <a:rPr lang="en-US" sz="2800" dirty="0" smtClean="0">
                <a:ea typeface="Cambria Math" pitchFamily="18" charset="0"/>
              </a:rPr>
              <a:t> = </a:t>
            </a:r>
            <a:r>
              <a:rPr lang="en-US" sz="2800" i="1" dirty="0" smtClean="0">
                <a:ea typeface="Cambria Math" pitchFamily="18" charset="0"/>
              </a:rPr>
              <a:t>C</a:t>
            </a:r>
            <a:r>
              <a:rPr lang="en-US" sz="2800" dirty="0" smtClean="0">
                <a:ea typeface="Cambria Math" pitchFamily="18" charset="0"/>
              </a:rPr>
              <a:t>, and </a:t>
            </a:r>
            <a:r>
              <a:rPr lang="en-US" sz="2800" i="1" dirty="0" smtClean="0">
                <a:ea typeface="Cambria Math" pitchFamily="18" charset="0"/>
              </a:rPr>
              <a:t>d</a:t>
            </a:r>
            <a:r>
              <a:rPr lang="en-US" sz="2800" dirty="0" smtClean="0">
                <a:ea typeface="Cambria Math" pitchFamily="18" charset="0"/>
              </a:rPr>
              <a:t> = </a:t>
            </a:r>
            <a:r>
              <a:rPr lang="en-US" sz="2800" dirty="0" smtClean="0">
                <a:latin typeface="Cambria Math" pitchFamily="18" charset="0"/>
                <a:ea typeface="Cambria Math" pitchFamily="18" charset="0"/>
              </a:rPr>
              <a:t>0</a:t>
            </a:r>
            <a:r>
              <a:rPr lang="en-US" sz="2800" dirty="0" smtClean="0">
                <a:ea typeface="Cambria Math" pitchFamily="18" charset="0"/>
              </a:rPr>
              <a:t> (so that we have the case where </a:t>
            </a:r>
            <a:r>
              <a:rPr lang="en-US" sz="2800" i="1" dirty="0" smtClean="0">
                <a:ea typeface="Cambria Math" pitchFamily="18" charset="0"/>
              </a:rPr>
              <a:t>a</a:t>
            </a:r>
            <a:r>
              <a:rPr lang="en-US" sz="2800" dirty="0" smtClean="0">
                <a:ea typeface="Cambria Math" pitchFamily="18" charset="0"/>
              </a:rPr>
              <a:t> &gt; </a:t>
            </a:r>
            <a:r>
              <a:rPr lang="en-US" sz="2800" i="1" dirty="0" err="1" smtClean="0">
                <a:ea typeface="Cambria Math" pitchFamily="18" charset="0"/>
              </a:rPr>
              <a:t>b</a:t>
            </a:r>
            <a:r>
              <a:rPr lang="en-US" sz="2800" i="1" baseline="30000" dirty="0" err="1" smtClean="0">
                <a:ea typeface="Cambria Math" pitchFamily="18" charset="0"/>
              </a:rPr>
              <a:t>d</a:t>
            </a:r>
            <a:r>
              <a:rPr lang="en-US" sz="2800" dirty="0" smtClean="0">
                <a:ea typeface="Cambria Math" pitchFamily="18" charset="0"/>
              </a:rPr>
              <a:t>), it follows that </a:t>
            </a:r>
            <a:r>
              <a:rPr lang="en-US" sz="2800" i="1" dirty="0" smtClean="0"/>
              <a:t>f</a:t>
            </a:r>
            <a:r>
              <a:rPr lang="en-US" sz="2800" dirty="0" smtClean="0"/>
              <a:t>(</a:t>
            </a:r>
            <a:r>
              <a:rPr lang="en-US" sz="2800" i="1" dirty="0" smtClean="0"/>
              <a:t>n</a:t>
            </a:r>
            <a:r>
              <a:rPr lang="en-US" sz="2800" dirty="0" smtClean="0"/>
              <a:t>) is </a:t>
            </a:r>
            <a:r>
              <a:rPr lang="en-US" sz="2800" b="1" i="1" dirty="0" smtClean="0">
                <a:solidFill>
                  <a:srgbClr val="FF0000"/>
                </a:solidFill>
              </a:rPr>
              <a:t>O</a:t>
            </a:r>
            <a:r>
              <a:rPr lang="en-US" sz="2800" b="1" dirty="0" smtClean="0">
                <a:solidFill>
                  <a:srgbClr val="FF0000"/>
                </a:solidFill>
              </a:rPr>
              <a:t>(</a:t>
            </a:r>
            <a:r>
              <a:rPr lang="en-US" sz="2800" b="1" i="1" dirty="0" err="1" smtClean="0">
                <a:solidFill>
                  <a:srgbClr val="FF0000"/>
                </a:solidFill>
              </a:rPr>
              <a:t>n</a:t>
            </a:r>
            <a:r>
              <a:rPr lang="en-US" sz="2800" b="1" baseline="30000" dirty="0" err="1" smtClean="0">
                <a:solidFill>
                  <a:srgbClr val="FF0000"/>
                </a:solidFill>
              </a:rPr>
              <a:t>log</a:t>
            </a:r>
            <a:r>
              <a:rPr lang="en-US" sz="2800" b="1" baseline="30000" dirty="0" smtClean="0">
                <a:solidFill>
                  <a:srgbClr val="FF0000"/>
                </a:solidFill>
              </a:rPr>
              <a:t> </a:t>
            </a:r>
            <a:r>
              <a:rPr lang="en-US" sz="2800" b="1" baseline="30000" dirty="0" smtClean="0">
                <a:solidFill>
                  <a:srgbClr val="FF0000"/>
                </a:solidFill>
                <a:latin typeface="Cambria Math" pitchFamily="18" charset="0"/>
                <a:ea typeface="Cambria Math" pitchFamily="18" charset="0"/>
              </a:rPr>
              <a:t>3</a:t>
            </a:r>
            <a:r>
              <a:rPr lang="en-US" sz="2800" b="1" dirty="0" smtClean="0">
                <a:solidFill>
                  <a:srgbClr val="FF0000"/>
                </a:solidFill>
              </a:rPr>
              <a:t>)</a:t>
            </a:r>
            <a:r>
              <a:rPr lang="en-US" sz="2800" dirty="0" smtClean="0"/>
              <a:t>. </a:t>
            </a:r>
            <a:endParaRPr lang="en-US" dirty="0" smtClean="0"/>
          </a:p>
          <a:p>
            <a:pPr>
              <a:buNone/>
            </a:pPr>
            <a:endParaRPr lang="en-US" dirty="0" smtClean="0"/>
          </a:p>
          <a:p>
            <a:pPr>
              <a:buNone/>
            </a:pPr>
            <a:r>
              <a:rPr lang="en-US" dirty="0" smtClean="0"/>
              <a:t>    Note that log </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1.6. </a:t>
            </a:r>
            <a:r>
              <a:rPr lang="en-US" dirty="0" smtClean="0">
                <a:ea typeface="Cambria Math"/>
              </a:rPr>
              <a:t>Therefore the fast multiplication algorithm is a substantial improvement over the conventional algorithm</a:t>
            </a:r>
            <a:r>
              <a:rPr lang="en-US" dirty="0" smtClean="0">
                <a:latin typeface="Cambria Math"/>
                <a:ea typeface="Cambria Math"/>
              </a:rPr>
              <a:t> </a:t>
            </a:r>
            <a:r>
              <a:rPr lang="en-US" dirty="0" smtClean="0">
                <a:ea typeface="Cambria Math"/>
              </a:rPr>
              <a:t>that uses </a:t>
            </a:r>
            <a:r>
              <a:rPr lang="en-US" i="1" dirty="0" smtClean="0">
                <a:ea typeface="Cambria Math"/>
              </a:rPr>
              <a:t>O</a:t>
            </a:r>
            <a:r>
              <a:rPr lang="en-US" dirty="0" smtClean="0">
                <a:latin typeface="Cambria Math"/>
                <a:ea typeface="Cambria Math"/>
              </a:rPr>
              <a:t>(</a:t>
            </a:r>
            <a:r>
              <a:rPr lang="en-US" i="1" dirty="0" smtClean="0">
                <a:ea typeface="Cambria Math"/>
              </a:rPr>
              <a:t>n</a:t>
            </a:r>
            <a:r>
              <a:rPr lang="en-US" baseline="30000" dirty="0" smtClean="0">
                <a:latin typeface="Cambria Math"/>
                <a:ea typeface="Cambria Math"/>
              </a:rPr>
              <a:t>2</a:t>
            </a:r>
            <a:r>
              <a:rPr lang="en-US" dirty="0" smtClean="0">
                <a:latin typeface="Cambria Math"/>
                <a:ea typeface="Cambria Math"/>
              </a:rPr>
              <a:t>) </a:t>
            </a:r>
            <a:r>
              <a:rPr lang="en-US" dirty="0" smtClean="0">
                <a:ea typeface="Cambria Math"/>
              </a:rPr>
              <a:t>bit operations</a:t>
            </a:r>
            <a:r>
              <a:rPr lang="en-US" dirty="0" smtClean="0">
                <a:latin typeface="Cambria Math"/>
                <a:ea typeface="Cambria Math"/>
              </a:rPr>
              <a:t>.</a:t>
            </a:r>
            <a:endParaRPr lang="en-US" sz="2200" dirty="0" smtClean="0">
              <a:ea typeface="Cambria Math" pitchFamily="18" charset="0"/>
            </a:endParaRPr>
          </a:p>
          <a:p>
            <a:pPr>
              <a:buNone/>
            </a:pPr>
            <a:endParaRPr lang="en-US" dirty="0" smtClean="0"/>
          </a:p>
          <a:p>
            <a:pPr>
              <a:buNone/>
            </a:pPr>
            <a:endParaRPr lang="en-US" dirty="0" smtClean="0"/>
          </a:p>
          <a:p>
            <a:pPr>
              <a:buNone/>
            </a:pPr>
            <a:r>
              <a:rPr lang="en-US" dirty="0" smtClean="0"/>
              <a:t> </a:t>
            </a:r>
            <a:endParaRPr lang="en-US" sz="2400" dirty="0" smtClean="0">
              <a:latin typeface="Cambria Math" pitchFamily="18" charset="0"/>
              <a:ea typeface="Cambria Math"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p>
          <a:p>
            <a:pPr lvl="1"/>
            <a:r>
              <a:rPr lang="en-US" dirty="0" smtClean="0"/>
              <a:t>Fibonacci Numbers</a:t>
            </a:r>
          </a:p>
          <a:p>
            <a:pPr lvl="1"/>
            <a:r>
              <a:rPr lang="en-US" dirty="0" smtClean="0"/>
              <a:t>The Tower of Hanoi </a:t>
            </a:r>
          </a:p>
          <a:p>
            <a:pPr lvl="1"/>
            <a:r>
              <a:rPr lang="en-US" dirty="0" smtClean="0"/>
              <a:t>Counting Problems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smtClean="0"/>
              <a:t>Recurrence Relations </a:t>
            </a:r>
            <a:br>
              <a:rPr lang="en-US" dirty="0" smtClean="0"/>
            </a:br>
            <a:r>
              <a:rPr lang="en-US" sz="3600" dirty="0" smtClean="0"/>
              <a:t>(recalling definitions from Chapter 2)</a:t>
            </a:r>
            <a:endParaRPr lang="en-US" sz="3600" dirty="0"/>
          </a:p>
        </p:txBody>
      </p:sp>
      <p:sp>
        <p:nvSpPr>
          <p:cNvPr id="3" name="Content Placeholder 2"/>
          <p:cNvSpPr>
            <a:spLocks noGrp="1"/>
          </p:cNvSpPr>
          <p:nvPr>
            <p:ph idx="1"/>
          </p:nvPr>
        </p:nvSpPr>
        <p:spPr/>
        <p:txBody>
          <a:bodyPr>
            <a:normAutofit/>
          </a:bodyPr>
          <a:lstStyle/>
          <a:p>
            <a:pPr>
              <a:buNone/>
            </a:pPr>
            <a:r>
              <a:rPr lang="en-US" b="1" dirty="0" smtClean="0"/>
              <a:t>Definition: </a:t>
            </a:r>
            <a:r>
              <a:rPr lang="en-US" dirty="0" smtClean="0"/>
              <a:t>A </a:t>
            </a:r>
            <a:r>
              <a:rPr lang="en-US" i="1" dirty="0" smtClean="0">
                <a:solidFill>
                  <a:srgbClr val="FF0000"/>
                </a:solidFill>
              </a:rPr>
              <a:t>recurrence relation </a:t>
            </a:r>
            <a:r>
              <a:rPr lang="en-US" dirty="0" smtClean="0"/>
              <a:t>for the sequence {</a:t>
            </a:r>
            <a:r>
              <a:rPr lang="en-US" i="1" dirty="0" smtClean="0"/>
              <a:t>a</a:t>
            </a:r>
            <a:r>
              <a:rPr lang="en-US" i="1" baseline="-25000" dirty="0" smtClean="0"/>
              <a:t>n</a:t>
            </a:r>
            <a:r>
              <a:rPr lang="en-US" dirty="0" smtClean="0"/>
              <a:t>}</a:t>
            </a:r>
            <a:r>
              <a:rPr lang="en-US" i="1" dirty="0" smtClean="0"/>
              <a:t> </a:t>
            </a:r>
            <a:r>
              <a:rPr lang="en-US" dirty="0" smtClean="0"/>
              <a:t>is </a:t>
            </a:r>
            <a:r>
              <a:rPr lang="en-US" dirty="0" smtClean="0">
                <a:solidFill>
                  <a:srgbClr val="FF0000"/>
                </a:solidFill>
              </a:rPr>
              <a:t>an equation that expresses </a:t>
            </a:r>
            <a:r>
              <a:rPr lang="en-US" i="1" dirty="0" smtClean="0">
                <a:solidFill>
                  <a:srgbClr val="FF0000"/>
                </a:solidFill>
              </a:rPr>
              <a:t>a</a:t>
            </a:r>
            <a:r>
              <a:rPr lang="en-US" i="1" baseline="-25000" dirty="0" smtClean="0">
                <a:solidFill>
                  <a:srgbClr val="FF0000"/>
                </a:solidFill>
              </a:rPr>
              <a:t>n</a:t>
            </a:r>
            <a:r>
              <a:rPr lang="en-US" dirty="0" smtClean="0">
                <a:solidFill>
                  <a:srgbClr val="FF0000"/>
                </a:solidFill>
              </a:rPr>
              <a:t> in terms </a:t>
            </a:r>
            <a:r>
              <a:rPr lang="en-US" dirty="0" smtClean="0"/>
              <a:t>of one or more of the previous terms of the sequence, namely, </a:t>
            </a:r>
            <a:r>
              <a:rPr lang="en-US" i="1" dirty="0" smtClean="0"/>
              <a:t>a</a:t>
            </a:r>
            <a:r>
              <a:rPr lang="en-US" baseline="-25000" dirty="0" smtClean="0">
                <a:latin typeface="Cambria Math" pitchFamily="18" charset="0"/>
                <a:ea typeface="Cambria Math" pitchFamily="18" charset="0"/>
              </a:rPr>
              <a:t>0</a:t>
            </a:r>
            <a:r>
              <a:rPr lang="en-US" i="1" dirty="0" smtClean="0"/>
              <a:t>, a</a:t>
            </a:r>
            <a:r>
              <a:rPr lang="en-US" i="1" baseline="-25000" dirty="0" smtClean="0"/>
              <a:t>1</a:t>
            </a:r>
            <a:r>
              <a:rPr lang="en-US" i="1" dirty="0" smtClean="0"/>
              <a:t>, …, a</a:t>
            </a:r>
            <a:r>
              <a:rPr lang="en-US" i="1" baseline="-25000" dirty="0" smtClean="0"/>
              <a:t>n-1</a:t>
            </a:r>
            <a:r>
              <a:rPr lang="en-US" dirty="0" smtClean="0"/>
              <a:t>, for all integers </a:t>
            </a:r>
            <a:r>
              <a:rPr lang="en-US" i="1" dirty="0" smtClean="0"/>
              <a:t>n</a:t>
            </a:r>
            <a:r>
              <a:rPr lang="en-US" dirty="0" smtClean="0"/>
              <a:t> with </a:t>
            </a:r>
            <a:r>
              <a:rPr lang="en-US" i="1" dirty="0" smtClean="0"/>
              <a:t>n ≥ n</a:t>
            </a:r>
            <a:r>
              <a:rPr lang="en-US" baseline="-25000" dirty="0" smtClean="0">
                <a:latin typeface="Cambria Math" pitchFamily="18" charset="0"/>
                <a:ea typeface="Cambria Math" pitchFamily="18" charset="0"/>
              </a:rPr>
              <a:t>0</a:t>
            </a:r>
            <a:r>
              <a:rPr lang="en-US" dirty="0" smtClean="0"/>
              <a:t>, where </a:t>
            </a:r>
            <a:r>
              <a:rPr lang="en-US" i="1" dirty="0" smtClean="0"/>
              <a:t>n</a:t>
            </a:r>
            <a:r>
              <a:rPr lang="en-US" baseline="-25000" dirty="0" smtClean="0">
                <a:latin typeface="Cambria Math" pitchFamily="18" charset="0"/>
                <a:ea typeface="Cambria Math" pitchFamily="18" charset="0"/>
              </a:rPr>
              <a:t>0</a:t>
            </a:r>
            <a:r>
              <a:rPr lang="en-US" dirty="0" smtClean="0"/>
              <a:t> is a nonnegative integer. </a:t>
            </a:r>
          </a:p>
          <a:p>
            <a:r>
              <a:rPr lang="en-US" dirty="0" smtClean="0"/>
              <a:t>A sequence is called a </a:t>
            </a:r>
            <a:r>
              <a:rPr lang="en-US" i="1" dirty="0" smtClean="0"/>
              <a:t>solution</a:t>
            </a:r>
            <a:r>
              <a:rPr lang="en-US" dirty="0" smtClean="0"/>
              <a:t> of a recurrence relation if its terms satisfy the recurrence relation.</a:t>
            </a:r>
          </a:p>
          <a:p>
            <a:r>
              <a:rPr lang="en-US" dirty="0" smtClean="0"/>
              <a:t>The </a:t>
            </a:r>
            <a:r>
              <a:rPr lang="en-US" i="1" dirty="0" smtClean="0"/>
              <a:t>initial conditions </a:t>
            </a:r>
            <a:r>
              <a:rPr lang="en-US" dirty="0" smtClean="0"/>
              <a:t>for a sequence specify the terms that precede the first term where the recurrence relation takes effect. </a:t>
            </a:r>
          </a:p>
        </p:txBody>
      </p:sp>
      <p:sp>
        <p:nvSpPr>
          <p:cNvPr id="4" name="Slide Number Placeholder 3"/>
          <p:cNvSpPr>
            <a:spLocks noGrp="1"/>
          </p:cNvSpPr>
          <p:nvPr>
            <p:ph type="sldNum" sz="quarter" idx="12"/>
          </p:nvPr>
        </p:nvSpPr>
        <p:spPr/>
        <p:txBody>
          <a:bodyPr/>
          <a:lstStyle/>
          <a:p>
            <a:fld id="{9CA217EF-0505-4C33-BB20-8A8DF203902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Rabbits and the </a:t>
            </a:r>
            <a:r>
              <a:rPr lang="en-US" sz="4000" dirty="0" err="1" smtClean="0"/>
              <a:t>Fiobonacci</a:t>
            </a:r>
            <a:r>
              <a:rPr lang="en-US" sz="4000" dirty="0" smtClean="0"/>
              <a:t> Numbers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A young pair of rabbits (one of each gender) is placed on an island. </a:t>
            </a:r>
            <a:r>
              <a:rPr lang="en-US" b="1" dirty="0" smtClean="0">
                <a:solidFill>
                  <a:srgbClr val="00B050"/>
                </a:solidFill>
              </a:rPr>
              <a:t>A pair of rabbits does not breed until they are </a:t>
            </a:r>
            <a:r>
              <a:rPr lang="en-US" b="1" dirty="0" smtClean="0">
                <a:solidFill>
                  <a:srgbClr val="00B050"/>
                </a:solidFill>
                <a:latin typeface="Cambria Math" pitchFamily="18" charset="0"/>
                <a:ea typeface="Cambria Math" pitchFamily="18" charset="0"/>
              </a:rPr>
              <a:t>2 </a:t>
            </a:r>
            <a:r>
              <a:rPr lang="en-US" b="1" dirty="0" smtClean="0">
                <a:solidFill>
                  <a:srgbClr val="00B050"/>
                </a:solidFill>
              </a:rPr>
              <a:t>months old. </a:t>
            </a:r>
            <a:r>
              <a:rPr lang="en-US" dirty="0" smtClean="0">
                <a:solidFill>
                  <a:srgbClr val="FF0000"/>
                </a:solidFill>
              </a:rPr>
              <a:t>After they are </a:t>
            </a:r>
            <a:r>
              <a:rPr lang="en-US" dirty="0" smtClean="0">
                <a:solidFill>
                  <a:srgbClr val="FF0000"/>
                </a:solidFill>
                <a:latin typeface="Cambria Math" pitchFamily="18" charset="0"/>
                <a:ea typeface="Cambria Math" pitchFamily="18" charset="0"/>
              </a:rPr>
              <a:t>2</a:t>
            </a:r>
            <a:r>
              <a:rPr lang="en-US" dirty="0" smtClean="0">
                <a:solidFill>
                  <a:srgbClr val="FF0000"/>
                </a:solidFill>
              </a:rPr>
              <a:t> months old, each pair of rabbits produces another pair each month.</a:t>
            </a:r>
            <a:r>
              <a:rPr lang="en-US" dirty="0" smtClean="0"/>
              <a:t> Find a recurrence relation for the number of pairs of rabbits on the island after </a:t>
            </a:r>
            <a:r>
              <a:rPr lang="en-US" i="1" dirty="0" smtClean="0"/>
              <a:t>n</a:t>
            </a:r>
            <a:r>
              <a:rPr lang="en-US" dirty="0" smtClean="0"/>
              <a:t> months, assuming that rabbits never die.</a:t>
            </a:r>
          </a:p>
          <a:p>
            <a:pPr>
              <a:buNone/>
            </a:pPr>
            <a:endParaRPr lang="en-US" dirty="0" smtClean="0"/>
          </a:p>
          <a:p>
            <a:pPr>
              <a:buNone/>
            </a:pPr>
            <a:r>
              <a:rPr lang="en-US" dirty="0" smtClean="0"/>
              <a:t>    </a:t>
            </a:r>
            <a:r>
              <a:rPr lang="en-US" i="1" dirty="0" smtClean="0"/>
              <a:t>This is the original problem considered by Leonardo Pisano (Fibonacci) in the thirteenth century</a:t>
            </a:r>
            <a:r>
              <a:rPr lang="en-US" dirty="0" smtClean="0"/>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a:t>
            </a:r>
            <a:r>
              <a:rPr lang="en-US" sz="4000" dirty="0" err="1" smtClean="0"/>
              <a:t>Fiobonacci</a:t>
            </a:r>
            <a:r>
              <a:rPr lang="en-US" sz="4000" dirty="0" smtClean="0"/>
              <a:t>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xfrm>
            <a:off x="-152400" y="1600200"/>
            <a:ext cx="8229600" cy="4389120"/>
          </a:xfrm>
        </p:spPr>
        <p:txBody>
          <a:bodyPr>
            <a:normAutofit/>
          </a:bodyPr>
          <a:lstStyle/>
          <a:p>
            <a:pPr>
              <a:buNone/>
            </a:pPr>
            <a:r>
              <a:rPr lang="en-US" b="1" dirty="0" smtClean="0"/>
              <a:t>    </a:t>
            </a:r>
            <a:endParaRPr lang="en-US" dirty="0"/>
          </a:p>
        </p:txBody>
      </p:sp>
      <p:pic>
        <p:nvPicPr>
          <p:cNvPr id="4" name="Picture 3" descr="0701.jpg"/>
          <p:cNvPicPr>
            <a:picLocks noChangeAspect="1"/>
          </p:cNvPicPr>
          <p:nvPr/>
        </p:nvPicPr>
        <p:blipFill>
          <a:blip r:embed="rId2" cstate="print"/>
          <a:stretch>
            <a:fillRect/>
          </a:stretch>
        </p:blipFill>
        <p:spPr>
          <a:xfrm>
            <a:off x="1600200" y="2438400"/>
            <a:ext cx="5888736" cy="2737104"/>
          </a:xfrm>
          <a:prstGeom prst="rect">
            <a:avLst/>
          </a:prstGeom>
        </p:spPr>
      </p:pic>
      <p:sp>
        <p:nvSpPr>
          <p:cNvPr id="5" name="TextBox 4"/>
          <p:cNvSpPr txBox="1"/>
          <p:nvPr/>
        </p:nvSpPr>
        <p:spPr>
          <a:xfrm>
            <a:off x="838200" y="5473005"/>
            <a:ext cx="7543800" cy="400110"/>
          </a:xfrm>
          <a:prstGeom prst="rect">
            <a:avLst/>
          </a:prstGeom>
          <a:noFill/>
        </p:spPr>
        <p:txBody>
          <a:bodyPr wrap="square" rtlCol="0">
            <a:spAutoFit/>
          </a:bodyPr>
          <a:lstStyle/>
          <a:p>
            <a:r>
              <a:rPr lang="en-US" sz="2000" b="1" dirty="0" smtClean="0"/>
              <a:t>Modeling the Population Growth of Rabbits on an Island</a:t>
            </a:r>
            <a:endParaRPr lang="en-US" sz="2000" b="1" dirty="0"/>
          </a:p>
        </p:txBody>
      </p:sp>
      <p:sp>
        <p:nvSpPr>
          <p:cNvPr id="6" name="Slide Number Placeholder 5"/>
          <p:cNvSpPr>
            <a:spLocks noGrp="1"/>
          </p:cNvSpPr>
          <p:nvPr>
            <p:ph type="sldNum" sz="quarter" idx="12"/>
          </p:nvPr>
        </p:nvSpPr>
        <p:spPr/>
        <p:txBody>
          <a:bodyPr/>
          <a:lstStyle/>
          <a:p>
            <a:fld id="{9CA217EF-0505-4C33-BB20-8A8DF203902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Fibonacci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77500" lnSpcReduction="20000"/>
          </a:bodyPr>
          <a:lstStyle/>
          <a:p>
            <a:pPr>
              <a:buNone/>
            </a:pPr>
            <a:r>
              <a:rPr lang="en-US" b="1" dirty="0" smtClean="0"/>
              <a:t>    Solution</a:t>
            </a:r>
            <a:r>
              <a:rPr lang="en-US" dirty="0" smtClean="0"/>
              <a:t>: Let </a:t>
            </a:r>
            <a:r>
              <a:rPr lang="en-US" i="1" dirty="0" smtClean="0"/>
              <a:t>f</a:t>
            </a:r>
            <a:r>
              <a:rPr lang="en-US" i="1" baseline="-25000" dirty="0" smtClean="0"/>
              <a:t>n </a:t>
            </a:r>
            <a:r>
              <a:rPr lang="en-US" dirty="0" smtClean="0"/>
              <a:t> be the </a:t>
            </a:r>
            <a:r>
              <a:rPr lang="en-US" dirty="0" err="1" smtClean="0"/>
              <a:t>the</a:t>
            </a:r>
            <a:r>
              <a:rPr lang="en-US" dirty="0" smtClean="0"/>
              <a:t> number of pairs of rabbits after </a:t>
            </a:r>
            <a:r>
              <a:rPr lang="en-US" i="1" dirty="0" smtClean="0"/>
              <a:t>n</a:t>
            </a:r>
            <a:r>
              <a:rPr lang="en-US" dirty="0" smtClean="0"/>
              <a:t> months.</a:t>
            </a:r>
          </a:p>
          <a:p>
            <a:pPr lvl="1"/>
            <a:r>
              <a:rPr lang="en-US" sz="2600" dirty="0" smtClean="0"/>
              <a:t>There are is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 pairs of rabbits on the island at the end of the first month. </a:t>
            </a:r>
            <a:endParaRPr lang="en-US" sz="2600" i="1" dirty="0" smtClean="0"/>
          </a:p>
          <a:p>
            <a:pPr lvl="1"/>
            <a:r>
              <a:rPr lang="en-US" sz="2600" dirty="0" smtClean="0"/>
              <a:t>We also have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 </a:t>
            </a:r>
            <a:r>
              <a:rPr lang="en-US" sz="2600" dirty="0" smtClean="0"/>
              <a:t>because the pair does not breed during the first month</a:t>
            </a:r>
            <a:r>
              <a:rPr lang="en-US" sz="2600" i="1" dirty="0" smtClean="0"/>
              <a:t>.</a:t>
            </a:r>
          </a:p>
          <a:p>
            <a:pPr lvl="1"/>
            <a:r>
              <a:rPr lang="en-US" sz="2600" dirty="0" smtClean="0"/>
              <a:t>To find the number of pairs on the island after </a:t>
            </a:r>
            <a:r>
              <a:rPr lang="en-US" sz="2600" i="1" dirty="0" smtClean="0"/>
              <a:t>n</a:t>
            </a:r>
            <a:r>
              <a:rPr lang="en-US" sz="2600" dirty="0" smtClean="0"/>
              <a:t> months, add the number on the island after the previous month, </a:t>
            </a:r>
            <a:r>
              <a:rPr lang="en-US" sz="2600" i="1" dirty="0" smtClean="0"/>
              <a:t>f</a:t>
            </a:r>
            <a:r>
              <a:rPr lang="en-US" sz="2600" i="1" baseline="-25000" dirty="0" smtClean="0"/>
              <a:t>n-1</a:t>
            </a:r>
            <a:r>
              <a:rPr lang="en-US" sz="2600" dirty="0" smtClean="0"/>
              <a:t>, and the  number of newborn pairs, which equals </a:t>
            </a:r>
            <a:r>
              <a:rPr lang="en-US" sz="2600" i="1" dirty="0" smtClean="0"/>
              <a:t>f</a:t>
            </a:r>
            <a:r>
              <a:rPr lang="en-US" sz="2600" i="1" baseline="-25000" dirty="0" smtClean="0"/>
              <a:t>n-2</a:t>
            </a:r>
            <a:r>
              <a:rPr lang="en-US" sz="2600" dirty="0" smtClean="0"/>
              <a:t>, because each newborn pair comes from a pair at least two months old.</a:t>
            </a:r>
            <a:endParaRPr lang="en-US" sz="2600" i="1" dirty="0" smtClean="0"/>
          </a:p>
          <a:p>
            <a:pPr lvl="1"/>
            <a:endParaRPr lang="en-US" sz="2600" i="1" dirty="0" smtClean="0"/>
          </a:p>
          <a:p>
            <a:pPr marL="274320" lvl="2" indent="0">
              <a:spcBef>
                <a:spcPts val="0"/>
              </a:spcBef>
              <a:buNone/>
            </a:pPr>
            <a:r>
              <a:rPr lang="en-US" sz="2600" dirty="0" smtClean="0"/>
              <a:t>Consequently the sequence {</a:t>
            </a:r>
            <a:r>
              <a:rPr lang="en-US" sz="2600" i="1" dirty="0" smtClean="0"/>
              <a:t>f</a:t>
            </a:r>
            <a:r>
              <a:rPr lang="en-US" sz="2600" i="1" baseline="-25000" dirty="0" smtClean="0"/>
              <a:t>n</a:t>
            </a:r>
            <a:r>
              <a:rPr lang="en-US" sz="2600" i="1" dirty="0" smtClean="0"/>
              <a:t> </a:t>
            </a:r>
            <a:r>
              <a:rPr lang="en-US" sz="2600" dirty="0" smtClean="0"/>
              <a:t>} satisfies the recurrence relation                 </a:t>
            </a:r>
            <a:r>
              <a:rPr lang="en-US" sz="2600" i="1" dirty="0" smtClean="0"/>
              <a:t>f</a:t>
            </a:r>
            <a:r>
              <a:rPr lang="en-US" sz="2600" i="1" baseline="-25000" dirty="0" smtClean="0"/>
              <a:t>n</a:t>
            </a:r>
            <a:r>
              <a:rPr lang="en-US" sz="2600" i="1" dirty="0" smtClean="0"/>
              <a:t> = f</a:t>
            </a:r>
            <a:r>
              <a:rPr lang="en-US" sz="2600" i="1" baseline="-25000" dirty="0" smtClean="0"/>
              <a:t>n-1</a:t>
            </a:r>
            <a:r>
              <a:rPr lang="en-US" sz="2600" i="1" dirty="0" smtClean="0"/>
              <a:t>  +  f</a:t>
            </a:r>
            <a:r>
              <a:rPr lang="en-US" sz="2600" i="1" baseline="-25000" dirty="0" smtClean="0"/>
              <a:t>n-2 </a:t>
            </a:r>
            <a:r>
              <a:rPr lang="en-US" sz="2600" dirty="0" smtClean="0"/>
              <a:t>  for  </a:t>
            </a:r>
            <a:r>
              <a:rPr lang="en-US" sz="2600" i="1" dirty="0" smtClean="0"/>
              <a:t>n</a:t>
            </a:r>
            <a:r>
              <a:rPr lang="en-US" sz="2600" dirty="0" smtClean="0"/>
              <a:t> </a:t>
            </a:r>
            <a:r>
              <a:rPr lang="en-US" sz="2600" dirty="0" smtClean="0">
                <a:latin typeface="Cambria Math"/>
                <a:ea typeface="Cambria Math"/>
              </a:rPr>
              <a:t>≥</a:t>
            </a:r>
            <a:r>
              <a:rPr lang="en-US" sz="2600" dirty="0" smtClean="0"/>
              <a:t>  </a:t>
            </a:r>
            <a:r>
              <a:rPr lang="en-US" sz="2600" dirty="0" smtClean="0">
                <a:latin typeface="Cambria Math" pitchFamily="18" charset="0"/>
                <a:ea typeface="Cambria Math" pitchFamily="18" charset="0"/>
              </a:rPr>
              <a:t>3</a:t>
            </a:r>
            <a:r>
              <a:rPr lang="en-US" sz="2600" dirty="0" smtClean="0"/>
              <a:t> with the initial conditions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a:t>
            </a:r>
            <a:r>
              <a:rPr lang="en-US" sz="2600" dirty="0" smtClean="0"/>
              <a:t> and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a:t>
            </a:r>
            <a:r>
              <a:rPr lang="en-US" sz="2600" i="1" dirty="0" smtClean="0"/>
              <a:t>. </a:t>
            </a:r>
          </a:p>
          <a:p>
            <a:pPr marL="548640" lvl="3" indent="0">
              <a:spcBef>
                <a:spcPts val="0"/>
              </a:spcBef>
              <a:buNone/>
            </a:pPr>
            <a:r>
              <a:rPr lang="en-US" sz="2500" dirty="0" smtClean="0"/>
              <a:t>The number of pairs of rabbits on the island after </a:t>
            </a:r>
            <a:r>
              <a:rPr lang="en-US" sz="2500" i="1" dirty="0" smtClean="0"/>
              <a:t>n</a:t>
            </a:r>
            <a:r>
              <a:rPr lang="en-US" sz="2500" dirty="0" smtClean="0"/>
              <a:t> months is given by the </a:t>
            </a:r>
            <a:r>
              <a:rPr lang="en-US" sz="2500" i="1" dirty="0" smtClean="0"/>
              <a:t>n</a:t>
            </a:r>
            <a:r>
              <a:rPr lang="en-US" sz="2500" dirty="0" smtClean="0"/>
              <a:t>th </a:t>
            </a:r>
            <a:r>
              <a:rPr lang="en-US" sz="2500" b="1" dirty="0" smtClean="0">
                <a:solidFill>
                  <a:srgbClr val="FF0000"/>
                </a:solidFill>
              </a:rPr>
              <a:t>Fibonacci number</a:t>
            </a:r>
            <a:r>
              <a:rPr lang="en-US" sz="2500" dirty="0" smtClean="0"/>
              <a:t>.</a:t>
            </a:r>
            <a:endParaRPr lang="en-US" sz="2500" baseline="-25000" dirty="0" smtClean="0"/>
          </a:p>
          <a:p>
            <a:pPr>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a:t>
            </a:r>
            <a:endParaRPr lang="en-US" sz="4000" dirty="0"/>
          </a:p>
        </p:txBody>
      </p:sp>
      <p:sp>
        <p:nvSpPr>
          <p:cNvPr id="3" name="Content Placeholder 2"/>
          <p:cNvSpPr>
            <a:spLocks noGrp="1"/>
          </p:cNvSpPr>
          <p:nvPr>
            <p:ph idx="1"/>
          </p:nvPr>
        </p:nvSpPr>
        <p:spPr/>
        <p:txBody>
          <a:bodyPr>
            <a:normAutofit lnSpcReduction="10000"/>
          </a:bodyPr>
          <a:lstStyle/>
          <a:p>
            <a:pPr>
              <a:buNone/>
            </a:pPr>
            <a:r>
              <a:rPr lang="en-US" b="1" dirty="0" smtClean="0"/>
              <a:t>    </a:t>
            </a:r>
            <a:r>
              <a:rPr lang="en-US" dirty="0" smtClean="0"/>
              <a:t>In the late nineteenth century, the French mathematician </a:t>
            </a:r>
            <a:r>
              <a:rPr lang="en-US" dirty="0" err="1" smtClean="0">
                <a:latin typeface="Cambria Math"/>
                <a:ea typeface="Cambria Math"/>
              </a:rPr>
              <a:t>É</a:t>
            </a:r>
            <a:r>
              <a:rPr lang="en-US" dirty="0" err="1" smtClean="0"/>
              <a:t>douard</a:t>
            </a:r>
            <a:r>
              <a:rPr lang="en-US" dirty="0" smtClean="0"/>
              <a:t> Lucas invented a puzzle consisting of three pegs on a board with disks of different sizes. Initially all of the disks are on the first peg in order of size, with the largest on the bottom.</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4" name="TextBox 3"/>
          <p:cNvSpPr txBox="1"/>
          <p:nvPr/>
        </p:nvSpPr>
        <p:spPr>
          <a:xfrm>
            <a:off x="1143000" y="4114800"/>
            <a:ext cx="6934200" cy="2308324"/>
          </a:xfrm>
          <a:prstGeom prst="rect">
            <a:avLst/>
          </a:prstGeom>
          <a:noFill/>
        </p:spPr>
        <p:txBody>
          <a:bodyPr wrap="square" rtlCol="0">
            <a:spAutoFit/>
          </a:bodyPr>
          <a:lstStyle/>
          <a:p>
            <a:r>
              <a:rPr lang="en-US" sz="2400" b="1" dirty="0" smtClean="0"/>
              <a:t>Rules:</a:t>
            </a:r>
            <a:r>
              <a:rPr lang="en-US" sz="2400" dirty="0" smtClean="0"/>
              <a:t> You are allowed to move the disks one at a time from one peg to another as long as a larger disk is never placed on a smaller.</a:t>
            </a:r>
          </a:p>
          <a:p>
            <a:r>
              <a:rPr lang="en-US" sz="2400" b="1" dirty="0" smtClean="0"/>
              <a:t>Goal:</a:t>
            </a:r>
            <a:r>
              <a:rPr lang="en-US" sz="2400" dirty="0" smtClean="0"/>
              <a:t> Using allowable moves, end up with all the disks on the second peg in order of size with largest on the bottom.</a:t>
            </a:r>
            <a:endParaRPr lang="en-US" sz="2400" dirty="0"/>
          </a:p>
        </p:txBody>
      </p:sp>
      <p:sp>
        <p:nvSpPr>
          <p:cNvPr id="5" name="Slide Number Placeholder 4"/>
          <p:cNvSpPr>
            <a:spLocks noGrp="1"/>
          </p:cNvSpPr>
          <p:nvPr>
            <p:ph type="sldNum" sz="quarter" idx="12"/>
          </p:nvPr>
        </p:nvSpPr>
        <p:spPr/>
        <p:txBody>
          <a:bodyPr/>
          <a:lstStyle/>
          <a:p>
            <a:fld id="{9CA217EF-0505-4C33-BB20-8A8DF2039023}"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begin{array}{lll} O(n^{\mbox{log}_{b}a}) &amp;\mbox{if}&amp; a &gt; 1 \\&#10;O(\mbox{log}\; n)&amp; \mbox{if} &amp; a = 1.\end{array}\right. $$&#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 C_{1}n^{\mbox{log}_{b}a} + C_{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 &#10;\begin{array}{lll} O(n^d) &amp; \mbox{if} &amp; a &lt; b^{d},\\&#10;O(n^d \mbox{log}\; n)  &amp;\mbox{if}&amp; a = b^d, \\&#10;O(n^{\mbox{log}_b\; a})&amp; \mbox{if} &amp; a &gt; b^d.\end{array}\right. $$&#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40310</TotalTime>
  <Words>2688</Words>
  <Application>Microsoft Office PowerPoint</Application>
  <PresentationFormat>On-screen Show (4:3)</PresentationFormat>
  <Paragraphs>250</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Wingdings 2</vt:lpstr>
      <vt:lpstr>Arial</vt:lpstr>
      <vt:lpstr>Cambria</vt:lpstr>
      <vt:lpstr>Constantia</vt:lpstr>
      <vt:lpstr>Calibri</vt:lpstr>
      <vt:lpstr>Cambria Math</vt:lpstr>
      <vt:lpstr>Flow</vt:lpstr>
      <vt:lpstr>Advanced Counting Techniques </vt:lpstr>
      <vt:lpstr>Chapter Summary</vt:lpstr>
      <vt:lpstr>Applications of Recurrence Relations</vt:lpstr>
      <vt:lpstr>Section Summary</vt:lpstr>
      <vt:lpstr>Recurrence Relations  (recalling definitions from Chapter 2)</vt:lpstr>
      <vt:lpstr>Rabbits and the Fiobonacci Numbers</vt:lpstr>
      <vt:lpstr>Rabbits and the Fiobonacci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Linear Homogeneous Recurrence Relations</vt:lpstr>
      <vt:lpstr>Section Summary</vt:lpstr>
      <vt:lpstr>Linear Homogeneous Recurrence Relations</vt:lpstr>
      <vt:lpstr>Examples of Linear Homogeneous Recurrence Relations </vt:lpstr>
      <vt:lpstr>Divide-and-Conquer Algorithms and Recurrence Relations</vt:lpstr>
      <vt:lpstr>Section Summary</vt:lpstr>
      <vt:lpstr>Divide-and-Conquer Algorithmic Paradigm</vt:lpstr>
      <vt:lpstr>Divide-and-Conquer Recurrence Relations</vt:lpstr>
      <vt:lpstr>Example: Binary Search</vt:lpstr>
      <vt:lpstr>Example: Merge Sort</vt:lpstr>
      <vt:lpstr>Example: Fast Multiplication of Integers</vt:lpstr>
      <vt:lpstr>Estimating the Size of Divide-and-Conquer Functions </vt:lpstr>
      <vt:lpstr>Complexity of Binary Search</vt:lpstr>
      <vt:lpstr>Estimating the Size of Divide-and-conquer Functions (continued)</vt:lpstr>
      <vt:lpstr>Complexity of Merge Sort</vt:lpstr>
      <vt:lpstr>Complexity of Fast Integer Multiplication Algorithm</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Young, Gilbert</cp:lastModifiedBy>
  <cp:revision>2360</cp:revision>
  <dcterms:created xsi:type="dcterms:W3CDTF">2011-03-27T19:09:13Z</dcterms:created>
  <dcterms:modified xsi:type="dcterms:W3CDTF">2018-07-18T05:09:48Z</dcterms:modified>
</cp:coreProperties>
</file>