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348" r:id="rId3"/>
    <p:sldId id="349" r:id="rId4"/>
    <p:sldId id="350" r:id="rId5"/>
    <p:sldId id="359" r:id="rId6"/>
    <p:sldId id="368" r:id="rId7"/>
    <p:sldId id="366" r:id="rId8"/>
    <p:sldId id="373" r:id="rId9"/>
    <p:sldId id="394" r:id="rId10"/>
    <p:sldId id="392" r:id="rId11"/>
    <p:sldId id="464" r:id="rId12"/>
    <p:sldId id="395" r:id="rId13"/>
    <p:sldId id="383" r:id="rId14"/>
    <p:sldId id="396" r:id="rId15"/>
    <p:sldId id="380" r:id="rId16"/>
    <p:sldId id="401" r:id="rId17"/>
    <p:sldId id="397" r:id="rId18"/>
    <p:sldId id="398" r:id="rId19"/>
    <p:sldId id="352" r:id="rId20"/>
    <p:sldId id="389" r:id="rId21"/>
    <p:sldId id="390" r:id="rId22"/>
    <p:sldId id="402" r:id="rId23"/>
    <p:sldId id="404" r:id="rId24"/>
    <p:sldId id="302" r:id="rId25"/>
    <p:sldId id="304" r:id="rId26"/>
    <p:sldId id="296" r:id="rId27"/>
    <p:sldId id="306" r:id="rId28"/>
    <p:sldId id="308" r:id="rId29"/>
    <p:sldId id="405" r:id="rId30"/>
    <p:sldId id="406" r:id="rId31"/>
    <p:sldId id="408" r:id="rId32"/>
    <p:sldId id="466" r:id="rId33"/>
    <p:sldId id="319" r:id="rId34"/>
    <p:sldId id="409" r:id="rId35"/>
    <p:sldId id="410" r:id="rId36"/>
    <p:sldId id="327" r:id="rId37"/>
    <p:sldId id="467" r:id="rId38"/>
    <p:sldId id="335" r:id="rId39"/>
    <p:sldId id="353" r:id="rId40"/>
    <p:sldId id="354" r:id="rId41"/>
    <p:sldId id="415" r:id="rId42"/>
    <p:sldId id="420" r:id="rId43"/>
    <p:sldId id="417" r:id="rId44"/>
    <p:sldId id="421" r:id="rId45"/>
    <p:sldId id="422" r:id="rId46"/>
    <p:sldId id="423" r:id="rId47"/>
    <p:sldId id="418" r:id="rId48"/>
    <p:sldId id="339" r:id="rId49"/>
    <p:sldId id="427" r:id="rId50"/>
    <p:sldId id="429" r:id="rId51"/>
    <p:sldId id="428" r:id="rId52"/>
    <p:sldId id="431" r:id="rId53"/>
    <p:sldId id="432" r:id="rId54"/>
    <p:sldId id="355" r:id="rId55"/>
    <p:sldId id="356" r:id="rId56"/>
    <p:sldId id="342" r:id="rId57"/>
    <p:sldId id="436" r:id="rId58"/>
    <p:sldId id="437" r:id="rId59"/>
    <p:sldId id="442" r:id="rId60"/>
    <p:sldId id="444" r:id="rId61"/>
    <p:sldId id="445" r:id="rId62"/>
    <p:sldId id="447" r:id="rId63"/>
    <p:sldId id="443" r:id="rId64"/>
    <p:sldId id="441" r:id="rId65"/>
    <p:sldId id="448" r:id="rId66"/>
    <p:sldId id="357" r:id="rId67"/>
    <p:sldId id="358" r:id="rId68"/>
    <p:sldId id="452" r:id="rId69"/>
    <p:sldId id="453"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94660"/>
  </p:normalViewPr>
  <p:slideViewPr>
    <p:cSldViewPr>
      <p:cViewPr>
        <p:scale>
          <a:sx n="91" d="100"/>
          <a:sy n="91" d="100"/>
        </p:scale>
        <p:origin x="-1195"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11/16/2020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1</a:t>
            </a:fld>
            <a:endParaRPr lang="en-US"/>
          </a:p>
        </p:txBody>
      </p:sp>
    </p:spTree>
    <p:extLst>
      <p:ext uri="{BB962C8B-B14F-4D97-AF65-F5344CB8AC3E}">
        <p14:creationId xmlns:p14="http://schemas.microsoft.com/office/powerpoint/2010/main" val="1439846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352C302-E1CD-4CBF-9B8B-67B19B247D51}" type="datetime1">
              <a:rPr lang="en-US" smtClean="0"/>
              <a:t>11/16/2020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8C2F07-EF6E-49E7-AA77-8346E8ADAB19}" type="datetime1">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0884BC-E698-440C-BB35-22E951558454}" type="datetime1">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9FCECD-426B-496D-A557-E39B9B5BA970}" type="datetime1">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18A102-494F-4F5C-B031-1CF6D62595E8}" type="datetime1">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EBDF89-53A1-41AF-8923-3334798A814F}" type="datetime1">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5979EB1-5788-47AA-9928-5ABE33D6D0AC}" type="datetime1">
              <a:rPr lang="en-US" smtClean="0"/>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0E8F968-D799-4CAA-AEE7-7F68316D88CA}" type="datetime1">
              <a:rPr lang="en-US" smtClean="0"/>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C40C6-D0F5-44F1-98EE-13843E450E88}" type="datetime1">
              <a:rPr lang="en-US" smtClean="0"/>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7D448E-F0CE-4758-B4ED-F6493970FD3B}" type="datetime1">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328FEB-A36F-48D8-9388-F2EBF79C4DF0}" type="datetime1">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87A6159-17E0-4E83-BCF8-03D3EAA583C3}" type="datetime1">
              <a:rPr lang="en-US" smtClean="0"/>
              <a:t>11/16/2020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jpe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4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4.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41.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hyperlink" Target="http://www.ams.org/mathscinet/collaborationDistance.html" TargetMode="Externa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6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hyperlink" Target="http://oracleofbacon.org/how.php"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a:t>
            </a:r>
            <a:endParaRPr lang="en-US" dirty="0"/>
          </a:p>
        </p:txBody>
      </p:sp>
      <p:sp>
        <p:nvSpPr>
          <p:cNvPr id="3" name="Subtitle 2"/>
          <p:cNvSpPr>
            <a:spLocks noGrp="1"/>
          </p:cNvSpPr>
          <p:nvPr>
            <p:ph type="subTitle" idx="1"/>
          </p:nvPr>
        </p:nvSpPr>
        <p:spPr/>
        <p:txBody>
          <a:bodyPr/>
          <a:lstStyle/>
          <a:p>
            <a:r>
              <a:rPr lang="en-US" dirty="0" smtClean="0"/>
              <a:t>Chapter 10</a:t>
            </a:r>
          </a:p>
        </p:txBody>
      </p:sp>
      <p:sp>
        <p:nvSpPr>
          <p:cNvPr id="4" name="Text Box 3"/>
          <p:cNvSpPr txBox="1">
            <a:spLocks noChangeArrowheads="1"/>
          </p:cNvSpPr>
          <p:nvPr/>
        </p:nvSpPr>
        <p:spPr bwMode="auto">
          <a:xfrm>
            <a:off x="0" y="65532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a:t>
            </a:r>
            <a:br>
              <a:rPr lang="en-US" dirty="0" smtClean="0"/>
            </a:br>
            <a:r>
              <a:rPr lang="en-US" dirty="0" smtClean="0"/>
              <a:t>Computer Networks (</a:t>
            </a:r>
            <a:r>
              <a:rPr lang="en-US" i="1" dirty="0" smtClean="0"/>
              <a:t>continued</a:t>
            </a:r>
            <a:r>
              <a:rPr lang="en-US" dirty="0" smtClean="0"/>
              <a:t>)</a:t>
            </a:r>
            <a:endParaRPr lang="en-US" dirty="0"/>
          </a:p>
        </p:txBody>
      </p:sp>
      <p:pic>
        <p:nvPicPr>
          <p:cNvPr id="5" name="Picture 4" descr="09002.jpg"/>
          <p:cNvPicPr>
            <a:picLocks noChangeAspect="1"/>
          </p:cNvPicPr>
          <p:nvPr/>
        </p:nvPicPr>
        <p:blipFill>
          <a:blip r:embed="rId2" cstate="print"/>
          <a:stretch>
            <a:fillRect/>
          </a:stretch>
        </p:blipFill>
        <p:spPr>
          <a:xfrm>
            <a:off x="4495800" y="1828800"/>
            <a:ext cx="4544285" cy="1295400"/>
          </a:xfrm>
          <a:prstGeom prst="rect">
            <a:avLst/>
          </a:prstGeom>
        </p:spPr>
      </p:pic>
      <p:pic>
        <p:nvPicPr>
          <p:cNvPr id="6" name="Picture 5" descr="09003.jpg"/>
          <p:cNvPicPr>
            <a:picLocks noChangeAspect="1"/>
          </p:cNvPicPr>
          <p:nvPr/>
        </p:nvPicPr>
        <p:blipFill>
          <a:blip r:embed="rId3" cstate="print"/>
          <a:stretch>
            <a:fillRect/>
          </a:stretch>
        </p:blipFill>
        <p:spPr>
          <a:xfrm>
            <a:off x="4800600" y="3200400"/>
            <a:ext cx="3905584" cy="1447800"/>
          </a:xfrm>
          <a:prstGeom prst="rect">
            <a:avLst/>
          </a:prstGeom>
        </p:spPr>
      </p:pic>
      <p:sp>
        <p:nvSpPr>
          <p:cNvPr id="7" name="TextBox 6"/>
          <p:cNvSpPr txBox="1"/>
          <p:nvPr/>
        </p:nvSpPr>
        <p:spPr>
          <a:xfrm>
            <a:off x="734020" y="1968237"/>
            <a:ext cx="3799879" cy="1200329"/>
          </a:xfrm>
          <a:prstGeom prst="rect">
            <a:avLst/>
          </a:prstGeom>
          <a:noFill/>
        </p:spPr>
        <p:txBody>
          <a:bodyPr wrap="square" rtlCol="0">
            <a:spAutoFit/>
          </a:bodyPr>
          <a:lstStyle/>
          <a:p>
            <a:pPr marL="285750" indent="-285750">
              <a:buFont typeface="Arial" pitchFamily="34" charset="0"/>
              <a:buChar char="•"/>
            </a:pPr>
            <a:r>
              <a:rPr lang="en-US" dirty="0" smtClean="0"/>
              <a:t>To model  a computer network where we </a:t>
            </a:r>
            <a:r>
              <a:rPr lang="en-US" b="1" dirty="0" smtClean="0">
                <a:solidFill>
                  <a:srgbClr val="FF0000"/>
                </a:solidFill>
              </a:rPr>
              <a:t>care about the number of links</a:t>
            </a:r>
            <a:r>
              <a:rPr lang="en-US" dirty="0" smtClean="0">
                <a:solidFill>
                  <a:srgbClr val="FF0000"/>
                </a:solidFill>
              </a:rPr>
              <a:t> </a:t>
            </a:r>
            <a:r>
              <a:rPr lang="en-US" dirty="0" smtClean="0"/>
              <a:t>between data centers, we </a:t>
            </a:r>
            <a:r>
              <a:rPr lang="en-US" b="1" dirty="0" smtClean="0">
                <a:solidFill>
                  <a:srgbClr val="FF0000"/>
                </a:solidFill>
              </a:rPr>
              <a:t>use a </a:t>
            </a:r>
            <a:r>
              <a:rPr lang="en-US" b="1" dirty="0" err="1" smtClean="0">
                <a:solidFill>
                  <a:srgbClr val="FF0000"/>
                </a:solidFill>
              </a:rPr>
              <a:t>multigraph</a:t>
            </a:r>
            <a:r>
              <a:rPr lang="en-US" dirty="0" smtClean="0"/>
              <a:t>. </a:t>
            </a:r>
            <a:endParaRPr lang="en-US" dirty="0"/>
          </a:p>
        </p:txBody>
      </p:sp>
      <p:sp>
        <p:nvSpPr>
          <p:cNvPr id="8" name="TextBox 7"/>
          <p:cNvSpPr txBox="1"/>
          <p:nvPr/>
        </p:nvSpPr>
        <p:spPr>
          <a:xfrm>
            <a:off x="824208" y="3402913"/>
            <a:ext cx="3823991" cy="1200329"/>
          </a:xfrm>
          <a:prstGeom prst="rect">
            <a:avLst/>
          </a:prstGeom>
          <a:noFill/>
        </p:spPr>
        <p:txBody>
          <a:bodyPr wrap="square" rtlCol="0">
            <a:spAutoFit/>
          </a:bodyPr>
          <a:lstStyle/>
          <a:p>
            <a:pPr marL="285750" indent="-285750">
              <a:buFont typeface="Arial" pitchFamily="34" charset="0"/>
              <a:buChar char="•"/>
            </a:pPr>
            <a:r>
              <a:rPr lang="en-US" dirty="0" smtClean="0"/>
              <a:t>To model a computer </a:t>
            </a:r>
            <a:r>
              <a:rPr lang="en-US" dirty="0"/>
              <a:t>n</a:t>
            </a:r>
            <a:r>
              <a:rPr lang="en-US" dirty="0" smtClean="0"/>
              <a:t>etwork </a:t>
            </a:r>
            <a:r>
              <a:rPr lang="en-US" b="1" dirty="0" smtClean="0">
                <a:solidFill>
                  <a:srgbClr val="FF0000"/>
                </a:solidFill>
              </a:rPr>
              <a:t>with diagnostic links </a:t>
            </a:r>
            <a:r>
              <a:rPr lang="en-US" dirty="0" smtClean="0"/>
              <a:t>at data centers, we </a:t>
            </a:r>
            <a:r>
              <a:rPr lang="en-US" b="1" dirty="0" smtClean="0">
                <a:solidFill>
                  <a:srgbClr val="FF0000"/>
                </a:solidFill>
              </a:rPr>
              <a:t>use a </a:t>
            </a:r>
            <a:r>
              <a:rPr lang="en-US" b="1" dirty="0" err="1" smtClean="0">
                <a:solidFill>
                  <a:srgbClr val="FF0000"/>
                </a:solidFill>
              </a:rPr>
              <a:t>pseudograph</a:t>
            </a:r>
            <a:r>
              <a:rPr lang="en-US" dirty="0" smtClean="0"/>
              <a:t>, as loops are needed. </a:t>
            </a:r>
            <a:endParaRPr lang="en-US" dirty="0"/>
          </a:p>
        </p:txBody>
      </p:sp>
      <p:pic>
        <p:nvPicPr>
          <p:cNvPr id="10" name="Content Placeholder 3" descr="09005.jpg"/>
          <p:cNvPicPr>
            <a:picLocks noGrp="1" noChangeAspect="1"/>
          </p:cNvPicPr>
          <p:nvPr>
            <p:ph idx="1"/>
          </p:nvPr>
        </p:nvPicPr>
        <p:blipFill>
          <a:blip r:embed="rId4" cstate="print"/>
          <a:stretch>
            <a:fillRect/>
          </a:stretch>
        </p:blipFill>
        <p:spPr>
          <a:xfrm>
            <a:off x="5090573" y="5029200"/>
            <a:ext cx="3901027" cy="1143000"/>
          </a:xfrm>
        </p:spPr>
      </p:pic>
      <p:sp>
        <p:nvSpPr>
          <p:cNvPr id="11" name="TextBox 10"/>
          <p:cNvSpPr txBox="1"/>
          <p:nvPr/>
        </p:nvSpPr>
        <p:spPr>
          <a:xfrm>
            <a:off x="734020" y="4796480"/>
            <a:ext cx="4523779" cy="1754326"/>
          </a:xfrm>
          <a:prstGeom prst="rect">
            <a:avLst/>
          </a:prstGeom>
          <a:noFill/>
        </p:spPr>
        <p:txBody>
          <a:bodyPr wrap="square" rtlCol="0">
            <a:spAutoFit/>
          </a:bodyPr>
          <a:lstStyle/>
          <a:p>
            <a:pPr marL="285750" indent="-285750">
              <a:buFont typeface="Arial" pitchFamily="34" charset="0"/>
              <a:buChar char="•"/>
            </a:pPr>
            <a:r>
              <a:rPr lang="en-US" dirty="0" smtClean="0"/>
              <a:t>To model a </a:t>
            </a:r>
            <a:r>
              <a:rPr lang="en-US" dirty="0"/>
              <a:t>n</a:t>
            </a:r>
            <a:r>
              <a:rPr lang="en-US" dirty="0" smtClean="0"/>
              <a:t>etwork with multiple </a:t>
            </a:r>
            <a:r>
              <a:rPr lang="en-US" b="1" dirty="0" smtClean="0">
                <a:solidFill>
                  <a:srgbClr val="FF0000"/>
                </a:solidFill>
              </a:rPr>
              <a:t>one-way links</a:t>
            </a:r>
            <a:r>
              <a:rPr lang="en-US" dirty="0"/>
              <a:t>, we use a directed </a:t>
            </a:r>
            <a:r>
              <a:rPr lang="en-US" dirty="0" err="1"/>
              <a:t>multigraph</a:t>
            </a:r>
            <a:r>
              <a:rPr lang="en-US" dirty="0"/>
              <a:t>.   Note that we could </a:t>
            </a:r>
            <a:r>
              <a:rPr lang="en-US" b="1" dirty="0">
                <a:solidFill>
                  <a:srgbClr val="FF0000"/>
                </a:solidFill>
              </a:rPr>
              <a:t>use a directed graph </a:t>
            </a:r>
            <a:r>
              <a:rPr lang="en-US" dirty="0"/>
              <a:t>without multiple edges if we only care whether there is at least one link from a data center to another data center</a:t>
            </a:r>
            <a:r>
              <a:rPr lang="en-US" dirty="0" smtClean="0"/>
              <a:t>.</a:t>
            </a:r>
            <a:endParaRPr lang="en-US" dirty="0"/>
          </a:p>
        </p:txBody>
      </p:sp>
      <p:sp>
        <p:nvSpPr>
          <p:cNvPr id="9" name="Slide Number Placeholder 8"/>
          <p:cNvSpPr>
            <a:spLocks noGrp="1"/>
          </p:cNvSpPr>
          <p:nvPr>
            <p:ph type="sldNum" sz="quarter" idx="12"/>
          </p:nvPr>
        </p:nvSpPr>
        <p:spPr/>
        <p:txBody>
          <a:bodyPr/>
          <a:lstStyle/>
          <a:p>
            <a:fld id="{8CD41AC4-40F7-4FE0-8905-74C6698904F3}" type="slidenum">
              <a:rPr lang="en-US" smtClean="0"/>
              <a:pPr/>
              <a:t>10</a:t>
            </a:fld>
            <a:endParaRPr lang="en-US"/>
          </a:p>
        </p:txBody>
      </p:sp>
    </p:spTree>
    <p:extLst>
      <p:ext uri="{BB962C8B-B14F-4D97-AF65-F5344CB8AC3E}">
        <p14:creationId xmlns:p14="http://schemas.microsoft.com/office/powerpoint/2010/main" val="2234427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t>
            </a:r>
            <a:r>
              <a:rPr lang="en-US" dirty="0">
                <a:solidFill>
                  <a:srgbClr val="FF0000"/>
                </a:solidFill>
              </a:rPr>
              <a:t>Are the edges of the graph undirected or directed </a:t>
            </a:r>
            <a:r>
              <a:rPr lang="en-US" dirty="0" smtClean="0">
                <a:solidFill>
                  <a:srgbClr val="FF0000"/>
                </a:solidFill>
              </a:rPr>
              <a:t> (</a:t>
            </a:r>
            <a:r>
              <a:rPr lang="en-US" dirty="0">
                <a:solidFill>
                  <a:srgbClr val="FF0000"/>
                </a:solidFill>
              </a:rPr>
              <a:t>or both)?</a:t>
            </a:r>
          </a:p>
          <a:p>
            <a:pPr lvl="1">
              <a:buFont typeface="Arial" pitchFamily="34" charset="0"/>
              <a:buChar char="•"/>
            </a:pPr>
            <a:r>
              <a:rPr lang="en-US" dirty="0"/>
              <a:t> </a:t>
            </a:r>
            <a:r>
              <a:rPr lang="en-US" b="1" dirty="0">
                <a:solidFill>
                  <a:srgbClr val="00B050"/>
                </a:solidFill>
              </a:rPr>
              <a:t>If the </a:t>
            </a:r>
            <a:r>
              <a:rPr lang="en-US" b="1" dirty="0" smtClean="0">
                <a:solidFill>
                  <a:srgbClr val="00B050"/>
                </a:solidFill>
              </a:rPr>
              <a:t>edges are </a:t>
            </a:r>
            <a:r>
              <a:rPr lang="en-US" b="1" dirty="0">
                <a:solidFill>
                  <a:srgbClr val="00B050"/>
                </a:solidFill>
              </a:rPr>
              <a:t>undirected, are multiple edges present that connect the same pair of vertices? If the </a:t>
            </a:r>
            <a:r>
              <a:rPr lang="en-US" b="1" dirty="0" smtClean="0">
                <a:solidFill>
                  <a:srgbClr val="00B050"/>
                </a:solidFill>
              </a:rPr>
              <a:t>edges are </a:t>
            </a:r>
            <a:r>
              <a:rPr lang="en-US" b="1" dirty="0">
                <a:solidFill>
                  <a:srgbClr val="00B050"/>
                </a:solidFill>
              </a:rPr>
              <a:t>directed, are multiple directed edges present?</a:t>
            </a:r>
          </a:p>
          <a:p>
            <a:pPr lvl="1">
              <a:buFont typeface="Arial" pitchFamily="34" charset="0"/>
              <a:buChar char="•"/>
            </a:pPr>
            <a:r>
              <a:rPr lang="en-US" dirty="0"/>
              <a:t> </a:t>
            </a:r>
            <a:r>
              <a:rPr lang="en-US" b="1" dirty="0">
                <a:solidFill>
                  <a:srgbClr val="0070C0"/>
                </a:solidFill>
              </a:rPr>
              <a:t>Are loops present</a:t>
            </a:r>
            <a:r>
              <a:rPr lang="en-US" b="1" dirty="0" smtClean="0">
                <a:solidFill>
                  <a:srgbClr val="0070C0"/>
                </a:solidFill>
              </a:rPr>
              <a:t>?</a:t>
            </a:r>
          </a:p>
          <a:p>
            <a:pPr lvl="1">
              <a:buFont typeface="Arial" pitchFamily="34" charset="0"/>
              <a:buChar char="•"/>
            </a:pPr>
            <a:endParaRPr lang="en-US" dirty="0"/>
          </a:p>
          <a:p>
            <a:pPr marL="393192" lvl="1" indent="0">
              <a:buNone/>
            </a:pPr>
            <a:r>
              <a:rPr lang="en-US" dirty="0" smtClean="0"/>
              <a:t> </a:t>
            </a:r>
          </a:p>
          <a:p>
            <a:pPr lvl="1">
              <a:buFont typeface="Arial" pitchFamily="34" charset="0"/>
              <a:buChar char="•"/>
            </a:pPr>
            <a:endParaRPr lang="en-US" dirty="0"/>
          </a:p>
          <a:p>
            <a:pPr lvl="1">
              <a:buFont typeface="Arial" pitchFamily="34" charset="0"/>
              <a:buChar char="•"/>
            </a:pPr>
            <a:endParaRPr lang="en-US" dirty="0" smtClean="0"/>
          </a:p>
          <a:p>
            <a:pPr marL="393192" lvl="1" indent="0">
              <a:buNone/>
            </a:pPr>
            <a:r>
              <a:rPr lang="en-US" dirty="0"/>
              <a:t> </a:t>
            </a:r>
            <a:r>
              <a:rPr lang="en-US" dirty="0" smtClean="0"/>
              <a:t> </a:t>
            </a:r>
            <a:endParaRPr lang="en-US" dirty="0"/>
          </a:p>
          <a:p>
            <a:endParaRPr lang="en-US" dirty="0"/>
          </a:p>
        </p:txBody>
      </p:sp>
      <p:pic>
        <p:nvPicPr>
          <p:cNvPr id="4" name="Content Placeholder 4" descr="table47.jpg"/>
          <p:cNvPicPr>
            <a:picLocks noChangeAspect="1"/>
          </p:cNvPicPr>
          <p:nvPr/>
        </p:nvPicPr>
        <p:blipFill>
          <a:blip r:embed="rId2" cstate="print"/>
          <a:stretch>
            <a:fillRect/>
          </a:stretch>
        </p:blipFill>
        <p:spPr>
          <a:xfrm>
            <a:off x="1066800" y="4343400"/>
            <a:ext cx="7238634" cy="220980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11</a:t>
            </a:fld>
            <a:endParaRPr lang="en-US"/>
          </a:p>
        </p:txBody>
      </p:sp>
    </p:spTree>
    <p:extLst>
      <p:ext uri="{BB962C8B-B14F-4D97-AF65-F5344CB8AC3E}">
        <p14:creationId xmlns:p14="http://schemas.microsoft.com/office/powerpoint/2010/main" val="2491988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Applications of Graphs</a:t>
            </a:r>
            <a:endParaRPr lang="en-US" dirty="0"/>
          </a:p>
        </p:txBody>
      </p:sp>
      <p:sp>
        <p:nvSpPr>
          <p:cNvPr id="3" name="Content Placeholder 2"/>
          <p:cNvSpPr>
            <a:spLocks noGrp="1"/>
          </p:cNvSpPr>
          <p:nvPr>
            <p:ph idx="1"/>
          </p:nvPr>
        </p:nvSpPr>
        <p:spPr/>
        <p:txBody>
          <a:bodyPr>
            <a:normAutofit/>
          </a:bodyPr>
          <a:lstStyle/>
          <a:p>
            <a:r>
              <a:rPr lang="en-US" dirty="0" smtClean="0"/>
              <a:t>We will illustrate </a:t>
            </a:r>
            <a:r>
              <a:rPr lang="en-US" dirty="0" smtClean="0">
                <a:solidFill>
                  <a:srgbClr val="FF0000"/>
                </a:solidFill>
              </a:rPr>
              <a:t>how graph theory can be used in models</a:t>
            </a:r>
            <a:r>
              <a:rPr lang="en-US" dirty="0" smtClean="0"/>
              <a:t> of:</a:t>
            </a:r>
            <a:endParaRPr lang="en-US" dirty="0"/>
          </a:p>
          <a:p>
            <a:pPr lvl="1"/>
            <a:r>
              <a:rPr lang="en-US" dirty="0" smtClean="0"/>
              <a:t>Social </a:t>
            </a:r>
            <a:r>
              <a:rPr lang="en-US" dirty="0"/>
              <a:t>networks</a:t>
            </a:r>
          </a:p>
          <a:p>
            <a:pPr lvl="1"/>
            <a:r>
              <a:rPr lang="en-US" dirty="0" smtClean="0"/>
              <a:t>Communications </a:t>
            </a:r>
            <a:r>
              <a:rPr lang="en-US" dirty="0"/>
              <a:t>networks</a:t>
            </a:r>
          </a:p>
          <a:p>
            <a:pPr lvl="1"/>
            <a:r>
              <a:rPr lang="en-US" dirty="0" smtClean="0"/>
              <a:t>Collaboration</a:t>
            </a:r>
          </a:p>
          <a:p>
            <a:pPr lvl="1"/>
            <a:r>
              <a:rPr lang="en-US" dirty="0" smtClean="0"/>
              <a:t>Transportation networks</a:t>
            </a:r>
          </a:p>
          <a:p>
            <a:pPr lvl="1"/>
            <a:r>
              <a:rPr lang="en-US" dirty="0" smtClean="0"/>
              <a:t>Software </a:t>
            </a:r>
            <a:r>
              <a:rPr lang="en-US" dirty="0"/>
              <a:t>design</a:t>
            </a:r>
          </a:p>
          <a:p>
            <a:r>
              <a:rPr lang="en-US" dirty="0" smtClean="0"/>
              <a:t>It’s a challenge to find a subject to which graph theory has not yet been applied.  </a:t>
            </a:r>
            <a:endParaRPr lang="en-US" dirty="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12</a:t>
            </a:fld>
            <a:endParaRPr lang="en-US"/>
          </a:p>
        </p:txBody>
      </p:sp>
    </p:spTree>
    <p:extLst>
      <p:ext uri="{BB962C8B-B14F-4D97-AF65-F5344CB8AC3E}">
        <p14:creationId xmlns:p14="http://schemas.microsoft.com/office/powerpoint/2010/main" val="2697172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Graph Models: Social Networks</a:t>
            </a:r>
            <a:endParaRPr lang="en-US" dirty="0"/>
          </a:p>
        </p:txBody>
      </p:sp>
      <p:sp>
        <p:nvSpPr>
          <p:cNvPr id="3" name="Content Placeholder 2"/>
          <p:cNvSpPr>
            <a:spLocks noGrp="1"/>
          </p:cNvSpPr>
          <p:nvPr>
            <p:ph idx="1"/>
          </p:nvPr>
        </p:nvSpPr>
        <p:spPr>
          <a:xfrm>
            <a:off x="381000" y="1676400"/>
            <a:ext cx="8229600" cy="4389120"/>
          </a:xfrm>
        </p:spPr>
        <p:txBody>
          <a:bodyPr>
            <a:normAutofit fontScale="25000" lnSpcReduction="20000"/>
          </a:bodyPr>
          <a:lstStyle/>
          <a:p>
            <a:r>
              <a:rPr lang="en-US" sz="9600" dirty="0" smtClean="0"/>
              <a:t>Graphs can be used to </a:t>
            </a:r>
            <a:r>
              <a:rPr lang="en-US" sz="9600" b="1" dirty="0" smtClean="0">
                <a:solidFill>
                  <a:srgbClr val="FF0000"/>
                </a:solidFill>
              </a:rPr>
              <a:t>model social structures </a:t>
            </a:r>
            <a:r>
              <a:rPr lang="en-US" sz="9600" dirty="0" smtClean="0"/>
              <a:t>based on different kinds of relationships between people or groups. </a:t>
            </a:r>
          </a:p>
          <a:p>
            <a:r>
              <a:rPr lang="en-US" sz="9600" dirty="0" smtClean="0"/>
              <a:t>In a </a:t>
            </a:r>
            <a:r>
              <a:rPr lang="en-US" sz="9600" i="1" dirty="0" smtClean="0"/>
              <a:t>social network</a:t>
            </a:r>
            <a:r>
              <a:rPr lang="en-US" sz="9600" dirty="0" smtClean="0"/>
              <a:t>, vertices represent individuals or organizations and edges represent relationships between them.</a:t>
            </a:r>
          </a:p>
          <a:p>
            <a:r>
              <a:rPr lang="en-US" sz="9600" dirty="0" smtClean="0"/>
              <a:t>Useful graph models of social networks include:</a:t>
            </a:r>
            <a:endParaRPr lang="en-US" sz="9600" dirty="0"/>
          </a:p>
          <a:p>
            <a:pPr lvl="1"/>
            <a:r>
              <a:rPr lang="en-US" sz="9600" i="1" dirty="0">
                <a:solidFill>
                  <a:srgbClr val="FF0000"/>
                </a:solidFill>
              </a:rPr>
              <a:t>f</a:t>
            </a:r>
            <a:r>
              <a:rPr lang="en-US" sz="9600" i="1" dirty="0" smtClean="0">
                <a:solidFill>
                  <a:srgbClr val="FF0000"/>
                </a:solidFill>
              </a:rPr>
              <a:t>riendship </a:t>
            </a:r>
            <a:r>
              <a:rPr lang="en-US" sz="9600" i="1" dirty="0">
                <a:solidFill>
                  <a:srgbClr val="FF0000"/>
                </a:solidFill>
              </a:rPr>
              <a:t>graphs </a:t>
            </a:r>
            <a:r>
              <a:rPr lang="en-US" sz="9600" dirty="0"/>
              <a:t>-</a:t>
            </a:r>
            <a:r>
              <a:rPr lang="en-US" sz="9600" dirty="0" smtClean="0"/>
              <a:t> </a:t>
            </a:r>
            <a:r>
              <a:rPr lang="en-US" sz="9600" dirty="0"/>
              <a:t>undirected graphs where two people are connected if </a:t>
            </a:r>
            <a:r>
              <a:rPr lang="en-US" sz="9600" dirty="0" smtClean="0"/>
              <a:t>they are </a:t>
            </a:r>
            <a:r>
              <a:rPr lang="en-US" sz="9600" dirty="0"/>
              <a:t>friends (in the real world, on Facebook, or </a:t>
            </a:r>
            <a:r>
              <a:rPr lang="en-US" sz="9600" dirty="0" smtClean="0"/>
              <a:t>in a particular </a:t>
            </a:r>
            <a:r>
              <a:rPr lang="en-US" sz="9600" dirty="0"/>
              <a:t>virtual </a:t>
            </a:r>
            <a:r>
              <a:rPr lang="en-US" sz="9600" dirty="0" smtClean="0"/>
              <a:t>world, and so on.)</a:t>
            </a:r>
            <a:endParaRPr lang="en-US" sz="9600" dirty="0"/>
          </a:p>
          <a:p>
            <a:pPr lvl="1"/>
            <a:r>
              <a:rPr lang="en-US" sz="9600" i="1" dirty="0">
                <a:solidFill>
                  <a:srgbClr val="FF0000"/>
                </a:solidFill>
              </a:rPr>
              <a:t>c</a:t>
            </a:r>
            <a:r>
              <a:rPr lang="en-US" sz="9600" i="1" dirty="0" smtClean="0">
                <a:solidFill>
                  <a:srgbClr val="FF0000"/>
                </a:solidFill>
              </a:rPr>
              <a:t>ollaboration </a:t>
            </a:r>
            <a:r>
              <a:rPr lang="en-US" sz="9600" i="1" dirty="0">
                <a:solidFill>
                  <a:srgbClr val="FF0000"/>
                </a:solidFill>
              </a:rPr>
              <a:t>graphs </a:t>
            </a:r>
            <a:r>
              <a:rPr lang="en-US" sz="9600" dirty="0"/>
              <a:t>-</a:t>
            </a:r>
            <a:r>
              <a:rPr lang="en-US" sz="9600" dirty="0" smtClean="0"/>
              <a:t> </a:t>
            </a:r>
            <a:r>
              <a:rPr lang="en-US" sz="9600" dirty="0"/>
              <a:t>undirected graphs </a:t>
            </a:r>
            <a:r>
              <a:rPr lang="en-US" sz="9600" dirty="0" smtClean="0"/>
              <a:t>where two </a:t>
            </a:r>
            <a:r>
              <a:rPr lang="en-US" sz="9600" dirty="0"/>
              <a:t>people are connected if they collaborate in a</a:t>
            </a:r>
            <a:r>
              <a:rPr lang="en-US" sz="9600" dirty="0" smtClean="0"/>
              <a:t> </a:t>
            </a:r>
            <a:r>
              <a:rPr lang="en-US" sz="9600" dirty="0"/>
              <a:t>specific </a:t>
            </a:r>
            <a:r>
              <a:rPr lang="en-US" sz="9600" dirty="0" smtClean="0"/>
              <a:t>way</a:t>
            </a:r>
            <a:endParaRPr lang="en-US" sz="9600" dirty="0"/>
          </a:p>
          <a:p>
            <a:pPr lvl="1"/>
            <a:r>
              <a:rPr lang="en-US" sz="9600" i="1" dirty="0">
                <a:solidFill>
                  <a:srgbClr val="FF0000"/>
                </a:solidFill>
              </a:rPr>
              <a:t>i</a:t>
            </a:r>
            <a:r>
              <a:rPr lang="en-US" sz="9600" i="1" dirty="0" smtClean="0">
                <a:solidFill>
                  <a:srgbClr val="FF0000"/>
                </a:solidFill>
              </a:rPr>
              <a:t>nfluence </a:t>
            </a:r>
            <a:r>
              <a:rPr lang="en-US" sz="9600" i="1" dirty="0">
                <a:solidFill>
                  <a:srgbClr val="FF0000"/>
                </a:solidFill>
              </a:rPr>
              <a:t>graphs</a:t>
            </a:r>
            <a:r>
              <a:rPr lang="en-US" sz="9600" dirty="0">
                <a:solidFill>
                  <a:srgbClr val="FF0000"/>
                </a:solidFill>
              </a:rPr>
              <a:t> </a:t>
            </a:r>
            <a:r>
              <a:rPr lang="en-US" sz="9600" dirty="0"/>
              <a:t>-</a:t>
            </a:r>
            <a:r>
              <a:rPr lang="en-US" sz="9600" dirty="0" smtClean="0"/>
              <a:t> </a:t>
            </a:r>
            <a:r>
              <a:rPr lang="en-US" sz="9600" dirty="0"/>
              <a:t>directed graphs where there is an edge from one person to another if the first person can influence the second </a:t>
            </a:r>
            <a:r>
              <a:rPr lang="en-US" sz="9600" dirty="0" smtClean="0"/>
              <a:t>person</a:t>
            </a:r>
            <a:endParaRPr lang="en-US" sz="9600" dirty="0"/>
          </a:p>
          <a:p>
            <a:endParaRPr lang="en-US" dirty="0" smtClean="0"/>
          </a:p>
          <a:p>
            <a:endParaRPr lang="en-US" dirty="0" smtClean="0"/>
          </a:p>
          <a:p>
            <a:endParaRPr lang="en-US" dirty="0" smtClean="0"/>
          </a:p>
          <a:p>
            <a:pPr>
              <a:buNone/>
            </a:pPr>
            <a:endParaRPr lang="en-US" dirty="0" smtClean="0"/>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Social Networks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endParaRPr lang="en-US" dirty="0"/>
          </a:p>
          <a:p>
            <a:endParaRPr lang="en-US" dirty="0" smtClean="0"/>
          </a:p>
          <a:p>
            <a:endParaRPr lang="en-US" dirty="0" smtClean="0"/>
          </a:p>
          <a:p>
            <a:pPr marL="0" indent="0">
              <a:buNone/>
            </a:pPr>
            <a:endParaRPr lang="en-US" dirty="0" smtClean="0"/>
          </a:p>
          <a:p>
            <a:endParaRPr lang="en-US" dirty="0" smtClean="0"/>
          </a:p>
          <a:p>
            <a:endParaRPr lang="en-US" dirty="0" smtClean="0"/>
          </a:p>
          <a:p>
            <a:pPr>
              <a:buNone/>
            </a:pPr>
            <a:endParaRPr lang="en-US" dirty="0" smtClean="0"/>
          </a:p>
          <a:p>
            <a:pPr>
              <a:buNone/>
            </a:pPr>
            <a:r>
              <a:rPr lang="en-US" dirty="0" smtClean="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3809999" y="1455913"/>
            <a:ext cx="4820463" cy="2582687"/>
          </a:xfrm>
          <a:prstGeom prst="rect">
            <a:avLst/>
          </a:prstGeom>
        </p:spPr>
      </p:pic>
      <p:pic>
        <p:nvPicPr>
          <p:cNvPr id="5" name="Picture 4" descr="09008.jpg"/>
          <p:cNvPicPr>
            <a:picLocks noChangeAspect="1"/>
          </p:cNvPicPr>
          <p:nvPr/>
        </p:nvPicPr>
        <p:blipFill>
          <a:blip r:embed="rId3" cstate="print"/>
          <a:stretch>
            <a:fillRect/>
          </a:stretch>
        </p:blipFill>
        <p:spPr>
          <a:xfrm>
            <a:off x="4419600" y="4343400"/>
            <a:ext cx="2971800" cy="1698579"/>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smtClean="0"/>
              <a:t>Example</a:t>
            </a:r>
            <a:r>
              <a:rPr lang="en-US" dirty="0" smtClean="0"/>
              <a:t>: A </a:t>
            </a:r>
            <a:r>
              <a:rPr lang="en-US" dirty="0"/>
              <a:t>f</a:t>
            </a:r>
            <a:r>
              <a:rPr lang="en-US" dirty="0" smtClean="0"/>
              <a:t>riendship </a:t>
            </a:r>
            <a:r>
              <a:rPr lang="en-US" dirty="0"/>
              <a:t>g</a:t>
            </a:r>
            <a:r>
              <a:rPr lang="en-US" dirty="0" smtClean="0"/>
              <a:t>raph </a:t>
            </a:r>
            <a:r>
              <a:rPr lang="en-US" dirty="0"/>
              <a:t>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smtClean="0"/>
              <a:t>Example</a:t>
            </a:r>
            <a:r>
              <a:rPr lang="en-US" dirty="0" smtClean="0"/>
              <a:t>: An influence </a:t>
            </a:r>
            <a:r>
              <a:rPr lang="en-US" dirty="0"/>
              <a:t>g</a:t>
            </a:r>
            <a:r>
              <a:rPr lang="en-US" dirty="0" smtClean="0"/>
              <a:t>raph</a:t>
            </a:r>
            <a:endParaRPr lang="en-US" dirty="0"/>
          </a:p>
        </p:txBody>
      </p:sp>
      <p:sp>
        <p:nvSpPr>
          <p:cNvPr id="10" name="TextBox 9"/>
          <p:cNvSpPr txBox="1"/>
          <p:nvPr/>
        </p:nvSpPr>
        <p:spPr>
          <a:xfrm>
            <a:off x="1082388" y="5905427"/>
            <a:ext cx="5105400" cy="338554"/>
          </a:xfrm>
          <a:prstGeom prst="rect">
            <a:avLst/>
          </a:prstGeom>
          <a:noFill/>
        </p:spPr>
        <p:txBody>
          <a:bodyPr wrap="square" rtlCol="0">
            <a:spAutoFit/>
          </a:bodyPr>
          <a:lstStyle/>
          <a:p>
            <a:r>
              <a:rPr lang="en-US" sz="1600" i="1" dirty="0" smtClean="0"/>
              <a:t>Next Slide: Collaboration Graphs</a:t>
            </a:r>
            <a:endParaRPr lang="en-US" sz="1600" i="1" dirty="0"/>
          </a:p>
        </p:txBody>
      </p:sp>
      <p:sp>
        <p:nvSpPr>
          <p:cNvPr id="11" name="Slide Number Placeholder 10"/>
          <p:cNvSpPr>
            <a:spLocks noGrp="1"/>
          </p:cNvSpPr>
          <p:nvPr>
            <p:ph type="sldNum" sz="quarter" idx="12"/>
          </p:nvPr>
        </p:nvSpPr>
        <p:spPr/>
        <p:txBody>
          <a:bodyPr/>
          <a:lstStyle/>
          <a:p>
            <a:fld id="{8CD41AC4-40F7-4FE0-8905-74C6698904F3}" type="slidenum">
              <a:rPr lang="en-US" smtClean="0"/>
              <a:pPr/>
              <a:t>14</a:t>
            </a:fld>
            <a:endParaRPr lang="en-US"/>
          </a:p>
        </p:txBody>
      </p:sp>
    </p:spTree>
    <p:extLst>
      <p:ext uri="{BB962C8B-B14F-4D97-AF65-F5344CB8AC3E}">
        <p14:creationId xmlns:p14="http://schemas.microsoft.com/office/powerpoint/2010/main" val="4035524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Collaboration Graphs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b="1" i="1" dirty="0" smtClean="0">
                <a:solidFill>
                  <a:srgbClr val="FF0000"/>
                </a:solidFill>
              </a:rPr>
              <a:t>Hollywood graph </a:t>
            </a:r>
            <a:r>
              <a:rPr lang="en-US" b="1" dirty="0" smtClean="0">
                <a:solidFill>
                  <a:srgbClr val="FF0000"/>
                </a:solidFill>
              </a:rPr>
              <a:t>models the collaboration of actors in films</a:t>
            </a:r>
            <a:r>
              <a:rPr lang="en-US" dirty="0" smtClean="0"/>
              <a:t>.</a:t>
            </a:r>
          </a:p>
          <a:p>
            <a:pPr lvl="1"/>
            <a:r>
              <a:rPr lang="en-US" dirty="0"/>
              <a:t>We represent actors by vertices and we connect two vertices if the actors they represent have appeared in the same </a:t>
            </a:r>
            <a:r>
              <a:rPr lang="en-US" dirty="0" smtClean="0"/>
              <a:t>movie.</a:t>
            </a:r>
            <a:endParaRPr lang="en-US" dirty="0"/>
          </a:p>
          <a:p>
            <a:pPr lvl="1"/>
            <a:r>
              <a:rPr lang="en-US" dirty="0" smtClean="0"/>
              <a:t>We </a:t>
            </a:r>
            <a:r>
              <a:rPr lang="en-US" dirty="0"/>
              <a:t>will </a:t>
            </a:r>
            <a:r>
              <a:rPr lang="en-US" dirty="0" smtClean="0"/>
              <a:t>study the </a:t>
            </a:r>
            <a:r>
              <a:rPr lang="en-US" dirty="0"/>
              <a:t>Hollywood Graph in Section </a:t>
            </a:r>
            <a:r>
              <a:rPr lang="en-US" dirty="0">
                <a:latin typeface="Cambria" pitchFamily="18" charset="0"/>
              </a:rPr>
              <a:t>10.4</a:t>
            </a:r>
            <a:r>
              <a:rPr lang="en-US" dirty="0"/>
              <a:t> when we discuss Kevin Bacon </a:t>
            </a:r>
            <a:r>
              <a:rPr lang="en-US" dirty="0" smtClean="0"/>
              <a:t>numbers.</a:t>
            </a:r>
            <a:endParaRPr lang="en-US" dirty="0"/>
          </a:p>
          <a:p>
            <a:r>
              <a:rPr lang="en-US" dirty="0"/>
              <a:t>An </a:t>
            </a:r>
            <a:r>
              <a:rPr lang="en-US" b="1" i="1" dirty="0" smtClean="0">
                <a:solidFill>
                  <a:srgbClr val="FF0000"/>
                </a:solidFill>
              </a:rPr>
              <a:t>academic </a:t>
            </a:r>
            <a:r>
              <a:rPr lang="en-US" b="1" i="1" dirty="0">
                <a:solidFill>
                  <a:srgbClr val="FF0000"/>
                </a:solidFill>
              </a:rPr>
              <a:t>collaboration </a:t>
            </a:r>
            <a:r>
              <a:rPr lang="en-US" b="1" i="1" dirty="0" smtClean="0">
                <a:solidFill>
                  <a:srgbClr val="FF0000"/>
                </a:solidFill>
              </a:rPr>
              <a:t>graph </a:t>
            </a:r>
            <a:r>
              <a:rPr lang="en-US" dirty="0" smtClean="0"/>
              <a:t>models </a:t>
            </a:r>
            <a:r>
              <a:rPr lang="en-US" dirty="0"/>
              <a:t>the collaboration of researchers who have jointly written a paper in a particular </a:t>
            </a:r>
            <a:r>
              <a:rPr lang="en-US" dirty="0" smtClean="0"/>
              <a:t>subject.</a:t>
            </a:r>
            <a:endParaRPr lang="en-US" dirty="0"/>
          </a:p>
          <a:p>
            <a:pPr lvl="1"/>
            <a:r>
              <a:rPr lang="en-US" dirty="0"/>
              <a:t> We represent </a:t>
            </a:r>
            <a:r>
              <a:rPr lang="en-US" dirty="0" smtClean="0"/>
              <a:t>researchers in </a:t>
            </a:r>
            <a:r>
              <a:rPr lang="en-US" dirty="0"/>
              <a:t>a particular academic discipline using </a:t>
            </a:r>
            <a:r>
              <a:rPr lang="en-US" dirty="0" smtClean="0"/>
              <a:t>vertices.</a:t>
            </a:r>
            <a:endParaRPr lang="en-US" dirty="0"/>
          </a:p>
          <a:p>
            <a:pPr lvl="1"/>
            <a:r>
              <a:rPr lang="en-US" dirty="0" smtClean="0"/>
              <a:t>We </a:t>
            </a:r>
            <a:r>
              <a:rPr lang="en-US" dirty="0"/>
              <a:t>connect the vertices representing two </a:t>
            </a:r>
            <a:r>
              <a:rPr lang="en-US" dirty="0" smtClean="0"/>
              <a:t>researchers </a:t>
            </a:r>
            <a:r>
              <a:rPr lang="en-US" dirty="0"/>
              <a:t>in this discipline if they </a:t>
            </a:r>
            <a:r>
              <a:rPr lang="en-US" dirty="0" smtClean="0"/>
              <a:t>are </a:t>
            </a:r>
            <a:r>
              <a:rPr lang="en-US" dirty="0"/>
              <a:t>coauthors of a </a:t>
            </a:r>
            <a:r>
              <a:rPr lang="en-US" dirty="0" smtClean="0"/>
              <a:t>paper.</a:t>
            </a:r>
            <a:endParaRPr lang="en-US" dirty="0"/>
          </a:p>
          <a:p>
            <a:pPr lvl="1"/>
            <a:r>
              <a:rPr lang="en-US" dirty="0" smtClean="0"/>
              <a:t>We </a:t>
            </a:r>
            <a:r>
              <a:rPr lang="en-US" dirty="0"/>
              <a:t>will </a:t>
            </a:r>
            <a:r>
              <a:rPr lang="en-US" dirty="0" smtClean="0"/>
              <a:t>study </a:t>
            </a:r>
            <a:r>
              <a:rPr lang="en-US" dirty="0"/>
              <a:t>the </a:t>
            </a:r>
            <a:r>
              <a:rPr lang="en-US" dirty="0" smtClean="0"/>
              <a:t>academic </a:t>
            </a:r>
            <a:r>
              <a:rPr lang="en-US" dirty="0"/>
              <a:t>collaboration </a:t>
            </a:r>
            <a:r>
              <a:rPr lang="en-US" dirty="0" smtClean="0"/>
              <a:t>graph for mathematicians </a:t>
            </a:r>
            <a:r>
              <a:rPr lang="en-US" dirty="0"/>
              <a:t>when we discuss </a:t>
            </a:r>
            <a:r>
              <a:rPr lang="en-US" i="1" dirty="0" err="1" smtClean="0"/>
              <a:t>Erd</a:t>
            </a:r>
            <a:r>
              <a:rPr lang="hu-HU" i="1" dirty="0" smtClean="0">
                <a:latin typeface="Cambria Math"/>
                <a:ea typeface="Cambria Math"/>
              </a:rPr>
              <a:t>ő</a:t>
            </a:r>
            <a:r>
              <a:rPr lang="en-US" i="1" dirty="0" smtClean="0"/>
              <a:t>s </a:t>
            </a:r>
            <a:r>
              <a:rPr lang="en-US" i="1" dirty="0"/>
              <a:t>numbers </a:t>
            </a:r>
            <a:r>
              <a:rPr lang="en-US" dirty="0"/>
              <a:t>in Section </a:t>
            </a:r>
            <a:r>
              <a:rPr lang="en-US" dirty="0" smtClean="0">
                <a:latin typeface="Cambria" pitchFamily="18" charset="0"/>
              </a:rPr>
              <a:t>10.4.</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Transportation Graphs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Graph models are extensively used in </a:t>
            </a:r>
            <a:r>
              <a:rPr lang="en-US" b="1" dirty="0" smtClean="0">
                <a:solidFill>
                  <a:srgbClr val="FF0000"/>
                </a:solidFill>
              </a:rPr>
              <a:t>the study of  transportation networks.</a:t>
            </a:r>
          </a:p>
          <a:p>
            <a:r>
              <a:rPr lang="en-US" dirty="0" smtClean="0">
                <a:solidFill>
                  <a:srgbClr val="FF0000"/>
                </a:solidFill>
              </a:rPr>
              <a:t>Airline networks </a:t>
            </a:r>
            <a:r>
              <a:rPr lang="en-US" dirty="0" smtClean="0"/>
              <a:t>can be modeled using directed </a:t>
            </a:r>
            <a:r>
              <a:rPr lang="en-US" dirty="0" err="1" smtClean="0"/>
              <a:t>multigraphs</a:t>
            </a:r>
            <a:r>
              <a:rPr lang="en-US" dirty="0" smtClean="0"/>
              <a:t> where</a:t>
            </a:r>
          </a:p>
          <a:p>
            <a:pPr lvl="1"/>
            <a:r>
              <a:rPr lang="en-US" dirty="0"/>
              <a:t>a</a:t>
            </a:r>
            <a:r>
              <a:rPr lang="en-US" dirty="0" smtClean="0"/>
              <a:t>irports are represented by vertices</a:t>
            </a:r>
          </a:p>
          <a:p>
            <a:pPr lvl="1"/>
            <a:r>
              <a:rPr lang="en-US" dirty="0"/>
              <a:t>e</a:t>
            </a:r>
            <a:r>
              <a:rPr lang="en-US" dirty="0" smtClean="0"/>
              <a:t>ach flight is represented by  a directed edge from the vertex representing the departure airport to the vertex representing the destination airport</a:t>
            </a:r>
          </a:p>
          <a:p>
            <a:r>
              <a:rPr lang="en-US" dirty="0" smtClean="0">
                <a:solidFill>
                  <a:srgbClr val="FF0000"/>
                </a:solidFill>
              </a:rPr>
              <a:t>Road networks </a:t>
            </a:r>
            <a:r>
              <a:rPr lang="en-US" dirty="0" smtClean="0"/>
              <a:t>can be modeled using graphs where</a:t>
            </a:r>
          </a:p>
          <a:p>
            <a:pPr lvl="1"/>
            <a:r>
              <a:rPr lang="en-US" dirty="0"/>
              <a:t>v</a:t>
            </a:r>
            <a:r>
              <a:rPr lang="en-US" dirty="0" smtClean="0"/>
              <a:t>ertices represent intersections and edges represent roads.</a:t>
            </a:r>
          </a:p>
          <a:p>
            <a:pPr lvl="1"/>
            <a:r>
              <a:rPr lang="en-US" dirty="0"/>
              <a:t>u</a:t>
            </a:r>
            <a:r>
              <a:rPr lang="en-US" dirty="0" smtClean="0"/>
              <a:t>ndirected edges represent two-way roads and directed edges represent one-way roads.</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16</a:t>
            </a:fld>
            <a:endParaRPr lang="en-US"/>
          </a:p>
        </p:txBody>
      </p:sp>
    </p:spTree>
    <p:extLst>
      <p:ext uri="{BB962C8B-B14F-4D97-AF65-F5344CB8AC3E}">
        <p14:creationId xmlns:p14="http://schemas.microsoft.com/office/powerpoint/2010/main" val="4175621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Applications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Graph models are </a:t>
            </a:r>
            <a:r>
              <a:rPr lang="en-US" dirty="0" smtClean="0"/>
              <a:t>extensively </a:t>
            </a:r>
            <a:r>
              <a:rPr lang="en-US" dirty="0"/>
              <a:t>used in software </a:t>
            </a:r>
            <a:r>
              <a:rPr lang="en-US" dirty="0" smtClean="0"/>
              <a:t>design. We </a:t>
            </a:r>
            <a:r>
              <a:rPr lang="en-US" dirty="0"/>
              <a:t>will introduce two such models </a:t>
            </a:r>
            <a:r>
              <a:rPr lang="en-US" dirty="0" smtClean="0"/>
              <a:t>here; one representing </a:t>
            </a:r>
            <a:r>
              <a:rPr lang="en-US" b="1" dirty="0" smtClean="0">
                <a:solidFill>
                  <a:srgbClr val="FF0000"/>
                </a:solidFill>
              </a:rPr>
              <a:t>the dependency between the modules of a software application</a:t>
            </a:r>
            <a:r>
              <a:rPr lang="en-US" dirty="0" smtClean="0"/>
              <a:t>  and </a:t>
            </a:r>
            <a:r>
              <a:rPr lang="en-US" b="1" dirty="0" smtClean="0">
                <a:solidFill>
                  <a:srgbClr val="7030A0"/>
                </a:solidFill>
              </a:rPr>
              <a:t>the </a:t>
            </a:r>
            <a:r>
              <a:rPr lang="en-US" b="1" dirty="0" smtClean="0">
                <a:solidFill>
                  <a:srgbClr val="FF0000"/>
                </a:solidFill>
              </a:rPr>
              <a:t>other representing restrictions in the execution of statements in computer programs</a:t>
            </a:r>
            <a:r>
              <a:rPr lang="en-US" dirty="0" smtClean="0">
                <a:solidFill>
                  <a:srgbClr val="FF0000"/>
                </a:solidFill>
              </a:rPr>
              <a:t>.</a:t>
            </a:r>
            <a:endParaRPr lang="en-US" dirty="0">
              <a:solidFill>
                <a:srgbClr val="FF0000"/>
              </a:solidFill>
            </a:endParaRPr>
          </a:p>
          <a:p>
            <a:r>
              <a:rPr lang="en-US" dirty="0"/>
              <a:t>When a top-down approach is used to design software, the system is divided into </a:t>
            </a:r>
            <a:r>
              <a:rPr lang="en-US" dirty="0" smtClean="0"/>
              <a:t>modules</a:t>
            </a:r>
            <a:r>
              <a:rPr lang="en-US" dirty="0"/>
              <a:t>, each performing a specific task.    </a:t>
            </a:r>
          </a:p>
          <a:p>
            <a:r>
              <a:rPr lang="en-US" dirty="0"/>
              <a:t>We use a </a:t>
            </a:r>
            <a:r>
              <a:rPr lang="en-US" i="1" dirty="0"/>
              <a:t>module </a:t>
            </a:r>
            <a:r>
              <a:rPr lang="en-US" b="1" i="1" dirty="0">
                <a:solidFill>
                  <a:srgbClr val="FF0000"/>
                </a:solidFill>
              </a:rPr>
              <a:t>dependency graph </a:t>
            </a:r>
            <a:r>
              <a:rPr lang="en-US" dirty="0"/>
              <a:t>to represent the dependency between these modules.  These dependencies need to be understood before coding can be done</a:t>
            </a:r>
            <a:r>
              <a:rPr lang="en-US" dirty="0" smtClean="0"/>
              <a:t>. </a:t>
            </a:r>
          </a:p>
          <a:p>
            <a:pPr lvl="1"/>
            <a:r>
              <a:rPr lang="en-US" dirty="0" smtClean="0"/>
              <a:t>In </a:t>
            </a:r>
            <a:r>
              <a:rPr lang="en-US" dirty="0"/>
              <a:t>a module dependency graph vertices represent software </a:t>
            </a:r>
            <a:r>
              <a:rPr lang="en-US" dirty="0" smtClean="0"/>
              <a:t>modules </a:t>
            </a:r>
            <a:r>
              <a:rPr lang="en-US" dirty="0"/>
              <a:t>and there is an edge from one module to another if the second module depends on the first</a:t>
            </a:r>
            <a:r>
              <a:rPr lang="en-US" dirty="0" smtClean="0"/>
              <a:t>.</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a:t> </a:t>
            </a:r>
          </a:p>
          <a:p>
            <a:endParaRPr lang="en-US" dirty="0"/>
          </a:p>
        </p:txBody>
      </p:sp>
      <p:pic>
        <p:nvPicPr>
          <p:cNvPr id="4" name="Picture 3" descr="FIGURE10.1.9.jpg"/>
          <p:cNvPicPr>
            <a:picLocks noChangeAspect="1"/>
          </p:cNvPicPr>
          <p:nvPr/>
        </p:nvPicPr>
        <p:blipFill>
          <a:blip r:embed="rId2" cstate="print"/>
          <a:stretch>
            <a:fillRect/>
          </a:stretch>
        </p:blipFill>
        <p:spPr>
          <a:xfrm>
            <a:off x="4800600" y="4724400"/>
            <a:ext cx="3285377" cy="1905000"/>
          </a:xfrm>
          <a:prstGeom prst="rect">
            <a:avLst/>
          </a:prstGeom>
        </p:spPr>
      </p:pic>
      <p:sp>
        <p:nvSpPr>
          <p:cNvPr id="5" name="TextBox 4"/>
          <p:cNvSpPr txBox="1"/>
          <p:nvPr/>
        </p:nvSpPr>
        <p:spPr>
          <a:xfrm>
            <a:off x="914400" y="5029200"/>
            <a:ext cx="4114800" cy="964367"/>
          </a:xfrm>
          <a:prstGeom prst="rect">
            <a:avLst/>
          </a:prstGeom>
          <a:noFill/>
        </p:spPr>
        <p:txBody>
          <a:bodyPr wrap="square" rtlCol="0">
            <a:spAutoFit/>
          </a:bodyPr>
          <a:lstStyle/>
          <a:p>
            <a:pPr>
              <a:lnSpc>
                <a:spcPts val="1700"/>
              </a:lnSpc>
            </a:pPr>
            <a:r>
              <a:rPr lang="en-US" b="1" dirty="0" smtClean="0"/>
              <a:t>Example</a:t>
            </a:r>
            <a:r>
              <a:rPr lang="en-US" dirty="0" smtClean="0"/>
              <a:t>: </a:t>
            </a:r>
            <a:r>
              <a:rPr lang="en-US" sz="1600" dirty="0" smtClean="0"/>
              <a:t>The </a:t>
            </a:r>
            <a:r>
              <a:rPr lang="en-US" sz="1600" dirty="0"/>
              <a:t>dependencies between </a:t>
            </a:r>
            <a:r>
              <a:rPr lang="en-US" sz="1600" dirty="0" smtClean="0"/>
              <a:t>the seven </a:t>
            </a:r>
            <a:r>
              <a:rPr lang="en-US" sz="1600" dirty="0"/>
              <a:t>modules in the design of a web browser are represented by this module </a:t>
            </a:r>
            <a:r>
              <a:rPr lang="en-US" sz="1600" b="1" dirty="0">
                <a:solidFill>
                  <a:srgbClr val="FF0000"/>
                </a:solidFill>
              </a:rPr>
              <a:t>dependency graph</a:t>
            </a:r>
            <a:r>
              <a:rPr lang="en-US" sz="1600" dirty="0" smtClean="0"/>
              <a:t>.</a:t>
            </a:r>
            <a:endParaRPr lang="en-US" sz="1600" dirty="0"/>
          </a:p>
        </p:txBody>
      </p:sp>
      <p:sp>
        <p:nvSpPr>
          <p:cNvPr id="6" name="Slide Number Placeholder 5"/>
          <p:cNvSpPr>
            <a:spLocks noGrp="1"/>
          </p:cNvSpPr>
          <p:nvPr>
            <p:ph type="sldNum" sz="quarter" idx="12"/>
          </p:nvPr>
        </p:nvSpPr>
        <p:spPr/>
        <p:txBody>
          <a:bodyPr/>
          <a:lstStyle/>
          <a:p>
            <a:fld id="{8CD41AC4-40F7-4FE0-8905-74C6698904F3}" type="slidenum">
              <a:rPr lang="en-US" smtClean="0"/>
              <a:pPr/>
              <a:t>17</a:t>
            </a:fld>
            <a:endParaRPr lang="en-US"/>
          </a:p>
        </p:txBody>
      </p:sp>
    </p:spTree>
    <p:extLst>
      <p:ext uri="{BB962C8B-B14F-4D97-AF65-F5344CB8AC3E}">
        <p14:creationId xmlns:p14="http://schemas.microsoft.com/office/powerpoint/2010/main" val="2326792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We </a:t>
            </a:r>
            <a:r>
              <a:rPr lang="en-US" dirty="0"/>
              <a:t>can use a directed graph called </a:t>
            </a:r>
            <a:r>
              <a:rPr lang="en-US" b="1" dirty="0">
                <a:solidFill>
                  <a:srgbClr val="FF0000"/>
                </a:solidFill>
              </a:rPr>
              <a:t>a </a:t>
            </a:r>
            <a:r>
              <a:rPr lang="en-US" b="1" i="1" dirty="0">
                <a:solidFill>
                  <a:srgbClr val="FF0000"/>
                </a:solidFill>
              </a:rPr>
              <a:t>precedence graph </a:t>
            </a:r>
            <a:r>
              <a:rPr lang="en-US" dirty="0"/>
              <a:t>to represent which statements must have already been executed before we execute each statement</a:t>
            </a:r>
            <a:r>
              <a:rPr lang="en-US" dirty="0" smtClean="0"/>
              <a:t>.</a:t>
            </a:r>
            <a:endParaRPr lang="en-US" b="1" dirty="0"/>
          </a:p>
          <a:p>
            <a:pPr lvl="1"/>
            <a:r>
              <a:rPr lang="en-US" dirty="0" smtClean="0"/>
              <a:t> </a:t>
            </a:r>
            <a:r>
              <a:rPr lang="en-US" dirty="0"/>
              <a:t>V</a:t>
            </a:r>
            <a:r>
              <a:rPr lang="en-US" dirty="0" smtClean="0"/>
              <a:t>ertices </a:t>
            </a:r>
            <a:r>
              <a:rPr lang="en-US" dirty="0"/>
              <a:t>represent statements </a:t>
            </a:r>
            <a:r>
              <a:rPr lang="en-US" dirty="0" smtClean="0"/>
              <a:t>in a </a:t>
            </a:r>
            <a:r>
              <a:rPr lang="en-US" dirty="0"/>
              <a:t>computer </a:t>
            </a:r>
            <a:r>
              <a:rPr lang="en-US" dirty="0" smtClean="0"/>
              <a:t>program</a:t>
            </a:r>
            <a:endParaRPr lang="en-US" dirty="0"/>
          </a:p>
          <a:p>
            <a:pPr lvl="1"/>
            <a:r>
              <a:rPr lang="en-US" dirty="0"/>
              <a:t>T</a:t>
            </a:r>
            <a:r>
              <a:rPr lang="en-US" dirty="0" smtClean="0"/>
              <a:t>here </a:t>
            </a:r>
            <a:r>
              <a:rPr lang="en-US" dirty="0"/>
              <a:t>is a directed edge from a vertex to a second vertex if the second vertex cannot be executed before the </a:t>
            </a:r>
            <a:r>
              <a:rPr lang="en-US" dirty="0" smtClean="0"/>
              <a:t>first</a:t>
            </a:r>
          </a:p>
          <a:p>
            <a:pPr lvl="1"/>
            <a:endParaRPr lang="en-US" dirty="0"/>
          </a:p>
          <a:p>
            <a:pPr lvl="1"/>
            <a:endParaRPr lang="en-US" dirty="0" smtClean="0"/>
          </a:p>
          <a:p>
            <a:pPr lvl="1"/>
            <a:endParaRPr lang="en-US" dirty="0"/>
          </a:p>
          <a:p>
            <a:pPr lvl="1"/>
            <a:endParaRPr lang="en-US" dirty="0" smtClean="0"/>
          </a:p>
          <a:p>
            <a:pPr lvl="1"/>
            <a:endParaRPr lang="en-US" dirty="0"/>
          </a:p>
          <a:p>
            <a:pPr marL="393192" lvl="1" indent="0">
              <a:buNone/>
            </a:pPr>
            <a:r>
              <a:rPr lang="en-US" dirty="0" smtClean="0"/>
              <a:t>  </a:t>
            </a:r>
          </a:p>
          <a:p>
            <a:pPr marL="393192" lvl="1" indent="0">
              <a:buNone/>
            </a:pPr>
            <a:r>
              <a:rPr lang="en-US" dirty="0"/>
              <a:t> </a:t>
            </a:r>
          </a:p>
        </p:txBody>
      </p:sp>
      <p:sp>
        <p:nvSpPr>
          <p:cNvPr id="2" name="Title 1"/>
          <p:cNvSpPr>
            <a:spLocks noGrp="1"/>
          </p:cNvSpPr>
          <p:nvPr>
            <p:ph type="title"/>
          </p:nvPr>
        </p:nvSpPr>
        <p:spPr/>
        <p:txBody>
          <a:bodyPr>
            <a:normAutofit fontScale="90000"/>
          </a:bodyPr>
          <a:lstStyle/>
          <a:p>
            <a:r>
              <a:rPr lang="en-US" dirty="0" smtClean="0"/>
              <a:t>Software Design Applications (</a:t>
            </a:r>
            <a:r>
              <a:rPr lang="en-US" i="1" dirty="0" smtClean="0"/>
              <a:t>continued</a:t>
            </a:r>
            <a:r>
              <a:rPr lang="en-US" dirty="0" smtClean="0"/>
              <a:t>)</a:t>
            </a:r>
            <a:endParaRPr lang="en-US" dirty="0"/>
          </a:p>
        </p:txBody>
      </p:sp>
      <p:pic>
        <p:nvPicPr>
          <p:cNvPr id="4" name="Content Placeholder 4" descr="09011.jpg"/>
          <p:cNvPicPr>
            <a:picLocks noChangeAspect="1"/>
          </p:cNvPicPr>
          <p:nvPr/>
        </p:nvPicPr>
        <p:blipFill>
          <a:blip r:embed="rId2" cstate="print"/>
          <a:stretch>
            <a:fillRect/>
          </a:stretch>
        </p:blipFill>
        <p:spPr>
          <a:xfrm>
            <a:off x="4876800" y="3810000"/>
            <a:ext cx="3082671" cy="2760160"/>
          </a:xfrm>
          <a:prstGeom prst="rect">
            <a:avLst/>
          </a:prstGeom>
        </p:spPr>
      </p:pic>
      <p:sp>
        <p:nvSpPr>
          <p:cNvPr id="6" name="TextBox 5"/>
          <p:cNvSpPr txBox="1"/>
          <p:nvPr/>
        </p:nvSpPr>
        <p:spPr>
          <a:xfrm>
            <a:off x="1143000" y="4071474"/>
            <a:ext cx="3429000" cy="1406795"/>
          </a:xfrm>
          <a:prstGeom prst="rect">
            <a:avLst/>
          </a:prstGeom>
          <a:noFill/>
        </p:spPr>
        <p:txBody>
          <a:bodyPr wrap="square" rtlCol="0">
            <a:spAutoFit/>
          </a:bodyPr>
          <a:lstStyle/>
          <a:p>
            <a:pPr>
              <a:lnSpc>
                <a:spcPts val="1700"/>
              </a:lnSpc>
            </a:pPr>
            <a:r>
              <a:rPr lang="en-US" b="1" dirty="0" smtClean="0"/>
              <a:t>Example</a:t>
            </a:r>
            <a:r>
              <a:rPr lang="en-US" dirty="0" smtClean="0"/>
              <a:t>: This </a:t>
            </a:r>
            <a:r>
              <a:rPr lang="en-US" b="1" dirty="0">
                <a:solidFill>
                  <a:srgbClr val="FF0000"/>
                </a:solidFill>
              </a:rPr>
              <a:t>precedence graph</a:t>
            </a:r>
            <a:r>
              <a:rPr lang="en-US" dirty="0"/>
              <a:t> shows which statements must already have been executed before we can execute each of the six statements in the program.</a:t>
            </a:r>
          </a:p>
        </p:txBody>
      </p:sp>
      <p:sp>
        <p:nvSpPr>
          <p:cNvPr id="7" name="Slide Number Placeholder 6"/>
          <p:cNvSpPr>
            <a:spLocks noGrp="1"/>
          </p:cNvSpPr>
          <p:nvPr>
            <p:ph type="sldNum" sz="quarter" idx="12"/>
          </p:nvPr>
        </p:nvSpPr>
        <p:spPr/>
        <p:txBody>
          <a:bodyPr/>
          <a:lstStyle/>
          <a:p>
            <a:fld id="{8CD41AC4-40F7-4FE0-8905-74C6698904F3}" type="slidenum">
              <a:rPr lang="en-US" smtClean="0"/>
              <a:pPr/>
              <a:t>18</a:t>
            </a:fld>
            <a:endParaRPr lang="en-US"/>
          </a:p>
        </p:txBody>
      </p:sp>
    </p:spTree>
    <p:extLst>
      <p:ext uri="{BB962C8B-B14F-4D97-AF65-F5344CB8AC3E}">
        <p14:creationId xmlns:p14="http://schemas.microsoft.com/office/powerpoint/2010/main" val="2804230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Terminology and Special Types of Graphs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10.2</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Graphs and Graph Models</a:t>
            </a:r>
          </a:p>
          <a:p>
            <a:r>
              <a:rPr lang="en-US" dirty="0" smtClean="0"/>
              <a:t>Graph Terminology and Special Types of Graphs</a:t>
            </a:r>
          </a:p>
          <a:p>
            <a:r>
              <a:rPr lang="en-US" dirty="0" smtClean="0"/>
              <a:t>Representing Graphs and Graph Isomorphism</a:t>
            </a:r>
          </a:p>
          <a:p>
            <a:r>
              <a:rPr lang="en-US" dirty="0" smtClean="0"/>
              <a:t>Connectivity</a:t>
            </a:r>
          </a:p>
          <a:p>
            <a:r>
              <a:rPr lang="en-US" dirty="0" smtClean="0"/>
              <a:t>Euler Graphs</a:t>
            </a:r>
          </a:p>
          <a:p>
            <a:pPr>
              <a:buNone/>
            </a:pPr>
            <a:endParaRPr lang="en-US" dirty="0" smtClean="0"/>
          </a:p>
          <a:p>
            <a:endParaRPr lang="en-US" dirty="0" smtClean="0"/>
          </a:p>
          <a:p>
            <a:pPr>
              <a:buNone/>
            </a:pPr>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Basic Terminology</a:t>
            </a:r>
          </a:p>
          <a:p>
            <a:r>
              <a:rPr lang="en-US" dirty="0" smtClean="0"/>
              <a:t>Some Special Types of Graphs</a:t>
            </a:r>
          </a:p>
          <a:p>
            <a:r>
              <a:rPr lang="en-US" dirty="0" smtClean="0"/>
              <a:t>Bipartite Graphs</a:t>
            </a:r>
          </a:p>
          <a:p>
            <a:r>
              <a:rPr lang="en-US" dirty="0" smtClean="0"/>
              <a:t>New Graphs from Old</a:t>
            </a:r>
          </a:p>
          <a:p>
            <a:endParaRPr lang="en-US" dirty="0" smtClean="0"/>
          </a:p>
        </p:txBody>
      </p:sp>
      <p:sp>
        <p:nvSpPr>
          <p:cNvPr id="4" name="Slide Number Placeholder 3"/>
          <p:cNvSpPr>
            <a:spLocks noGrp="1"/>
          </p:cNvSpPr>
          <p:nvPr>
            <p:ph type="sldNum" sz="quarter" idx="12"/>
          </p:nvPr>
        </p:nvSpPr>
        <p:spPr/>
        <p:txBody>
          <a:bodyPr/>
          <a:lstStyle/>
          <a:p>
            <a:fld id="{8CD41AC4-40F7-4FE0-8905-74C6698904F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Definition </a:t>
            </a:r>
            <a:r>
              <a:rPr lang="en-US" b="1" dirty="0" smtClean="0">
                <a:latin typeface="Cambria" pitchFamily="18" charset="0"/>
              </a:rPr>
              <a:t>1</a:t>
            </a:r>
            <a:r>
              <a:rPr lang="en-US" dirty="0"/>
              <a:t>.</a:t>
            </a:r>
            <a:r>
              <a:rPr lang="en-US" dirty="0" smtClean="0"/>
              <a:t> Two vertices </a:t>
            </a:r>
            <a:r>
              <a:rPr lang="en-US" i="1" dirty="0" smtClean="0"/>
              <a:t>u</a:t>
            </a:r>
            <a:r>
              <a:rPr lang="en-US" dirty="0" smtClean="0"/>
              <a:t>, </a:t>
            </a:r>
            <a:r>
              <a:rPr lang="en-US" i="1" dirty="0" smtClean="0"/>
              <a:t>v</a:t>
            </a:r>
            <a:r>
              <a:rPr lang="en-US" dirty="0" smtClean="0"/>
              <a:t> in  an undirected graph </a:t>
            </a:r>
            <a:r>
              <a:rPr lang="en-US" i="1" dirty="0" smtClean="0"/>
              <a:t>G</a:t>
            </a:r>
            <a:r>
              <a:rPr lang="en-US" dirty="0" smtClean="0"/>
              <a:t> are called </a:t>
            </a:r>
            <a:r>
              <a:rPr lang="en-US" b="1" i="1" dirty="0" smtClean="0">
                <a:solidFill>
                  <a:srgbClr val="FF0000"/>
                </a:solidFill>
              </a:rPr>
              <a:t>adjacent</a:t>
            </a:r>
            <a:r>
              <a:rPr lang="en-US" b="1" dirty="0" smtClean="0">
                <a:solidFill>
                  <a:srgbClr val="FF0000"/>
                </a:solidFill>
              </a:rPr>
              <a:t> (or </a:t>
            </a:r>
            <a:r>
              <a:rPr lang="en-US" b="1" i="1" dirty="0" smtClean="0">
                <a:solidFill>
                  <a:srgbClr val="FF0000"/>
                </a:solidFill>
              </a:rPr>
              <a:t>neighbors</a:t>
            </a:r>
            <a:r>
              <a:rPr lang="en-US" b="1" dirty="0" smtClean="0">
                <a:solidFill>
                  <a:srgbClr val="FF0000"/>
                </a:solidFill>
              </a:rPr>
              <a:t>)  </a:t>
            </a:r>
            <a:r>
              <a:rPr lang="en-US" dirty="0" smtClean="0"/>
              <a:t>in </a:t>
            </a:r>
            <a:r>
              <a:rPr lang="en-US" i="1" dirty="0" smtClean="0"/>
              <a:t>G</a:t>
            </a:r>
            <a:r>
              <a:rPr lang="en-US" dirty="0" smtClean="0"/>
              <a:t> </a:t>
            </a:r>
            <a:r>
              <a:rPr lang="en-US" dirty="0" smtClean="0">
                <a:solidFill>
                  <a:srgbClr val="FF0000"/>
                </a:solidFill>
              </a:rPr>
              <a:t>if there is an edge </a:t>
            </a:r>
            <a:r>
              <a:rPr lang="en-US" i="1" dirty="0" smtClean="0">
                <a:solidFill>
                  <a:srgbClr val="FF0000"/>
                </a:solidFill>
              </a:rPr>
              <a:t>e</a:t>
            </a:r>
            <a:r>
              <a:rPr lang="en-US" dirty="0" smtClean="0">
                <a:solidFill>
                  <a:srgbClr val="FF0000"/>
                </a:solidFill>
              </a:rPr>
              <a:t> between </a:t>
            </a:r>
            <a:r>
              <a:rPr lang="en-US" i="1" dirty="0" smtClean="0">
                <a:solidFill>
                  <a:srgbClr val="FF0000"/>
                </a:solidFill>
              </a:rPr>
              <a:t>u</a:t>
            </a:r>
            <a:r>
              <a:rPr lang="en-US" dirty="0" smtClean="0">
                <a:solidFill>
                  <a:srgbClr val="FF0000"/>
                </a:solidFill>
              </a:rPr>
              <a:t> and </a:t>
            </a:r>
            <a:r>
              <a:rPr lang="en-US" i="1" dirty="0" smtClean="0">
                <a:solidFill>
                  <a:srgbClr val="FF0000"/>
                </a:solidFill>
              </a:rPr>
              <a:t>v</a:t>
            </a:r>
            <a:r>
              <a:rPr lang="en-US" dirty="0" smtClean="0"/>
              <a:t>. Such an edge </a:t>
            </a:r>
            <a:r>
              <a:rPr lang="en-US" i="1" dirty="0" smtClean="0"/>
              <a:t>e</a:t>
            </a:r>
            <a:r>
              <a:rPr lang="en-US" dirty="0" smtClean="0"/>
              <a:t> is called </a:t>
            </a:r>
            <a:r>
              <a:rPr lang="en-US" b="1" i="1" dirty="0" smtClean="0">
                <a:solidFill>
                  <a:srgbClr val="00B050"/>
                </a:solidFill>
              </a:rPr>
              <a:t>incident with </a:t>
            </a:r>
            <a:r>
              <a:rPr lang="en-US" dirty="0" smtClean="0"/>
              <a:t>the vertices </a:t>
            </a:r>
            <a:r>
              <a:rPr lang="en-US" i="1" dirty="0" smtClean="0"/>
              <a:t>u</a:t>
            </a:r>
            <a:r>
              <a:rPr lang="en-US" dirty="0" smtClean="0"/>
              <a:t> and </a:t>
            </a:r>
            <a:r>
              <a:rPr lang="en-US" i="1" dirty="0" smtClean="0"/>
              <a:t>v</a:t>
            </a:r>
            <a:r>
              <a:rPr lang="en-US" dirty="0" smtClean="0"/>
              <a:t> and </a:t>
            </a:r>
            <a:r>
              <a:rPr lang="en-US" i="1" dirty="0" smtClean="0"/>
              <a:t>e</a:t>
            </a:r>
            <a:r>
              <a:rPr lang="en-US" dirty="0" smtClean="0"/>
              <a:t> is said to </a:t>
            </a:r>
            <a:r>
              <a:rPr lang="en-US" b="1" i="1" dirty="0" smtClean="0">
                <a:solidFill>
                  <a:srgbClr val="00B050"/>
                </a:solidFill>
              </a:rPr>
              <a:t>connect u</a:t>
            </a:r>
            <a:r>
              <a:rPr lang="en-US" b="1" dirty="0" smtClean="0">
                <a:solidFill>
                  <a:srgbClr val="00B050"/>
                </a:solidFill>
              </a:rPr>
              <a:t> and </a:t>
            </a:r>
            <a:r>
              <a:rPr lang="en-US" b="1" i="1" dirty="0" smtClean="0">
                <a:solidFill>
                  <a:srgbClr val="00B050"/>
                </a:solidFill>
              </a:rPr>
              <a:t>v</a:t>
            </a:r>
            <a:r>
              <a:rPr lang="en-US" b="1" dirty="0" smtClean="0">
                <a:solidFill>
                  <a:srgbClr val="00B050"/>
                </a:solidFill>
              </a:rPr>
              <a:t>.</a:t>
            </a:r>
            <a:r>
              <a:rPr lang="en-US" dirty="0" smtClean="0"/>
              <a:t> </a:t>
            </a:r>
          </a:p>
          <a:p>
            <a:pPr indent="0">
              <a:buNone/>
            </a:pPr>
            <a:endParaRPr lang="en-US" dirty="0" smtClean="0"/>
          </a:p>
          <a:p>
            <a:pPr indent="0">
              <a:buNone/>
            </a:pPr>
            <a:r>
              <a:rPr lang="en-US" b="1" dirty="0" smtClean="0"/>
              <a:t>Definition </a:t>
            </a:r>
            <a:r>
              <a:rPr lang="en-US" b="1" dirty="0" smtClean="0">
                <a:latin typeface="Cambria" pitchFamily="18" charset="0"/>
              </a:rPr>
              <a:t>2</a:t>
            </a:r>
            <a:r>
              <a:rPr lang="en-US" dirty="0"/>
              <a:t>.</a:t>
            </a:r>
            <a:r>
              <a:rPr lang="en-US" dirty="0" smtClean="0"/>
              <a:t> The set of all neighbors of a vertex </a:t>
            </a:r>
            <a:r>
              <a:rPr lang="en-US" i="1" dirty="0" smtClean="0"/>
              <a:t>v</a:t>
            </a:r>
            <a:r>
              <a:rPr lang="en-US" dirty="0" smtClean="0"/>
              <a:t> of </a:t>
            </a:r>
            <a:r>
              <a:rPr lang="en-US" i="1" dirty="0" smtClean="0"/>
              <a:t>G</a:t>
            </a:r>
            <a:r>
              <a:rPr lang="en-US" dirty="0" smtClean="0"/>
              <a:t> = (</a:t>
            </a:r>
            <a:r>
              <a:rPr lang="en-US" i="1" dirty="0" smtClean="0"/>
              <a:t>V</a:t>
            </a:r>
            <a:r>
              <a:rPr lang="en-US" dirty="0" smtClean="0"/>
              <a:t>, </a:t>
            </a:r>
            <a:r>
              <a:rPr lang="en-US" i="1" dirty="0" smtClean="0"/>
              <a:t>E</a:t>
            </a:r>
            <a:r>
              <a:rPr lang="en-US" dirty="0" smtClean="0"/>
              <a:t>), denoted by </a:t>
            </a:r>
            <a:r>
              <a:rPr lang="en-US" b="1" i="1" dirty="0" smtClean="0">
                <a:solidFill>
                  <a:srgbClr val="FF0000"/>
                </a:solidFill>
              </a:rPr>
              <a:t>N</a:t>
            </a:r>
            <a:r>
              <a:rPr lang="en-US" b="1" dirty="0" smtClean="0">
                <a:solidFill>
                  <a:srgbClr val="FF0000"/>
                </a:solidFill>
              </a:rPr>
              <a:t>(</a:t>
            </a:r>
            <a:r>
              <a:rPr lang="en-US" b="1" i="1" dirty="0" smtClean="0">
                <a:solidFill>
                  <a:srgbClr val="FF0000"/>
                </a:solidFill>
              </a:rPr>
              <a:t>v</a:t>
            </a:r>
            <a:r>
              <a:rPr lang="en-US" b="1" dirty="0" smtClean="0">
                <a:solidFill>
                  <a:srgbClr val="FF0000"/>
                </a:solidFill>
              </a:rPr>
              <a:t>), is called the </a:t>
            </a:r>
            <a:r>
              <a:rPr lang="en-US" b="1" i="1" dirty="0" smtClean="0">
                <a:solidFill>
                  <a:srgbClr val="FF0000"/>
                </a:solidFill>
              </a:rPr>
              <a:t>neighborhood</a:t>
            </a:r>
            <a:r>
              <a:rPr lang="en-US" b="1" dirty="0" smtClean="0">
                <a:solidFill>
                  <a:srgbClr val="FF0000"/>
                </a:solidFill>
              </a:rPr>
              <a:t> of </a:t>
            </a:r>
            <a:r>
              <a:rPr lang="en-US" b="1" i="1" dirty="0" smtClean="0">
                <a:solidFill>
                  <a:srgbClr val="FF0000"/>
                </a:solidFill>
              </a:rPr>
              <a:t>v</a:t>
            </a:r>
            <a:r>
              <a:rPr lang="en-US" dirty="0" smtClean="0"/>
              <a:t>. If </a:t>
            </a:r>
            <a:r>
              <a:rPr lang="en-US" i="1" dirty="0" smtClean="0"/>
              <a:t>A</a:t>
            </a:r>
            <a:r>
              <a:rPr lang="en-US" dirty="0" smtClean="0"/>
              <a:t> is a subset of </a:t>
            </a:r>
            <a:r>
              <a:rPr lang="en-US" i="1" dirty="0" smtClean="0"/>
              <a:t>V</a:t>
            </a:r>
            <a:r>
              <a:rPr lang="en-US" dirty="0" smtClean="0"/>
              <a:t>, we denote by </a:t>
            </a:r>
            <a:r>
              <a:rPr lang="en-US" b="1" i="1" dirty="0" smtClean="0">
                <a:solidFill>
                  <a:srgbClr val="00B050"/>
                </a:solidFill>
              </a:rPr>
              <a:t>N</a:t>
            </a:r>
            <a:r>
              <a:rPr lang="en-US" b="1" dirty="0" smtClean="0">
                <a:solidFill>
                  <a:srgbClr val="00B050"/>
                </a:solidFill>
              </a:rPr>
              <a:t>(</a:t>
            </a:r>
            <a:r>
              <a:rPr lang="en-US" b="1" i="1" dirty="0" smtClean="0">
                <a:solidFill>
                  <a:srgbClr val="00B050"/>
                </a:solidFill>
              </a:rPr>
              <a:t>A</a:t>
            </a:r>
            <a:r>
              <a:rPr lang="en-US" b="1" dirty="0" smtClean="0">
                <a:solidFill>
                  <a:srgbClr val="00B050"/>
                </a:solidFill>
              </a:rPr>
              <a:t>) the set of all vertices in </a:t>
            </a:r>
            <a:r>
              <a:rPr lang="en-US" b="1" i="1" dirty="0" smtClean="0">
                <a:solidFill>
                  <a:srgbClr val="00B050"/>
                </a:solidFill>
              </a:rPr>
              <a:t>G</a:t>
            </a:r>
            <a:r>
              <a:rPr lang="en-US" b="1" dirty="0" smtClean="0">
                <a:solidFill>
                  <a:srgbClr val="00B050"/>
                </a:solidFill>
              </a:rPr>
              <a:t> that are adjacent to at least one vertex in </a:t>
            </a:r>
            <a:r>
              <a:rPr lang="en-US" b="1" i="1" dirty="0" smtClean="0">
                <a:solidFill>
                  <a:srgbClr val="00B050"/>
                </a:solidFill>
              </a:rPr>
              <a:t>A</a:t>
            </a:r>
            <a:r>
              <a:rPr lang="en-US" dirty="0" smtClean="0"/>
              <a:t>. So,</a:t>
            </a:r>
          </a:p>
          <a:p>
            <a:pPr indent="0">
              <a:buNone/>
            </a:pPr>
            <a:r>
              <a:rPr lang="en-US" dirty="0" smtClean="0"/>
              <a:t> </a:t>
            </a:r>
          </a:p>
          <a:p>
            <a:pPr indent="0">
              <a:buNone/>
            </a:pPr>
            <a:r>
              <a:rPr lang="en-US" b="1" dirty="0" smtClean="0"/>
              <a:t>Definition </a:t>
            </a:r>
            <a:r>
              <a:rPr lang="en-US" b="1" dirty="0" smtClean="0">
                <a:latin typeface="Cambria" pitchFamily="18" charset="0"/>
              </a:rPr>
              <a:t>3</a:t>
            </a:r>
            <a:r>
              <a:rPr lang="en-US" dirty="0"/>
              <a:t>.</a:t>
            </a:r>
            <a:r>
              <a:rPr lang="en-US" dirty="0" smtClean="0"/>
              <a:t> The </a:t>
            </a:r>
            <a:r>
              <a:rPr lang="en-US" b="1" i="1" dirty="0" smtClean="0">
                <a:solidFill>
                  <a:srgbClr val="0070C0"/>
                </a:solidFill>
              </a:rPr>
              <a:t>degree of a vertex</a:t>
            </a:r>
            <a:r>
              <a:rPr lang="en-US" i="1" dirty="0" smtClean="0"/>
              <a:t> in a undirected graph </a:t>
            </a:r>
            <a:r>
              <a:rPr lang="en-US" dirty="0" smtClean="0"/>
              <a:t>is </a:t>
            </a:r>
            <a:r>
              <a:rPr lang="en-US" b="1" dirty="0" smtClean="0">
                <a:solidFill>
                  <a:srgbClr val="0070C0"/>
                </a:solidFill>
              </a:rPr>
              <a:t>the number of edges incident with it</a:t>
            </a:r>
            <a:r>
              <a:rPr lang="en-US" dirty="0" smtClean="0"/>
              <a:t>, except that </a:t>
            </a:r>
            <a:r>
              <a:rPr lang="en-US" b="1" dirty="0" smtClean="0">
                <a:solidFill>
                  <a:srgbClr val="00B0F0"/>
                </a:solidFill>
              </a:rPr>
              <a:t>a loop at a vertex contributes twice to the degree of that vertex</a:t>
            </a:r>
            <a:r>
              <a:rPr lang="en-US" dirty="0" smtClean="0"/>
              <a:t>. The degree of the vertex </a:t>
            </a:r>
            <a:r>
              <a:rPr lang="en-US" i="1" dirty="0" smtClean="0"/>
              <a:t>v</a:t>
            </a:r>
            <a:r>
              <a:rPr lang="en-US" dirty="0" smtClean="0"/>
              <a:t> is denoted by </a:t>
            </a:r>
            <a:r>
              <a:rPr lang="en-US" b="1" dirty="0" err="1" smtClean="0">
                <a:solidFill>
                  <a:srgbClr val="FF0000"/>
                </a:solidFill>
              </a:rPr>
              <a:t>deg</a:t>
            </a:r>
            <a:r>
              <a:rPr lang="en-US" b="1" dirty="0" smtClean="0">
                <a:solidFill>
                  <a:srgbClr val="FF0000"/>
                </a:solidFill>
              </a:rPr>
              <a:t>(</a:t>
            </a:r>
            <a:r>
              <a:rPr lang="en-US" b="1" i="1" dirty="0" smtClean="0">
                <a:solidFill>
                  <a:srgbClr val="FF0000"/>
                </a:solidFill>
              </a:rPr>
              <a:t>v</a:t>
            </a:r>
            <a:r>
              <a:rPr lang="en-US" b="1" dirty="0" smtClean="0">
                <a:solidFill>
                  <a:srgbClr val="FF0000"/>
                </a:solidFill>
              </a:rPr>
              <a:t>)</a:t>
            </a:r>
            <a:r>
              <a:rPr lang="en-US" dirty="0" smtClean="0"/>
              <a:t>.</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316980" y="4267200"/>
            <a:ext cx="2217420" cy="283845"/>
          </a:xfrm>
          <a:prstGeom prst="rect">
            <a:avLst/>
          </a:prstGeom>
        </p:spPr>
      </p:pic>
      <p:sp>
        <p:nvSpPr>
          <p:cNvPr id="6" name="Slide Number Placeholder 5"/>
          <p:cNvSpPr>
            <a:spLocks noGrp="1"/>
          </p:cNvSpPr>
          <p:nvPr>
            <p:ph type="sldNum" sz="quarter" idx="12"/>
          </p:nvPr>
        </p:nvSpPr>
        <p:spPr/>
        <p:txBody>
          <a:bodyPr/>
          <a:lstStyle/>
          <a:p>
            <a:fld id="{8CD41AC4-40F7-4FE0-8905-74C6698904F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Degrees and Neighborhoods of Vertices</a:t>
            </a:r>
            <a:endParaRPr lang="en-US" dirty="0"/>
          </a:p>
        </p:txBody>
      </p:sp>
      <p:sp>
        <p:nvSpPr>
          <p:cNvPr id="3" name="Content Placeholder 2"/>
          <p:cNvSpPr>
            <a:spLocks noGrp="1"/>
          </p:cNvSpPr>
          <p:nvPr>
            <p:ph idx="1"/>
          </p:nvPr>
        </p:nvSpPr>
        <p:spPr/>
        <p:txBody>
          <a:bodyPr>
            <a:normAutofit fontScale="77500" lnSpcReduction="20000"/>
          </a:bodyPr>
          <a:lstStyle/>
          <a:p>
            <a:pPr indent="0">
              <a:buNone/>
            </a:pPr>
            <a:r>
              <a:rPr lang="en-US" b="1" dirty="0" smtClean="0"/>
              <a:t>Example</a:t>
            </a:r>
            <a:r>
              <a:rPr lang="en-US" dirty="0" smtClean="0"/>
              <a:t>:  </a:t>
            </a:r>
            <a:r>
              <a:rPr lang="en-US" b="1" dirty="0" smtClean="0">
                <a:solidFill>
                  <a:srgbClr val="FF0000"/>
                </a:solidFill>
              </a:rPr>
              <a:t>What are </a:t>
            </a:r>
          </a:p>
          <a:p>
            <a:pPr indent="0">
              <a:buNone/>
            </a:pPr>
            <a:r>
              <a:rPr lang="en-US" b="1" dirty="0" smtClean="0">
                <a:solidFill>
                  <a:srgbClr val="FF0000"/>
                </a:solidFill>
              </a:rPr>
              <a:t>the degrees  and </a:t>
            </a:r>
          </a:p>
          <a:p>
            <a:pPr indent="0">
              <a:buNone/>
            </a:pPr>
            <a:r>
              <a:rPr lang="en-US" b="1" dirty="0" smtClean="0">
                <a:solidFill>
                  <a:srgbClr val="FF0000"/>
                </a:solidFill>
              </a:rPr>
              <a:t>neighborhoods </a:t>
            </a:r>
          </a:p>
          <a:p>
            <a:pPr indent="0">
              <a:buNone/>
            </a:pPr>
            <a:r>
              <a:rPr lang="en-US" dirty="0" smtClean="0"/>
              <a:t>of the vertices in the </a:t>
            </a:r>
          </a:p>
          <a:p>
            <a:pPr indent="0">
              <a:buNone/>
            </a:pPr>
            <a:r>
              <a:rPr lang="en-US" dirty="0" smtClean="0"/>
              <a:t>graphs </a:t>
            </a:r>
            <a:r>
              <a:rPr lang="en-US" i="1" dirty="0" smtClean="0"/>
              <a:t>G</a:t>
            </a:r>
            <a:r>
              <a:rPr lang="en-US" dirty="0" smtClean="0"/>
              <a:t> and </a:t>
            </a:r>
            <a:r>
              <a:rPr lang="en-US" i="1" dirty="0" smtClean="0"/>
              <a:t>H</a:t>
            </a:r>
            <a:r>
              <a:rPr lang="en-US" dirty="0" smtClean="0"/>
              <a:t>?</a:t>
            </a:r>
          </a:p>
          <a:p>
            <a:pPr indent="0">
              <a:buNone/>
            </a:pPr>
            <a:endParaRPr lang="en-US" dirty="0" smtClean="0"/>
          </a:p>
          <a:p>
            <a:pPr indent="0">
              <a:buNone/>
            </a:pPr>
            <a:r>
              <a:rPr lang="en-US" b="1" dirty="0" smtClean="0"/>
              <a:t>Solution</a:t>
            </a:r>
            <a:r>
              <a:rPr lang="en-US" dirty="0" smtClean="0"/>
              <a:t>: </a:t>
            </a:r>
          </a:p>
          <a:p>
            <a:pPr indent="0">
              <a:buNone/>
            </a:pPr>
            <a:r>
              <a:rPr lang="en-US" i="1" dirty="0" smtClean="0"/>
              <a:t>G</a:t>
            </a:r>
            <a:r>
              <a:rPr lang="en-US" dirty="0" smtClean="0"/>
              <a:t>:    </a:t>
            </a:r>
            <a:r>
              <a:rPr lang="en-US" b="1" i="1" dirty="0" err="1">
                <a:solidFill>
                  <a:srgbClr val="FF0000"/>
                </a:solidFill>
                <a:latin typeface="Cambria" pitchFamily="18" charset="0"/>
              </a:rPr>
              <a:t>deg</a:t>
            </a:r>
            <a:r>
              <a:rPr lang="en-US" b="1" i="1" dirty="0">
                <a:solidFill>
                  <a:srgbClr val="FF0000"/>
                </a:solidFill>
                <a:latin typeface="Cambria" pitchFamily="18" charset="0"/>
              </a:rPr>
              <a:t>(a)</a:t>
            </a:r>
            <a:r>
              <a:rPr lang="en-US" dirty="0" smtClean="0"/>
              <a:t> = </a:t>
            </a:r>
            <a:r>
              <a:rPr lang="en-US" dirty="0" smtClean="0">
                <a:latin typeface="Cambria" pitchFamily="18" charset="0"/>
              </a:rPr>
              <a:t>2</a:t>
            </a:r>
            <a:r>
              <a:rPr lang="en-US" dirty="0" smtClean="0"/>
              <a:t>, </a:t>
            </a:r>
            <a:r>
              <a:rPr lang="en-US" dirty="0" err="1" smtClean="0"/>
              <a:t>deg</a:t>
            </a:r>
            <a:r>
              <a:rPr lang="en-US" dirty="0" smtClean="0"/>
              <a:t>(</a:t>
            </a:r>
            <a:r>
              <a:rPr lang="en-US" i="1" dirty="0" smtClean="0"/>
              <a:t>b</a:t>
            </a:r>
            <a:r>
              <a:rPr lang="en-US" dirty="0" smtClean="0"/>
              <a:t>) </a:t>
            </a:r>
            <a:r>
              <a:rPr lang="en-US" dirty="0"/>
              <a:t>= </a:t>
            </a:r>
            <a:r>
              <a:rPr lang="en-US" dirty="0" err="1" smtClean="0"/>
              <a:t>deg</a:t>
            </a:r>
            <a:r>
              <a:rPr lang="en-US" dirty="0" smtClean="0"/>
              <a:t>(</a:t>
            </a:r>
            <a:r>
              <a:rPr lang="en-US" i="1" dirty="0"/>
              <a:t>c</a:t>
            </a:r>
            <a:r>
              <a:rPr lang="en-US" dirty="0" smtClean="0"/>
              <a:t>)</a:t>
            </a:r>
            <a:r>
              <a:rPr lang="en-US" dirty="0"/>
              <a:t> = </a:t>
            </a:r>
            <a:r>
              <a:rPr lang="en-US" dirty="0" err="1" smtClean="0"/>
              <a:t>deg</a:t>
            </a:r>
            <a:r>
              <a:rPr lang="en-US" dirty="0" smtClean="0"/>
              <a:t>(</a:t>
            </a:r>
            <a:r>
              <a:rPr lang="en-US" i="1" dirty="0" smtClean="0"/>
              <a:t>f </a:t>
            </a:r>
            <a:r>
              <a:rPr lang="en-US" dirty="0" smtClean="0"/>
              <a:t>) </a:t>
            </a:r>
            <a:r>
              <a:rPr lang="en-US" dirty="0"/>
              <a:t>= </a:t>
            </a:r>
            <a:r>
              <a:rPr lang="en-US" dirty="0" smtClean="0">
                <a:latin typeface="Cambria" pitchFamily="18" charset="0"/>
              </a:rPr>
              <a:t>4</a:t>
            </a:r>
            <a:r>
              <a:rPr lang="en-US" dirty="0" smtClean="0"/>
              <a:t>, </a:t>
            </a:r>
            <a:r>
              <a:rPr lang="en-US" dirty="0" err="1" smtClean="0"/>
              <a:t>deg</a:t>
            </a:r>
            <a:r>
              <a:rPr lang="en-US" dirty="0" smtClean="0"/>
              <a:t>(</a:t>
            </a:r>
            <a:r>
              <a:rPr lang="en-US" i="1" dirty="0" smtClean="0"/>
              <a:t>d </a:t>
            </a:r>
            <a:r>
              <a:rPr lang="en-US" dirty="0"/>
              <a:t>) = </a:t>
            </a:r>
            <a:r>
              <a:rPr lang="en-US" dirty="0" smtClean="0">
                <a:latin typeface="Cambria" pitchFamily="18" charset="0"/>
              </a:rPr>
              <a:t>1,</a:t>
            </a:r>
            <a:r>
              <a:rPr lang="en-US" dirty="0"/>
              <a:t>  </a:t>
            </a:r>
            <a:endParaRPr lang="en-US" dirty="0" smtClean="0"/>
          </a:p>
          <a:p>
            <a:pPr indent="0">
              <a:buNone/>
            </a:pPr>
            <a:r>
              <a:rPr lang="en-US" dirty="0" smtClean="0"/>
              <a:t>        </a:t>
            </a:r>
            <a:r>
              <a:rPr lang="en-US" dirty="0" err="1" smtClean="0"/>
              <a:t>deg</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 </a:t>
            </a:r>
            <a:r>
              <a:rPr lang="en-US" dirty="0" err="1" smtClean="0"/>
              <a:t>deg</a:t>
            </a:r>
            <a:r>
              <a:rPr lang="en-US" dirty="0" smtClean="0"/>
              <a:t>(</a:t>
            </a:r>
            <a:r>
              <a:rPr lang="en-US" i="1" dirty="0" smtClean="0"/>
              <a:t>g</a:t>
            </a:r>
            <a:r>
              <a:rPr lang="en-US" dirty="0" smtClean="0"/>
              <a:t>) </a:t>
            </a:r>
            <a:r>
              <a:rPr lang="en-US" dirty="0"/>
              <a:t>= </a:t>
            </a:r>
            <a:r>
              <a:rPr lang="en-US" dirty="0" smtClean="0">
                <a:latin typeface="Cambria" pitchFamily="18" charset="0"/>
              </a:rPr>
              <a:t>0. </a:t>
            </a:r>
          </a:p>
          <a:p>
            <a:pPr indent="0">
              <a:buNone/>
            </a:pPr>
            <a:r>
              <a:rPr lang="en-US" b="1" i="1" dirty="0">
                <a:solidFill>
                  <a:srgbClr val="FF0000"/>
                </a:solidFill>
                <a:latin typeface="Cambria" pitchFamily="18" charset="0"/>
              </a:rPr>
              <a:t> </a:t>
            </a:r>
            <a:r>
              <a:rPr lang="en-US" b="1" i="1" dirty="0" smtClean="0">
                <a:solidFill>
                  <a:srgbClr val="FF0000"/>
                </a:solidFill>
                <a:latin typeface="Cambria" pitchFamily="18" charset="0"/>
              </a:rPr>
              <a:t>        </a:t>
            </a:r>
            <a:r>
              <a:rPr lang="en-US" b="1" i="1" dirty="0" smtClean="0">
                <a:solidFill>
                  <a:srgbClr val="FF0000"/>
                </a:solidFill>
              </a:rPr>
              <a:t>N</a:t>
            </a:r>
            <a:r>
              <a:rPr lang="en-US" b="1" dirty="0" smtClean="0">
                <a:solidFill>
                  <a:srgbClr val="FF0000"/>
                </a:solidFill>
              </a:rPr>
              <a:t>(</a:t>
            </a:r>
            <a:r>
              <a:rPr lang="en-US" b="1" i="1" dirty="0" smtClean="0">
                <a:solidFill>
                  <a:srgbClr val="FF0000"/>
                </a:solidFill>
              </a:rPr>
              <a:t>a</a:t>
            </a:r>
            <a:r>
              <a:rPr lang="en-US" b="1" dirty="0" smtClean="0">
                <a:solidFill>
                  <a:srgbClr val="FF0000"/>
                </a:solidFill>
              </a:rPr>
              <a:t>)</a:t>
            </a:r>
            <a:r>
              <a:rPr lang="en-US" dirty="0" smtClean="0"/>
              <a:t> = {</a:t>
            </a:r>
            <a:r>
              <a:rPr lang="en-US" i="1" dirty="0" smtClean="0"/>
              <a:t>b, f </a:t>
            </a:r>
            <a:r>
              <a:rPr lang="en-US" dirty="0" smtClean="0"/>
              <a:t>}, </a:t>
            </a:r>
            <a:r>
              <a:rPr lang="en-US" i="1" dirty="0" smtClean="0"/>
              <a:t>N</a:t>
            </a:r>
            <a:r>
              <a:rPr lang="en-US" dirty="0" smtClean="0"/>
              <a:t>(</a:t>
            </a:r>
            <a:r>
              <a:rPr lang="en-US" i="1" dirty="0" smtClean="0"/>
              <a:t>b</a:t>
            </a:r>
            <a:r>
              <a:rPr lang="en-US" dirty="0" smtClean="0"/>
              <a:t>) = {</a:t>
            </a:r>
            <a:r>
              <a:rPr lang="en-US" i="1" dirty="0" smtClean="0"/>
              <a:t>a, c, e, f </a:t>
            </a:r>
            <a:r>
              <a:rPr lang="en-US" dirty="0" smtClean="0"/>
              <a:t>},</a:t>
            </a:r>
            <a:r>
              <a:rPr lang="en-US" i="1" dirty="0" smtClean="0"/>
              <a:t> N</a:t>
            </a:r>
            <a:r>
              <a:rPr lang="en-US" dirty="0" smtClean="0"/>
              <a:t>(</a:t>
            </a:r>
            <a:r>
              <a:rPr lang="en-US" i="1" dirty="0" smtClean="0"/>
              <a:t>c</a:t>
            </a:r>
            <a:r>
              <a:rPr lang="en-US" dirty="0" smtClean="0"/>
              <a:t>) </a:t>
            </a:r>
            <a:r>
              <a:rPr lang="en-US" dirty="0"/>
              <a:t>= </a:t>
            </a:r>
            <a:r>
              <a:rPr lang="en-US" dirty="0" smtClean="0"/>
              <a:t>{</a:t>
            </a:r>
            <a:r>
              <a:rPr lang="en-US" i="1" dirty="0" smtClean="0"/>
              <a:t>b, d, e, f </a:t>
            </a:r>
            <a:r>
              <a:rPr lang="en-US" dirty="0" smtClean="0"/>
              <a:t>},</a:t>
            </a:r>
            <a:r>
              <a:rPr lang="en-US" i="1" dirty="0" smtClean="0"/>
              <a:t> N</a:t>
            </a:r>
            <a:r>
              <a:rPr lang="en-US" dirty="0" smtClean="0"/>
              <a:t>(</a:t>
            </a:r>
            <a:r>
              <a:rPr lang="en-US" i="1" dirty="0" smtClean="0"/>
              <a:t>d</a:t>
            </a:r>
            <a:r>
              <a:rPr lang="en-US" dirty="0" smtClean="0"/>
              <a:t>) </a:t>
            </a:r>
            <a:r>
              <a:rPr lang="en-US" dirty="0"/>
              <a:t>= </a:t>
            </a:r>
            <a:r>
              <a:rPr lang="en-US" dirty="0" smtClean="0"/>
              <a:t>{</a:t>
            </a:r>
            <a:r>
              <a:rPr lang="en-US" i="1" dirty="0" smtClean="0"/>
              <a:t>c</a:t>
            </a:r>
            <a:r>
              <a:rPr lang="en-US" dirty="0" smtClean="0"/>
              <a:t>},  </a:t>
            </a:r>
          </a:p>
          <a:p>
            <a:pPr indent="0">
              <a:buNone/>
            </a:pPr>
            <a:r>
              <a:rPr lang="en-US" i="1" dirty="0"/>
              <a:t> </a:t>
            </a:r>
            <a:r>
              <a:rPr lang="en-US" i="1" dirty="0" smtClean="0"/>
              <a:t>        N</a:t>
            </a:r>
            <a:r>
              <a:rPr lang="en-US" dirty="0" smtClean="0"/>
              <a:t>(</a:t>
            </a:r>
            <a:r>
              <a:rPr lang="en-US" i="1" dirty="0" smtClean="0"/>
              <a:t>e</a:t>
            </a:r>
            <a:r>
              <a:rPr lang="en-US" dirty="0" smtClean="0"/>
              <a:t>) </a:t>
            </a:r>
            <a:r>
              <a:rPr lang="en-US" dirty="0"/>
              <a:t>= {</a:t>
            </a:r>
            <a:r>
              <a:rPr lang="en-US" i="1" dirty="0" smtClean="0"/>
              <a:t>b, c , f </a:t>
            </a:r>
            <a:r>
              <a:rPr lang="en-US" dirty="0" smtClean="0"/>
              <a:t>}, </a:t>
            </a:r>
            <a:r>
              <a:rPr lang="en-US" i="1" dirty="0" smtClean="0"/>
              <a:t>N</a:t>
            </a:r>
            <a:r>
              <a:rPr lang="en-US" dirty="0" smtClean="0"/>
              <a:t>(</a:t>
            </a:r>
            <a:r>
              <a:rPr lang="en-US" i="1" dirty="0" smtClean="0"/>
              <a:t>f</a:t>
            </a:r>
            <a:r>
              <a:rPr lang="en-US" dirty="0" smtClean="0"/>
              <a:t>) </a:t>
            </a:r>
            <a:r>
              <a:rPr lang="en-US" dirty="0"/>
              <a:t>= </a:t>
            </a:r>
            <a:r>
              <a:rPr lang="en-US" dirty="0" smtClean="0"/>
              <a:t>{</a:t>
            </a:r>
            <a:r>
              <a:rPr lang="en-US" i="1" dirty="0" smtClean="0"/>
              <a:t>a</a:t>
            </a:r>
            <a:r>
              <a:rPr lang="en-US" dirty="0" smtClean="0"/>
              <a:t>, </a:t>
            </a:r>
            <a:r>
              <a:rPr lang="en-US" i="1" dirty="0" smtClean="0"/>
              <a:t>b, c, e</a:t>
            </a:r>
            <a:r>
              <a:rPr lang="en-US" dirty="0" smtClean="0"/>
              <a:t>},</a:t>
            </a:r>
            <a:r>
              <a:rPr lang="en-US" i="1" dirty="0"/>
              <a:t> </a:t>
            </a:r>
            <a:r>
              <a:rPr lang="en-US" i="1" dirty="0" smtClean="0"/>
              <a:t>N</a:t>
            </a:r>
            <a:r>
              <a:rPr lang="en-US" dirty="0" smtClean="0"/>
              <a:t>(</a:t>
            </a:r>
            <a:r>
              <a:rPr lang="en-US" i="1" dirty="0" smtClean="0"/>
              <a:t>g</a:t>
            </a:r>
            <a:r>
              <a:rPr lang="en-US" dirty="0" smtClean="0"/>
              <a:t>) = </a:t>
            </a:r>
            <a:r>
              <a:rPr lang="en-US" dirty="0" smtClean="0">
                <a:sym typeface="Symbol"/>
              </a:rPr>
              <a:t></a:t>
            </a:r>
            <a:r>
              <a:rPr lang="en-US" dirty="0" smtClean="0"/>
              <a:t> . </a:t>
            </a:r>
          </a:p>
          <a:p>
            <a:pPr indent="0">
              <a:buNone/>
            </a:pPr>
            <a:r>
              <a:rPr lang="en-US" i="1" dirty="0" smtClean="0"/>
              <a:t>H</a:t>
            </a:r>
            <a:r>
              <a:rPr lang="en-US" dirty="0" smtClean="0"/>
              <a:t>:    deg(</a:t>
            </a:r>
            <a:r>
              <a:rPr lang="en-US" i="1" dirty="0" smtClean="0"/>
              <a:t>a</a:t>
            </a:r>
            <a:r>
              <a:rPr lang="en-US" dirty="0"/>
              <a:t>) = </a:t>
            </a:r>
            <a:r>
              <a:rPr lang="en-US" dirty="0" smtClean="0">
                <a:latin typeface="Cambria" pitchFamily="18" charset="0"/>
              </a:rPr>
              <a:t>4</a:t>
            </a:r>
            <a:r>
              <a:rPr lang="en-US" dirty="0" smtClean="0"/>
              <a:t>, </a:t>
            </a:r>
            <a:r>
              <a:rPr lang="en-US" b="1" dirty="0">
                <a:solidFill>
                  <a:srgbClr val="FF0000"/>
                </a:solidFill>
              </a:rPr>
              <a:t>deg(</a:t>
            </a:r>
            <a:r>
              <a:rPr lang="en-US" b="1" i="1" dirty="0">
                <a:solidFill>
                  <a:srgbClr val="FF0000"/>
                </a:solidFill>
              </a:rPr>
              <a:t>b</a:t>
            </a:r>
            <a:r>
              <a:rPr lang="en-US" b="1" dirty="0">
                <a:solidFill>
                  <a:srgbClr val="FF0000"/>
                </a:solidFill>
              </a:rPr>
              <a:t>) </a:t>
            </a:r>
            <a:r>
              <a:rPr lang="en-US" dirty="0"/>
              <a:t>= </a:t>
            </a:r>
            <a:r>
              <a:rPr lang="en-US" dirty="0" smtClean="0"/>
              <a:t>deg(</a:t>
            </a:r>
            <a:r>
              <a:rPr lang="en-US" i="1" dirty="0" smtClean="0"/>
              <a:t>e</a:t>
            </a:r>
            <a:r>
              <a:rPr lang="en-US" dirty="0" smtClean="0"/>
              <a:t>) </a:t>
            </a:r>
            <a:r>
              <a:rPr lang="en-US" b="1" dirty="0" smtClean="0">
                <a:solidFill>
                  <a:srgbClr val="FF0000"/>
                </a:solidFill>
              </a:rPr>
              <a:t>= </a:t>
            </a:r>
            <a:r>
              <a:rPr lang="en-US" b="1" dirty="0" smtClean="0">
                <a:solidFill>
                  <a:srgbClr val="FF0000"/>
                </a:solidFill>
                <a:latin typeface="Cambria" pitchFamily="18" charset="0"/>
              </a:rPr>
              <a:t>6</a:t>
            </a:r>
            <a:r>
              <a:rPr lang="en-US" dirty="0" smtClean="0"/>
              <a:t>,  deg(</a:t>
            </a:r>
            <a:r>
              <a:rPr lang="en-US" i="1" dirty="0" smtClean="0"/>
              <a:t>c</a:t>
            </a:r>
            <a:r>
              <a:rPr lang="en-US" dirty="0" smtClean="0"/>
              <a:t>) </a:t>
            </a:r>
            <a:r>
              <a:rPr lang="en-US" dirty="0"/>
              <a:t>= </a:t>
            </a:r>
            <a:r>
              <a:rPr lang="en-US" dirty="0">
                <a:latin typeface="Cambria" pitchFamily="18" charset="0"/>
              </a:rPr>
              <a:t>1,</a:t>
            </a:r>
            <a:r>
              <a:rPr lang="en-US" dirty="0"/>
              <a:t> </a:t>
            </a:r>
            <a:r>
              <a:rPr lang="en-US" dirty="0" smtClean="0"/>
              <a:t>deg(</a:t>
            </a:r>
            <a:r>
              <a:rPr lang="en-US" i="1" dirty="0" smtClean="0"/>
              <a:t>d</a:t>
            </a:r>
            <a:r>
              <a:rPr lang="en-US" dirty="0" smtClean="0"/>
              <a:t>) </a:t>
            </a:r>
            <a:r>
              <a:rPr lang="en-US" dirty="0"/>
              <a:t>= </a:t>
            </a:r>
            <a:r>
              <a:rPr lang="en-US" dirty="0" smtClean="0">
                <a:latin typeface="Cambria" pitchFamily="18" charset="0"/>
              </a:rPr>
              <a:t>5.  </a:t>
            </a:r>
          </a:p>
          <a:p>
            <a:pPr indent="0">
              <a:buNone/>
            </a:pPr>
            <a:r>
              <a:rPr lang="en-US" i="1" dirty="0">
                <a:latin typeface="Cambria" pitchFamily="18" charset="0"/>
              </a:rPr>
              <a:t> </a:t>
            </a:r>
            <a:r>
              <a:rPr lang="en-US" i="1" dirty="0" smtClean="0">
                <a:latin typeface="Cambria" pitchFamily="18" charset="0"/>
              </a:rPr>
              <a:t>         </a:t>
            </a:r>
            <a:r>
              <a:rPr lang="en-US" b="1" i="1" dirty="0" smtClean="0">
                <a:solidFill>
                  <a:srgbClr val="FF0000"/>
                </a:solidFill>
              </a:rPr>
              <a:t>N</a:t>
            </a:r>
            <a:r>
              <a:rPr lang="en-US" b="1" dirty="0" smtClean="0">
                <a:solidFill>
                  <a:srgbClr val="FF0000"/>
                </a:solidFill>
              </a:rPr>
              <a:t>(</a:t>
            </a:r>
            <a:r>
              <a:rPr lang="en-US" b="1" i="1" dirty="0" smtClean="0">
                <a:solidFill>
                  <a:srgbClr val="FF0000"/>
                </a:solidFill>
              </a:rPr>
              <a:t>a</a:t>
            </a:r>
            <a:r>
              <a:rPr lang="en-US" b="1" dirty="0">
                <a:solidFill>
                  <a:srgbClr val="FF0000"/>
                </a:solidFill>
              </a:rPr>
              <a:t>)</a:t>
            </a:r>
            <a:r>
              <a:rPr lang="en-US" dirty="0"/>
              <a:t> = {</a:t>
            </a:r>
            <a:r>
              <a:rPr lang="en-US" i="1" dirty="0"/>
              <a:t>b, </a:t>
            </a:r>
            <a:r>
              <a:rPr lang="en-US" i="1" dirty="0" smtClean="0"/>
              <a:t>d, e</a:t>
            </a:r>
            <a:r>
              <a:rPr lang="en-US" dirty="0" smtClean="0"/>
              <a:t>},  </a:t>
            </a:r>
            <a:r>
              <a:rPr lang="en-US" i="1" dirty="0" smtClean="0"/>
              <a:t>N</a:t>
            </a:r>
            <a:r>
              <a:rPr lang="en-US" dirty="0" smtClean="0"/>
              <a:t>(</a:t>
            </a:r>
            <a:r>
              <a:rPr lang="en-US" i="1" dirty="0" smtClean="0"/>
              <a:t>b</a:t>
            </a:r>
            <a:r>
              <a:rPr lang="en-US" dirty="0"/>
              <a:t>) = {</a:t>
            </a:r>
            <a:r>
              <a:rPr lang="en-US" i="1" dirty="0"/>
              <a:t>a, </a:t>
            </a:r>
            <a:r>
              <a:rPr lang="en-US" i="1" dirty="0" smtClean="0"/>
              <a:t>b, c</a:t>
            </a:r>
            <a:r>
              <a:rPr lang="en-US" i="1" dirty="0"/>
              <a:t>, </a:t>
            </a:r>
            <a:r>
              <a:rPr lang="en-US" i="1" dirty="0" smtClean="0"/>
              <a:t>d, e</a:t>
            </a:r>
            <a:r>
              <a:rPr lang="en-US" dirty="0" smtClean="0"/>
              <a:t>},</a:t>
            </a:r>
            <a:r>
              <a:rPr lang="en-US" i="1" dirty="0" smtClean="0"/>
              <a:t> </a:t>
            </a:r>
            <a:r>
              <a:rPr lang="en-US" i="1" dirty="0"/>
              <a:t>N</a:t>
            </a:r>
            <a:r>
              <a:rPr lang="en-US" dirty="0"/>
              <a:t>(</a:t>
            </a:r>
            <a:r>
              <a:rPr lang="en-US" i="1" dirty="0"/>
              <a:t>c</a:t>
            </a:r>
            <a:r>
              <a:rPr lang="en-US" dirty="0"/>
              <a:t>) = {</a:t>
            </a:r>
            <a:r>
              <a:rPr lang="en-US" i="1" dirty="0" smtClean="0"/>
              <a:t>b</a:t>
            </a:r>
            <a:r>
              <a:rPr lang="en-US" dirty="0" smtClean="0"/>
              <a:t>},</a:t>
            </a:r>
            <a:r>
              <a:rPr lang="en-US" i="1" dirty="0" smtClean="0"/>
              <a:t> </a:t>
            </a:r>
          </a:p>
          <a:p>
            <a:pPr indent="0">
              <a:buNone/>
            </a:pPr>
            <a:r>
              <a:rPr lang="en-US" i="1" dirty="0"/>
              <a:t> </a:t>
            </a:r>
            <a:r>
              <a:rPr lang="en-US" i="1" dirty="0" smtClean="0"/>
              <a:t>        N</a:t>
            </a:r>
            <a:r>
              <a:rPr lang="en-US" dirty="0" smtClean="0"/>
              <a:t>(</a:t>
            </a:r>
            <a:r>
              <a:rPr lang="en-US" i="1" dirty="0" smtClean="0"/>
              <a:t>d</a:t>
            </a:r>
            <a:r>
              <a:rPr lang="en-US" dirty="0"/>
              <a:t>) = </a:t>
            </a:r>
            <a:r>
              <a:rPr lang="en-US" dirty="0" smtClean="0"/>
              <a:t>{</a:t>
            </a:r>
            <a:r>
              <a:rPr lang="en-US" i="1" dirty="0" smtClean="0"/>
              <a:t>a, b, </a:t>
            </a:r>
            <a:r>
              <a:rPr lang="en-US" i="1" dirty="0"/>
              <a:t>e</a:t>
            </a:r>
            <a:r>
              <a:rPr lang="en-US" dirty="0" smtClean="0"/>
              <a:t>},  </a:t>
            </a:r>
            <a:r>
              <a:rPr lang="en-US" i="1" dirty="0" smtClean="0"/>
              <a:t>N</a:t>
            </a:r>
            <a:r>
              <a:rPr lang="en-US" dirty="0" smtClean="0"/>
              <a:t>(</a:t>
            </a:r>
            <a:r>
              <a:rPr lang="en-US" i="1" dirty="0" smtClean="0"/>
              <a:t>e</a:t>
            </a:r>
            <a:r>
              <a:rPr lang="en-US" dirty="0"/>
              <a:t>) = </a:t>
            </a:r>
            <a:r>
              <a:rPr lang="en-US" dirty="0" smtClean="0"/>
              <a:t>{</a:t>
            </a:r>
            <a:r>
              <a:rPr lang="en-US" i="1" dirty="0" smtClean="0"/>
              <a:t>a, b ,d</a:t>
            </a:r>
            <a:r>
              <a:rPr lang="en-US" dirty="0" smtClean="0"/>
              <a:t>}. </a:t>
            </a:r>
            <a:endParaRPr lang="en-US" dirty="0"/>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1600200"/>
            <a:ext cx="5858654" cy="1828800"/>
          </a:xfrm>
          <a:prstGeom prst="rect">
            <a:avLst/>
          </a:prstGeom>
        </p:spPr>
      </p:pic>
      <p:sp>
        <p:nvSpPr>
          <p:cNvPr id="6" name="Slide Number Placeholder 5"/>
          <p:cNvSpPr>
            <a:spLocks noGrp="1"/>
          </p:cNvSpPr>
          <p:nvPr>
            <p:ph type="sldNum" sz="quarter" idx="12"/>
          </p:nvPr>
        </p:nvSpPr>
        <p:spPr/>
        <p:txBody>
          <a:bodyPr/>
          <a:lstStyle/>
          <a:p>
            <a:fld id="{8CD41AC4-40F7-4FE0-8905-74C6698904F3}" type="slidenum">
              <a:rPr lang="en-US" smtClean="0"/>
              <a:pPr/>
              <a:t>22</a:t>
            </a:fld>
            <a:endParaRPr lang="en-US"/>
          </a:p>
        </p:txBody>
      </p:sp>
    </p:spTree>
    <p:extLst>
      <p:ext uri="{BB962C8B-B14F-4D97-AF65-F5344CB8AC3E}">
        <p14:creationId xmlns:p14="http://schemas.microsoft.com/office/powerpoint/2010/main" val="2319220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Vertices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smtClean="0">
                    <a:solidFill>
                      <a:srgbClr val="FF0000"/>
                    </a:solidFill>
                  </a:rPr>
                  <a:t>Theorem </a:t>
                </a:r>
                <a:r>
                  <a:rPr lang="en-US" sz="2000" b="1" dirty="0">
                    <a:solidFill>
                      <a:srgbClr val="FF0000"/>
                    </a:solidFill>
                    <a:latin typeface="Cambria" pitchFamily="18" charset="0"/>
                  </a:rPr>
                  <a:t>1 </a:t>
                </a:r>
                <a:r>
                  <a:rPr lang="en-US" sz="2000" b="1" dirty="0">
                    <a:solidFill>
                      <a:srgbClr val="FF0000"/>
                    </a:solidFill>
                  </a:rPr>
                  <a:t>(</a:t>
                </a:r>
                <a:r>
                  <a:rPr lang="en-US" sz="2000" b="1" i="1" dirty="0">
                    <a:solidFill>
                      <a:srgbClr val="FF0000"/>
                    </a:solidFill>
                  </a:rPr>
                  <a:t>Handshaking Theorem</a:t>
                </a:r>
                <a:r>
                  <a:rPr lang="en-US" sz="2000" b="1" dirty="0">
                    <a:solidFill>
                      <a:srgbClr val="FF0000"/>
                    </a:solidFill>
                  </a:rPr>
                  <a:t>): </a:t>
                </a:r>
                <a:r>
                  <a:rPr lang="en-US" sz="2000" b="1" dirty="0" smtClean="0">
                    <a:solidFill>
                      <a:srgbClr val="FF0000"/>
                    </a:solidFill>
                  </a:rPr>
                  <a:t> </a:t>
                </a:r>
                <a:r>
                  <a:rPr lang="en-US" sz="2000" dirty="0" smtClean="0"/>
                  <a:t>If  </a:t>
                </a:r>
                <a:r>
                  <a:rPr lang="en-US" sz="2000" i="1" dirty="0" smtClean="0"/>
                  <a:t>G</a:t>
                </a:r>
                <a:r>
                  <a:rPr lang="en-US" sz="2000" dirty="0"/>
                  <a:t>= (</a:t>
                </a:r>
                <a:r>
                  <a:rPr lang="en-US" sz="2000" i="1" dirty="0"/>
                  <a:t>V</a:t>
                </a:r>
                <a:r>
                  <a:rPr lang="en-US" sz="2000" dirty="0"/>
                  <a:t>,</a:t>
                </a:r>
                <a:r>
                  <a:rPr lang="en-US" sz="2000" i="1" dirty="0"/>
                  <a:t>E</a:t>
                </a:r>
                <a:r>
                  <a:rPr lang="en-US" sz="2000" dirty="0"/>
                  <a:t>) </a:t>
                </a:r>
                <a:r>
                  <a:rPr lang="en-US" sz="2000" dirty="0" smtClean="0"/>
                  <a:t>is  an </a:t>
                </a:r>
                <a:r>
                  <a:rPr lang="en-US" sz="2000" dirty="0"/>
                  <a:t>undirected graph with </a:t>
                </a:r>
                <a:r>
                  <a:rPr lang="en-US" sz="2000" i="1" dirty="0"/>
                  <a:t>m</a:t>
                </a:r>
                <a:r>
                  <a:rPr lang="en-US" sz="2000" dirty="0" smtClean="0"/>
                  <a:t>edges, then</a:t>
                </a:r>
                <a:endParaRPr lang="en-US" sz="2000" dirty="0"/>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b="1" i="1" dirty="0" smtClean="0"/>
                  <a:t>Proof</a:t>
                </a:r>
                <a:r>
                  <a:rPr lang="en-US" sz="2000" dirty="0"/>
                  <a:t>:</a:t>
                </a:r>
              </a:p>
              <a:p>
                <a:pPr>
                  <a:buNone/>
                </a:pPr>
                <a:r>
                  <a:rPr lang="en-US" sz="2000" dirty="0" smtClean="0"/>
                  <a:t> Each </a:t>
                </a:r>
                <a:r>
                  <a:rPr lang="en-US" sz="2000" dirty="0"/>
                  <a:t>edge contributes twice to the degree count of all vertices. </a:t>
                </a:r>
                <a:r>
                  <a:rPr lang="en-US" sz="2000" dirty="0" smtClean="0"/>
                  <a:t>Hence</a:t>
                </a:r>
                <a:r>
                  <a:rPr lang="en-US" sz="2000" dirty="0"/>
                  <a:t>, both the left-hand and right-hand sides of this equation equal twice the number of edges</a:t>
                </a:r>
                <a:r>
                  <a:rPr lang="en-US" sz="2000" dirty="0" smtClean="0"/>
                  <a:t>.</a:t>
                </a:r>
              </a:p>
              <a:p>
                <a:pPr>
                  <a:buNone/>
                </a:pPr>
                <a:endParaRPr lang="en-US" sz="1200" dirty="0"/>
              </a:p>
              <a:p>
                <a:pPr>
                  <a:buNone/>
                </a:pPr>
                <a:endParaRPr lang="en-US" sz="1200" dirty="0"/>
              </a:p>
              <a:p>
                <a:pPr>
                  <a:buNone/>
                </a:pPr>
                <a:r>
                  <a:rPr lang="en-US" sz="2000" b="1" i="1" dirty="0" smtClean="0">
                    <a:solidFill>
                      <a:srgbClr val="00B050"/>
                    </a:solidFill>
                  </a:rPr>
                  <a:t>Think </a:t>
                </a:r>
                <a:r>
                  <a:rPr lang="en-US" sz="2000" b="1" i="1" dirty="0">
                    <a:solidFill>
                      <a:srgbClr val="00B050"/>
                    </a:solidFill>
                  </a:rPr>
                  <a:t>about the graph where vertices represent the people at a party and an edge connects two people who have shaken hands</a:t>
                </a:r>
                <a:r>
                  <a:rPr lang="en-US" sz="2000" b="1" i="1" dirty="0" smtClean="0">
                    <a:solidFill>
                      <a:srgbClr val="00B050"/>
                    </a:solidFill>
                  </a:rPr>
                  <a:t>.</a:t>
                </a:r>
                <a:endParaRPr lang="en-US" sz="2000" b="1" i="1" dirty="0">
                  <a:solidFill>
                    <a:srgbClr val="00B050"/>
                  </a:solidFill>
                </a:endParaRPr>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23</a:t>
            </a:fld>
            <a:endParaRPr lang="en-US"/>
          </a:p>
        </p:txBody>
      </p:sp>
    </p:spTree>
    <p:extLst>
      <p:ext uri="{BB962C8B-B14F-4D97-AF65-F5344CB8AC3E}">
        <p14:creationId xmlns:p14="http://schemas.microsoft.com/office/powerpoint/2010/main" val="3334432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Handshaking Theorem</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a:t>
            </a:r>
            <a:r>
              <a:rPr lang="en-US" b="1" dirty="0">
                <a:solidFill>
                  <a:srgbClr val="FF0000"/>
                </a:solidFill>
              </a:rPr>
              <a:t>usefulness of the handshaking theorem</a:t>
            </a:r>
            <a:r>
              <a:rPr lang="en-US" dirty="0" smtClean="0"/>
              <a:t>.</a:t>
            </a:r>
          </a:p>
          <a:p>
            <a:pPr indent="0">
              <a:buNone/>
            </a:pPr>
            <a:endParaRPr lang="en-US" b="1" dirty="0"/>
          </a:p>
          <a:p>
            <a:pPr indent="0">
              <a:buNone/>
            </a:pPr>
            <a:r>
              <a:rPr lang="en-US" b="1" dirty="0" smtClean="0"/>
              <a:t>Example</a:t>
            </a:r>
            <a:r>
              <a:rPr lang="en-US" dirty="0" smtClean="0"/>
              <a:t>: </a:t>
            </a:r>
            <a:r>
              <a:rPr lang="en-US" b="1" dirty="0" smtClean="0">
                <a:solidFill>
                  <a:srgbClr val="00B050"/>
                </a:solidFill>
              </a:rPr>
              <a:t>How many edges are there in a graph with </a:t>
            </a:r>
            <a:r>
              <a:rPr lang="en-US" b="1" dirty="0" smtClean="0">
                <a:solidFill>
                  <a:srgbClr val="00B050"/>
                </a:solidFill>
                <a:latin typeface="Cambria" pitchFamily="18" charset="0"/>
              </a:rPr>
              <a:t>10</a:t>
            </a:r>
            <a:r>
              <a:rPr lang="en-US" b="1" dirty="0" smtClean="0">
                <a:solidFill>
                  <a:srgbClr val="00B050"/>
                </a:solidFill>
              </a:rPr>
              <a:t> vertices of degree six?</a:t>
            </a:r>
          </a:p>
          <a:p>
            <a:pPr indent="0">
              <a:buNone/>
            </a:pPr>
            <a:r>
              <a:rPr lang="en-US" b="1" dirty="0" smtClean="0"/>
              <a:t>Solution</a:t>
            </a:r>
            <a:r>
              <a:rPr lang="en-US" dirty="0" smtClean="0"/>
              <a:t>: Because the sum of the degrees of the vertices is                </a:t>
            </a:r>
            <a:r>
              <a:rPr lang="en-US" dirty="0" smtClean="0">
                <a:latin typeface="Cambria" pitchFamily="18" charset="0"/>
              </a:rPr>
              <a:t>6 </a:t>
            </a:r>
            <a:r>
              <a:rPr lang="en-US" dirty="0" smtClean="0">
                <a:latin typeface="Cambria" pitchFamily="18" charset="0"/>
                <a:ea typeface="Cambria Math"/>
                <a:sym typeface="Symbol"/>
              </a:rPr>
              <a:t> </a:t>
            </a:r>
            <a:r>
              <a:rPr lang="en-US" dirty="0" smtClean="0">
                <a:latin typeface="Cambria" pitchFamily="18" charset="0"/>
              </a:rPr>
              <a:t>10 </a:t>
            </a:r>
            <a:r>
              <a:rPr lang="en-US" dirty="0" smtClean="0"/>
              <a:t>= </a:t>
            </a:r>
            <a:r>
              <a:rPr lang="en-US" dirty="0" smtClean="0">
                <a:latin typeface="Cambria" pitchFamily="18" charset="0"/>
              </a:rPr>
              <a:t>60</a:t>
            </a:r>
            <a:r>
              <a:rPr lang="en-US" dirty="0" smtClean="0"/>
              <a:t>, the handshaking theorem tells us that </a:t>
            </a:r>
            <a:r>
              <a:rPr lang="en-US" dirty="0" smtClean="0">
                <a:latin typeface="Cambria" pitchFamily="18" charset="0"/>
              </a:rPr>
              <a:t>2</a:t>
            </a:r>
            <a:r>
              <a:rPr lang="en-US" i="1" dirty="0" smtClean="0"/>
              <a:t>m</a:t>
            </a:r>
            <a:r>
              <a:rPr lang="en-US" dirty="0" smtClean="0"/>
              <a:t> = </a:t>
            </a:r>
            <a:r>
              <a:rPr lang="en-US" dirty="0" smtClean="0">
                <a:latin typeface="Cambria" pitchFamily="18" charset="0"/>
              </a:rPr>
              <a:t>60.             So the </a:t>
            </a:r>
            <a:r>
              <a:rPr lang="en-US" dirty="0" smtClean="0">
                <a:solidFill>
                  <a:srgbClr val="FF0000"/>
                </a:solidFill>
                <a:latin typeface="Cambria" pitchFamily="18" charset="0"/>
              </a:rPr>
              <a:t>number of edges </a:t>
            </a:r>
            <a:r>
              <a:rPr lang="en-US" i="1" dirty="0" smtClean="0">
                <a:solidFill>
                  <a:srgbClr val="FF0000"/>
                </a:solidFill>
              </a:rPr>
              <a:t>m</a:t>
            </a:r>
            <a:r>
              <a:rPr lang="en-US" dirty="0" smtClean="0">
                <a:solidFill>
                  <a:srgbClr val="FF0000"/>
                </a:solidFill>
                <a:latin typeface="Cambria" pitchFamily="18" charset="0"/>
              </a:rPr>
              <a:t> = 30</a:t>
            </a:r>
            <a:r>
              <a:rPr lang="en-US" dirty="0" smtClean="0">
                <a:latin typeface="Cambria" pitchFamily="18" charset="0"/>
              </a:rPr>
              <a:t>.</a:t>
            </a:r>
          </a:p>
          <a:p>
            <a:pPr indent="0">
              <a:buNone/>
            </a:pPr>
            <a:endParaRPr lang="en-US" dirty="0" smtClean="0"/>
          </a:p>
          <a:p>
            <a:pPr indent="0">
              <a:buNone/>
            </a:pPr>
            <a:r>
              <a:rPr lang="en-US" b="1" dirty="0" smtClean="0"/>
              <a:t>Example</a:t>
            </a:r>
            <a:r>
              <a:rPr lang="en-US" dirty="0" smtClean="0"/>
              <a:t>: </a:t>
            </a:r>
            <a:r>
              <a:rPr lang="en-US" b="1" dirty="0" smtClean="0">
                <a:solidFill>
                  <a:srgbClr val="00B050"/>
                </a:solidFill>
              </a:rPr>
              <a:t>If a graph has </a:t>
            </a:r>
            <a:r>
              <a:rPr lang="en-US" b="1" dirty="0" smtClean="0">
                <a:solidFill>
                  <a:srgbClr val="00B050"/>
                </a:solidFill>
                <a:latin typeface="Cambria" pitchFamily="18" charset="0"/>
              </a:rPr>
              <a:t>5</a:t>
            </a:r>
            <a:r>
              <a:rPr lang="en-US" b="1" dirty="0" smtClean="0">
                <a:solidFill>
                  <a:srgbClr val="00B050"/>
                </a:solidFill>
              </a:rPr>
              <a:t> vertices, can each vertex have degree </a:t>
            </a:r>
            <a:r>
              <a:rPr lang="en-US" b="1" dirty="0" smtClean="0">
                <a:solidFill>
                  <a:srgbClr val="00B050"/>
                </a:solidFill>
                <a:latin typeface="Cambria" pitchFamily="18" charset="0"/>
              </a:rPr>
              <a:t>3</a:t>
            </a:r>
            <a:r>
              <a:rPr lang="en-US" b="1" dirty="0" smtClean="0">
                <a:solidFill>
                  <a:srgbClr val="00B050"/>
                </a:solidFill>
              </a:rPr>
              <a:t>?</a:t>
            </a:r>
          </a:p>
          <a:p>
            <a:pPr indent="0">
              <a:buNone/>
            </a:pPr>
            <a:r>
              <a:rPr lang="en-US" b="1" dirty="0" smtClean="0"/>
              <a:t>Solution</a:t>
            </a:r>
            <a:r>
              <a:rPr lang="en-US" dirty="0" smtClean="0"/>
              <a:t>: This is </a:t>
            </a:r>
            <a:r>
              <a:rPr lang="en-US" dirty="0" smtClean="0">
                <a:solidFill>
                  <a:srgbClr val="FF0000"/>
                </a:solidFill>
              </a:rPr>
              <a:t>not possible </a:t>
            </a:r>
            <a:r>
              <a:rPr lang="en-US" dirty="0" smtClean="0"/>
              <a:t>by the handshaking </a:t>
            </a:r>
            <a:r>
              <a:rPr lang="en-US" dirty="0" err="1" smtClean="0"/>
              <a:t>thorem</a:t>
            </a:r>
            <a:r>
              <a:rPr lang="en-US" dirty="0" smtClean="0"/>
              <a:t>, because the sum of the degrees of the vertices </a:t>
            </a:r>
            <a:r>
              <a:rPr lang="en-US" dirty="0" smtClean="0">
                <a:latin typeface="Cambria" pitchFamily="18" charset="0"/>
              </a:rPr>
              <a:t>3</a:t>
            </a:r>
            <a:r>
              <a:rPr lang="en-US" dirty="0" smtClean="0">
                <a:latin typeface="Cambria" pitchFamily="18" charset="0"/>
                <a:ea typeface="Cambria Math"/>
                <a:sym typeface="Symbol"/>
              </a:rPr>
              <a:t> </a:t>
            </a:r>
            <a:r>
              <a:rPr lang="en-US" dirty="0">
                <a:latin typeface="Cambria" pitchFamily="18" charset="0"/>
                <a:ea typeface="Cambria Math"/>
                <a:sym typeface="Symbol"/>
              </a:rPr>
              <a:t></a:t>
            </a:r>
            <a:r>
              <a:rPr lang="en-US" dirty="0" smtClean="0">
                <a:latin typeface="Cambria" pitchFamily="18" charset="0"/>
              </a:rPr>
              <a:t>  5 = 15 </a:t>
            </a:r>
            <a:r>
              <a:rPr lang="en-US" dirty="0" smtClean="0"/>
              <a:t>is odd.</a:t>
            </a:r>
          </a:p>
          <a:p>
            <a:endParaRPr lang="en-US" dirty="0" smtClean="0"/>
          </a:p>
        </p:txBody>
      </p:sp>
      <p:sp>
        <p:nvSpPr>
          <p:cNvPr id="4" name="Slide Number Placeholder 3"/>
          <p:cNvSpPr>
            <a:spLocks noGrp="1"/>
          </p:cNvSpPr>
          <p:nvPr>
            <p:ph type="sldNum" sz="quarter" idx="12"/>
          </p:nvPr>
        </p:nvSpPr>
        <p:spPr/>
        <p:txBody>
          <a:bodyPr/>
          <a:lstStyle/>
          <a:p>
            <a:fld id="{8CD41AC4-40F7-4FE0-8905-74C6698904F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Vertices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solidFill>
                  <a:srgbClr val="FF0000"/>
                </a:solidFill>
              </a:rPr>
              <a:t>Theorem </a:t>
            </a:r>
            <a:r>
              <a:rPr lang="en-US" b="1" dirty="0" smtClean="0">
                <a:solidFill>
                  <a:srgbClr val="FF0000"/>
                </a:solidFill>
                <a:latin typeface="Cambria" pitchFamily="18" charset="0"/>
              </a:rPr>
              <a:t>2</a:t>
            </a:r>
            <a:r>
              <a:rPr lang="en-US" b="1" dirty="0" smtClean="0">
                <a:solidFill>
                  <a:srgbClr val="FF0000"/>
                </a:solidFill>
              </a:rPr>
              <a:t>: An undirected graph has an even number of vertices of odd degree.</a:t>
            </a:r>
          </a:p>
          <a:p>
            <a:pPr indent="0">
              <a:buNone/>
            </a:pPr>
            <a:r>
              <a:rPr lang="en-US" b="1" i="1" dirty="0" smtClean="0"/>
              <a:t>Proof</a:t>
            </a:r>
            <a:r>
              <a:rPr lang="en-US" b="1" dirty="0" smtClean="0"/>
              <a:t>: </a:t>
            </a:r>
            <a:r>
              <a:rPr lang="en-US" dirty="0" smtClean="0"/>
              <a:t>Let </a:t>
            </a:r>
            <a:r>
              <a:rPr lang="en-US" i="1" dirty="0" smtClean="0"/>
              <a:t>V</a:t>
            </a:r>
            <a:r>
              <a:rPr lang="en-US" baseline="-25000" dirty="0" smtClean="0">
                <a:latin typeface="Cambria" pitchFamily="18" charset="0"/>
              </a:rPr>
              <a:t>1</a:t>
            </a:r>
            <a:r>
              <a:rPr lang="en-US" dirty="0" smtClean="0"/>
              <a:t> be the vertices of even degree and </a:t>
            </a:r>
            <a:r>
              <a:rPr lang="en-US" i="1" dirty="0" smtClean="0"/>
              <a:t>V</a:t>
            </a:r>
            <a:r>
              <a:rPr lang="en-US" baseline="-25000" dirty="0" smtClean="0">
                <a:latin typeface="Cambria" pitchFamily="18" charset="0"/>
              </a:rPr>
              <a:t>2</a:t>
            </a:r>
            <a:r>
              <a:rPr lang="en-US" dirty="0" smtClean="0"/>
              <a:t> be the vertices of odd degree in an undirected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with </a:t>
            </a:r>
            <a:r>
              <a:rPr lang="en-US" i="1" dirty="0" smtClean="0"/>
              <a:t>m</a:t>
            </a:r>
            <a:r>
              <a:rPr lang="en-US" dirty="0" smtClean="0"/>
              <a:t> edges. Then </a:t>
            </a:r>
          </a:p>
          <a:p>
            <a:pPr indent="0">
              <a:buNone/>
            </a:pPr>
            <a:r>
              <a:rPr lang="en-US" b="1" dirty="0" smtClean="0"/>
              <a:t>       </a:t>
            </a:r>
          </a:p>
          <a:p>
            <a:pPr indent="0">
              <a:buNone/>
            </a:pPr>
            <a:endParaRPr lang="en-US" dirty="0" smtClean="0"/>
          </a:p>
          <a:p>
            <a:pPr indent="0">
              <a:buNone/>
            </a:pPr>
            <a:endParaRPr lang="en-US" dirty="0" smtClean="0"/>
          </a:p>
          <a:p>
            <a:pPr indent="0">
              <a:buNone/>
            </a:pPr>
            <a:endParaRPr lang="en-US" dirty="0" smtClean="0"/>
          </a:p>
          <a:p>
            <a:pPr>
              <a:buNone/>
            </a:pPr>
            <a:r>
              <a:rPr lang="en-US" dirty="0" smtClean="0"/>
              <a:t>    </a:t>
            </a:r>
            <a:r>
              <a:rPr lang="en-US" b="1" dirty="0" smtClean="0"/>
              <a:t>  </a:t>
            </a:r>
          </a:p>
          <a:p>
            <a:pPr>
              <a:buNone/>
            </a:pPr>
            <a:r>
              <a:rPr lang="en-US" b="1" dirty="0" smtClean="0"/>
              <a:t>   </a:t>
            </a:r>
            <a:endParaRPr lang="en-US" b="1"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a:t>
            </a:r>
            <a:r>
              <a:rPr lang="en-US" dirty="0" smtClean="0"/>
              <a:t>ust be even since </a:t>
            </a:r>
            <a:r>
              <a:rPr lang="en-US" dirty="0" err="1" smtClean="0"/>
              <a:t>deg</a:t>
            </a:r>
            <a:r>
              <a:rPr lang="en-US" dirty="0" smtClean="0"/>
              <a:t>(</a:t>
            </a:r>
            <a:r>
              <a:rPr lang="en-US" i="1" dirty="0" smtClean="0"/>
              <a:t>v</a:t>
            </a:r>
            <a:r>
              <a:rPr lang="en-US" dirty="0" smtClean="0"/>
              <a:t>) is even for each </a:t>
            </a:r>
            <a:r>
              <a:rPr lang="en-US" i="1" dirty="0" smtClean="0"/>
              <a:t>v</a:t>
            </a:r>
            <a:r>
              <a:rPr lang="en-US" dirty="0" smtClean="0"/>
              <a:t> </a:t>
            </a:r>
            <a:r>
              <a:rPr lang="en-US" dirty="0" smtClean="0">
                <a:latin typeface="Cambria Math"/>
                <a:ea typeface="Cambria Math"/>
              </a:rPr>
              <a:t>∈ </a:t>
            </a:r>
            <a:r>
              <a:rPr lang="en-US" i="1" dirty="0" smtClean="0">
                <a:latin typeface="Cambria" pitchFamily="18" charset="0"/>
                <a:ea typeface="Cambria Math"/>
              </a:rPr>
              <a:t>V</a:t>
            </a:r>
            <a:r>
              <a:rPr lang="en-US" baseline="-25000" dirty="0" smtClean="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smtClean="0"/>
              <a:t>even</a:t>
            </a:r>
            <a:endParaRPr lang="en-US" dirty="0"/>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a:t>
            </a:r>
            <a:r>
              <a:rPr lang="en-US" dirty="0" smtClean="0"/>
              <a:t>his sum must be even because </a:t>
            </a:r>
            <a:r>
              <a:rPr lang="en-US" dirty="0" smtClean="0">
                <a:latin typeface="Cambria Math" pitchFamily="18" charset="0"/>
                <a:ea typeface="Cambria Math" pitchFamily="18" charset="0"/>
              </a:rPr>
              <a:t>2</a:t>
            </a:r>
            <a:r>
              <a:rPr lang="en-US" i="1" dirty="0" smtClean="0"/>
              <a:t>m</a:t>
            </a:r>
            <a:r>
              <a:rPr lang="en-US" dirty="0" smtClean="0"/>
              <a:t> is even and the sum of the degrees of the vertices of even degrees is also even. </a:t>
            </a:r>
            <a:r>
              <a:rPr lang="en-US" dirty="0"/>
              <a:t>Because this is the sum of the degrees of all vertices of odd degree in the </a:t>
            </a:r>
            <a:r>
              <a:rPr lang="en-US" dirty="0" smtClean="0"/>
              <a:t>graph, there must be an even number of such vertices.</a:t>
            </a:r>
            <a:endParaRPr lang="en-US" dirty="0"/>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8CD41AC4-40F7-4FE0-8905-74C6698904F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smtClean="0"/>
          </a:p>
          <a:p>
            <a:pPr indent="0">
              <a:buNone/>
            </a:pPr>
            <a:r>
              <a:rPr lang="en-US" b="1" dirty="0" smtClean="0"/>
              <a:t>Definition:</a:t>
            </a:r>
            <a:r>
              <a:rPr lang="en-US" dirty="0" smtClean="0"/>
              <a:t> An </a:t>
            </a:r>
            <a:r>
              <a:rPr lang="en-US" i="1" dirty="0" smtClean="0"/>
              <a:t>directed graph G = </a:t>
            </a:r>
            <a:r>
              <a:rPr lang="en-US" dirty="0" smtClean="0"/>
              <a:t>(</a:t>
            </a:r>
            <a:r>
              <a:rPr lang="en-US" i="1" dirty="0" smtClean="0"/>
              <a:t>V, E) </a:t>
            </a:r>
            <a:r>
              <a:rPr lang="en-US" dirty="0" smtClean="0"/>
              <a:t>consists of </a:t>
            </a:r>
            <a:r>
              <a:rPr lang="en-US" i="1" dirty="0" smtClean="0"/>
              <a:t>V, </a:t>
            </a:r>
            <a:r>
              <a:rPr lang="en-US" dirty="0" smtClean="0"/>
              <a:t>a nonempty set of </a:t>
            </a:r>
            <a:r>
              <a:rPr lang="en-US" i="1" dirty="0" smtClean="0"/>
              <a:t>vertices </a:t>
            </a:r>
            <a:r>
              <a:rPr lang="en-US" dirty="0" smtClean="0"/>
              <a:t>(or </a:t>
            </a:r>
            <a:r>
              <a:rPr lang="en-US" i="1" dirty="0" smtClean="0"/>
              <a:t>nodes</a:t>
            </a:r>
            <a:r>
              <a:rPr lang="en-US" dirty="0" smtClean="0"/>
              <a:t>), and </a:t>
            </a:r>
            <a:r>
              <a:rPr lang="en-US" i="1" dirty="0" smtClean="0"/>
              <a:t>E, </a:t>
            </a:r>
            <a:r>
              <a:rPr lang="en-US" dirty="0" smtClean="0"/>
              <a:t>a set of </a:t>
            </a:r>
            <a:r>
              <a:rPr lang="en-US" i="1" dirty="0" smtClean="0"/>
              <a:t>directed edges </a:t>
            </a:r>
            <a:r>
              <a:rPr lang="en-US" dirty="0" smtClean="0"/>
              <a:t>or </a:t>
            </a:r>
            <a:r>
              <a:rPr lang="en-US" i="1" dirty="0" smtClean="0"/>
              <a:t>arcs. </a:t>
            </a:r>
            <a:r>
              <a:rPr lang="en-US" dirty="0" smtClean="0"/>
              <a:t>Each edge is an ordered pair of vertices.  The directed </a:t>
            </a:r>
            <a:r>
              <a:rPr lang="en-US" dirty="0"/>
              <a:t> </a:t>
            </a:r>
            <a:r>
              <a:rPr lang="en-US" dirty="0" smtClean="0"/>
              <a:t>edge (</a:t>
            </a:r>
            <a:r>
              <a:rPr lang="en-US" i="1" dirty="0" err="1" smtClean="0"/>
              <a:t>u</a:t>
            </a:r>
            <a:r>
              <a:rPr lang="en-US" dirty="0" err="1" smtClean="0"/>
              <a:t>,</a:t>
            </a:r>
            <a:r>
              <a:rPr lang="en-US" i="1" dirty="0" err="1" smtClean="0"/>
              <a:t>v</a:t>
            </a:r>
            <a:r>
              <a:rPr lang="en-US" dirty="0" smtClean="0"/>
              <a:t>) is said to start at </a:t>
            </a:r>
            <a:r>
              <a:rPr lang="en-US" i="1" dirty="0" smtClean="0"/>
              <a:t>u</a:t>
            </a:r>
            <a:r>
              <a:rPr lang="en-US" dirty="0" smtClean="0"/>
              <a:t> and end at </a:t>
            </a:r>
            <a:r>
              <a:rPr lang="en-US" i="1" dirty="0" smtClean="0"/>
              <a:t>v</a:t>
            </a:r>
            <a:r>
              <a:rPr lang="en-US" dirty="0" smtClean="0"/>
              <a:t>.</a:t>
            </a:r>
          </a:p>
          <a:p>
            <a:pPr indent="0">
              <a:buNone/>
            </a:pPr>
            <a:r>
              <a:rPr lang="en-US" b="1" dirty="0" smtClean="0"/>
              <a:t>Definition</a:t>
            </a:r>
            <a:r>
              <a:rPr lang="en-US" dirty="0" smtClean="0"/>
              <a:t>:  </a:t>
            </a:r>
            <a:r>
              <a:rPr lang="en-US" dirty="0"/>
              <a:t>Let </a:t>
            </a:r>
            <a:r>
              <a:rPr lang="en-US" dirty="0">
                <a:solidFill>
                  <a:srgbClr val="FF0000"/>
                </a:solidFill>
              </a:rPr>
              <a:t>(</a:t>
            </a:r>
            <a:r>
              <a:rPr lang="en-US" i="1" dirty="0" err="1">
                <a:solidFill>
                  <a:srgbClr val="FF0000"/>
                </a:solidFill>
              </a:rPr>
              <a:t>u,v</a:t>
            </a:r>
            <a:r>
              <a:rPr lang="en-US" dirty="0">
                <a:solidFill>
                  <a:srgbClr val="FF0000"/>
                </a:solidFill>
              </a:rPr>
              <a:t>)</a:t>
            </a:r>
            <a:r>
              <a:rPr lang="en-US" i="1" dirty="0">
                <a:solidFill>
                  <a:srgbClr val="FF0000"/>
                </a:solidFill>
              </a:rPr>
              <a:t> </a:t>
            </a:r>
            <a:r>
              <a:rPr lang="en-US" dirty="0">
                <a:solidFill>
                  <a:srgbClr val="FF0000"/>
                </a:solidFill>
              </a:rPr>
              <a:t>be an edge </a:t>
            </a:r>
            <a:r>
              <a:rPr lang="en-US" dirty="0"/>
              <a:t>in </a:t>
            </a:r>
            <a:r>
              <a:rPr lang="en-US" i="1" dirty="0"/>
              <a:t>G</a:t>
            </a:r>
            <a:r>
              <a:rPr lang="en-US" dirty="0"/>
              <a:t>. Then </a:t>
            </a:r>
            <a:r>
              <a:rPr lang="en-US" b="1" i="1" dirty="0">
                <a:solidFill>
                  <a:srgbClr val="00B050"/>
                </a:solidFill>
              </a:rPr>
              <a:t>u</a:t>
            </a:r>
            <a:r>
              <a:rPr lang="en-US" b="1" dirty="0">
                <a:solidFill>
                  <a:srgbClr val="00B050"/>
                </a:solidFill>
              </a:rPr>
              <a:t> is </a:t>
            </a:r>
            <a:r>
              <a:rPr lang="en-US" b="1" dirty="0" smtClean="0">
                <a:solidFill>
                  <a:srgbClr val="00B050"/>
                </a:solidFill>
              </a:rPr>
              <a:t>the </a:t>
            </a:r>
            <a:r>
              <a:rPr lang="en-US" b="1" i="1" dirty="0">
                <a:solidFill>
                  <a:srgbClr val="00B050"/>
                </a:solidFill>
              </a:rPr>
              <a:t>initial vertex</a:t>
            </a:r>
            <a:r>
              <a:rPr lang="en-US" i="1" dirty="0"/>
              <a:t> </a:t>
            </a:r>
            <a:r>
              <a:rPr lang="en-US" dirty="0" smtClean="0"/>
              <a:t>of this edge and </a:t>
            </a:r>
            <a:r>
              <a:rPr lang="en-US" dirty="0"/>
              <a:t>is </a:t>
            </a:r>
            <a:r>
              <a:rPr lang="en-US" b="1" i="1" dirty="0">
                <a:solidFill>
                  <a:srgbClr val="0070C0"/>
                </a:solidFill>
              </a:rPr>
              <a:t>adjacent to v </a:t>
            </a:r>
            <a:r>
              <a:rPr lang="en-US" dirty="0"/>
              <a:t>and </a:t>
            </a:r>
            <a:r>
              <a:rPr lang="en-US" b="1" i="1" dirty="0">
                <a:solidFill>
                  <a:srgbClr val="00B0F0"/>
                </a:solidFill>
              </a:rPr>
              <a:t>v </a:t>
            </a:r>
            <a:r>
              <a:rPr lang="en-US" b="1" dirty="0">
                <a:solidFill>
                  <a:srgbClr val="00B0F0"/>
                </a:solidFill>
              </a:rPr>
              <a:t>is </a:t>
            </a:r>
            <a:r>
              <a:rPr lang="en-US" b="1" dirty="0" smtClean="0">
                <a:solidFill>
                  <a:srgbClr val="00B0F0"/>
                </a:solidFill>
              </a:rPr>
              <a:t>the </a:t>
            </a:r>
            <a:r>
              <a:rPr lang="en-US" b="1" i="1" dirty="0" smtClean="0">
                <a:solidFill>
                  <a:srgbClr val="00B0F0"/>
                </a:solidFill>
              </a:rPr>
              <a:t>terminal </a:t>
            </a:r>
            <a:r>
              <a:rPr lang="en-US" b="1" dirty="0" smtClean="0">
                <a:solidFill>
                  <a:srgbClr val="00B0F0"/>
                </a:solidFill>
              </a:rPr>
              <a:t>(or </a:t>
            </a:r>
            <a:r>
              <a:rPr lang="en-US" b="1" i="1" dirty="0" smtClean="0">
                <a:solidFill>
                  <a:srgbClr val="00B0F0"/>
                </a:solidFill>
              </a:rPr>
              <a:t>end</a:t>
            </a:r>
            <a:r>
              <a:rPr lang="en-US" b="1" dirty="0" smtClean="0">
                <a:solidFill>
                  <a:srgbClr val="00B0F0"/>
                </a:solidFill>
              </a:rPr>
              <a:t>)</a:t>
            </a:r>
            <a:r>
              <a:rPr lang="en-US" b="1" i="1" dirty="0" smtClean="0">
                <a:solidFill>
                  <a:srgbClr val="00B0F0"/>
                </a:solidFill>
              </a:rPr>
              <a:t> </a:t>
            </a:r>
            <a:r>
              <a:rPr lang="en-US" b="1" i="1" dirty="0">
                <a:solidFill>
                  <a:srgbClr val="00B0F0"/>
                </a:solidFill>
              </a:rPr>
              <a:t>vertex </a:t>
            </a:r>
            <a:r>
              <a:rPr lang="en-US" b="1" dirty="0" smtClean="0">
                <a:solidFill>
                  <a:srgbClr val="00B0F0"/>
                </a:solidFill>
              </a:rPr>
              <a:t>of this edge </a:t>
            </a:r>
            <a:r>
              <a:rPr lang="en-US" dirty="0" smtClean="0"/>
              <a:t>and </a:t>
            </a:r>
            <a:r>
              <a:rPr lang="en-US" b="1" dirty="0">
                <a:solidFill>
                  <a:srgbClr val="7030A0"/>
                </a:solidFill>
              </a:rPr>
              <a:t>is </a:t>
            </a:r>
            <a:r>
              <a:rPr lang="en-US" b="1" i="1" dirty="0">
                <a:solidFill>
                  <a:srgbClr val="7030A0"/>
                </a:solidFill>
              </a:rPr>
              <a:t>adjacent from </a:t>
            </a:r>
            <a:r>
              <a:rPr lang="en-US" b="1" i="1" dirty="0" smtClean="0">
                <a:solidFill>
                  <a:srgbClr val="7030A0"/>
                </a:solidFill>
              </a:rPr>
              <a:t>u</a:t>
            </a:r>
            <a:r>
              <a:rPr lang="en-US" dirty="0" smtClean="0"/>
              <a:t>. The </a:t>
            </a:r>
            <a:r>
              <a:rPr lang="en-US" dirty="0"/>
              <a:t>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smtClean="0"/>
              <a:t>Recall the definition of a directed graph.</a:t>
            </a:r>
            <a:endParaRPr lang="en-US" sz="2400"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a:xfrm>
            <a:off x="381000" y="1905000"/>
            <a:ext cx="8534400" cy="4419600"/>
          </a:xfrm>
        </p:spPr>
        <p:txBody>
          <a:bodyPr/>
          <a:lstStyle/>
          <a:p>
            <a:pPr indent="0">
              <a:buNone/>
            </a:pPr>
            <a:r>
              <a:rPr lang="en-US" b="1" dirty="0" smtClean="0"/>
              <a:t>Definition:</a:t>
            </a:r>
            <a:r>
              <a:rPr lang="en-US" dirty="0" smtClean="0"/>
              <a:t>  The </a:t>
            </a:r>
            <a:r>
              <a:rPr lang="en-US" b="1" i="1" dirty="0" smtClean="0">
                <a:solidFill>
                  <a:srgbClr val="FF0000"/>
                </a:solidFill>
              </a:rPr>
              <a:t>in-degree of a vertex v</a:t>
            </a:r>
            <a:r>
              <a:rPr lang="en-US" b="1" dirty="0" smtClean="0">
                <a:solidFill>
                  <a:srgbClr val="FF0000"/>
                </a:solidFill>
              </a:rPr>
              <a:t>, </a:t>
            </a:r>
            <a:r>
              <a:rPr lang="en-US" dirty="0" smtClean="0"/>
              <a:t>denoted</a:t>
            </a:r>
            <a:r>
              <a:rPr lang="en-US" b="1" dirty="0" smtClean="0">
                <a:solidFill>
                  <a:srgbClr val="FF0000"/>
                </a:solidFill>
              </a:rPr>
              <a:t>        </a:t>
            </a:r>
            <a:r>
              <a:rPr lang="en-US" b="1" i="1" dirty="0" smtClean="0">
                <a:solidFill>
                  <a:srgbClr val="FF0000"/>
                </a:solidFill>
              </a:rPr>
              <a:t>deg</a:t>
            </a:r>
            <a:r>
              <a:rPr lang="en-US" b="1" i="1" baseline="30000" dirty="0" smtClean="0">
                <a:solidFill>
                  <a:srgbClr val="FF0000"/>
                </a:solidFill>
                <a:latin typeface="Cambria Math"/>
                <a:ea typeface="Cambria Math"/>
              </a:rPr>
              <a:t>−</a:t>
            </a:r>
            <a:r>
              <a:rPr lang="en-US" b="1" dirty="0" smtClean="0">
                <a:solidFill>
                  <a:srgbClr val="FF0000"/>
                </a:solidFill>
              </a:rPr>
              <a:t>(</a:t>
            </a:r>
            <a:r>
              <a:rPr lang="en-US" b="1" i="1" dirty="0" smtClean="0">
                <a:solidFill>
                  <a:srgbClr val="FF0000"/>
                </a:solidFill>
              </a:rPr>
              <a:t>v</a:t>
            </a:r>
            <a:r>
              <a:rPr lang="en-US" b="1" dirty="0" smtClean="0">
                <a:solidFill>
                  <a:srgbClr val="FF0000"/>
                </a:solidFill>
              </a:rPr>
              <a:t>)</a:t>
            </a:r>
            <a:r>
              <a:rPr lang="en-US" dirty="0" smtClean="0"/>
              <a:t>, is the </a:t>
            </a:r>
            <a:r>
              <a:rPr lang="en-US" b="1" dirty="0" smtClean="0">
                <a:solidFill>
                  <a:srgbClr val="FF0000"/>
                </a:solidFill>
              </a:rPr>
              <a:t>number of edges which terminate at </a:t>
            </a:r>
            <a:r>
              <a:rPr lang="en-US" b="1" i="1" dirty="0" smtClean="0">
                <a:solidFill>
                  <a:srgbClr val="FF0000"/>
                </a:solidFill>
              </a:rPr>
              <a:t>v</a:t>
            </a:r>
            <a:r>
              <a:rPr lang="en-US" dirty="0" smtClean="0"/>
              <a:t>. The </a:t>
            </a:r>
            <a:r>
              <a:rPr lang="en-US" b="1" i="1" dirty="0" smtClean="0">
                <a:solidFill>
                  <a:srgbClr val="00B050"/>
                </a:solidFill>
              </a:rPr>
              <a:t>out-degree of v</a:t>
            </a:r>
            <a:r>
              <a:rPr lang="en-US" dirty="0" smtClean="0"/>
              <a:t>, denoted </a:t>
            </a:r>
            <a:r>
              <a:rPr lang="en-US" b="1" i="1" dirty="0" smtClean="0">
                <a:solidFill>
                  <a:srgbClr val="00B050"/>
                </a:solidFill>
              </a:rPr>
              <a:t>deg</a:t>
            </a:r>
            <a:r>
              <a:rPr lang="en-US" b="1" i="1" baseline="30000" dirty="0" smtClean="0">
                <a:solidFill>
                  <a:srgbClr val="00B050"/>
                </a:solidFill>
              </a:rPr>
              <a:t>+</a:t>
            </a:r>
            <a:r>
              <a:rPr lang="en-US" b="1" dirty="0" smtClean="0">
                <a:solidFill>
                  <a:srgbClr val="00B050"/>
                </a:solidFill>
              </a:rPr>
              <a:t>(</a:t>
            </a:r>
            <a:r>
              <a:rPr lang="en-US" b="1" i="1" dirty="0" smtClean="0">
                <a:solidFill>
                  <a:srgbClr val="00B050"/>
                </a:solidFill>
              </a:rPr>
              <a:t>v</a:t>
            </a:r>
            <a:r>
              <a:rPr lang="en-US" b="1" dirty="0" smtClean="0">
                <a:solidFill>
                  <a:srgbClr val="00B050"/>
                </a:solidFill>
              </a:rPr>
              <a:t>)</a:t>
            </a:r>
            <a:r>
              <a:rPr lang="en-US" b="1" i="1" dirty="0" smtClean="0">
                <a:solidFill>
                  <a:srgbClr val="00B050"/>
                </a:solidFill>
              </a:rPr>
              <a:t>, </a:t>
            </a:r>
            <a:r>
              <a:rPr lang="en-US" b="1" dirty="0" smtClean="0">
                <a:solidFill>
                  <a:srgbClr val="00B050"/>
                </a:solidFill>
              </a:rPr>
              <a:t>is the number of edges with </a:t>
            </a:r>
            <a:r>
              <a:rPr lang="en-US" b="1" i="1" dirty="0" smtClean="0">
                <a:solidFill>
                  <a:srgbClr val="00B050"/>
                </a:solidFill>
              </a:rPr>
              <a:t>v</a:t>
            </a:r>
            <a:r>
              <a:rPr lang="en-US" b="1" dirty="0" smtClean="0">
                <a:solidFill>
                  <a:srgbClr val="00B050"/>
                </a:solidFill>
              </a:rPr>
              <a:t> as their initial vertex</a:t>
            </a:r>
            <a:r>
              <a:rPr lang="en-US" dirty="0" smtClean="0"/>
              <a:t>. Note that a loop at a vertex contributes </a:t>
            </a:r>
            <a:r>
              <a:rPr lang="en-US" dirty="0" smtClean="0">
                <a:latin typeface="Cambria" pitchFamily="18" charset="0"/>
              </a:rPr>
              <a:t>1 </a:t>
            </a:r>
            <a:r>
              <a:rPr lang="en-US" dirty="0" smtClean="0"/>
              <a:t>to both the in-degree and the out-degree of the vertex.</a:t>
            </a:r>
            <a:endParaRPr lang="en-US" dirty="0"/>
          </a:p>
          <a:p>
            <a:pPr indent="0">
              <a:buNone/>
            </a:pPr>
            <a:r>
              <a:rPr lang="en-US" b="1" dirty="0" smtClean="0"/>
              <a:t>Example:  </a:t>
            </a:r>
            <a:r>
              <a:rPr lang="en-US" dirty="0" smtClean="0"/>
              <a:t>In the graph </a:t>
            </a:r>
            <a:r>
              <a:rPr lang="en-US" i="1" dirty="0" smtClean="0"/>
              <a:t>G</a:t>
            </a:r>
            <a:r>
              <a:rPr lang="en-US" dirty="0" smtClean="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smtClean="0">
                <a:solidFill>
                  <a:srgbClr val="FF0000"/>
                </a:solidFill>
              </a:rPr>
              <a:t>deg</a:t>
            </a:r>
            <a:r>
              <a:rPr lang="en-US" i="1" baseline="30000" dirty="0" smtClean="0">
                <a:solidFill>
                  <a:srgbClr val="FF0000"/>
                </a:solidFill>
                <a:latin typeface="Cambria Math"/>
                <a:ea typeface="Cambria Math"/>
              </a:rPr>
              <a:t>−</a:t>
            </a:r>
            <a:r>
              <a:rPr lang="en-US" dirty="0" smtClean="0">
                <a:solidFill>
                  <a:srgbClr val="FF0000"/>
                </a:solidFill>
              </a:rPr>
              <a:t>(</a:t>
            </a:r>
            <a:r>
              <a:rPr lang="en-US" i="1" dirty="0" smtClean="0">
                <a:solidFill>
                  <a:srgbClr val="FF0000"/>
                </a:solidFill>
              </a:rPr>
              <a:t>a</a:t>
            </a:r>
            <a:r>
              <a:rPr lang="en-US" dirty="0" smtClean="0">
                <a:solidFill>
                  <a:srgbClr val="FF0000"/>
                </a:solidFill>
              </a:rPr>
              <a:t>) </a:t>
            </a:r>
            <a:r>
              <a:rPr lang="en-US" dirty="0" smtClean="0"/>
              <a:t>= </a:t>
            </a:r>
            <a:r>
              <a:rPr lang="en-US" dirty="0" smtClean="0">
                <a:latin typeface="Cambria" pitchFamily="18" charset="0"/>
              </a:rPr>
              <a:t>2, </a:t>
            </a:r>
            <a:r>
              <a:rPr lang="en-US" dirty="0" err="1" smtClean="0"/>
              <a:t>deg</a:t>
            </a:r>
            <a:r>
              <a:rPr lang="en-US" i="1" baseline="30000" dirty="0" smtClean="0">
                <a:latin typeface="Cambria Math"/>
                <a:ea typeface="Cambria Math"/>
              </a:rPr>
              <a:t>−</a:t>
            </a:r>
            <a:r>
              <a:rPr lang="en-US" dirty="0" smtClean="0"/>
              <a:t>(</a:t>
            </a:r>
            <a:r>
              <a:rPr lang="en-US" i="1" dirty="0" smtClean="0"/>
              <a:t>b</a:t>
            </a:r>
            <a:r>
              <a:rPr lang="en-US" dirty="0" smtClean="0"/>
              <a:t>) = </a:t>
            </a:r>
            <a:r>
              <a:rPr lang="en-US" dirty="0" smtClean="0">
                <a:latin typeface="Cambria" pitchFamily="18" charset="0"/>
              </a:rPr>
              <a:t>2</a:t>
            </a:r>
            <a:r>
              <a:rPr lang="en-US" dirty="0" smtClean="0"/>
              <a:t>, </a:t>
            </a:r>
            <a:r>
              <a:rPr lang="en-US" dirty="0" err="1" smtClean="0"/>
              <a:t>deg</a:t>
            </a:r>
            <a:r>
              <a:rPr lang="en-US" i="1" baseline="30000" dirty="0" smtClean="0">
                <a:latin typeface="Cambria Math"/>
                <a:ea typeface="Cambria Math"/>
              </a:rPr>
              <a:t>−</a:t>
            </a:r>
            <a:r>
              <a:rPr lang="en-US" dirty="0" smtClean="0"/>
              <a:t>(</a:t>
            </a:r>
            <a:r>
              <a:rPr lang="en-US" i="1" dirty="0" smtClean="0"/>
              <a:t>c</a:t>
            </a:r>
            <a:r>
              <a:rPr lang="en-US" dirty="0" smtClean="0"/>
              <a:t>) = </a:t>
            </a:r>
            <a:r>
              <a:rPr lang="en-US" dirty="0" smtClean="0">
                <a:latin typeface="Cambria" pitchFamily="18" charset="0"/>
              </a:rPr>
              <a:t>3, </a:t>
            </a:r>
            <a:r>
              <a:rPr lang="en-US" dirty="0" err="1" smtClean="0"/>
              <a:t>deg</a:t>
            </a:r>
            <a:r>
              <a:rPr lang="en-US" i="1" baseline="30000" dirty="0" smtClean="0">
                <a:latin typeface="Cambria Math"/>
                <a:ea typeface="Cambria Math"/>
              </a:rPr>
              <a:t>−</a:t>
            </a:r>
            <a:r>
              <a:rPr lang="en-US" dirty="0" smtClean="0"/>
              <a:t>(</a:t>
            </a:r>
            <a:r>
              <a:rPr lang="en-US" i="1" dirty="0" smtClean="0"/>
              <a:t>d</a:t>
            </a:r>
            <a:r>
              <a:rPr lang="en-US" dirty="0" smtClean="0"/>
              <a:t>) = </a:t>
            </a:r>
            <a:r>
              <a:rPr lang="en-US" dirty="0" smtClean="0">
                <a:latin typeface="Cambria" pitchFamily="18" charset="0"/>
              </a:rPr>
              <a:t>2</a:t>
            </a:r>
            <a:r>
              <a:rPr lang="en-US" dirty="0" smtClean="0"/>
              <a:t>, </a:t>
            </a:r>
          </a:p>
          <a:p>
            <a:r>
              <a:rPr lang="en-US" dirty="0"/>
              <a:t> </a:t>
            </a:r>
            <a:r>
              <a:rPr lang="en-US" dirty="0" smtClean="0"/>
              <a:t>   </a:t>
            </a:r>
            <a:r>
              <a:rPr lang="en-US" dirty="0" err="1" smtClean="0"/>
              <a:t>deg</a:t>
            </a:r>
            <a:r>
              <a:rPr lang="en-US" i="1" baseline="30000" dirty="0">
                <a:latin typeface="Cambria Math"/>
                <a:ea typeface="Cambria Math"/>
              </a:rPr>
              <a:t>−</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a:t>
            </a:r>
            <a:r>
              <a:rPr lang="en-US" dirty="0"/>
              <a:t> </a:t>
            </a:r>
            <a:r>
              <a:rPr lang="en-US" dirty="0" err="1"/>
              <a:t>deg</a:t>
            </a:r>
            <a:r>
              <a:rPr lang="en-US" i="1" baseline="30000" dirty="0">
                <a:latin typeface="Cambria Math"/>
                <a:ea typeface="Cambria Math"/>
              </a:rPr>
              <a:t>−</a:t>
            </a:r>
            <a:r>
              <a:rPr lang="en-US" dirty="0" smtClean="0"/>
              <a:t>(</a:t>
            </a:r>
            <a:r>
              <a:rPr lang="en-US" i="1" dirty="0" smtClean="0"/>
              <a:t>f</a:t>
            </a:r>
            <a:r>
              <a:rPr lang="en-US" dirty="0" smtClean="0"/>
              <a:t>) </a:t>
            </a:r>
            <a:r>
              <a:rPr lang="en-US" dirty="0"/>
              <a:t>= </a:t>
            </a:r>
            <a:r>
              <a:rPr lang="en-US" dirty="0" smtClean="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solidFill>
                  <a:srgbClr val="00B050"/>
                </a:solidFill>
              </a:rPr>
              <a:t>d</a:t>
            </a:r>
            <a:r>
              <a:rPr lang="en-US" dirty="0" err="1" smtClean="0">
                <a:solidFill>
                  <a:srgbClr val="00B050"/>
                </a:solidFill>
              </a:rPr>
              <a:t>eg</a:t>
            </a:r>
            <a:r>
              <a:rPr lang="en-US" baseline="30000" dirty="0">
                <a:solidFill>
                  <a:srgbClr val="00B050"/>
                </a:solidFill>
                <a:latin typeface="Cambria Math"/>
                <a:ea typeface="Cambria Math"/>
              </a:rPr>
              <a:t>+</a:t>
            </a:r>
            <a:r>
              <a:rPr lang="en-US" dirty="0" smtClean="0">
                <a:solidFill>
                  <a:srgbClr val="00B050"/>
                </a:solidFill>
              </a:rPr>
              <a:t>(</a:t>
            </a:r>
            <a:r>
              <a:rPr lang="en-US" i="1" dirty="0" smtClean="0">
                <a:solidFill>
                  <a:srgbClr val="00B050"/>
                </a:solidFill>
              </a:rPr>
              <a:t>a</a:t>
            </a:r>
            <a:r>
              <a:rPr lang="en-US" dirty="0" smtClean="0">
                <a:solidFill>
                  <a:srgbClr val="00B050"/>
                </a:solidFill>
              </a:rPr>
              <a:t>) </a:t>
            </a:r>
            <a:r>
              <a:rPr lang="en-US" dirty="0" smtClean="0"/>
              <a:t>= </a:t>
            </a:r>
            <a:r>
              <a:rPr lang="en-US" dirty="0">
                <a:latin typeface="Cambria" pitchFamily="18" charset="0"/>
              </a:rPr>
              <a:t>4</a:t>
            </a:r>
            <a:r>
              <a:rPr lang="en-US" dirty="0" smtClean="0">
                <a:latin typeface="Cambria" pitchFamily="18" charset="0"/>
              </a:rPr>
              <a:t>, </a:t>
            </a:r>
            <a:r>
              <a:rPr lang="en-US" dirty="0" err="1" smtClean="0"/>
              <a:t>deg</a:t>
            </a:r>
            <a:r>
              <a:rPr lang="en-US" baseline="30000" dirty="0">
                <a:latin typeface="Cambria Math"/>
                <a:ea typeface="Cambria Math"/>
              </a:rPr>
              <a:t>+</a:t>
            </a:r>
            <a:r>
              <a:rPr lang="en-US" dirty="0" smtClean="0"/>
              <a:t>(</a:t>
            </a:r>
            <a:r>
              <a:rPr lang="en-US" i="1" dirty="0" smtClean="0"/>
              <a:t>b</a:t>
            </a:r>
            <a:r>
              <a:rPr lang="en-US" dirty="0" smtClean="0"/>
              <a:t>) = </a:t>
            </a:r>
            <a:r>
              <a:rPr lang="en-US" dirty="0">
                <a:latin typeface="Cambria" pitchFamily="18" charset="0"/>
              </a:rPr>
              <a:t>1</a:t>
            </a:r>
            <a:r>
              <a:rPr lang="en-US" dirty="0" smtClean="0"/>
              <a:t>, </a:t>
            </a:r>
            <a:r>
              <a:rPr lang="en-US" dirty="0" err="1" smtClean="0"/>
              <a:t>deg</a:t>
            </a:r>
            <a:r>
              <a:rPr lang="en-US" baseline="30000" dirty="0">
                <a:latin typeface="Cambria Math"/>
                <a:ea typeface="Cambria Math"/>
              </a:rPr>
              <a:t>+</a:t>
            </a:r>
            <a:r>
              <a:rPr lang="en-US" dirty="0" smtClean="0"/>
              <a:t>(</a:t>
            </a:r>
            <a:r>
              <a:rPr lang="en-US" i="1" dirty="0" smtClean="0"/>
              <a:t>c</a:t>
            </a:r>
            <a:r>
              <a:rPr lang="en-US" dirty="0" smtClean="0"/>
              <a:t>) = </a:t>
            </a:r>
            <a:r>
              <a:rPr lang="en-US" dirty="0">
                <a:latin typeface="Cambria" pitchFamily="18" charset="0"/>
              </a:rPr>
              <a:t>2</a:t>
            </a:r>
            <a:r>
              <a:rPr lang="en-US" dirty="0" smtClean="0">
                <a:latin typeface="Cambria" pitchFamily="18" charset="0"/>
              </a:rPr>
              <a:t>, </a:t>
            </a:r>
            <a:r>
              <a:rPr lang="en-US" dirty="0" err="1" smtClean="0"/>
              <a:t>deg</a:t>
            </a:r>
            <a:r>
              <a:rPr lang="en-US" baseline="30000" dirty="0">
                <a:latin typeface="Cambria Math"/>
                <a:ea typeface="Cambria Math"/>
              </a:rPr>
              <a:t>+</a:t>
            </a:r>
            <a:r>
              <a:rPr lang="en-US" dirty="0" smtClean="0"/>
              <a:t>(</a:t>
            </a:r>
            <a:r>
              <a:rPr lang="en-US" i="1" dirty="0" smtClean="0"/>
              <a:t>d</a:t>
            </a:r>
            <a:r>
              <a:rPr lang="en-US" dirty="0" smtClean="0"/>
              <a:t>) = </a:t>
            </a:r>
            <a:r>
              <a:rPr lang="en-US" dirty="0" smtClean="0">
                <a:latin typeface="Cambria" pitchFamily="18" charset="0"/>
              </a:rPr>
              <a:t>2</a:t>
            </a:r>
            <a:r>
              <a:rPr lang="en-US" dirty="0" smtClean="0"/>
              <a:t>, </a:t>
            </a:r>
          </a:p>
          <a:p>
            <a:r>
              <a:rPr lang="en-US" dirty="0"/>
              <a:t> </a:t>
            </a:r>
            <a:r>
              <a:rPr lang="en-US" dirty="0" smtClean="0"/>
              <a:t>   </a:t>
            </a:r>
            <a:r>
              <a:rPr lang="en-US" dirty="0" err="1" smtClean="0"/>
              <a:t>deg</a:t>
            </a:r>
            <a:r>
              <a:rPr lang="en-US" baseline="30000" dirty="0" smtClean="0">
                <a:latin typeface="Cambria Math"/>
                <a:ea typeface="Cambria Math"/>
              </a:rPr>
              <a:t>+</a:t>
            </a:r>
            <a:r>
              <a:rPr lang="en-US" i="1" baseline="30000" dirty="0" smtClean="0">
                <a:latin typeface="Cambria Math"/>
                <a:ea typeface="Cambria Math"/>
              </a:rPr>
              <a:t> </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a:t>
            </a:r>
            <a:r>
              <a:rPr lang="en-US" dirty="0"/>
              <a:t> </a:t>
            </a:r>
            <a:r>
              <a:rPr lang="en-US" dirty="0" err="1" smtClean="0"/>
              <a:t>deg</a:t>
            </a:r>
            <a:r>
              <a:rPr lang="en-US" baseline="30000" dirty="0" smtClean="0">
                <a:latin typeface="Cambria Math"/>
                <a:ea typeface="Cambria Math"/>
              </a:rPr>
              <a:t>+</a:t>
            </a:r>
            <a:r>
              <a:rPr lang="en-US" dirty="0" smtClean="0"/>
              <a:t>(</a:t>
            </a:r>
            <a:r>
              <a:rPr lang="en-US" i="1" dirty="0" smtClean="0"/>
              <a:t>f</a:t>
            </a:r>
            <a:r>
              <a:rPr lang="en-US" dirty="0" smtClean="0"/>
              <a:t>) </a:t>
            </a:r>
            <a:r>
              <a:rPr lang="en-US" dirty="0"/>
              <a:t>= </a:t>
            </a:r>
            <a:r>
              <a:rPr lang="en-US" dirty="0" smtClean="0">
                <a:latin typeface="Cambria" pitchFamily="18" charset="0"/>
              </a:rPr>
              <a:t>0</a:t>
            </a:r>
            <a:r>
              <a:rPr lang="en-US" dirty="0"/>
              <a:t>.</a:t>
            </a:r>
          </a:p>
          <a:p>
            <a:endParaRPr lang="en-US" dirty="0"/>
          </a:p>
        </p:txBody>
      </p:sp>
      <p:sp>
        <p:nvSpPr>
          <p:cNvPr id="7" name="Slide Number Placeholder 6"/>
          <p:cNvSpPr>
            <a:spLocks noGrp="1"/>
          </p:cNvSpPr>
          <p:nvPr>
            <p:ph type="sldNum" sz="quarter" idx="12"/>
          </p:nvPr>
        </p:nvSpPr>
        <p:spPr/>
        <p:txBody>
          <a:bodyPr/>
          <a:lstStyle/>
          <a:p>
            <a:fld id="{8CD41AC4-40F7-4FE0-8905-74C6698904F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a:bodyPr>
          <a:lstStyle/>
          <a:p>
            <a:pPr indent="0">
              <a:buNone/>
            </a:pPr>
            <a:r>
              <a:rPr lang="en-US" b="1" dirty="0" smtClean="0">
                <a:solidFill>
                  <a:srgbClr val="FF0000"/>
                </a:solidFill>
              </a:rPr>
              <a:t>Theorem </a:t>
            </a:r>
            <a:r>
              <a:rPr lang="en-US" b="1" dirty="0" smtClean="0">
                <a:solidFill>
                  <a:srgbClr val="FF0000"/>
                </a:solidFill>
                <a:latin typeface="Cambria" pitchFamily="18" charset="0"/>
              </a:rPr>
              <a:t>3</a:t>
            </a:r>
            <a:r>
              <a:rPr lang="en-US" b="1" dirty="0" smtClean="0">
                <a:solidFill>
                  <a:srgbClr val="FF0000"/>
                </a:solidFill>
              </a:rPr>
              <a:t>: Let </a:t>
            </a:r>
            <a:r>
              <a:rPr lang="en-US" b="1" i="1" dirty="0" smtClean="0">
                <a:solidFill>
                  <a:srgbClr val="FF0000"/>
                </a:solidFill>
              </a:rPr>
              <a:t>G = </a:t>
            </a:r>
            <a:r>
              <a:rPr lang="en-US" b="1" dirty="0" smtClean="0">
                <a:solidFill>
                  <a:srgbClr val="FF0000"/>
                </a:solidFill>
              </a:rPr>
              <a:t>(</a:t>
            </a:r>
            <a:r>
              <a:rPr lang="en-US" b="1" i="1" dirty="0" smtClean="0">
                <a:solidFill>
                  <a:srgbClr val="FF0000"/>
                </a:solidFill>
              </a:rPr>
              <a:t>V, E</a:t>
            </a:r>
            <a:r>
              <a:rPr lang="en-US" b="1" dirty="0" smtClean="0">
                <a:solidFill>
                  <a:srgbClr val="FF0000"/>
                </a:solidFill>
              </a:rPr>
              <a:t>)</a:t>
            </a:r>
            <a:r>
              <a:rPr lang="en-US" b="1" i="1" dirty="0" smtClean="0">
                <a:solidFill>
                  <a:srgbClr val="FF0000"/>
                </a:solidFill>
              </a:rPr>
              <a:t> </a:t>
            </a:r>
            <a:r>
              <a:rPr lang="en-US" b="1" dirty="0" smtClean="0">
                <a:solidFill>
                  <a:srgbClr val="FF0000"/>
                </a:solidFill>
              </a:rPr>
              <a:t>be a graph with directed edges. Then:</a:t>
            </a:r>
          </a:p>
          <a:p>
            <a:pPr indent="0">
              <a:buNone/>
            </a:pPr>
            <a:endParaRPr lang="en-US" dirty="0"/>
          </a:p>
          <a:p>
            <a:pPr indent="0">
              <a:buNone/>
            </a:pPr>
            <a:endParaRPr lang="en-US" dirty="0" smtClean="0"/>
          </a:p>
          <a:p>
            <a:pPr indent="0">
              <a:buNone/>
            </a:pPr>
            <a:endParaRPr lang="en-US" dirty="0"/>
          </a:p>
          <a:p>
            <a:pPr indent="0">
              <a:buNone/>
            </a:pPr>
            <a:endParaRPr lang="en-US" dirty="0" smtClean="0"/>
          </a:p>
          <a:p>
            <a:pPr indent="0">
              <a:buNone/>
            </a:pPr>
            <a:r>
              <a:rPr lang="en-US" b="1" i="1" dirty="0"/>
              <a:t>Proof</a:t>
            </a:r>
            <a:r>
              <a:rPr lang="en-US" dirty="0"/>
              <a:t>: The first sum counts the number of outgoing edges over all vertices and the second sum counts the number of incoming edges over all vertices. </a:t>
            </a:r>
            <a:r>
              <a:rPr lang="en-US" dirty="0" smtClean="0"/>
              <a:t>It </a:t>
            </a:r>
            <a:r>
              <a:rPr lang="en-US" dirty="0"/>
              <a:t>follows that both sums equal the number of edges in the graph</a:t>
            </a:r>
            <a:r>
              <a:rPr lang="en-US" dirty="0" smtClean="0"/>
              <a:t>.</a:t>
            </a:r>
            <a:endParaRPr lang="en-US" dirty="0"/>
          </a:p>
          <a:p>
            <a:pPr indent="0">
              <a:buNone/>
            </a:pPr>
            <a:endParaRPr lang="en-US" dirty="0" smtClean="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Complete Graphs</a:t>
            </a:r>
            <a:endParaRPr lang="en-US" dirty="0"/>
          </a:p>
        </p:txBody>
      </p:sp>
      <p:sp>
        <p:nvSpPr>
          <p:cNvPr id="3" name="Content Placeholder 2"/>
          <p:cNvSpPr>
            <a:spLocks noGrp="1"/>
          </p:cNvSpPr>
          <p:nvPr>
            <p:ph idx="1"/>
          </p:nvPr>
        </p:nvSpPr>
        <p:spPr/>
        <p:txBody>
          <a:bodyPr/>
          <a:lstStyle/>
          <a:p>
            <a:pPr indent="0">
              <a:buNone/>
            </a:pPr>
            <a:r>
              <a:rPr lang="en-US" dirty="0" smtClean="0"/>
              <a:t>A </a:t>
            </a:r>
            <a:r>
              <a:rPr lang="en-US" b="1" i="1" dirty="0" smtClean="0">
                <a:solidFill>
                  <a:srgbClr val="FF0000"/>
                </a:solidFill>
              </a:rPr>
              <a:t>complete graph on n vertices</a:t>
            </a:r>
            <a:r>
              <a:rPr lang="en-US" b="1" dirty="0" smtClean="0">
                <a:solidFill>
                  <a:srgbClr val="FF0000"/>
                </a:solidFill>
              </a:rPr>
              <a:t>,</a:t>
            </a:r>
            <a:r>
              <a:rPr lang="en-US" b="1" dirty="0">
                <a:solidFill>
                  <a:srgbClr val="FF0000"/>
                </a:solidFill>
              </a:rPr>
              <a:t> denoted by </a:t>
            </a:r>
            <a:r>
              <a:rPr lang="en-US" b="1" i="1" dirty="0" err="1" smtClean="0">
                <a:solidFill>
                  <a:srgbClr val="FF0000"/>
                </a:solidFill>
              </a:rPr>
              <a:t>K</a:t>
            </a:r>
            <a:r>
              <a:rPr lang="en-US" b="1" i="1" baseline="-25000" dirty="0" err="1" smtClean="0">
                <a:solidFill>
                  <a:srgbClr val="FF0000"/>
                </a:solidFill>
              </a:rPr>
              <a:t>n</a:t>
            </a:r>
            <a:r>
              <a:rPr lang="en-US" dirty="0" smtClean="0"/>
              <a:t>, </a:t>
            </a:r>
          </a:p>
          <a:p>
            <a:pPr indent="0">
              <a:buNone/>
            </a:pPr>
            <a:r>
              <a:rPr lang="en-US" dirty="0" smtClean="0"/>
              <a:t>is </a:t>
            </a:r>
            <a:r>
              <a:rPr lang="en-US" dirty="0"/>
              <a:t>the </a:t>
            </a:r>
            <a:r>
              <a:rPr lang="en-US" b="1" dirty="0">
                <a:solidFill>
                  <a:srgbClr val="00B050"/>
                </a:solidFill>
              </a:rPr>
              <a:t>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3886200"/>
            <a:ext cx="8513275" cy="1635194"/>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29</a:t>
            </a:fld>
            <a:endParaRPr lang="en-US"/>
          </a:p>
        </p:txBody>
      </p:sp>
    </p:spTree>
    <p:extLst>
      <p:ext uri="{BB962C8B-B14F-4D97-AF65-F5344CB8AC3E}">
        <p14:creationId xmlns:p14="http://schemas.microsoft.com/office/powerpoint/2010/main" val="4132828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 and Graph Models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10.1</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Cycles and Wheels</a:t>
            </a:r>
            <a:endParaRPr lang="en-US" dirty="0"/>
          </a:p>
        </p:txBody>
      </p:sp>
      <p:sp>
        <p:nvSpPr>
          <p:cNvPr id="3" name="Content Placeholder 2"/>
          <p:cNvSpPr>
            <a:spLocks noGrp="1"/>
          </p:cNvSpPr>
          <p:nvPr>
            <p:ph idx="1"/>
          </p:nvPr>
        </p:nvSpPr>
        <p:spPr/>
        <p:txBody>
          <a:bodyPr/>
          <a:lstStyle/>
          <a:p>
            <a:pPr indent="0">
              <a:buNone/>
            </a:pPr>
            <a:r>
              <a:rPr lang="en-US" dirty="0"/>
              <a:t>A</a:t>
            </a:r>
            <a:r>
              <a:rPr lang="en-US" dirty="0" smtClean="0"/>
              <a:t> </a:t>
            </a:r>
            <a:r>
              <a:rPr lang="en-US" b="1" i="1" dirty="0">
                <a:solidFill>
                  <a:srgbClr val="FF0000"/>
                </a:solidFill>
              </a:rPr>
              <a:t>cycle</a:t>
            </a:r>
            <a:r>
              <a:rPr lang="en-US" b="1" dirty="0">
                <a:solidFill>
                  <a:srgbClr val="FF0000"/>
                </a:solidFill>
              </a:rPr>
              <a:t> </a:t>
            </a:r>
            <a:r>
              <a:rPr lang="en-US" b="1" i="1" dirty="0" err="1">
                <a:solidFill>
                  <a:srgbClr val="FF0000"/>
                </a:solidFill>
              </a:rPr>
              <a:t>C</a:t>
            </a:r>
            <a:r>
              <a:rPr lang="en-US" b="1" i="1" baseline="-25000" dirty="0" err="1">
                <a:solidFill>
                  <a:srgbClr val="FF0000"/>
                </a:solidFill>
              </a:rPr>
              <a:t>n</a:t>
            </a:r>
            <a:r>
              <a:rPr lang="en-US" b="1" i="1" baseline="-25000" dirty="0">
                <a:solidFill>
                  <a:srgbClr val="FF0000"/>
                </a:solidFill>
              </a:rPr>
              <a:t> </a:t>
            </a:r>
            <a:r>
              <a:rPr lang="en-US" dirty="0"/>
              <a:t>for </a:t>
            </a:r>
            <a:r>
              <a:rPr lang="en-US" i="1" dirty="0"/>
              <a:t>n</a:t>
            </a:r>
            <a:r>
              <a:rPr lang="en-US" dirty="0"/>
              <a:t> </a:t>
            </a:r>
            <a:r>
              <a:rPr lang="en-US" dirty="0" smtClean="0"/>
              <a:t>≥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smtClean="0"/>
              <a:t>v</a:t>
            </a:r>
            <a:r>
              <a:rPr lang="en-US" baseline="-25000" dirty="0" smtClean="0">
                <a:latin typeface="Cambria" pitchFamily="18" charset="0"/>
              </a:rPr>
              <a:t>2</a:t>
            </a:r>
            <a:r>
              <a:rPr lang="en-US" i="1" dirty="0"/>
              <a:t> ,</a:t>
            </a:r>
            <a:r>
              <a:rPr lang="en-US" i="1" dirty="0">
                <a:latin typeface="Cambria Math"/>
                <a:ea typeface="Cambria Math"/>
              </a:rPr>
              <a:t>⋯</a:t>
            </a:r>
            <a:r>
              <a:rPr lang="en-US" i="1" dirty="0"/>
              <a:t> ,</a:t>
            </a:r>
            <a:r>
              <a:rPr lang="en-US" dirty="0" smtClean="0"/>
              <a:t> </a:t>
            </a:r>
            <a:r>
              <a:rPr lang="en-US" i="1" dirty="0" err="1" smtClean="0"/>
              <a:t>v</a:t>
            </a:r>
            <a:r>
              <a:rPr lang="en-US" baseline="-25000" dirty="0" err="1" smtClean="0">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smtClean="0"/>
              <a:t>,</a:t>
            </a:r>
            <a:r>
              <a:rPr lang="en-US" i="1" dirty="0" smtClean="0">
                <a:latin typeface="Cambria Math"/>
                <a:ea typeface="Cambria Math"/>
              </a:rPr>
              <a:t>⋯</a:t>
            </a:r>
            <a:r>
              <a:rPr lang="en-US" i="1" dirty="0" smtClean="0"/>
              <a:t> , </a:t>
            </a:r>
            <a:r>
              <a:rPr lang="en-US" dirty="0" smtClean="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smtClean="0"/>
          </a:p>
          <a:p>
            <a:pPr indent="0">
              <a:buNone/>
            </a:pPr>
            <a:endParaRPr lang="en-US" dirty="0"/>
          </a:p>
          <a:p>
            <a:pPr indent="0">
              <a:buNone/>
            </a:pPr>
            <a:endParaRPr lang="en-US" dirty="0" smtClean="0"/>
          </a:p>
          <a:p>
            <a:pPr indent="0">
              <a:buNone/>
            </a:pPr>
            <a:r>
              <a:rPr lang="en-US" dirty="0"/>
              <a:t>A </a:t>
            </a:r>
            <a:r>
              <a:rPr lang="en-US" b="1" i="1" dirty="0" smtClean="0">
                <a:solidFill>
                  <a:srgbClr val="00B050"/>
                </a:solidFill>
              </a:rPr>
              <a:t>wheel</a:t>
            </a:r>
            <a:r>
              <a:rPr lang="en-US" b="1" dirty="0" smtClean="0">
                <a:solidFill>
                  <a:srgbClr val="00B050"/>
                </a:solidFill>
              </a:rPr>
              <a:t> </a:t>
            </a:r>
            <a:r>
              <a:rPr lang="en-US" b="1" i="1" dirty="0" err="1">
                <a:solidFill>
                  <a:srgbClr val="00B050"/>
                </a:solidFill>
              </a:rPr>
              <a:t>W</a:t>
            </a:r>
            <a:r>
              <a:rPr lang="en-US" b="1" i="1" baseline="-25000" dirty="0" err="1" smtClean="0">
                <a:solidFill>
                  <a:srgbClr val="00B050"/>
                </a:solidFill>
              </a:rPr>
              <a:t>n</a:t>
            </a:r>
            <a:r>
              <a:rPr lang="en-US" b="1" i="1" baseline="-25000" dirty="0" smtClean="0">
                <a:solidFill>
                  <a:srgbClr val="00B050"/>
                </a:solidFill>
              </a:rPr>
              <a:t> </a:t>
            </a:r>
            <a:r>
              <a:rPr lang="en-US" dirty="0" smtClean="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smtClean="0"/>
              <a:t>and connecting this new vertex to each of the </a:t>
            </a:r>
            <a:r>
              <a:rPr lang="en-US" i="1" dirty="0" smtClean="0"/>
              <a:t>n</a:t>
            </a:r>
            <a:r>
              <a:rPr lang="en-US" dirty="0" smtClean="0"/>
              <a:t> vertices in </a:t>
            </a:r>
            <a:r>
              <a:rPr lang="en-US" i="1" dirty="0" err="1"/>
              <a:t>C</a:t>
            </a:r>
            <a:r>
              <a:rPr lang="en-US" i="1" baseline="-25000" dirty="0" err="1"/>
              <a:t>n</a:t>
            </a:r>
            <a:r>
              <a:rPr lang="en-US" dirty="0" smtClean="0"/>
              <a:t> by new edges</a:t>
            </a:r>
            <a:r>
              <a:rPr lang="en-US" i="1" dirty="0" smtClean="0"/>
              <a:t>.</a:t>
            </a:r>
            <a:endParaRPr lang="en-US" i="1"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4999" y="2971800"/>
            <a:ext cx="4880055" cy="12954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400" y="5486400"/>
            <a:ext cx="4495899" cy="1239775"/>
          </a:xfrm>
          <a:prstGeom prst="rect">
            <a:avLst/>
          </a:prstGeom>
        </p:spPr>
      </p:pic>
      <p:sp>
        <p:nvSpPr>
          <p:cNvPr id="6" name="Slide Number Placeholder 5"/>
          <p:cNvSpPr>
            <a:spLocks noGrp="1"/>
          </p:cNvSpPr>
          <p:nvPr>
            <p:ph type="sldNum" sz="quarter" idx="12"/>
          </p:nvPr>
        </p:nvSpPr>
        <p:spPr/>
        <p:txBody>
          <a:bodyPr/>
          <a:lstStyle/>
          <a:p>
            <a:fld id="{8CD41AC4-40F7-4FE0-8905-74C6698904F3}" type="slidenum">
              <a:rPr lang="en-US" smtClean="0"/>
              <a:pPr/>
              <a:t>30</a:t>
            </a:fld>
            <a:endParaRPr lang="en-US"/>
          </a:p>
        </p:txBody>
      </p:sp>
    </p:spTree>
    <p:extLst>
      <p:ext uri="{BB962C8B-B14F-4D97-AF65-F5344CB8AC3E}">
        <p14:creationId xmlns:p14="http://schemas.microsoft.com/office/powerpoint/2010/main" val="20003875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a:t>
            </a:r>
            <a:r>
              <a:rPr lang="en-US" i="1" dirty="0" smtClean="0"/>
              <a:t>n</a:t>
            </a:r>
            <a:r>
              <a:rPr lang="en-US" dirty="0" smtClean="0"/>
              <a:t>-Cubes</a:t>
            </a:r>
            <a:endParaRPr lang="en-US" dirty="0"/>
          </a:p>
        </p:txBody>
      </p:sp>
      <p:sp>
        <p:nvSpPr>
          <p:cNvPr id="3" name="Content Placeholder 2"/>
          <p:cNvSpPr>
            <a:spLocks noGrp="1"/>
          </p:cNvSpPr>
          <p:nvPr>
            <p:ph idx="1"/>
          </p:nvPr>
        </p:nvSpPr>
        <p:spPr/>
        <p:txBody>
          <a:bodyPr/>
          <a:lstStyle/>
          <a:p>
            <a:pPr indent="0">
              <a:buNone/>
            </a:pPr>
            <a:r>
              <a:rPr lang="en-US" dirty="0" smtClean="0"/>
              <a:t>An </a:t>
            </a:r>
            <a:r>
              <a:rPr lang="en-US" b="1" i="1" dirty="0">
                <a:solidFill>
                  <a:srgbClr val="FF0000"/>
                </a:solidFill>
              </a:rPr>
              <a:t>n-dimensional hypercube</a:t>
            </a:r>
            <a:r>
              <a:rPr lang="en-US" b="1" dirty="0">
                <a:solidFill>
                  <a:srgbClr val="FF0000"/>
                </a:solidFill>
              </a:rPr>
              <a:t>, or </a:t>
            </a:r>
            <a:r>
              <a:rPr lang="en-US" b="1" i="1" dirty="0" smtClean="0">
                <a:solidFill>
                  <a:srgbClr val="FF0000"/>
                </a:solidFill>
              </a:rPr>
              <a:t>n-cube, </a:t>
            </a:r>
            <a:r>
              <a:rPr lang="en-US" b="1" i="1" dirty="0" err="1" smtClean="0">
                <a:solidFill>
                  <a:srgbClr val="FF0000"/>
                </a:solidFill>
              </a:rPr>
              <a:t>Q</a:t>
            </a:r>
            <a:r>
              <a:rPr lang="en-US" b="1" i="1" baseline="-25000" dirty="0" err="1" smtClean="0">
                <a:solidFill>
                  <a:srgbClr val="FF0000"/>
                </a:solidFill>
              </a:rPr>
              <a:t>n</a:t>
            </a:r>
            <a:r>
              <a:rPr lang="en-US" dirty="0" smtClean="0"/>
              <a:t>, is a </a:t>
            </a:r>
            <a:r>
              <a:rPr lang="en-US" dirty="0"/>
              <a:t>graph with </a:t>
            </a:r>
            <a:r>
              <a:rPr lang="en-US" dirty="0">
                <a:latin typeface="Cambria" pitchFamily="18" charset="0"/>
              </a:rPr>
              <a:t>2</a:t>
            </a:r>
            <a:r>
              <a:rPr lang="en-US" i="1" baseline="30000" dirty="0"/>
              <a:t>n</a:t>
            </a:r>
            <a:r>
              <a:rPr lang="en-US" dirty="0"/>
              <a:t> vertices representing </a:t>
            </a:r>
            <a:r>
              <a:rPr lang="en-US" dirty="0" smtClean="0"/>
              <a:t>all bit </a:t>
            </a:r>
            <a:r>
              <a:rPr lang="en-US" dirty="0"/>
              <a:t>strings of length </a:t>
            </a:r>
            <a:r>
              <a:rPr lang="en-US" i="1" dirty="0" smtClean="0"/>
              <a:t>n</a:t>
            </a:r>
            <a:r>
              <a:rPr lang="en-US" dirty="0" smtClean="0"/>
              <a:t>, where there is an edge </a:t>
            </a:r>
            <a:r>
              <a:rPr lang="en-US" dirty="0"/>
              <a:t>between two vertices that differ </a:t>
            </a:r>
            <a:r>
              <a:rPr lang="en-US" dirty="0" smtClean="0"/>
              <a:t>in exactly </a:t>
            </a:r>
            <a:r>
              <a:rPr lang="en-US" dirty="0"/>
              <a:t>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3657600"/>
            <a:ext cx="6172200" cy="2555018"/>
          </a:xfrm>
          <a:prstGeom prst="rect">
            <a:avLst/>
          </a:prstGeom>
        </p:spPr>
      </p:pic>
      <p:sp>
        <p:nvSpPr>
          <p:cNvPr id="5" name="TextBox 4"/>
          <p:cNvSpPr txBox="1"/>
          <p:nvPr/>
        </p:nvSpPr>
        <p:spPr>
          <a:xfrm>
            <a:off x="7391400" y="381000"/>
            <a:ext cx="762000" cy="369332"/>
          </a:xfrm>
          <a:prstGeom prst="rect">
            <a:avLst/>
          </a:prstGeom>
          <a:noFill/>
        </p:spPr>
        <p:txBody>
          <a:bodyPr wrap="square" rtlCol="0">
            <a:spAutoFit/>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8CD41AC4-40F7-4FE0-8905-74C6698904F3}" type="slidenum">
              <a:rPr lang="en-US" smtClean="0"/>
              <a:pPr/>
              <a:t>31</a:t>
            </a:fld>
            <a:endParaRPr lang="en-US"/>
          </a:p>
        </p:txBody>
      </p:sp>
    </p:spTree>
    <p:extLst>
      <p:ext uri="{BB962C8B-B14F-4D97-AF65-F5344CB8AC3E}">
        <p14:creationId xmlns:p14="http://schemas.microsoft.com/office/powerpoint/2010/main" val="3328532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Graphs and Computer Network Architecture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     Various special graphs play an important role in the design of computer networks.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Some local area networks use a </a:t>
            </a:r>
            <a:r>
              <a:rPr lang="en-US" b="1" i="1" dirty="0" smtClean="0">
                <a:solidFill>
                  <a:srgbClr val="FF0000"/>
                </a:solidFill>
              </a:rPr>
              <a:t>star topology</a:t>
            </a:r>
            <a:r>
              <a:rPr lang="en-US" dirty="0" smtClean="0"/>
              <a:t>, which is a complete bipartite graph </a:t>
            </a:r>
            <a:r>
              <a:rPr lang="en-US" i="1" dirty="0" smtClean="0"/>
              <a:t>K</a:t>
            </a:r>
            <a:r>
              <a:rPr lang="en-US" baseline="-25000" dirty="0" smtClean="0">
                <a:latin typeface="Cambria Math" pitchFamily="18" charset="0"/>
                <a:ea typeface="Cambria Math" pitchFamily="18" charset="0"/>
              </a:rPr>
              <a:t>1</a:t>
            </a:r>
            <a:r>
              <a:rPr lang="en-US" baseline="-25000" dirty="0" smtClean="0"/>
              <a:t>,</a:t>
            </a:r>
            <a:r>
              <a:rPr lang="en-US" i="1" baseline="-25000" dirty="0" smtClean="0"/>
              <a:t>n </a:t>
            </a:r>
            <a:r>
              <a:rPr lang="en-US" i="1" dirty="0" smtClean="0"/>
              <a:t>,</a:t>
            </a:r>
            <a:r>
              <a:rPr lang="en-US" dirty="0" smtClean="0"/>
              <a:t>as shown in (a). All devices are connected to a central control device.</a:t>
            </a:r>
          </a:p>
          <a:p>
            <a:r>
              <a:rPr lang="en-US" dirty="0" smtClean="0"/>
              <a:t>Other local networks are based on a </a:t>
            </a:r>
            <a:r>
              <a:rPr lang="en-US" b="1" i="1" dirty="0" smtClean="0">
                <a:solidFill>
                  <a:srgbClr val="00B050"/>
                </a:solidFill>
              </a:rPr>
              <a:t>ring topology</a:t>
            </a:r>
            <a:r>
              <a:rPr lang="en-US" dirty="0" smtClean="0"/>
              <a:t>, where each device is connected to exactly two  others using </a:t>
            </a:r>
            <a:r>
              <a:rPr lang="en-US" b="1" i="1" dirty="0" err="1" smtClean="0">
                <a:solidFill>
                  <a:srgbClr val="FF0000"/>
                </a:solidFill>
              </a:rPr>
              <a:t>C</a:t>
            </a:r>
            <a:r>
              <a:rPr lang="en-US" b="1" i="1" baseline="-25000" dirty="0" err="1" smtClean="0">
                <a:solidFill>
                  <a:srgbClr val="FF0000"/>
                </a:solidFill>
              </a:rPr>
              <a:t>n</a:t>
            </a:r>
            <a:r>
              <a:rPr lang="en-US" i="1" baseline="-25000" dirty="0" smtClean="0"/>
              <a:t> </a:t>
            </a:r>
            <a:r>
              <a:rPr lang="en-US" i="1" dirty="0" smtClean="0"/>
              <a:t>,</a:t>
            </a:r>
            <a:r>
              <a:rPr lang="en-US" dirty="0" smtClean="0"/>
              <a:t>as illustrated in (b). Messages may be sent around the ring. </a:t>
            </a:r>
          </a:p>
          <a:p>
            <a:r>
              <a:rPr lang="en-US" dirty="0" smtClean="0"/>
              <a:t>Others, as illustrated in (c), use a </a:t>
            </a:r>
            <a:r>
              <a:rPr lang="en-US" b="1" i="1" dirty="0" err="1" smtClean="0">
                <a:solidFill>
                  <a:srgbClr val="FF0000"/>
                </a:solidFill>
              </a:rPr>
              <a:t>W</a:t>
            </a:r>
            <a:r>
              <a:rPr lang="en-US" b="1" i="1" baseline="-25000" dirty="0" err="1" smtClean="0">
                <a:solidFill>
                  <a:srgbClr val="FF0000"/>
                </a:solidFill>
              </a:rPr>
              <a:t>n</a:t>
            </a:r>
            <a:r>
              <a:rPr lang="en-US" b="1" dirty="0" smtClean="0">
                <a:solidFill>
                  <a:srgbClr val="7030A0"/>
                </a:solidFill>
              </a:rPr>
              <a:t> – based topology, combining the features of a star topology and a ring topology.</a:t>
            </a:r>
            <a:r>
              <a:rPr lang="en-US" dirty="0" smtClean="0"/>
              <a:t> </a:t>
            </a:r>
          </a:p>
          <a:p>
            <a:r>
              <a:rPr lang="en-US" dirty="0" smtClean="0"/>
              <a:t>Various special graphs also play a role in parallel processing where processors need to be interconnected as one processor may need the output generated by another. </a:t>
            </a:r>
          </a:p>
          <a:p>
            <a:pPr lvl="1"/>
            <a:r>
              <a:rPr lang="en-US" dirty="0" smtClean="0"/>
              <a:t> </a:t>
            </a:r>
            <a:r>
              <a:rPr lang="en-US" dirty="0"/>
              <a:t>The </a:t>
            </a:r>
            <a:r>
              <a:rPr lang="en-US" b="1" i="1" dirty="0">
                <a:solidFill>
                  <a:srgbClr val="00B0F0"/>
                </a:solidFill>
              </a:rPr>
              <a:t>n-dimensional hypercube</a:t>
            </a:r>
            <a:r>
              <a:rPr lang="en-US" b="1" dirty="0">
                <a:solidFill>
                  <a:srgbClr val="00B0F0"/>
                </a:solidFill>
              </a:rPr>
              <a:t>, or </a:t>
            </a:r>
            <a:r>
              <a:rPr lang="en-US" b="1" i="1" dirty="0">
                <a:solidFill>
                  <a:srgbClr val="00B0F0"/>
                </a:solidFill>
              </a:rPr>
              <a:t>n-cube, </a:t>
            </a:r>
            <a:r>
              <a:rPr lang="en-US" b="1" dirty="0">
                <a:solidFill>
                  <a:srgbClr val="00B0F0"/>
                </a:solidFill>
              </a:rPr>
              <a:t> </a:t>
            </a:r>
            <a:r>
              <a:rPr lang="en-US" b="1" i="1" dirty="0" err="1" smtClean="0">
                <a:solidFill>
                  <a:srgbClr val="00B0F0"/>
                </a:solidFill>
              </a:rPr>
              <a:t>Q</a:t>
            </a:r>
            <a:r>
              <a:rPr lang="en-US" b="1" i="1" baseline="-25000" dirty="0" err="1" smtClean="0">
                <a:solidFill>
                  <a:srgbClr val="00B0F0"/>
                </a:solidFill>
              </a:rPr>
              <a:t>n</a:t>
            </a:r>
            <a:r>
              <a:rPr lang="en-US" dirty="0" smtClean="0"/>
              <a:t>, is a common way to connect processors in parallel, e.g., Intel Hypercube. </a:t>
            </a:r>
          </a:p>
          <a:p>
            <a:pPr lvl="1"/>
            <a:r>
              <a:rPr lang="en-US" dirty="0" smtClean="0"/>
              <a:t>Another common method is the </a:t>
            </a:r>
            <a:r>
              <a:rPr lang="en-US" b="1" i="1" dirty="0" smtClean="0">
                <a:solidFill>
                  <a:srgbClr val="0070C0"/>
                </a:solidFill>
              </a:rPr>
              <a:t>mesh</a:t>
            </a:r>
            <a:r>
              <a:rPr lang="en-US" b="1" dirty="0" smtClean="0">
                <a:solidFill>
                  <a:srgbClr val="0070C0"/>
                </a:solidFill>
              </a:rPr>
              <a:t> network</a:t>
            </a:r>
            <a:r>
              <a:rPr lang="en-US" dirty="0" smtClean="0"/>
              <a:t>, illustrated here                                                  for </a:t>
            </a:r>
            <a:r>
              <a:rPr lang="en-US" dirty="0" smtClean="0">
                <a:latin typeface="Cambria Math" pitchFamily="18" charset="0"/>
                <a:ea typeface="Cambria Math" pitchFamily="18" charset="0"/>
              </a:rPr>
              <a:t>16 </a:t>
            </a:r>
            <a:r>
              <a:rPr lang="en-US" dirty="0" smtClean="0"/>
              <a:t>processors. </a:t>
            </a: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2286000"/>
            <a:ext cx="3374898" cy="107880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5410200"/>
            <a:ext cx="1452372" cy="1274826"/>
          </a:xfrm>
          <a:prstGeom prst="rect">
            <a:avLst/>
          </a:prstGeom>
        </p:spPr>
      </p:pic>
      <p:sp>
        <p:nvSpPr>
          <p:cNvPr id="6" name="Slide Number Placeholder 5"/>
          <p:cNvSpPr>
            <a:spLocks noGrp="1"/>
          </p:cNvSpPr>
          <p:nvPr>
            <p:ph type="sldNum" sz="quarter" idx="12"/>
          </p:nvPr>
        </p:nvSpPr>
        <p:spPr/>
        <p:txBody>
          <a:bodyPr/>
          <a:lstStyle/>
          <a:p>
            <a:fld id="{8CD41AC4-40F7-4FE0-8905-74C6698904F3}" type="slidenum">
              <a:rPr lang="en-US" smtClean="0"/>
              <a:pPr/>
              <a:t>32</a:t>
            </a:fld>
            <a:endParaRPr lang="en-US"/>
          </a:p>
        </p:txBody>
      </p:sp>
    </p:spTree>
    <p:extLst>
      <p:ext uri="{BB962C8B-B14F-4D97-AF65-F5344CB8AC3E}">
        <p14:creationId xmlns:p14="http://schemas.microsoft.com/office/powerpoint/2010/main" val="22066682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Definition:</a:t>
            </a:r>
            <a:r>
              <a:rPr lang="en-US" dirty="0" smtClean="0"/>
              <a:t> A simple graph </a:t>
            </a:r>
            <a:r>
              <a:rPr lang="en-US" i="1" dirty="0" smtClean="0"/>
              <a:t>G</a:t>
            </a:r>
            <a:r>
              <a:rPr lang="en-US" dirty="0" smtClean="0"/>
              <a:t> is </a:t>
            </a:r>
            <a:r>
              <a:rPr lang="en-US" b="1" dirty="0" smtClean="0">
                <a:solidFill>
                  <a:srgbClr val="FF0000"/>
                </a:solidFill>
              </a:rPr>
              <a:t>bipartite if </a:t>
            </a:r>
            <a:r>
              <a:rPr lang="en-US" b="1" i="1" dirty="0" smtClean="0">
                <a:solidFill>
                  <a:srgbClr val="FF0000"/>
                </a:solidFill>
              </a:rPr>
              <a:t>V </a:t>
            </a:r>
            <a:r>
              <a:rPr lang="en-US" b="1" dirty="0" smtClean="0">
                <a:solidFill>
                  <a:srgbClr val="FF0000"/>
                </a:solidFill>
              </a:rPr>
              <a:t>can be partitioned into two disjoint subsets </a:t>
            </a:r>
            <a:r>
              <a:rPr lang="en-US" b="1" i="1" dirty="0" smtClean="0">
                <a:solidFill>
                  <a:srgbClr val="FF0000"/>
                </a:solidFill>
              </a:rPr>
              <a:t>V</a:t>
            </a:r>
            <a:r>
              <a:rPr lang="en-US" b="1" i="1" baseline="-25000" dirty="0" smtClean="0">
                <a:solidFill>
                  <a:srgbClr val="FF0000"/>
                </a:solidFill>
              </a:rPr>
              <a:t>1</a:t>
            </a:r>
            <a:r>
              <a:rPr lang="en-US" b="1" i="1" dirty="0" smtClean="0">
                <a:solidFill>
                  <a:srgbClr val="FF0000"/>
                </a:solidFill>
              </a:rPr>
              <a:t> </a:t>
            </a:r>
            <a:r>
              <a:rPr lang="en-US" b="1" dirty="0" smtClean="0">
                <a:solidFill>
                  <a:srgbClr val="FF0000"/>
                </a:solidFill>
              </a:rPr>
              <a:t>and </a:t>
            </a:r>
            <a:r>
              <a:rPr lang="en-US" b="1" i="1" dirty="0" smtClean="0">
                <a:solidFill>
                  <a:srgbClr val="FF0000"/>
                </a:solidFill>
              </a:rPr>
              <a:t>V</a:t>
            </a:r>
            <a:r>
              <a:rPr lang="en-US" b="1" i="1" baseline="-25000" dirty="0" smtClean="0">
                <a:solidFill>
                  <a:srgbClr val="FF0000"/>
                </a:solidFill>
              </a:rPr>
              <a:t>2</a:t>
            </a:r>
            <a:r>
              <a:rPr lang="en-US" b="1" dirty="0" smtClean="0">
                <a:solidFill>
                  <a:srgbClr val="FF0000"/>
                </a:solidFill>
              </a:rPr>
              <a:t> such that every edge connects a vertex in </a:t>
            </a:r>
            <a:r>
              <a:rPr lang="en-US" b="1" i="1" dirty="0" smtClean="0">
                <a:solidFill>
                  <a:srgbClr val="FF0000"/>
                </a:solidFill>
              </a:rPr>
              <a:t>V</a:t>
            </a:r>
            <a:r>
              <a:rPr lang="en-US" b="1" i="1" baseline="-25000" dirty="0" smtClean="0">
                <a:solidFill>
                  <a:srgbClr val="FF0000"/>
                </a:solidFill>
              </a:rPr>
              <a:t>1</a:t>
            </a:r>
            <a:r>
              <a:rPr lang="en-US" b="1" dirty="0" smtClean="0">
                <a:solidFill>
                  <a:srgbClr val="FF0000"/>
                </a:solidFill>
              </a:rPr>
              <a:t> and a vertex in </a:t>
            </a:r>
            <a:r>
              <a:rPr lang="en-US" b="1" i="1" dirty="0" smtClean="0">
                <a:solidFill>
                  <a:srgbClr val="FF0000"/>
                </a:solidFill>
              </a:rPr>
              <a:t>V</a:t>
            </a:r>
            <a:r>
              <a:rPr lang="en-US" b="1" i="1" baseline="-25000" dirty="0" smtClean="0">
                <a:solidFill>
                  <a:srgbClr val="FF0000"/>
                </a:solidFill>
              </a:rPr>
              <a:t>2</a:t>
            </a:r>
            <a:r>
              <a:rPr lang="en-US" dirty="0" smtClean="0"/>
              <a:t>. In other words, there are no edges which connect two vertices in </a:t>
            </a:r>
            <a:r>
              <a:rPr lang="en-US" i="1" dirty="0" smtClean="0"/>
              <a:t>V</a:t>
            </a:r>
            <a:r>
              <a:rPr lang="en-US" i="1" baseline="-25000" dirty="0" smtClean="0"/>
              <a:t>1</a:t>
            </a:r>
            <a:r>
              <a:rPr lang="en-US" dirty="0" smtClean="0"/>
              <a:t> or in </a:t>
            </a:r>
            <a:r>
              <a:rPr lang="en-US" i="1" dirty="0" smtClean="0"/>
              <a:t>V</a:t>
            </a:r>
            <a:r>
              <a:rPr lang="en-US" i="1" baseline="-25000" dirty="0" smtClean="0"/>
              <a:t>2</a:t>
            </a:r>
            <a:r>
              <a:rPr lang="en-US" dirty="0" smtClean="0"/>
              <a:t>.</a:t>
            </a:r>
          </a:p>
          <a:p>
            <a:pPr indent="0">
              <a:buNone/>
            </a:pPr>
            <a:endParaRPr lang="en-US" dirty="0" smtClean="0"/>
          </a:p>
          <a:p>
            <a:pPr indent="0">
              <a:buNone/>
            </a:pPr>
            <a:r>
              <a:rPr lang="en-US" dirty="0"/>
              <a:t>It is not hard to show that an equivalent definition of a bipartite graph is a graph where it is possible to color the vertices red or blue so that no two adjacent vertices are the same color.</a:t>
            </a:r>
            <a:endParaRPr lang="en-US" dirty="0" smtClean="0"/>
          </a:p>
          <a:p>
            <a:pPr indent="0">
              <a:buNone/>
            </a:pPr>
            <a:endParaRPr lang="en-US" dirty="0" smtClean="0"/>
          </a:p>
          <a:p>
            <a:pPr indent="0">
              <a:buNone/>
            </a:pPr>
            <a:r>
              <a:rPr lang="en-US" dirty="0"/>
              <a:t> </a:t>
            </a:r>
            <a:endParaRPr lang="en-US" dirty="0" smtClean="0"/>
          </a:p>
          <a:p>
            <a:pPr indent="0">
              <a:buNone/>
            </a:pPr>
            <a:endParaRPr lang="en-US" dirty="0" smtClean="0"/>
          </a:p>
          <a:p>
            <a:pPr indent="0">
              <a:buNone/>
            </a:pPr>
            <a:endParaRPr lang="en-US" dirty="0"/>
          </a:p>
          <a:p>
            <a:pPr indent="0">
              <a:buNone/>
            </a:pPr>
            <a:r>
              <a:rPr lang="en-US" dirty="0" smtClean="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4800600"/>
            <a:ext cx="4695820" cy="1742313"/>
          </a:xfrm>
          <a:prstGeom prst="rect">
            <a:avLst/>
          </a:prstGeom>
          <a:ln>
            <a:solidFill>
              <a:schemeClr val="accent1"/>
            </a:solidFill>
          </a:ln>
        </p:spPr>
      </p:pic>
      <p:sp>
        <p:nvSpPr>
          <p:cNvPr id="6" name="TextBox 5"/>
          <p:cNvSpPr txBox="1"/>
          <p:nvPr/>
        </p:nvSpPr>
        <p:spPr>
          <a:xfrm>
            <a:off x="685800" y="5136214"/>
            <a:ext cx="1066800" cy="646331"/>
          </a:xfrm>
          <a:prstGeom prst="rect">
            <a:avLst/>
          </a:prstGeom>
          <a:noFill/>
        </p:spPr>
        <p:txBody>
          <a:bodyPr wrap="square" rtlCol="0">
            <a:spAutoFit/>
          </a:bodyPr>
          <a:lstStyle/>
          <a:p>
            <a:r>
              <a:rPr lang="en-US" i="1" dirty="0" smtClean="0"/>
              <a:t>G</a:t>
            </a:r>
            <a:r>
              <a:rPr lang="en-US" dirty="0" smtClean="0"/>
              <a:t> is  bipartite</a:t>
            </a:r>
            <a:endParaRPr lang="en-US" dirty="0"/>
          </a:p>
        </p:txBody>
      </p:sp>
      <p:sp>
        <p:nvSpPr>
          <p:cNvPr id="7" name="TextBox 6"/>
          <p:cNvSpPr txBox="1"/>
          <p:nvPr/>
        </p:nvSpPr>
        <p:spPr>
          <a:xfrm>
            <a:off x="6858000" y="4788587"/>
            <a:ext cx="2057400" cy="1754326"/>
          </a:xfrm>
          <a:prstGeom prst="rect">
            <a:avLst/>
          </a:prstGeom>
          <a:noFill/>
        </p:spPr>
        <p:txBody>
          <a:bodyPr wrap="square" rtlCol="0">
            <a:spAutoFit/>
          </a:bodyPr>
          <a:lstStyle/>
          <a:p>
            <a:r>
              <a:rPr lang="en-US" i="1" dirty="0"/>
              <a:t>H</a:t>
            </a:r>
            <a:r>
              <a:rPr lang="en-US" dirty="0" smtClean="0"/>
              <a:t> is  not bipartite</a:t>
            </a:r>
          </a:p>
          <a:p>
            <a:r>
              <a:rPr lang="en-US" dirty="0"/>
              <a:t>s</a:t>
            </a:r>
            <a:r>
              <a:rPr lang="en-US" dirty="0" smtClean="0"/>
              <a:t>ince if we color </a:t>
            </a:r>
            <a:r>
              <a:rPr lang="en-US" i="1" dirty="0" smtClean="0"/>
              <a:t>a</a:t>
            </a:r>
            <a:r>
              <a:rPr lang="en-US" dirty="0" smtClean="0"/>
              <a:t> red, then the adjacent vertices </a:t>
            </a:r>
            <a:r>
              <a:rPr lang="en-US" i="1" dirty="0" smtClean="0"/>
              <a:t>f</a:t>
            </a:r>
            <a:r>
              <a:rPr lang="en-US" dirty="0" smtClean="0"/>
              <a:t> and </a:t>
            </a:r>
            <a:r>
              <a:rPr lang="en-US" i="1" dirty="0" smtClean="0"/>
              <a:t>b</a:t>
            </a:r>
            <a:r>
              <a:rPr lang="en-US" dirty="0" smtClean="0"/>
              <a:t> must both be blue.</a:t>
            </a:r>
            <a:endParaRPr lang="en-US" dirty="0"/>
          </a:p>
        </p:txBody>
      </p:sp>
      <p:sp>
        <p:nvSpPr>
          <p:cNvPr id="8" name="Oval 7"/>
          <p:cNvSpPr/>
          <p:nvPr/>
        </p:nvSpPr>
        <p:spPr>
          <a:xfrm>
            <a:off x="2590800" y="4953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4952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5867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57400" y="5257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75290" y="5640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38600" y="5317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08690" y="5864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8CD41AC4-40F7-4FE0-8905-74C6698904F3}"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indent="0">
              <a:buNone/>
            </a:pPr>
            <a:r>
              <a:rPr lang="en-US" b="1" dirty="0" smtClean="0"/>
              <a:t>Example</a:t>
            </a:r>
            <a:r>
              <a:rPr lang="en-US" dirty="0" smtClean="0"/>
              <a:t>:  Show that </a:t>
            </a:r>
            <a:r>
              <a:rPr lang="en-US" i="1" dirty="0" smtClean="0"/>
              <a:t>C</a:t>
            </a:r>
            <a:r>
              <a:rPr lang="en-US" baseline="-25000" dirty="0" smtClean="0">
                <a:latin typeface="Cambria" pitchFamily="18" charset="0"/>
              </a:rPr>
              <a:t>6</a:t>
            </a:r>
            <a:r>
              <a:rPr lang="en-US" dirty="0" smtClean="0"/>
              <a:t> is bipartite.</a:t>
            </a:r>
          </a:p>
          <a:p>
            <a:pPr indent="0">
              <a:buNone/>
            </a:pPr>
            <a:r>
              <a:rPr lang="en-US" b="1" dirty="0" smtClean="0"/>
              <a:t>Solution</a:t>
            </a:r>
            <a:r>
              <a:rPr lang="en-US" dirty="0" smtClean="0"/>
              <a:t>: We can partition the vertex set into                         </a:t>
            </a:r>
            <a:r>
              <a:rPr lang="en-US" i="1" dirty="0" smtClean="0"/>
              <a:t>V</a:t>
            </a:r>
            <a:r>
              <a:rPr lang="en-US" baseline="-25000" dirty="0" smtClean="0">
                <a:latin typeface="Cambria" pitchFamily="18" charset="0"/>
              </a:rPr>
              <a:t>1</a:t>
            </a:r>
            <a:r>
              <a:rPr lang="en-US" dirty="0" smtClean="0"/>
              <a:t> = {</a:t>
            </a:r>
            <a:r>
              <a:rPr lang="en-US" i="1" dirty="0" smtClean="0"/>
              <a:t>v</a:t>
            </a:r>
            <a:r>
              <a:rPr lang="en-US" baseline="-25000" dirty="0" smtClean="0">
                <a:latin typeface="Cambria" pitchFamily="18" charset="0"/>
              </a:rPr>
              <a:t>1</a:t>
            </a:r>
            <a:r>
              <a:rPr lang="en-US" dirty="0" smtClean="0"/>
              <a:t>, </a:t>
            </a:r>
            <a:r>
              <a:rPr lang="en-US" i="1" dirty="0" smtClean="0"/>
              <a:t>v</a:t>
            </a:r>
            <a:r>
              <a:rPr lang="en-US" baseline="-25000" dirty="0">
                <a:latin typeface="Cambria" pitchFamily="18" charset="0"/>
              </a:rPr>
              <a:t>3</a:t>
            </a:r>
            <a:r>
              <a:rPr lang="en-US" dirty="0" smtClean="0"/>
              <a:t>, </a:t>
            </a:r>
            <a:r>
              <a:rPr lang="en-US" i="1" dirty="0" smtClean="0"/>
              <a:t>v</a:t>
            </a:r>
            <a:r>
              <a:rPr lang="en-US" baseline="-25000" dirty="0">
                <a:latin typeface="Cambria" pitchFamily="18" charset="0"/>
              </a:rPr>
              <a:t>5</a:t>
            </a:r>
            <a:r>
              <a:rPr lang="en-US" dirty="0" smtClean="0"/>
              <a:t>} and </a:t>
            </a:r>
            <a:r>
              <a:rPr lang="en-US" i="1" dirty="0" smtClean="0"/>
              <a:t>V</a:t>
            </a:r>
            <a:r>
              <a:rPr lang="en-US" baseline="-25000" dirty="0" smtClean="0">
                <a:latin typeface="Cambria" pitchFamily="18" charset="0"/>
              </a:rPr>
              <a:t>2</a:t>
            </a:r>
            <a:r>
              <a:rPr lang="en-US" dirty="0" smtClean="0"/>
              <a:t> </a:t>
            </a:r>
            <a:r>
              <a:rPr lang="en-US" dirty="0"/>
              <a:t>= {</a:t>
            </a:r>
            <a:r>
              <a:rPr lang="en-US" i="1" dirty="0" smtClean="0"/>
              <a:t>v</a:t>
            </a:r>
            <a:r>
              <a:rPr lang="en-US" baseline="-25000" dirty="0" smtClean="0">
                <a:latin typeface="Cambria" pitchFamily="18" charset="0"/>
              </a:rPr>
              <a:t>2</a:t>
            </a:r>
            <a:r>
              <a:rPr lang="en-US" dirty="0" smtClean="0"/>
              <a:t>, </a:t>
            </a:r>
            <a:r>
              <a:rPr lang="en-US" i="1" dirty="0" smtClean="0"/>
              <a:t>v</a:t>
            </a:r>
            <a:r>
              <a:rPr lang="en-US" baseline="-25000" dirty="0" smtClean="0">
                <a:latin typeface="Cambria" pitchFamily="18" charset="0"/>
              </a:rPr>
              <a:t>4</a:t>
            </a:r>
            <a:r>
              <a:rPr lang="en-US" dirty="0" smtClean="0"/>
              <a:t>, </a:t>
            </a:r>
            <a:r>
              <a:rPr lang="en-US" i="1" dirty="0" smtClean="0"/>
              <a:t>v</a:t>
            </a:r>
            <a:r>
              <a:rPr lang="en-US" baseline="-25000" dirty="0" smtClean="0">
                <a:latin typeface="Cambria" pitchFamily="18" charset="0"/>
              </a:rPr>
              <a:t>6</a:t>
            </a:r>
            <a:r>
              <a:rPr lang="en-US" dirty="0" smtClean="0"/>
              <a:t>} so that every edge of </a:t>
            </a:r>
            <a:r>
              <a:rPr lang="en-US" i="1" dirty="0"/>
              <a:t>C</a:t>
            </a:r>
            <a:r>
              <a:rPr lang="en-US" baseline="-25000" dirty="0">
                <a:latin typeface="Cambria" pitchFamily="18" charset="0"/>
              </a:rPr>
              <a:t>6</a:t>
            </a:r>
            <a:r>
              <a:rPr lang="en-US" dirty="0" smtClean="0"/>
              <a:t> connects a vertex in </a:t>
            </a:r>
            <a:r>
              <a:rPr lang="en-US" i="1" dirty="0"/>
              <a:t>V</a:t>
            </a:r>
            <a:r>
              <a:rPr lang="en-US" baseline="-25000" dirty="0">
                <a:latin typeface="Cambria" pitchFamily="18" charset="0"/>
              </a:rPr>
              <a:t>1</a:t>
            </a:r>
            <a:r>
              <a:rPr lang="en-US" dirty="0" smtClean="0"/>
              <a:t> and </a:t>
            </a:r>
            <a:r>
              <a:rPr lang="en-US" i="1" dirty="0"/>
              <a:t>V</a:t>
            </a:r>
            <a:r>
              <a:rPr lang="en-US" baseline="-25000" dirty="0">
                <a:latin typeface="Cambria" pitchFamily="18" charset="0"/>
              </a:rPr>
              <a:t>2</a:t>
            </a:r>
            <a:r>
              <a:rPr lang="en-US" dirty="0" smtClean="0"/>
              <a:t> .</a:t>
            </a:r>
          </a:p>
          <a:p>
            <a:pPr indent="0">
              <a:buNone/>
            </a:pPr>
            <a:endParaRPr lang="en-US" dirty="0"/>
          </a:p>
          <a:p>
            <a:pPr indent="0">
              <a:buNone/>
            </a:pPr>
            <a:endParaRPr lang="en-US" dirty="0" smtClean="0"/>
          </a:p>
          <a:p>
            <a:pPr indent="0">
              <a:buNone/>
            </a:pPr>
            <a:endParaRPr lang="en-US" b="1" dirty="0" smtClean="0"/>
          </a:p>
          <a:p>
            <a:pPr indent="0">
              <a:buNone/>
            </a:pPr>
            <a:r>
              <a:rPr lang="en-US" b="1" dirty="0" smtClean="0"/>
              <a:t>Example</a:t>
            </a:r>
            <a:r>
              <a:rPr lang="en-US" dirty="0"/>
              <a:t>:  Show that </a:t>
            </a:r>
            <a:r>
              <a:rPr lang="en-US" i="1" dirty="0" smtClean="0"/>
              <a:t>C</a:t>
            </a:r>
            <a:r>
              <a:rPr lang="en-US" baseline="-25000" dirty="0" smtClean="0">
                <a:latin typeface="Cambria" pitchFamily="18" charset="0"/>
              </a:rPr>
              <a:t>3</a:t>
            </a:r>
            <a:r>
              <a:rPr lang="en-US" dirty="0" smtClean="0"/>
              <a:t> is not </a:t>
            </a:r>
            <a:r>
              <a:rPr lang="en-US" dirty="0"/>
              <a:t>bipartite.</a:t>
            </a:r>
          </a:p>
          <a:p>
            <a:pPr indent="0">
              <a:buNone/>
            </a:pPr>
            <a:r>
              <a:rPr lang="en-US" b="1" dirty="0"/>
              <a:t>Solution</a:t>
            </a:r>
            <a:r>
              <a:rPr lang="en-US" dirty="0"/>
              <a:t>: </a:t>
            </a:r>
            <a:r>
              <a:rPr lang="en-US" dirty="0" smtClean="0"/>
              <a:t> If we divide the vertex set of </a:t>
            </a:r>
            <a:r>
              <a:rPr lang="en-US" i="1" dirty="0" smtClean="0"/>
              <a:t>C</a:t>
            </a:r>
            <a:r>
              <a:rPr lang="en-US" baseline="-25000" dirty="0" smtClean="0">
                <a:latin typeface="Cambria Math" pitchFamily="18" charset="0"/>
                <a:ea typeface="Cambria Math" pitchFamily="18" charset="0"/>
              </a:rPr>
              <a:t>3</a:t>
            </a:r>
            <a:r>
              <a:rPr lang="en-US" dirty="0" smtClean="0"/>
              <a:t> into two nonempty sets, one of the two must contain two vertices. But </a:t>
            </a:r>
            <a:r>
              <a:rPr lang="en-US" dirty="0"/>
              <a:t>in </a:t>
            </a:r>
            <a:r>
              <a:rPr lang="en-US" i="1" dirty="0"/>
              <a:t>C</a:t>
            </a:r>
            <a:r>
              <a:rPr lang="en-US" baseline="-25000" dirty="0">
                <a:latin typeface="Cambria Math" pitchFamily="18" charset="0"/>
                <a:ea typeface="Cambria Math" pitchFamily="18" charset="0"/>
              </a:rPr>
              <a:t>3</a:t>
            </a:r>
            <a:r>
              <a:rPr lang="en-US" dirty="0" smtClean="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smtClean="0"/>
              <a:t> is not bipartite.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3276600"/>
            <a:ext cx="4249954" cy="112814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3048000"/>
            <a:ext cx="2897614" cy="1219200"/>
          </a:xfrm>
          <a:prstGeom prst="rect">
            <a:avLst/>
          </a:prstGeom>
        </p:spPr>
      </p:pic>
      <p:sp>
        <p:nvSpPr>
          <p:cNvPr id="7" name="Rectangle 6"/>
          <p:cNvSpPr/>
          <p:nvPr/>
        </p:nvSpPr>
        <p:spPr>
          <a:xfrm>
            <a:off x="304800" y="3276600"/>
            <a:ext cx="35814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8CD41AC4-40F7-4FE0-8905-74C6698904F3}" type="slidenum">
              <a:rPr lang="en-US" smtClean="0"/>
              <a:pPr/>
              <a:t>34</a:t>
            </a:fld>
            <a:endParaRPr lang="en-US"/>
          </a:p>
        </p:txBody>
      </p:sp>
    </p:spTree>
    <p:extLst>
      <p:ext uri="{BB962C8B-B14F-4D97-AF65-F5344CB8AC3E}">
        <p14:creationId xmlns:p14="http://schemas.microsoft.com/office/powerpoint/2010/main" val="13134577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Bipartite Graphs</a:t>
            </a:r>
            <a:endParaRPr lang="en-US" dirty="0"/>
          </a:p>
        </p:txBody>
      </p:sp>
      <p:sp>
        <p:nvSpPr>
          <p:cNvPr id="3" name="Content Placeholder 2"/>
          <p:cNvSpPr>
            <a:spLocks noGrp="1"/>
          </p:cNvSpPr>
          <p:nvPr>
            <p:ph idx="1"/>
          </p:nvPr>
        </p:nvSpPr>
        <p:spPr/>
        <p:txBody>
          <a:bodyPr>
            <a:normAutofit/>
          </a:bodyPr>
          <a:lstStyle/>
          <a:p>
            <a:pPr indent="0">
              <a:buNone/>
            </a:pPr>
            <a:r>
              <a:rPr lang="en-US" sz="2400" b="1" dirty="0" smtClean="0"/>
              <a:t>Definition:</a:t>
            </a:r>
            <a:r>
              <a:rPr lang="en-US" sz="2400" dirty="0" smtClean="0"/>
              <a:t>  A </a:t>
            </a:r>
            <a:r>
              <a:rPr lang="en-US" sz="2400" b="1" i="1" dirty="0" smtClean="0">
                <a:solidFill>
                  <a:srgbClr val="FF0000"/>
                </a:solidFill>
              </a:rPr>
              <a:t>complete bipartite graph</a:t>
            </a:r>
            <a:r>
              <a:rPr lang="en-US" sz="2400" b="1" i="1" dirty="0">
                <a:solidFill>
                  <a:srgbClr val="FF0000"/>
                </a:solidFill>
              </a:rPr>
              <a:t> </a:t>
            </a:r>
            <a:r>
              <a:rPr lang="en-US" sz="2400" b="1" i="1" dirty="0" err="1">
                <a:solidFill>
                  <a:srgbClr val="FF0000"/>
                </a:solidFill>
              </a:rPr>
              <a:t>K</a:t>
            </a:r>
            <a:r>
              <a:rPr lang="en-US" sz="2400" b="1" i="1" baseline="-25000" dirty="0" err="1">
                <a:solidFill>
                  <a:srgbClr val="FF0000"/>
                </a:solidFill>
              </a:rPr>
              <a:t>m,n</a:t>
            </a:r>
            <a:r>
              <a:rPr lang="en-US" sz="2400" b="1" dirty="0" smtClean="0">
                <a:solidFill>
                  <a:srgbClr val="FF0000"/>
                </a:solidFill>
              </a:rPr>
              <a:t> </a:t>
            </a:r>
            <a:r>
              <a:rPr lang="en-US" sz="2400" dirty="0" smtClean="0"/>
              <a:t>is a graph that has its vertex set partitioned into two subsets           </a:t>
            </a:r>
            <a:r>
              <a:rPr lang="en-US" sz="2400" i="1" dirty="0" smtClean="0"/>
              <a:t>V</a:t>
            </a:r>
            <a:r>
              <a:rPr lang="en-US" sz="2400" baseline="-25000" dirty="0" smtClean="0">
                <a:latin typeface="Cambria Math" pitchFamily="18" charset="0"/>
                <a:ea typeface="Cambria Math" pitchFamily="18" charset="0"/>
              </a:rPr>
              <a:t>1</a:t>
            </a:r>
            <a:r>
              <a:rPr lang="en-US" sz="2400" dirty="0" smtClean="0"/>
              <a:t> of size </a:t>
            </a:r>
            <a:r>
              <a:rPr lang="en-US" sz="2400" i="1" dirty="0" smtClean="0"/>
              <a:t>m</a:t>
            </a:r>
            <a:r>
              <a:rPr lang="en-US" sz="2400" dirty="0" smtClean="0"/>
              <a:t> and </a:t>
            </a:r>
            <a:r>
              <a:rPr lang="en-US" sz="2400" i="1" dirty="0" smtClean="0"/>
              <a:t>V</a:t>
            </a:r>
            <a:r>
              <a:rPr lang="en-US" sz="2400" baseline="-25000" dirty="0" smtClean="0">
                <a:latin typeface="Cambria Math" pitchFamily="18" charset="0"/>
                <a:ea typeface="Cambria Math" pitchFamily="18" charset="0"/>
              </a:rPr>
              <a:t>2</a:t>
            </a:r>
            <a:r>
              <a:rPr lang="en-US" sz="2400" dirty="0" smtClean="0"/>
              <a:t> of size </a:t>
            </a:r>
            <a:r>
              <a:rPr lang="en-US" sz="2400" i="1" dirty="0" smtClean="0"/>
              <a:t>n</a:t>
            </a:r>
            <a:r>
              <a:rPr lang="en-US" sz="2400" dirty="0" smtClean="0"/>
              <a:t> such that there is an edge from every vertex in </a:t>
            </a:r>
            <a:r>
              <a:rPr lang="en-US" sz="2400" i="1" dirty="0" smtClean="0"/>
              <a:t>V</a:t>
            </a:r>
            <a:r>
              <a:rPr lang="en-US" sz="2400" baseline="-25000" dirty="0" smtClean="0">
                <a:latin typeface="Cambria Math" pitchFamily="18" charset="0"/>
                <a:ea typeface="Cambria Math" pitchFamily="18" charset="0"/>
              </a:rPr>
              <a:t>1</a:t>
            </a:r>
            <a:r>
              <a:rPr lang="en-US" sz="2400" dirty="0" smtClean="0"/>
              <a:t> to every vertex in </a:t>
            </a:r>
            <a:r>
              <a:rPr lang="en-US" sz="2400" i="1" dirty="0" smtClean="0"/>
              <a:t>V</a:t>
            </a:r>
            <a:r>
              <a:rPr lang="en-US" sz="2400" baseline="-25000" dirty="0" smtClean="0">
                <a:latin typeface="Cambria Math" pitchFamily="18" charset="0"/>
                <a:ea typeface="Cambria Math" pitchFamily="18" charset="0"/>
              </a:rPr>
              <a:t>2</a:t>
            </a:r>
            <a:r>
              <a:rPr lang="en-US" sz="2400" i="1" dirty="0" smtClean="0"/>
              <a:t>.</a:t>
            </a:r>
          </a:p>
          <a:p>
            <a:pPr indent="0">
              <a:buNone/>
            </a:pPr>
            <a:endParaRPr lang="en-US" sz="800" i="1" dirty="0" smtClean="0"/>
          </a:p>
          <a:p>
            <a:pPr indent="0">
              <a:buNone/>
            </a:pPr>
            <a:r>
              <a:rPr lang="en-US" sz="2400" b="1" dirty="0" smtClean="0"/>
              <a:t>Example</a:t>
            </a:r>
            <a:r>
              <a:rPr lang="en-US" sz="2400" dirty="0" smtClean="0"/>
              <a:t>: We </a:t>
            </a:r>
            <a:r>
              <a:rPr lang="en-US" sz="2400" b="1" dirty="0" smtClean="0">
                <a:solidFill>
                  <a:srgbClr val="00B050"/>
                </a:solidFill>
              </a:rPr>
              <a:t>display four complete bipartite graphs here</a:t>
            </a:r>
            <a:r>
              <a:rPr lang="en-US" sz="2400" dirty="0" smtClean="0">
                <a:solidFill>
                  <a:srgbClr val="00B050"/>
                </a:solidFill>
              </a:rPr>
              <a:t>.</a:t>
            </a:r>
            <a:endParaRPr lang="en-US" sz="2400" dirty="0">
              <a:solidFill>
                <a:srgbClr val="00B05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4114800"/>
            <a:ext cx="6045200" cy="259080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35</a:t>
            </a:fld>
            <a:endParaRPr lang="en-US"/>
          </a:p>
        </p:txBody>
      </p:sp>
    </p:spTree>
    <p:extLst>
      <p:ext uri="{BB962C8B-B14F-4D97-AF65-F5344CB8AC3E}">
        <p14:creationId xmlns:p14="http://schemas.microsoft.com/office/powerpoint/2010/main" val="8031599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Graphs from Old </a:t>
            </a:r>
            <a:endParaRPr lang="en-US" dirty="0"/>
          </a:p>
        </p:txBody>
      </p:sp>
      <p:sp>
        <p:nvSpPr>
          <p:cNvPr id="3" name="Content Placeholder 2"/>
          <p:cNvSpPr>
            <a:spLocks noGrp="1"/>
          </p:cNvSpPr>
          <p:nvPr>
            <p:ph idx="1"/>
          </p:nvPr>
        </p:nvSpPr>
        <p:spPr/>
        <p:txBody>
          <a:bodyPr>
            <a:normAutofit fontScale="77500" lnSpcReduction="20000"/>
          </a:bodyPr>
          <a:lstStyle/>
          <a:p>
            <a:pPr indent="0">
              <a:buNone/>
            </a:pPr>
            <a:r>
              <a:rPr lang="en-US" b="1" dirty="0" smtClean="0"/>
              <a:t>Definition: </a:t>
            </a:r>
            <a:r>
              <a:rPr lang="en-US" dirty="0" smtClean="0"/>
              <a:t>A </a:t>
            </a:r>
            <a:r>
              <a:rPr lang="en-US" b="1" i="1" dirty="0" err="1">
                <a:solidFill>
                  <a:srgbClr val="FF0000"/>
                </a:solidFill>
              </a:rPr>
              <a:t>subgraph</a:t>
            </a:r>
            <a:r>
              <a:rPr lang="en-US" b="1" i="1" dirty="0">
                <a:solidFill>
                  <a:srgbClr val="FF0000"/>
                </a:solidFill>
              </a:rPr>
              <a:t> </a:t>
            </a:r>
            <a:r>
              <a:rPr lang="en-US" i="1" dirty="0" smtClean="0"/>
              <a:t>of a graph  </a:t>
            </a:r>
            <a:r>
              <a:rPr lang="en-US" i="1" dirty="0"/>
              <a:t>G</a:t>
            </a:r>
            <a:r>
              <a:rPr lang="en-US" dirty="0"/>
              <a:t> = (</a:t>
            </a:r>
            <a:r>
              <a:rPr lang="en-US" i="1" dirty="0"/>
              <a:t>V</a:t>
            </a:r>
            <a:r>
              <a:rPr lang="en-US" dirty="0"/>
              <a:t>,</a:t>
            </a:r>
            <a:r>
              <a:rPr lang="en-US" i="1" dirty="0"/>
              <a:t>E</a:t>
            </a:r>
            <a:r>
              <a:rPr lang="en-US" dirty="0"/>
              <a:t>) </a:t>
            </a:r>
            <a:r>
              <a:rPr lang="en-US" dirty="0" smtClean="0"/>
              <a:t> is a graph (</a:t>
            </a:r>
            <a:r>
              <a:rPr lang="en-US" i="1" dirty="0" smtClean="0"/>
              <a:t>W</a:t>
            </a:r>
            <a:r>
              <a:rPr lang="en-US" dirty="0" smtClean="0"/>
              <a:t>,</a:t>
            </a:r>
            <a:r>
              <a:rPr lang="en-US" i="1" dirty="0" smtClean="0"/>
              <a:t>F</a:t>
            </a:r>
            <a:r>
              <a:rPr lang="en-US" dirty="0" smtClean="0"/>
              <a:t>),  where  </a:t>
            </a:r>
            <a:r>
              <a:rPr lang="en-US" i="1" dirty="0" smtClean="0"/>
              <a:t>W</a:t>
            </a:r>
            <a:r>
              <a:rPr lang="en-US" dirty="0" smtClean="0"/>
              <a:t> </a:t>
            </a:r>
            <a:r>
              <a:rPr lang="en-US" dirty="0" smtClean="0"/>
              <a:t>⊆</a:t>
            </a:r>
            <a:r>
              <a:rPr lang="en-US" dirty="0" smtClean="0">
                <a:latin typeface="Cambria Math"/>
                <a:ea typeface="Cambria Math"/>
              </a:rPr>
              <a:t> </a:t>
            </a:r>
            <a:r>
              <a:rPr lang="en-US" i="1" dirty="0" smtClean="0">
                <a:ea typeface="Cambria Math"/>
              </a:rPr>
              <a:t>V</a:t>
            </a:r>
            <a:r>
              <a:rPr lang="en-US" dirty="0" smtClean="0">
                <a:latin typeface="Cambria Math"/>
                <a:ea typeface="Cambria Math"/>
              </a:rPr>
              <a:t> and </a:t>
            </a:r>
            <a:r>
              <a:rPr lang="en-US" i="1" dirty="0" smtClean="0">
                <a:ea typeface="Cambria Math"/>
              </a:rPr>
              <a:t>F</a:t>
            </a:r>
            <a:r>
              <a:rPr lang="en-US" dirty="0" smtClean="0">
                <a:latin typeface="Cambria Math"/>
                <a:ea typeface="Cambria Math"/>
              </a:rPr>
              <a:t> </a:t>
            </a:r>
            <a:r>
              <a:rPr lang="en-US" dirty="0"/>
              <a:t>⊆</a:t>
            </a:r>
            <a:r>
              <a:rPr lang="en-US" dirty="0" smtClean="0">
                <a:latin typeface="Cambria Math"/>
                <a:ea typeface="Cambria Math"/>
              </a:rPr>
              <a:t> </a:t>
            </a:r>
            <a:r>
              <a:rPr lang="en-US" i="1" dirty="0" smtClean="0">
                <a:ea typeface="Cambria Math"/>
              </a:rPr>
              <a:t>E</a:t>
            </a:r>
            <a:r>
              <a:rPr lang="en-US" dirty="0" smtClean="0">
                <a:latin typeface="Cambria Math"/>
                <a:ea typeface="Cambria Math"/>
              </a:rPr>
              <a:t>. A </a:t>
            </a:r>
            <a:r>
              <a:rPr lang="en-US" dirty="0" err="1" smtClean="0">
                <a:latin typeface="Cambria Math"/>
                <a:ea typeface="Cambria Math"/>
              </a:rPr>
              <a:t>subgraph</a:t>
            </a:r>
            <a:r>
              <a:rPr lang="en-US" dirty="0" smtClean="0">
                <a:latin typeface="Cambria Math"/>
                <a:ea typeface="Cambria Math"/>
              </a:rPr>
              <a:t> </a:t>
            </a:r>
            <a:r>
              <a:rPr lang="en-US" i="1" dirty="0" smtClean="0">
                <a:ea typeface="Cambria Math"/>
              </a:rPr>
              <a:t>H</a:t>
            </a:r>
            <a:r>
              <a:rPr lang="en-US" dirty="0" smtClean="0">
                <a:latin typeface="Cambria Math"/>
                <a:ea typeface="Cambria Math"/>
              </a:rPr>
              <a:t> of </a:t>
            </a:r>
            <a:r>
              <a:rPr lang="en-US" i="1" dirty="0" smtClean="0">
                <a:ea typeface="Cambria Math"/>
              </a:rPr>
              <a:t>G</a:t>
            </a:r>
            <a:r>
              <a:rPr lang="en-US" dirty="0" smtClean="0">
                <a:latin typeface="Cambria Math"/>
                <a:ea typeface="Cambria Math"/>
              </a:rPr>
              <a:t> is a proper </a:t>
            </a:r>
            <a:r>
              <a:rPr lang="en-US" dirty="0" err="1" smtClean="0">
                <a:latin typeface="Cambria Math"/>
                <a:ea typeface="Cambria Math"/>
              </a:rPr>
              <a:t>subgraph</a:t>
            </a:r>
            <a:r>
              <a:rPr lang="en-US" dirty="0" smtClean="0">
                <a:latin typeface="Cambria Math"/>
                <a:ea typeface="Cambria Math"/>
              </a:rPr>
              <a:t> of </a:t>
            </a:r>
            <a:r>
              <a:rPr lang="en-US" i="1" dirty="0" smtClean="0">
                <a:ea typeface="Cambria Math"/>
              </a:rPr>
              <a:t>G</a:t>
            </a:r>
            <a:r>
              <a:rPr lang="en-US" dirty="0" smtClean="0">
                <a:latin typeface="Cambria Math"/>
                <a:ea typeface="Cambria Math"/>
              </a:rPr>
              <a:t> if </a:t>
            </a:r>
            <a:r>
              <a:rPr lang="en-US" i="1" dirty="0" smtClean="0">
                <a:ea typeface="Cambria Math"/>
              </a:rPr>
              <a:t>H</a:t>
            </a:r>
            <a:r>
              <a:rPr lang="en-US" dirty="0" smtClean="0">
                <a:latin typeface="Cambria Math"/>
                <a:ea typeface="Cambria Math"/>
              </a:rPr>
              <a:t> </a:t>
            </a:r>
            <a:r>
              <a:rPr lang="en-US" i="1" dirty="0" smtClean="0">
                <a:ea typeface="Cambria Math"/>
              </a:rPr>
              <a:t>≠ G.</a:t>
            </a:r>
          </a:p>
          <a:p>
            <a:pPr indent="0">
              <a:buNone/>
            </a:pPr>
            <a:endParaRPr lang="en-US" i="1" dirty="0" smtClean="0">
              <a:ea typeface="Cambria Math"/>
            </a:endParaRPr>
          </a:p>
          <a:p>
            <a:pPr indent="0">
              <a:buNone/>
            </a:pPr>
            <a:r>
              <a:rPr lang="en-US" b="1" dirty="0" smtClean="0">
                <a:ea typeface="Cambria Math"/>
              </a:rPr>
              <a:t>Example</a:t>
            </a:r>
            <a:r>
              <a:rPr lang="en-US" dirty="0" smtClean="0">
                <a:ea typeface="Cambria Math"/>
              </a:rPr>
              <a:t>: </a:t>
            </a:r>
            <a:r>
              <a:rPr lang="en-US" dirty="0" smtClean="0"/>
              <a:t>Here we show </a:t>
            </a:r>
            <a:r>
              <a:rPr lang="en-US" i="1" dirty="0" smtClean="0"/>
              <a:t>K</a:t>
            </a:r>
            <a:r>
              <a:rPr lang="en-US" baseline="-25000" dirty="0" smtClean="0">
                <a:latin typeface="Cambria" pitchFamily="18" charset="0"/>
              </a:rPr>
              <a:t>5</a:t>
            </a:r>
            <a:r>
              <a:rPr lang="en-US" b="1" dirty="0"/>
              <a:t> </a:t>
            </a:r>
            <a:r>
              <a:rPr lang="en-US" dirty="0" smtClean="0"/>
              <a:t>and                                                                                              one of its </a:t>
            </a:r>
            <a:r>
              <a:rPr lang="en-US" dirty="0" err="1" smtClean="0"/>
              <a:t>subgraphs</a:t>
            </a:r>
            <a:r>
              <a:rPr lang="en-US" dirty="0" smtClean="0"/>
              <a:t>.</a:t>
            </a:r>
            <a:endParaRPr lang="en-US" b="1" dirty="0" smtClean="0"/>
          </a:p>
          <a:p>
            <a:pPr indent="0">
              <a:buNone/>
            </a:pPr>
            <a:endParaRPr lang="en-US" b="1" dirty="0" smtClean="0"/>
          </a:p>
          <a:p>
            <a:pPr indent="0">
              <a:buNone/>
            </a:pPr>
            <a:endParaRPr lang="en-US" b="1" dirty="0" smtClean="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b="1" i="1" dirty="0" err="1">
                <a:solidFill>
                  <a:srgbClr val="FF0000"/>
                </a:solidFill>
              </a:rPr>
              <a:t>subgraph</a:t>
            </a:r>
            <a:r>
              <a:rPr lang="en-US" b="1" i="1" dirty="0">
                <a:solidFill>
                  <a:srgbClr val="FF0000"/>
                </a:solidFill>
              </a:rPr>
              <a:t> induced  </a:t>
            </a:r>
            <a:r>
              <a:rPr lang="en-US" b="1" dirty="0">
                <a:solidFill>
                  <a:srgbClr val="FF0000"/>
                </a:solidFill>
              </a:rPr>
              <a:t>by a subset </a:t>
            </a:r>
            <a:r>
              <a:rPr lang="en-US" b="1" i="1" dirty="0">
                <a:solidFill>
                  <a:srgbClr val="FF0000"/>
                </a:solidFill>
              </a:rPr>
              <a:t>W</a:t>
            </a:r>
            <a:r>
              <a:rPr lang="en-US" b="1" dirty="0">
                <a:solidFill>
                  <a:srgbClr val="FF0000"/>
                </a:solidFill>
              </a:rPr>
              <a:t>  </a:t>
            </a:r>
            <a:r>
              <a:rPr lang="en-US" dirty="0"/>
              <a:t>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a:t>
            </a:r>
            <a:r>
              <a:rPr lang="en-US" dirty="0" smtClean="0">
                <a:ea typeface="Cambria Math"/>
              </a:rPr>
              <a:t>Here we show </a:t>
            </a:r>
          </a:p>
          <a:p>
            <a:pPr indent="0">
              <a:buNone/>
            </a:pPr>
            <a:r>
              <a:rPr lang="en-US" i="1" dirty="0" smtClean="0"/>
              <a:t>K</a:t>
            </a:r>
            <a:r>
              <a:rPr lang="en-US" baseline="-25000" dirty="0" smtClean="0">
                <a:latin typeface="Cambria" pitchFamily="18" charset="0"/>
              </a:rPr>
              <a:t>5  </a:t>
            </a:r>
            <a:r>
              <a:rPr lang="en-US" dirty="0" smtClean="0">
                <a:latin typeface="Cambria" pitchFamily="18" charset="0"/>
              </a:rPr>
              <a:t>and the </a:t>
            </a:r>
            <a:r>
              <a:rPr lang="en-US" dirty="0" err="1" smtClean="0">
                <a:latin typeface="Cambria" pitchFamily="18" charset="0"/>
              </a:rPr>
              <a:t>subgraph</a:t>
            </a:r>
            <a:r>
              <a:rPr lang="en-US" dirty="0" smtClean="0">
                <a:latin typeface="Cambria" pitchFamily="18" charset="0"/>
              </a:rPr>
              <a:t> </a:t>
            </a:r>
          </a:p>
          <a:p>
            <a:pPr indent="0">
              <a:buNone/>
            </a:pPr>
            <a:r>
              <a:rPr lang="en-US" dirty="0" smtClean="0">
                <a:latin typeface="Cambria" pitchFamily="18" charset="0"/>
              </a:rPr>
              <a:t>induced </a:t>
            </a:r>
            <a:r>
              <a:rPr lang="en-US" dirty="0">
                <a:latin typeface="Cambria" pitchFamily="18" charset="0"/>
              </a:rPr>
              <a:t>by </a:t>
            </a:r>
            <a:r>
              <a:rPr lang="en-US" i="1" dirty="0"/>
              <a:t>W</a:t>
            </a:r>
            <a:r>
              <a:rPr lang="en-US" dirty="0">
                <a:latin typeface="Cambria" pitchFamily="18" charset="0"/>
              </a:rPr>
              <a:t> = {</a:t>
            </a:r>
            <a:r>
              <a:rPr lang="en-US" i="1" dirty="0" err="1"/>
              <a:t>a,b,c,e</a:t>
            </a:r>
            <a:r>
              <a:rPr lang="en-US" dirty="0" smtClean="0">
                <a:latin typeface="Cambria" pitchFamily="18" charset="0"/>
              </a:rPr>
              <a:t>}</a:t>
            </a:r>
            <a:r>
              <a:rPr lang="en-US" dirty="0" smtClean="0"/>
              <a:t>.</a:t>
            </a:r>
          </a:p>
          <a:p>
            <a:pPr>
              <a:buNone/>
            </a:pP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2590800"/>
            <a:ext cx="3225296" cy="14478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5029200"/>
            <a:ext cx="3564803" cy="1600200"/>
          </a:xfrm>
          <a:prstGeom prst="rect">
            <a:avLst/>
          </a:prstGeom>
        </p:spPr>
      </p:pic>
      <p:cxnSp>
        <p:nvCxnSpPr>
          <p:cNvPr id="7" name="Straight Connector 6"/>
          <p:cNvCxnSpPr/>
          <p:nvPr/>
        </p:nvCxnSpPr>
        <p:spPr>
          <a:xfrm rot="10800000">
            <a:off x="6477000" y="5715000"/>
            <a:ext cx="1066800" cy="685800"/>
          </a:xfrm>
          <a:prstGeom prst="line">
            <a:avLst/>
          </a:prstGeom>
          <a:ln/>
        </p:spPr>
        <p:style>
          <a:lnRef idx="1">
            <a:schemeClr val="dk1"/>
          </a:lnRef>
          <a:fillRef idx="0">
            <a:schemeClr val="dk1"/>
          </a:fillRef>
          <a:effectRef idx="0">
            <a:schemeClr val="dk1"/>
          </a:effectRef>
          <a:fontRef idx="minor">
            <a:schemeClr val="tx1"/>
          </a:fontRef>
        </p:style>
      </p:cxnSp>
      <p:sp>
        <p:nvSpPr>
          <p:cNvPr id="8" name="Slide Number Placeholder 7"/>
          <p:cNvSpPr>
            <a:spLocks noGrp="1"/>
          </p:cNvSpPr>
          <p:nvPr>
            <p:ph type="sldNum" sz="quarter" idx="12"/>
          </p:nvPr>
        </p:nvSpPr>
        <p:spPr/>
        <p:txBody>
          <a:bodyPr/>
          <a:lstStyle/>
          <a:p>
            <a:fld id="{8CD41AC4-40F7-4FE0-8905-74C6698904F3}"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 and </a:t>
            </a:r>
            <a:r>
              <a:rPr lang="en-US" dirty="0" err="1" smtClean="0"/>
              <a:t>Matchings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Bipartite graphs </a:t>
            </a:r>
            <a:r>
              <a:rPr lang="en-US" dirty="0" smtClean="0"/>
              <a:t>are used to </a:t>
            </a:r>
            <a:r>
              <a:rPr lang="en-US" b="1" dirty="0">
                <a:solidFill>
                  <a:srgbClr val="FF0000"/>
                </a:solidFill>
              </a:rPr>
              <a:t>model applications that involve matching </a:t>
            </a:r>
            <a:r>
              <a:rPr lang="en-US" dirty="0"/>
              <a:t>the elements of one set to elements in </a:t>
            </a:r>
            <a:r>
              <a:rPr lang="en-US" dirty="0" smtClean="0"/>
              <a:t>another, for example:</a:t>
            </a:r>
            <a:endParaRPr lang="en-US" dirty="0"/>
          </a:p>
          <a:p>
            <a:r>
              <a:rPr lang="en-US" b="1" i="1" dirty="0" smtClean="0">
                <a:solidFill>
                  <a:srgbClr val="FF0000"/>
                </a:solidFill>
              </a:rPr>
              <a:t>Job </a:t>
            </a:r>
            <a:r>
              <a:rPr lang="en-US" b="1" i="1" dirty="0">
                <a:solidFill>
                  <a:srgbClr val="FF0000"/>
                </a:solidFill>
              </a:rPr>
              <a:t>assignments </a:t>
            </a:r>
            <a:r>
              <a:rPr lang="en-US" dirty="0"/>
              <a:t>- vertices represent the jobs and the </a:t>
            </a:r>
            <a:r>
              <a:rPr lang="en-US" dirty="0" smtClean="0"/>
              <a:t>employees</a:t>
            </a:r>
            <a:r>
              <a:rPr lang="en-US" dirty="0"/>
              <a:t>,</a:t>
            </a:r>
            <a:r>
              <a:rPr lang="en-US" dirty="0" smtClean="0"/>
              <a:t> </a:t>
            </a:r>
            <a:r>
              <a:rPr lang="en-US" dirty="0"/>
              <a:t>e</a:t>
            </a:r>
            <a:r>
              <a:rPr lang="en-US" dirty="0" smtClean="0"/>
              <a:t>dges </a:t>
            </a:r>
            <a:r>
              <a:rPr lang="en-US" dirty="0"/>
              <a:t>link employees </a:t>
            </a:r>
            <a:r>
              <a:rPr lang="en-US" dirty="0" smtClean="0"/>
              <a:t>with those jobs </a:t>
            </a:r>
            <a:r>
              <a:rPr lang="en-US" dirty="0"/>
              <a:t>they have been trained to do. A common goal is to match jobs to employees so that the most jobs are </a:t>
            </a:r>
            <a:r>
              <a:rPr lang="en-US" dirty="0" smtClean="0"/>
              <a:t>done.</a:t>
            </a:r>
          </a:p>
          <a:p>
            <a:endParaRPr lang="en-US" dirty="0"/>
          </a:p>
          <a:p>
            <a:pPr marL="0" indent="0">
              <a:buNone/>
            </a:pPr>
            <a:endParaRPr lang="en-US" dirty="0" smtClean="0"/>
          </a:p>
          <a:p>
            <a:pPr marL="0" indent="0">
              <a:buNone/>
            </a:pPr>
            <a:endParaRPr lang="en-US" dirty="0" smtClean="0"/>
          </a:p>
          <a:p>
            <a:pPr marL="0" indent="0">
              <a:buNone/>
            </a:pPr>
            <a:endParaRPr lang="en-US" dirty="0" smtClean="0"/>
          </a:p>
          <a:p>
            <a:endParaRPr lang="en-US" dirty="0"/>
          </a:p>
          <a:p>
            <a:r>
              <a:rPr lang="en-US" b="1" i="1" dirty="0" smtClean="0">
                <a:solidFill>
                  <a:srgbClr val="FF0000"/>
                </a:solidFill>
              </a:rPr>
              <a:t>Marriage</a:t>
            </a:r>
            <a:r>
              <a:rPr lang="en-US" i="1" dirty="0" smtClean="0"/>
              <a:t> </a:t>
            </a:r>
            <a:r>
              <a:rPr lang="en-US" dirty="0"/>
              <a:t>- vertices </a:t>
            </a:r>
            <a:r>
              <a:rPr lang="en-US" dirty="0" smtClean="0"/>
              <a:t>represent </a:t>
            </a:r>
            <a:r>
              <a:rPr lang="en-US" dirty="0"/>
              <a:t>the men and the women and edges link a </a:t>
            </a:r>
            <a:r>
              <a:rPr lang="en-US" dirty="0" err="1"/>
              <a:t>a</a:t>
            </a:r>
            <a:r>
              <a:rPr lang="en-US" dirty="0"/>
              <a:t> man and a woman if they are an acceptable spouse.  We may wish to find the largest number of possible marriages</a:t>
            </a:r>
            <a:r>
              <a:rPr lang="en-US" dirty="0" smtClean="0"/>
              <a:t>.</a:t>
            </a:r>
            <a:endParaRPr lang="en-US" dirty="0"/>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5633" y="3356658"/>
            <a:ext cx="6802234" cy="160020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37</a:t>
            </a:fld>
            <a:endParaRPr lang="en-US"/>
          </a:p>
        </p:txBody>
      </p:sp>
    </p:spTree>
    <p:extLst>
      <p:ext uri="{BB962C8B-B14F-4D97-AF65-F5344CB8AC3E}">
        <p14:creationId xmlns:p14="http://schemas.microsoft.com/office/powerpoint/2010/main" val="1305258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a:t>
            </a:r>
            <a:r>
              <a:rPr lang="en-US" b="1" i="1" dirty="0" smtClean="0">
                <a:solidFill>
                  <a:srgbClr val="FF0000"/>
                </a:solidFill>
              </a:rPr>
              <a:t>union</a:t>
            </a:r>
            <a:r>
              <a:rPr lang="en-US" dirty="0" smtClean="0"/>
              <a:t> of two simple graphs                     </a:t>
            </a:r>
            <a:r>
              <a:rPr lang="en-US" i="1" dirty="0" smtClean="0"/>
              <a:t>G</a:t>
            </a:r>
            <a:r>
              <a:rPr lang="en-US" baseline="-25000" dirty="0" smtClean="0">
                <a:latin typeface="Cambria" pitchFamily="18" charset="0"/>
              </a:rPr>
              <a:t>1</a:t>
            </a:r>
            <a:r>
              <a:rPr lang="en-US" i="1" dirty="0" smtClean="0"/>
              <a:t> = </a:t>
            </a:r>
            <a:r>
              <a:rPr lang="en-US" dirty="0" smtClean="0"/>
              <a:t>(</a:t>
            </a:r>
            <a:r>
              <a:rPr lang="en-US" i="1" dirty="0" smtClean="0"/>
              <a:t>V</a:t>
            </a:r>
            <a:r>
              <a:rPr lang="en-US" baseline="-25000" dirty="0" smtClean="0">
                <a:latin typeface="Cambria" pitchFamily="18" charset="0"/>
              </a:rPr>
              <a:t>1</a:t>
            </a:r>
            <a:r>
              <a:rPr lang="en-US" i="1" dirty="0" smtClean="0"/>
              <a:t>, E</a:t>
            </a:r>
            <a:r>
              <a:rPr lang="en-US" baseline="-25000" dirty="0" smtClean="0">
                <a:latin typeface="Cambria" pitchFamily="18" charset="0"/>
              </a:rPr>
              <a:t>1</a:t>
            </a:r>
            <a:r>
              <a:rPr lang="en-US" dirty="0" smtClean="0"/>
              <a:t>)</a:t>
            </a:r>
            <a:r>
              <a:rPr lang="en-US" i="1" dirty="0" smtClean="0"/>
              <a:t> </a:t>
            </a:r>
            <a:r>
              <a:rPr lang="en-US" dirty="0" smtClean="0"/>
              <a:t>and </a:t>
            </a:r>
            <a:r>
              <a:rPr lang="en-US" i="1" dirty="0" smtClean="0"/>
              <a:t>G</a:t>
            </a:r>
            <a:r>
              <a:rPr lang="en-US" baseline="-25000" dirty="0" smtClean="0">
                <a:latin typeface="Cambria" pitchFamily="18" charset="0"/>
              </a:rPr>
              <a:t>2</a:t>
            </a:r>
            <a:r>
              <a:rPr lang="en-US" i="1" dirty="0" smtClean="0"/>
              <a:t> = </a:t>
            </a:r>
            <a:r>
              <a:rPr lang="en-US" dirty="0" smtClean="0"/>
              <a:t>(</a:t>
            </a:r>
            <a:r>
              <a:rPr lang="en-US" i="1" dirty="0" smtClean="0"/>
              <a:t>V</a:t>
            </a:r>
            <a:r>
              <a:rPr lang="en-US" baseline="-25000" dirty="0" smtClean="0">
                <a:latin typeface="Cambria" pitchFamily="18" charset="0"/>
              </a:rPr>
              <a:t>2</a:t>
            </a:r>
            <a:r>
              <a:rPr lang="en-US" i="1" dirty="0" smtClean="0"/>
              <a:t>, E</a:t>
            </a:r>
            <a:r>
              <a:rPr lang="en-US" baseline="-25000" dirty="0" smtClean="0">
                <a:latin typeface="Cambria" pitchFamily="18" charset="0"/>
              </a:rPr>
              <a:t>2</a:t>
            </a:r>
            <a:r>
              <a:rPr lang="en-US" dirty="0" smtClean="0"/>
              <a:t>)</a:t>
            </a:r>
            <a:r>
              <a:rPr lang="en-US" i="1" dirty="0" smtClean="0"/>
              <a:t> </a:t>
            </a:r>
            <a:r>
              <a:rPr lang="en-US" dirty="0" smtClean="0"/>
              <a:t>is the simple graph with vertex set </a:t>
            </a:r>
            <a:r>
              <a:rPr lang="en-US" i="1" dirty="0" smtClean="0"/>
              <a:t>V</a:t>
            </a:r>
            <a:r>
              <a:rPr lang="en-US" baseline="-25000" dirty="0" smtClean="0">
                <a:latin typeface="Cambria" pitchFamily="18" charset="0"/>
              </a:rPr>
              <a:t>1</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V</a:t>
            </a:r>
            <a:r>
              <a:rPr lang="en-US" baseline="-25000" dirty="0" smtClean="0">
                <a:latin typeface="Cambria Math"/>
                <a:ea typeface="Cambria Math"/>
              </a:rPr>
              <a:t>2</a:t>
            </a:r>
            <a:r>
              <a:rPr lang="en-US" i="1" dirty="0" smtClean="0">
                <a:latin typeface="Cambria Math"/>
                <a:ea typeface="Cambria Math"/>
              </a:rPr>
              <a:t> </a:t>
            </a:r>
            <a:r>
              <a:rPr lang="en-US" dirty="0" smtClean="0">
                <a:ea typeface="Cambria Math"/>
              </a:rPr>
              <a:t>and edge set </a:t>
            </a:r>
            <a:r>
              <a:rPr lang="en-US" i="1" dirty="0" smtClean="0">
                <a:ea typeface="Cambria Math"/>
              </a:rPr>
              <a:t>E</a:t>
            </a:r>
            <a:r>
              <a:rPr lang="en-US" baseline="-25000"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E</a:t>
            </a:r>
            <a:r>
              <a:rPr lang="en-US" baseline="-25000" dirty="0" smtClean="0">
                <a:latin typeface="Cambria Math"/>
                <a:ea typeface="Cambria Math"/>
              </a:rPr>
              <a:t>2</a:t>
            </a:r>
            <a:r>
              <a:rPr lang="en-US" dirty="0" smtClean="0">
                <a:latin typeface="Cambria Math"/>
                <a:ea typeface="Cambria Math"/>
              </a:rPr>
              <a:t>. </a:t>
            </a:r>
            <a:r>
              <a:rPr lang="en-US" dirty="0" smtClean="0">
                <a:ea typeface="Cambria Math"/>
              </a:rPr>
              <a:t>The union of</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1</a:t>
            </a:r>
            <a:r>
              <a:rPr lang="en-US" dirty="0" smtClean="0">
                <a:latin typeface="Cambria Math"/>
                <a:ea typeface="Cambria Math"/>
              </a:rPr>
              <a:t> </a:t>
            </a:r>
            <a:r>
              <a:rPr lang="en-US" dirty="0" smtClean="0">
                <a:ea typeface="Cambria Math"/>
              </a:rPr>
              <a:t>and</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2</a:t>
            </a:r>
            <a:r>
              <a:rPr lang="en-US" i="1" dirty="0" smtClean="0">
                <a:latin typeface="Cambria Math"/>
                <a:ea typeface="Cambria Math"/>
              </a:rPr>
              <a:t> </a:t>
            </a:r>
            <a:r>
              <a:rPr lang="en-US" dirty="0" smtClean="0">
                <a:ea typeface="Cambria Math"/>
              </a:rPr>
              <a:t>is denoted by </a:t>
            </a:r>
            <a:r>
              <a:rPr lang="en-US" b="1" i="1" dirty="0" smtClean="0">
                <a:solidFill>
                  <a:srgbClr val="FF0000"/>
                </a:solidFill>
                <a:ea typeface="Cambria Math"/>
              </a:rPr>
              <a:t>G</a:t>
            </a:r>
            <a:r>
              <a:rPr lang="en-US" b="1" baseline="-25000" dirty="0" smtClean="0">
                <a:solidFill>
                  <a:srgbClr val="FF0000"/>
                </a:solidFill>
                <a:latin typeface="Cambria Math"/>
                <a:ea typeface="Cambria Math"/>
              </a:rPr>
              <a:t>1</a:t>
            </a:r>
            <a:r>
              <a:rPr lang="en-US" b="1" i="1" dirty="0" smtClean="0">
                <a:solidFill>
                  <a:srgbClr val="FF0000"/>
                </a:solidFill>
                <a:latin typeface="Cambria Math"/>
                <a:ea typeface="Cambria Math"/>
              </a:rPr>
              <a:t> </a:t>
            </a:r>
            <a:r>
              <a:rPr lang="en-US" b="1" dirty="0" smtClean="0">
                <a:solidFill>
                  <a:srgbClr val="FF0000"/>
                </a:solidFill>
                <a:latin typeface="Cambria Math"/>
                <a:ea typeface="Cambria Math"/>
              </a:rPr>
              <a:t>⋃ </a:t>
            </a:r>
            <a:r>
              <a:rPr lang="en-US" b="1" i="1" dirty="0" smtClean="0">
                <a:solidFill>
                  <a:srgbClr val="FF0000"/>
                </a:solidFill>
                <a:ea typeface="Cambria Math"/>
              </a:rPr>
              <a:t>G</a:t>
            </a:r>
            <a:r>
              <a:rPr lang="en-US" b="1" baseline="-25000" dirty="0" smtClean="0">
                <a:solidFill>
                  <a:srgbClr val="FF0000"/>
                </a:solidFill>
                <a:latin typeface="Cambria Math"/>
                <a:ea typeface="Cambria Math"/>
              </a:rPr>
              <a:t>2</a:t>
            </a:r>
            <a:r>
              <a:rPr lang="en-US" dirty="0" smtClean="0">
                <a:latin typeface="Cambria Math"/>
                <a:ea typeface="Cambria Math"/>
              </a:rPr>
              <a:t>.</a:t>
            </a:r>
          </a:p>
          <a:p>
            <a:pPr indent="0">
              <a:buNone/>
            </a:pPr>
            <a:endParaRPr lang="en-US" dirty="0" smtClean="0">
              <a:latin typeface="Cambria Math"/>
              <a:ea typeface="Cambria Math"/>
            </a:endParaRPr>
          </a:p>
          <a:p>
            <a:pPr indent="0">
              <a:buNone/>
            </a:pPr>
            <a:r>
              <a:rPr lang="en-US" b="1" dirty="0" smtClean="0">
                <a:ea typeface="Cambria Math"/>
              </a:rPr>
              <a:t>Example</a:t>
            </a:r>
            <a:r>
              <a:rPr lang="en-US" dirty="0" smtClean="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724400"/>
            <a:ext cx="4202430" cy="1313688"/>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Representing Graphs and Graph Isomorphism</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10.3</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Introduction to Graphs</a:t>
            </a:r>
          </a:p>
          <a:p>
            <a:r>
              <a:rPr lang="en-US" dirty="0" smtClean="0"/>
              <a:t>Graph Taxonomy</a:t>
            </a:r>
          </a:p>
          <a:p>
            <a:r>
              <a:rPr lang="en-US" dirty="0" smtClean="0"/>
              <a:t>Graph Models</a:t>
            </a:r>
          </a:p>
        </p:txBody>
      </p:sp>
      <p:sp>
        <p:nvSpPr>
          <p:cNvPr id="4" name="Slide Number Placeholder 3"/>
          <p:cNvSpPr>
            <a:spLocks noGrp="1"/>
          </p:cNvSpPr>
          <p:nvPr>
            <p:ph type="sldNum" sz="quarter" idx="12"/>
          </p:nvPr>
        </p:nvSpPr>
        <p:spPr/>
        <p:txBody>
          <a:bodyPr/>
          <a:lstStyle/>
          <a:p>
            <a:fld id="{8CD41AC4-40F7-4FE0-8905-74C6698904F3}"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Adjacency Lists</a:t>
            </a:r>
          </a:p>
          <a:p>
            <a:r>
              <a:rPr lang="en-US" dirty="0" smtClean="0"/>
              <a:t>Adjacency Matrices</a:t>
            </a:r>
          </a:p>
          <a:p>
            <a:r>
              <a:rPr lang="en-US" dirty="0" smtClean="0"/>
              <a:t>Incidence Matrices</a:t>
            </a:r>
          </a:p>
          <a:p>
            <a:r>
              <a:rPr lang="en-US" dirty="0" smtClean="0"/>
              <a:t>Isomorphism </a:t>
            </a:r>
            <a:r>
              <a:rPr lang="en-US" smtClean="0"/>
              <a:t>of Graphs</a:t>
            </a:r>
            <a:endParaRPr lang="en-US" dirty="0" smtClean="0"/>
          </a:p>
        </p:txBody>
      </p:sp>
      <p:sp>
        <p:nvSpPr>
          <p:cNvPr id="4" name="Slide Number Placeholder 3"/>
          <p:cNvSpPr>
            <a:spLocks noGrp="1"/>
          </p:cNvSpPr>
          <p:nvPr>
            <p:ph type="sldNum" sz="quarter" idx="12"/>
          </p:nvPr>
        </p:nvSpPr>
        <p:spPr/>
        <p:txBody>
          <a:bodyPr/>
          <a:lstStyle/>
          <a:p>
            <a:fld id="{8CD41AC4-40F7-4FE0-8905-74C6698904F3}"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Graphs: </a:t>
            </a:r>
            <a:br>
              <a:rPr lang="en-US" dirty="0" smtClean="0"/>
            </a:br>
            <a:r>
              <a:rPr lang="en-US" dirty="0" smtClean="0"/>
              <a:t>Adjacency Lists</a:t>
            </a:r>
            <a:endParaRPr lang="en-US" dirty="0"/>
          </a:p>
        </p:txBody>
      </p:sp>
      <p:sp>
        <p:nvSpPr>
          <p:cNvPr id="3" name="Content Placeholder 2"/>
          <p:cNvSpPr>
            <a:spLocks noGrp="1"/>
          </p:cNvSpPr>
          <p:nvPr>
            <p:ph idx="1"/>
          </p:nvPr>
        </p:nvSpPr>
        <p:spPr>
          <a:xfrm>
            <a:off x="457200" y="1935480"/>
            <a:ext cx="8305800" cy="4922520"/>
          </a:xfrm>
        </p:spPr>
        <p:txBody>
          <a:bodyPr/>
          <a:lstStyle/>
          <a:p>
            <a:pPr indent="0">
              <a:buNone/>
            </a:pPr>
            <a:r>
              <a:rPr lang="en-US" b="1" dirty="0" smtClean="0"/>
              <a:t>Definition</a:t>
            </a:r>
            <a:r>
              <a:rPr lang="en-US" dirty="0" smtClean="0"/>
              <a:t>: An </a:t>
            </a:r>
            <a:r>
              <a:rPr lang="en-US" i="1" dirty="0" smtClean="0">
                <a:solidFill>
                  <a:srgbClr val="FF0000"/>
                </a:solidFill>
              </a:rPr>
              <a:t>adjacency list </a:t>
            </a:r>
            <a:r>
              <a:rPr lang="en-US" dirty="0" smtClean="0"/>
              <a:t>can be used to represent a graph </a:t>
            </a:r>
            <a:r>
              <a:rPr lang="en-US" dirty="0" smtClean="0">
                <a:solidFill>
                  <a:srgbClr val="00B050"/>
                </a:solidFill>
              </a:rPr>
              <a:t>with no multiple edges </a:t>
            </a:r>
            <a:r>
              <a:rPr lang="en-US" dirty="0" smtClean="0"/>
              <a:t>by specifying the vertices that are adjacent to each vertex of the graph.</a:t>
            </a:r>
          </a:p>
          <a:p>
            <a:pPr indent="0">
              <a:buNone/>
            </a:pPr>
            <a:endParaRPr lang="en-US" dirty="0"/>
          </a:p>
          <a:p>
            <a:pPr indent="0">
              <a:buNone/>
            </a:pPr>
            <a:endParaRPr lang="en-US" dirty="0" smtClean="0"/>
          </a:p>
          <a:p>
            <a:pPr indent="0">
              <a:buNone/>
            </a:pPr>
            <a:endParaRPr lang="en-US" dirty="0"/>
          </a:p>
          <a:p>
            <a:pPr indent="0">
              <a:buNone/>
            </a:pPr>
            <a:endParaRPr lang="en-US" dirty="0" smtClean="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29000"/>
            <a:ext cx="1447800" cy="135185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98785"/>
            <a:ext cx="1905000" cy="1704037"/>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smtClean="0"/>
              <a:t>:</a:t>
            </a:r>
            <a:endParaRPr lang="en-US" dirty="0"/>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smtClean="0"/>
              <a:t>:</a:t>
            </a:r>
            <a:endParaRPr lang="en-US"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5404" y="5063412"/>
            <a:ext cx="1803722" cy="153900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8823" y="5105400"/>
            <a:ext cx="2133600" cy="1600200"/>
          </a:xfrm>
          <a:prstGeom prst="rect">
            <a:avLst/>
          </a:prstGeom>
        </p:spPr>
      </p:pic>
      <p:sp>
        <p:nvSpPr>
          <p:cNvPr id="11" name="Slide Number Placeholder 10"/>
          <p:cNvSpPr>
            <a:spLocks noGrp="1"/>
          </p:cNvSpPr>
          <p:nvPr>
            <p:ph type="sldNum" sz="quarter" idx="12"/>
          </p:nvPr>
        </p:nvSpPr>
        <p:spPr/>
        <p:txBody>
          <a:bodyPr/>
          <a:lstStyle/>
          <a:p>
            <a:fld id="{8CD41AC4-40F7-4FE0-8905-74C6698904F3}" type="slidenum">
              <a:rPr lang="en-US" smtClean="0"/>
              <a:pPr/>
              <a:t>41</a:t>
            </a:fld>
            <a:endParaRPr lang="en-US"/>
          </a:p>
        </p:txBody>
      </p:sp>
    </p:spTree>
    <p:extLst>
      <p:ext uri="{BB962C8B-B14F-4D97-AF65-F5344CB8AC3E}">
        <p14:creationId xmlns:p14="http://schemas.microsoft.com/office/powerpoint/2010/main" val="24507885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Graphs: Adjacency Matrices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Suppose that </a:t>
            </a:r>
            <a:r>
              <a:rPr lang="en-US" i="1" dirty="0" smtClean="0"/>
              <a:t>G</a:t>
            </a:r>
            <a:r>
              <a:rPr lang="en-US" dirty="0" smtClean="0"/>
              <a:t> = (</a:t>
            </a:r>
            <a:r>
              <a:rPr lang="en-US" i="1" dirty="0" smtClean="0"/>
              <a:t>V</a:t>
            </a:r>
            <a:r>
              <a:rPr lang="en-US" dirty="0" smtClean="0"/>
              <a:t>, </a:t>
            </a:r>
            <a:r>
              <a:rPr lang="en-US" i="1" dirty="0" smtClean="0"/>
              <a:t>E</a:t>
            </a:r>
            <a:r>
              <a:rPr lang="en-US" dirty="0" smtClean="0"/>
              <a:t>) is a simple graph where |</a:t>
            </a:r>
            <a:r>
              <a:rPr lang="en-US" i="1" dirty="0" smtClean="0"/>
              <a:t>V</a:t>
            </a:r>
            <a:r>
              <a:rPr lang="en-US" dirty="0" smtClean="0"/>
              <a:t>| = </a:t>
            </a:r>
            <a:r>
              <a:rPr lang="en-US" i="1" dirty="0" smtClean="0"/>
              <a:t>n</a:t>
            </a:r>
            <a:r>
              <a:rPr lang="en-US" dirty="0" smtClean="0"/>
              <a:t>. Arbitrarily list the vertices of </a:t>
            </a:r>
            <a:r>
              <a:rPr lang="en-US" i="1" dirty="0" smtClean="0"/>
              <a:t>G</a:t>
            </a:r>
            <a:r>
              <a:rPr lang="en-US" dirty="0" smtClean="0"/>
              <a:t> as             </a:t>
            </a:r>
            <a:r>
              <a:rPr lang="en-US" i="1" dirty="0" smtClean="0"/>
              <a:t>v</a:t>
            </a:r>
            <a:r>
              <a:rPr lang="en-US" baseline="-25000" dirty="0" smtClean="0">
                <a:latin typeface="Cambria Math" pitchFamily="18" charset="0"/>
                <a:ea typeface="Cambria Math" pitchFamily="18" charset="0"/>
              </a:rPr>
              <a:t>1</a:t>
            </a:r>
            <a:r>
              <a:rPr lang="en-US" dirty="0" smtClean="0"/>
              <a:t>, </a:t>
            </a:r>
            <a:r>
              <a:rPr lang="en-US" i="1" dirty="0" smtClean="0"/>
              <a:t>v</a:t>
            </a:r>
            <a:r>
              <a:rPr lang="en-US" baseline="-25000" dirty="0" smtClean="0">
                <a:latin typeface="Cambria Math" pitchFamily="18" charset="0"/>
                <a:ea typeface="Cambria Math" pitchFamily="18" charset="0"/>
              </a:rPr>
              <a:t>2</a:t>
            </a:r>
            <a:r>
              <a:rPr lang="en-US" dirty="0" smtClean="0"/>
              <a:t>, … , </a:t>
            </a:r>
            <a:r>
              <a:rPr lang="en-US" i="1" dirty="0" err="1" smtClean="0"/>
              <a:t>v</a:t>
            </a:r>
            <a:r>
              <a:rPr lang="en-US" i="1" baseline="-25000" dirty="0" err="1" smtClean="0"/>
              <a:t>n</a:t>
            </a:r>
            <a:r>
              <a:rPr lang="en-US" dirty="0" smtClean="0"/>
              <a:t>.  The </a:t>
            </a:r>
            <a:r>
              <a:rPr lang="en-US" b="1" i="1" dirty="0" smtClean="0">
                <a:solidFill>
                  <a:srgbClr val="FF0000"/>
                </a:solidFill>
              </a:rPr>
              <a:t>adjacency matrix </a:t>
            </a:r>
            <a:r>
              <a:rPr lang="en-US" b="1" dirty="0" smtClean="0">
                <a:solidFill>
                  <a:srgbClr val="FF0000"/>
                </a:solidFill>
              </a:rPr>
              <a:t> A</a:t>
            </a:r>
            <a:r>
              <a:rPr lang="en-US" b="1" i="1" baseline="-25000" dirty="0" smtClean="0">
                <a:solidFill>
                  <a:srgbClr val="FF0000"/>
                </a:solidFill>
              </a:rPr>
              <a:t>G</a:t>
            </a:r>
            <a:r>
              <a:rPr lang="en-US" b="1" dirty="0" smtClean="0">
                <a:solidFill>
                  <a:srgbClr val="FF0000"/>
                </a:solidFill>
              </a:rPr>
              <a:t> of </a:t>
            </a:r>
            <a:r>
              <a:rPr lang="en-US" b="1" i="1" dirty="0" smtClean="0">
                <a:solidFill>
                  <a:srgbClr val="FF0000"/>
                </a:solidFill>
              </a:rPr>
              <a:t>G</a:t>
            </a:r>
            <a:r>
              <a:rPr lang="en-US" dirty="0" smtClean="0"/>
              <a:t>, with respect to the listing of vertices, is the </a:t>
            </a:r>
            <a:r>
              <a:rPr lang="en-US" i="1" dirty="0" smtClean="0">
                <a:solidFill>
                  <a:srgbClr val="FF0000"/>
                </a:solidFill>
              </a:rPr>
              <a:t>n ×</a:t>
            </a:r>
            <a:r>
              <a:rPr lang="en-US" dirty="0" smtClean="0">
                <a:solidFill>
                  <a:srgbClr val="FF0000"/>
                </a:solidFill>
              </a:rPr>
              <a:t> </a:t>
            </a:r>
            <a:r>
              <a:rPr lang="en-US" i="1" dirty="0" smtClean="0">
                <a:solidFill>
                  <a:srgbClr val="FF0000"/>
                </a:solidFill>
              </a:rPr>
              <a:t>n</a:t>
            </a:r>
            <a:r>
              <a:rPr lang="en-US" dirty="0" smtClean="0">
                <a:solidFill>
                  <a:srgbClr val="FF0000"/>
                </a:solidFill>
              </a:rPr>
              <a:t> zero-one matrix with </a:t>
            </a:r>
            <a:r>
              <a:rPr lang="en-US" dirty="0" smtClean="0">
                <a:solidFill>
                  <a:srgbClr val="FF0000"/>
                </a:solidFill>
                <a:latin typeface="Cambria Math" pitchFamily="18" charset="0"/>
                <a:ea typeface="Cambria Math" pitchFamily="18" charset="0"/>
              </a:rPr>
              <a:t>1</a:t>
            </a:r>
            <a:r>
              <a:rPr lang="en-US" dirty="0" smtClean="0">
                <a:solidFill>
                  <a:srgbClr val="FF0000"/>
                </a:solidFill>
              </a:rPr>
              <a:t> </a:t>
            </a:r>
            <a:r>
              <a:rPr lang="en-US" dirty="0" smtClean="0"/>
              <a:t>as its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when </a:t>
            </a:r>
            <a:r>
              <a:rPr lang="en-US" i="1" dirty="0" smtClean="0"/>
              <a:t>v</a:t>
            </a:r>
            <a:r>
              <a:rPr lang="en-US" i="1" baseline="-25000" dirty="0" smtClean="0"/>
              <a:t>i</a:t>
            </a:r>
            <a:r>
              <a:rPr lang="en-US" i="1" dirty="0" smtClean="0"/>
              <a:t> </a:t>
            </a:r>
            <a:r>
              <a:rPr lang="en-US" dirty="0" smtClean="0"/>
              <a:t>and </a:t>
            </a:r>
            <a:r>
              <a:rPr lang="en-US" i="1" dirty="0" err="1" smtClean="0"/>
              <a:t>v</a:t>
            </a:r>
            <a:r>
              <a:rPr lang="en-US" i="1" baseline="-25000" dirty="0" err="1" smtClean="0"/>
              <a:t>j</a:t>
            </a:r>
            <a:r>
              <a:rPr lang="en-US" dirty="0" smtClean="0"/>
              <a:t> are adjacent, </a:t>
            </a:r>
            <a:r>
              <a:rPr lang="en-US" dirty="0" smtClean="0">
                <a:solidFill>
                  <a:srgbClr val="FF0000"/>
                </a:solidFill>
              </a:rPr>
              <a:t>and </a:t>
            </a:r>
            <a:r>
              <a:rPr lang="en-US" dirty="0" smtClean="0">
                <a:solidFill>
                  <a:srgbClr val="FF0000"/>
                </a:solidFill>
                <a:latin typeface="Cambria Math" pitchFamily="18" charset="0"/>
                <a:ea typeface="Cambria Math" pitchFamily="18" charset="0"/>
              </a:rPr>
              <a:t>0</a:t>
            </a:r>
            <a:r>
              <a:rPr lang="en-US" dirty="0" smtClean="0">
                <a:solidFill>
                  <a:srgbClr val="FF0000"/>
                </a:solidFill>
              </a:rPr>
              <a:t> </a:t>
            </a:r>
            <a:r>
              <a:rPr lang="en-US" dirty="0" smtClean="0"/>
              <a:t>as its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when they are not adjacent.</a:t>
            </a:r>
          </a:p>
          <a:p>
            <a:pPr lvl="1"/>
            <a:r>
              <a:rPr lang="en-US" dirty="0" smtClean="0"/>
              <a:t>In other words, if the graphs adjacency matrix is                </a:t>
            </a:r>
            <a:r>
              <a:rPr lang="en-US" b="1" dirty="0"/>
              <a:t>A</a:t>
            </a:r>
            <a:r>
              <a:rPr lang="en-US" i="1" baseline="-25000" dirty="0"/>
              <a:t>G </a:t>
            </a:r>
            <a:r>
              <a:rPr lang="en-US" dirty="0" smtClean="0"/>
              <a:t>= [</a:t>
            </a:r>
            <a:r>
              <a:rPr lang="en-US" i="1" dirty="0" err="1" smtClean="0"/>
              <a:t>a</a:t>
            </a:r>
            <a:r>
              <a:rPr lang="en-US" i="1" baseline="-25000" dirty="0" err="1" smtClean="0"/>
              <a:t>ij</a:t>
            </a:r>
            <a:r>
              <a:rPr lang="en-US" dirty="0" smtClean="0"/>
              <a:t>], then</a:t>
            </a: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43200" y="5638800"/>
            <a:ext cx="4217670" cy="60960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42</a:t>
            </a:fld>
            <a:endParaRPr lang="en-US"/>
          </a:p>
        </p:txBody>
      </p:sp>
    </p:spTree>
    <p:extLst>
      <p:ext uri="{BB962C8B-B14F-4D97-AF65-F5344CB8AC3E}">
        <p14:creationId xmlns:p14="http://schemas.microsoft.com/office/powerpoint/2010/main" val="14186189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Adjacency Matrices (</a:t>
            </a:r>
            <a:r>
              <a:rPr lang="en-US" i="1" dirty="0" smtClean="0"/>
              <a:t>continued</a:t>
            </a:r>
            <a:r>
              <a:rPr lang="en-US" dirty="0" smtClean="0"/>
              <a:t>)</a:t>
            </a:r>
            <a:endParaRPr lang="en-US" dirty="0"/>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smtClean="0"/>
              <a:t>Example</a:t>
            </a:r>
            <a:r>
              <a:rPr lang="en-US" dirty="0" smtClean="0"/>
              <a:t>:  </a:t>
            </a:r>
            <a:endParaRPr lang="en-US" dirty="0"/>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smtClean="0"/>
              <a:t>The ordering of </a:t>
            </a:r>
          </a:p>
          <a:p>
            <a:r>
              <a:rPr lang="en-US" i="1" dirty="0" smtClean="0"/>
              <a:t>vertices is</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a:t>
            </a:r>
            <a:endParaRPr lang="en-US" dirty="0"/>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smtClean="0"/>
              <a:t>The ordering of </a:t>
            </a:r>
          </a:p>
          <a:p>
            <a:r>
              <a:rPr lang="en-US" i="1" dirty="0" smtClean="0"/>
              <a:t>vertices is</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a:t>
            </a:r>
            <a:endParaRPr lang="en-US" dirty="0"/>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smtClean="0"/>
              <a:t>Note</a:t>
            </a:r>
            <a:r>
              <a:rPr lang="en-US" dirty="0" smtClean="0"/>
              <a:t>: The adjacency matrix of a simple graph is symmetric, i.e., </a:t>
            </a:r>
            <a:r>
              <a:rPr lang="en-US" i="1" dirty="0" err="1" smtClean="0"/>
              <a:t>a</a:t>
            </a:r>
            <a:r>
              <a:rPr lang="en-US" i="1" baseline="-25000" dirty="0" err="1" smtClean="0"/>
              <a:t>ij</a:t>
            </a:r>
            <a:r>
              <a:rPr lang="en-US" baseline="-25000" dirty="0" smtClean="0"/>
              <a:t> </a:t>
            </a:r>
            <a:r>
              <a:rPr lang="en-US" dirty="0" smtClean="0"/>
              <a:t>= </a:t>
            </a:r>
            <a:r>
              <a:rPr lang="en-US" i="1" dirty="0" err="1" smtClean="0"/>
              <a:t>a</a:t>
            </a:r>
            <a:r>
              <a:rPr lang="en-US" i="1" baseline="-25000" dirty="0" err="1" smtClean="0"/>
              <a:t>ji</a:t>
            </a:r>
            <a:r>
              <a:rPr lang="en-US" i="1" baseline="-25000" dirty="0" smtClean="0"/>
              <a:t> </a:t>
            </a:r>
          </a:p>
          <a:p>
            <a:r>
              <a:rPr lang="en-US" dirty="0" smtClean="0"/>
              <a:t>Also,</a:t>
            </a:r>
            <a:r>
              <a:rPr lang="en-US" baseline="-25000" dirty="0" smtClean="0"/>
              <a:t>  </a:t>
            </a:r>
            <a:r>
              <a:rPr lang="en-US" dirty="0" smtClean="0"/>
              <a:t> since there are no loops, each diagonal  entry </a:t>
            </a:r>
            <a:r>
              <a:rPr lang="en-US" i="1" dirty="0" err="1" smtClean="0"/>
              <a:t>a</a:t>
            </a:r>
            <a:r>
              <a:rPr lang="en-US" i="1" baseline="-25000" dirty="0" err="1" smtClean="0"/>
              <a:t>ij</a:t>
            </a:r>
            <a:r>
              <a:rPr lang="en-US" dirty="0" smtClean="0"/>
              <a:t>  for </a:t>
            </a:r>
            <a:r>
              <a:rPr lang="en-US" i="1" dirty="0" err="1" smtClean="0"/>
              <a:t>i</a:t>
            </a:r>
            <a:r>
              <a:rPr lang="en-US" dirty="0" smtClean="0"/>
              <a:t> =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3</a:t>
            </a:r>
            <a:r>
              <a:rPr lang="en-US" dirty="0" smtClean="0"/>
              <a:t>, …, </a:t>
            </a:r>
            <a:r>
              <a:rPr lang="en-US" i="1" dirty="0" smtClean="0"/>
              <a:t>n</a:t>
            </a:r>
            <a:r>
              <a:rPr lang="en-US" dirty="0" smtClean="0"/>
              <a:t>, is </a:t>
            </a:r>
            <a:r>
              <a:rPr lang="en-US" dirty="0" smtClean="0">
                <a:latin typeface="Cambria Math" pitchFamily="18" charset="0"/>
                <a:ea typeface="Cambria Math" pitchFamily="18" charset="0"/>
              </a:rPr>
              <a:t>0</a:t>
            </a:r>
            <a:r>
              <a:rPr lang="en-US" dirty="0" smtClean="0"/>
              <a:t>.</a:t>
            </a:r>
            <a:endParaRPr lang="en-US" baseline="-25000" dirty="0"/>
          </a:p>
        </p:txBody>
      </p:sp>
      <p:sp>
        <p:nvSpPr>
          <p:cNvPr id="18" name="TextBox 17"/>
          <p:cNvSpPr txBox="1"/>
          <p:nvPr/>
        </p:nvSpPr>
        <p:spPr>
          <a:xfrm>
            <a:off x="6019801" y="1945481"/>
            <a:ext cx="2971800" cy="3693319"/>
          </a:xfrm>
          <a:prstGeom prst="rect">
            <a:avLst/>
          </a:prstGeom>
          <a:noFill/>
          <a:ln>
            <a:solidFill>
              <a:schemeClr val="accent1"/>
            </a:solidFill>
          </a:ln>
        </p:spPr>
        <p:txBody>
          <a:bodyPr wrap="square" rtlCol="0">
            <a:spAutoFit/>
          </a:bodyPr>
          <a:lstStyle/>
          <a:p>
            <a:r>
              <a:rPr lang="en-US" dirty="0" smtClean="0"/>
              <a:t>When </a:t>
            </a:r>
            <a:r>
              <a:rPr lang="en-US" dirty="0"/>
              <a:t>a </a:t>
            </a:r>
            <a:r>
              <a:rPr lang="en-US" dirty="0">
                <a:solidFill>
                  <a:srgbClr val="FF0000"/>
                </a:solidFill>
              </a:rPr>
              <a:t>graph is sparse</a:t>
            </a:r>
            <a:r>
              <a:rPr lang="en-US" dirty="0"/>
              <a:t>, that is, it has few edges relatively to the total number of possible edges, it is much </a:t>
            </a:r>
            <a:r>
              <a:rPr lang="en-US" dirty="0">
                <a:solidFill>
                  <a:srgbClr val="FF0000"/>
                </a:solidFill>
              </a:rPr>
              <a:t>more efficient </a:t>
            </a:r>
            <a:r>
              <a:rPr lang="en-US" dirty="0"/>
              <a:t>to  represent the graph using an </a:t>
            </a:r>
            <a:r>
              <a:rPr lang="en-US" dirty="0">
                <a:solidFill>
                  <a:srgbClr val="FF0000"/>
                </a:solidFill>
              </a:rPr>
              <a:t>adjacency list </a:t>
            </a:r>
            <a:r>
              <a:rPr lang="en-US" dirty="0"/>
              <a:t>than an adjacency matrix.  But for a </a:t>
            </a:r>
            <a:r>
              <a:rPr lang="en-US" b="1" dirty="0">
                <a:solidFill>
                  <a:srgbClr val="00B050"/>
                </a:solidFill>
              </a:rPr>
              <a:t>dense graph</a:t>
            </a:r>
            <a:r>
              <a:rPr lang="en-US" dirty="0"/>
              <a:t>, which includes a high percentage of possible edges, an </a:t>
            </a:r>
            <a:r>
              <a:rPr lang="en-US" b="1" dirty="0">
                <a:solidFill>
                  <a:srgbClr val="00B050"/>
                </a:solidFill>
              </a:rPr>
              <a:t>adjacency matrix </a:t>
            </a:r>
            <a:r>
              <a:rPr lang="en-US" dirty="0"/>
              <a:t>is preferable.</a:t>
            </a:r>
          </a:p>
        </p:txBody>
      </p:sp>
      <p:sp>
        <p:nvSpPr>
          <p:cNvPr id="16" name="Slide Number Placeholder 15"/>
          <p:cNvSpPr>
            <a:spLocks noGrp="1"/>
          </p:cNvSpPr>
          <p:nvPr>
            <p:ph type="sldNum" sz="quarter" idx="12"/>
          </p:nvPr>
        </p:nvSpPr>
        <p:spPr/>
        <p:txBody>
          <a:bodyPr/>
          <a:lstStyle/>
          <a:p>
            <a:fld id="{8CD41AC4-40F7-4FE0-8905-74C6698904F3}" type="slidenum">
              <a:rPr lang="en-US" smtClean="0"/>
              <a:pPr/>
              <a:t>43</a:t>
            </a:fld>
            <a:endParaRPr lang="en-US"/>
          </a:p>
        </p:txBody>
      </p:sp>
    </p:spTree>
    <p:extLst>
      <p:ext uri="{BB962C8B-B14F-4D97-AF65-F5344CB8AC3E}">
        <p14:creationId xmlns:p14="http://schemas.microsoft.com/office/powerpoint/2010/main" val="9251385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Adjacency Matrices (</a:t>
            </a:r>
            <a:r>
              <a:rPr lang="en-US" i="1" dirty="0" smtClean="0"/>
              <a:t>continued</a:t>
            </a:r>
            <a:r>
              <a:rPr lang="en-US" dirty="0" smtClean="0"/>
              <a:t>)</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b="1" dirty="0" smtClean="0">
                <a:solidFill>
                  <a:srgbClr val="FF0000"/>
                </a:solidFill>
              </a:rPr>
              <a:t>Adjacency matrices can also be used to represent graphs with loops and multiple edges</a:t>
            </a:r>
            <a:r>
              <a:rPr lang="en-US" dirty="0" smtClean="0"/>
              <a:t>. </a:t>
            </a:r>
          </a:p>
          <a:p>
            <a:r>
              <a:rPr lang="en-US" dirty="0" smtClean="0"/>
              <a:t>A loop at the vertex </a:t>
            </a:r>
            <a:r>
              <a:rPr lang="en-US" i="1" dirty="0" smtClean="0"/>
              <a:t>v</a:t>
            </a:r>
            <a:r>
              <a:rPr lang="en-US" i="1" baseline="-25000" dirty="0" smtClean="0"/>
              <a:t>i</a:t>
            </a:r>
            <a:r>
              <a:rPr lang="en-US" dirty="0" smtClean="0"/>
              <a:t> is represented by a </a:t>
            </a:r>
            <a:r>
              <a:rPr lang="en-US" dirty="0" smtClean="0">
                <a:latin typeface="Cambria Math" pitchFamily="18" charset="0"/>
                <a:ea typeface="Cambria Math" pitchFamily="18" charset="0"/>
              </a:rPr>
              <a:t>1</a:t>
            </a:r>
            <a:r>
              <a:rPr lang="en-US" dirty="0" smtClean="0"/>
              <a:t> at the (</a:t>
            </a:r>
            <a:r>
              <a:rPr lang="en-US" i="1" dirty="0" err="1" smtClean="0"/>
              <a:t>i</a:t>
            </a:r>
            <a:r>
              <a:rPr lang="en-US" dirty="0" smtClean="0"/>
              <a:t>, </a:t>
            </a:r>
            <a:r>
              <a:rPr lang="en-US" i="1" dirty="0" smtClean="0"/>
              <a:t>j</a:t>
            </a:r>
            <a:r>
              <a:rPr lang="en-US" dirty="0" smtClean="0"/>
              <a:t>)</a:t>
            </a:r>
            <a:r>
              <a:rPr lang="en-US" dirty="0" err="1" smtClean="0"/>
              <a:t>th</a:t>
            </a:r>
            <a:r>
              <a:rPr lang="en-US" dirty="0" smtClean="0"/>
              <a:t> position of the matrix. </a:t>
            </a:r>
          </a:p>
          <a:p>
            <a:r>
              <a:rPr lang="en-US" dirty="0" smtClean="0"/>
              <a:t>When multiple edges connect the same pair of vertices </a:t>
            </a:r>
            <a:r>
              <a:rPr lang="en-US" i="1" dirty="0" smtClean="0"/>
              <a:t>v</a:t>
            </a:r>
            <a:r>
              <a:rPr lang="en-US" i="1" baseline="-25000" dirty="0" smtClean="0"/>
              <a:t>i</a:t>
            </a:r>
            <a:r>
              <a:rPr lang="en-US" dirty="0" smtClean="0"/>
              <a:t> and </a:t>
            </a:r>
            <a:r>
              <a:rPr lang="en-US" i="1" dirty="0" err="1" smtClean="0"/>
              <a:t>v</a:t>
            </a:r>
            <a:r>
              <a:rPr lang="en-US" i="1" baseline="-25000" dirty="0" err="1" smtClean="0"/>
              <a:t>j</a:t>
            </a:r>
            <a:r>
              <a:rPr lang="en-US" dirty="0" smtClean="0"/>
              <a:t>, (or if multiple loops are present at the same vertex), the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equals the number of edges connecting the pair of vertices. </a:t>
            </a:r>
          </a:p>
          <a:p>
            <a:pPr indent="0">
              <a:buNone/>
            </a:pPr>
            <a:r>
              <a:rPr lang="en-US" b="1" dirty="0" smtClean="0"/>
              <a:t>Example</a:t>
            </a:r>
            <a:r>
              <a:rPr lang="en-US" dirty="0" smtClean="0"/>
              <a:t>: We give the </a:t>
            </a:r>
            <a:r>
              <a:rPr lang="en-US" b="1" dirty="0" smtClean="0">
                <a:solidFill>
                  <a:srgbClr val="FF0000"/>
                </a:solidFill>
              </a:rPr>
              <a:t>adjacency matrix  of the </a:t>
            </a:r>
            <a:r>
              <a:rPr lang="en-US" b="1" dirty="0" err="1" smtClean="0">
                <a:solidFill>
                  <a:srgbClr val="FF0000"/>
                </a:solidFill>
              </a:rPr>
              <a:t>pseudograph</a:t>
            </a:r>
            <a:r>
              <a:rPr lang="en-US" b="1" dirty="0" smtClean="0">
                <a:solidFill>
                  <a:srgbClr val="FF0000"/>
                </a:solidFill>
              </a:rPr>
              <a:t> </a:t>
            </a:r>
            <a:r>
              <a:rPr lang="en-US" dirty="0" smtClean="0"/>
              <a:t>shown here using the ordering of vertices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p>
          <a:p>
            <a:pPr indent="0">
              <a:buNone/>
            </a:pPr>
            <a:endParaRPr lang="en-US" dirty="0"/>
          </a:p>
          <a:p>
            <a:pPr indent="0">
              <a:buNone/>
            </a:pPr>
            <a:r>
              <a:rPr lang="en-US" dirty="0" smtClean="0"/>
              <a:t>  </a:t>
            </a:r>
          </a:p>
          <a:p>
            <a:pPr indent="0">
              <a:buNone/>
            </a:pPr>
            <a:r>
              <a:rPr lang="en-US" dirty="0"/>
              <a:t> </a:t>
            </a:r>
            <a:r>
              <a:rPr lang="en-US" dirty="0" smtClean="0"/>
              <a:t> </a:t>
            </a:r>
          </a:p>
          <a:p>
            <a:pPr indent="0">
              <a:buNone/>
            </a:pPr>
            <a:r>
              <a:rPr lang="en-US" dirty="0"/>
              <a:t> </a:t>
            </a:r>
            <a:r>
              <a:rPr lang="en-US" dirty="0" smtClean="0"/>
              <a:t> </a:t>
            </a:r>
            <a:endParaRPr lang="en-US" dirty="0"/>
          </a:p>
        </p:txBody>
      </p:sp>
      <p:sp>
        <p:nvSpPr>
          <p:cNvPr id="9" name="Slide Number Placeholder 8"/>
          <p:cNvSpPr>
            <a:spLocks noGrp="1"/>
          </p:cNvSpPr>
          <p:nvPr>
            <p:ph type="sldNum" sz="quarter" idx="12"/>
          </p:nvPr>
        </p:nvSpPr>
        <p:spPr/>
        <p:txBody>
          <a:bodyPr/>
          <a:lstStyle/>
          <a:p>
            <a:fld id="{8CD41AC4-40F7-4FE0-8905-74C6698904F3}" type="slidenum">
              <a:rPr lang="en-US" smtClean="0"/>
              <a:pPr/>
              <a:t>44</a:t>
            </a:fld>
            <a:endParaRPr lang="en-US"/>
          </a:p>
        </p:txBody>
      </p:sp>
    </p:spTree>
    <p:extLst>
      <p:ext uri="{BB962C8B-B14F-4D97-AF65-F5344CB8AC3E}">
        <p14:creationId xmlns:p14="http://schemas.microsoft.com/office/powerpoint/2010/main" val="37230898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FF0000"/>
                </a:solidFill>
              </a:rPr>
              <a:t>Adjacency matrices can also be used to represent directed graphs</a:t>
            </a:r>
            <a:r>
              <a:rPr lang="en-US" dirty="0" smtClean="0"/>
              <a:t>. The matrix for a 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has a </a:t>
            </a:r>
            <a:r>
              <a:rPr lang="en-US" dirty="0" smtClean="0">
                <a:latin typeface="Cambria Math" pitchFamily="18" charset="0"/>
                <a:ea typeface="Cambria Math" pitchFamily="18" charset="0"/>
              </a:rPr>
              <a:t>1</a:t>
            </a:r>
            <a:r>
              <a:rPr lang="en-US" dirty="0" smtClean="0"/>
              <a:t> in its (</a:t>
            </a:r>
            <a:r>
              <a:rPr lang="en-US" i="1" dirty="0" err="1" smtClean="0"/>
              <a:t>i</a:t>
            </a:r>
            <a:r>
              <a:rPr lang="en-US" dirty="0" smtClean="0"/>
              <a:t>, </a:t>
            </a:r>
            <a:r>
              <a:rPr lang="en-US" i="1" dirty="0" smtClean="0"/>
              <a:t>j</a:t>
            </a:r>
            <a:r>
              <a:rPr lang="en-US" dirty="0" smtClean="0"/>
              <a:t>)</a:t>
            </a:r>
            <a:r>
              <a:rPr lang="en-US" dirty="0" err="1" smtClean="0"/>
              <a:t>th</a:t>
            </a:r>
            <a:r>
              <a:rPr lang="en-US" dirty="0" smtClean="0"/>
              <a:t> position if there is an edge from </a:t>
            </a:r>
            <a:r>
              <a:rPr lang="en-US" i="1" dirty="0" smtClean="0"/>
              <a:t>v</a:t>
            </a:r>
            <a:r>
              <a:rPr lang="en-US" i="1" baseline="-25000" dirty="0" smtClean="0"/>
              <a:t>i</a:t>
            </a:r>
            <a:r>
              <a:rPr lang="en-US" i="1" dirty="0" smtClean="0"/>
              <a:t> </a:t>
            </a:r>
            <a:r>
              <a:rPr lang="en-US" dirty="0" smtClean="0"/>
              <a:t>to </a:t>
            </a:r>
            <a:r>
              <a:rPr lang="en-US" i="1" dirty="0" err="1" smtClean="0"/>
              <a:t>v</a:t>
            </a:r>
            <a:r>
              <a:rPr lang="en-US" i="1" baseline="-25000" dirty="0" err="1" smtClean="0"/>
              <a:t>j</a:t>
            </a:r>
            <a:r>
              <a:rPr lang="en-US" dirty="0" smtClean="0"/>
              <a:t>, where </a:t>
            </a:r>
            <a:r>
              <a:rPr lang="en-US" i="1" dirty="0" smtClean="0"/>
              <a:t>v</a:t>
            </a:r>
            <a:r>
              <a:rPr lang="en-US" baseline="-25000" dirty="0" smtClean="0">
                <a:latin typeface="Cambria Math" pitchFamily="18" charset="0"/>
                <a:ea typeface="Cambria Math" pitchFamily="18" charset="0"/>
              </a:rPr>
              <a:t>1</a:t>
            </a:r>
            <a:r>
              <a:rPr lang="en-US" dirty="0" smtClean="0"/>
              <a:t>, </a:t>
            </a:r>
            <a:r>
              <a:rPr lang="en-US" i="1" dirty="0" smtClean="0"/>
              <a:t>v</a:t>
            </a:r>
            <a:r>
              <a:rPr lang="en-US" baseline="-25000" dirty="0" smtClean="0">
                <a:latin typeface="Cambria Math" pitchFamily="18" charset="0"/>
                <a:ea typeface="Cambria Math" pitchFamily="18" charset="0"/>
              </a:rPr>
              <a:t>2</a:t>
            </a:r>
            <a:r>
              <a:rPr lang="en-US" dirty="0" smtClean="0"/>
              <a:t>, … </a:t>
            </a:r>
            <a:r>
              <a:rPr lang="en-US" i="1" dirty="0" err="1" smtClean="0"/>
              <a:t>v</a:t>
            </a:r>
            <a:r>
              <a:rPr lang="en-US" i="1" baseline="-25000" dirty="0" err="1" smtClean="0">
                <a:latin typeface="Cambria Math" pitchFamily="18" charset="0"/>
                <a:ea typeface="Cambria Math" pitchFamily="18" charset="0"/>
              </a:rPr>
              <a:t>n</a:t>
            </a:r>
            <a:r>
              <a:rPr lang="en-US" dirty="0" smtClean="0"/>
              <a:t> is a  list of the vertices.</a:t>
            </a:r>
          </a:p>
          <a:p>
            <a:pPr marL="640080" lvl="2" indent="-365760"/>
            <a:r>
              <a:rPr lang="en-US" dirty="0" smtClean="0"/>
              <a:t>In </a:t>
            </a:r>
            <a:r>
              <a:rPr lang="en-US" dirty="0"/>
              <a:t>other words, if the graphs adjacency matrix is  </a:t>
            </a:r>
            <a:r>
              <a:rPr lang="en-US" b="1" dirty="0" smtClean="0"/>
              <a:t>A</a:t>
            </a:r>
            <a:r>
              <a:rPr lang="en-US" i="1" baseline="-25000" dirty="0" smtClean="0"/>
              <a:t>G</a:t>
            </a:r>
            <a:r>
              <a:rPr lang="en-US" dirty="0" smtClean="0"/>
              <a:t> </a:t>
            </a:r>
            <a:r>
              <a:rPr lang="en-US" dirty="0"/>
              <a:t>= [</a:t>
            </a:r>
            <a:r>
              <a:rPr lang="en-US" i="1" dirty="0" err="1"/>
              <a:t>a</a:t>
            </a:r>
            <a:r>
              <a:rPr lang="en-US" i="1" baseline="-25000" dirty="0" err="1"/>
              <a:t>ij</a:t>
            </a:r>
            <a:r>
              <a:rPr lang="en-US" dirty="0"/>
              <a:t>], </a:t>
            </a:r>
            <a:r>
              <a:rPr lang="en-US" dirty="0" smtClean="0"/>
              <a:t>then</a:t>
            </a:r>
          </a:p>
          <a:p>
            <a:pPr marL="640080" lvl="2" indent="-365760"/>
            <a:endParaRPr lang="en-US" dirty="0"/>
          </a:p>
          <a:p>
            <a:pPr marL="640080" lvl="2" indent="-365760"/>
            <a:endParaRPr lang="en-US" dirty="0" smtClean="0"/>
          </a:p>
          <a:p>
            <a:pPr marL="640080" lvl="2" indent="-365760"/>
            <a:r>
              <a:rPr lang="en-US" dirty="0" smtClean="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r>
              <a:rPr lang="en-US" dirty="0" smtClean="0"/>
              <a:t>when there is an edge from </a:t>
            </a:r>
            <a:r>
              <a:rPr lang="en-US" i="1" dirty="0" err="1" smtClean="0"/>
              <a:t>v</a:t>
            </a:r>
            <a:r>
              <a:rPr lang="en-US" i="1" baseline="-25000" dirty="0" err="1" smtClean="0"/>
              <a:t>j</a:t>
            </a:r>
            <a:r>
              <a:rPr lang="en-US" i="1" dirty="0" smtClean="0"/>
              <a:t> </a:t>
            </a:r>
            <a:r>
              <a:rPr lang="en-US" dirty="0"/>
              <a:t>to </a:t>
            </a:r>
            <a:r>
              <a:rPr lang="en-US" i="1" dirty="0" smtClean="0"/>
              <a:t>v</a:t>
            </a:r>
            <a:r>
              <a:rPr lang="en-US" i="1" baseline="-25000" dirty="0"/>
              <a:t>i</a:t>
            </a:r>
            <a:r>
              <a:rPr lang="en-US" dirty="0" smtClean="0"/>
              <a:t>. </a:t>
            </a:r>
          </a:p>
          <a:p>
            <a:pPr marL="640080" lvl="2" indent="-365760"/>
            <a:r>
              <a:rPr lang="en-US" dirty="0" smtClean="0"/>
              <a:t>To represent directed </a:t>
            </a:r>
            <a:r>
              <a:rPr lang="en-US" dirty="0" err="1" smtClean="0"/>
              <a:t>multigraphs</a:t>
            </a:r>
            <a:r>
              <a:rPr lang="en-US" dirty="0" smtClean="0"/>
              <a:t>, the value of </a:t>
            </a:r>
            <a:r>
              <a:rPr lang="en-US" i="1" dirty="0" err="1" smtClean="0"/>
              <a:t>a</a:t>
            </a:r>
            <a:r>
              <a:rPr lang="en-US" i="1" baseline="-25000" dirty="0" err="1" smtClean="0"/>
              <a:t>ij</a:t>
            </a:r>
            <a:r>
              <a:rPr lang="en-US" dirty="0" smtClean="0"/>
              <a:t> is the number of edges connecting </a:t>
            </a:r>
            <a:r>
              <a:rPr lang="en-US" i="1" dirty="0"/>
              <a:t>v</a:t>
            </a:r>
            <a:r>
              <a:rPr lang="en-US" i="1" baseline="-25000" dirty="0"/>
              <a:t>i</a:t>
            </a:r>
            <a:r>
              <a:rPr lang="en-US" i="1" dirty="0"/>
              <a:t> </a:t>
            </a:r>
            <a:r>
              <a:rPr lang="en-US" dirty="0"/>
              <a:t>to </a:t>
            </a:r>
            <a:r>
              <a:rPr lang="en-US" i="1" dirty="0" err="1" smtClean="0"/>
              <a:t>v</a:t>
            </a:r>
            <a:r>
              <a:rPr lang="en-US" i="1" baseline="-25000" dirty="0" err="1" smtClean="0"/>
              <a:t>j</a:t>
            </a:r>
            <a:r>
              <a:rPr lang="en-US" dirty="0" smtClean="0"/>
              <a:t>. </a:t>
            </a:r>
            <a:endParaRPr lang="en-US" dirty="0"/>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81200" y="3886200"/>
            <a:ext cx="4217670" cy="60960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45</a:t>
            </a:fld>
            <a:endParaRPr lang="en-US"/>
          </a:p>
        </p:txBody>
      </p:sp>
    </p:spTree>
    <p:extLst>
      <p:ext uri="{BB962C8B-B14F-4D97-AF65-F5344CB8AC3E}">
        <p14:creationId xmlns:p14="http://schemas.microsoft.com/office/powerpoint/2010/main" val="16794151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Graphs: Incidence Matrices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Let  </a:t>
            </a:r>
            <a:r>
              <a:rPr lang="en-US" i="1" dirty="0"/>
              <a:t>G</a:t>
            </a:r>
            <a:r>
              <a:rPr lang="en-US" dirty="0"/>
              <a:t> = (</a:t>
            </a:r>
            <a:r>
              <a:rPr lang="en-US" i="1" dirty="0"/>
              <a:t>V</a:t>
            </a:r>
            <a:r>
              <a:rPr lang="en-US" dirty="0"/>
              <a:t>, </a:t>
            </a:r>
            <a:r>
              <a:rPr lang="en-US" i="1" dirty="0"/>
              <a:t>E</a:t>
            </a:r>
            <a:r>
              <a:rPr lang="en-US" dirty="0"/>
              <a:t>) </a:t>
            </a:r>
            <a:r>
              <a:rPr lang="en-US" dirty="0" smtClean="0"/>
              <a:t>be an undirected graph with vertices</a:t>
            </a:r>
            <a:r>
              <a:rPr lang="en-US" dirty="0"/>
              <a:t> where </a:t>
            </a:r>
            <a:r>
              <a:rPr lang="en-US" i="1" dirty="0">
                <a:solidFill>
                  <a:srgbClr val="00B050"/>
                </a:solidFill>
              </a:rPr>
              <a:t>v</a:t>
            </a:r>
            <a:r>
              <a:rPr lang="en-US" baseline="-25000" dirty="0">
                <a:solidFill>
                  <a:srgbClr val="00B050"/>
                </a:solidFill>
                <a:latin typeface="Cambria Math" pitchFamily="18" charset="0"/>
                <a:ea typeface="Cambria Math" pitchFamily="18" charset="0"/>
              </a:rPr>
              <a:t>1</a:t>
            </a:r>
            <a:r>
              <a:rPr lang="en-US" dirty="0">
                <a:solidFill>
                  <a:srgbClr val="00B050"/>
                </a:solidFill>
              </a:rPr>
              <a:t>, </a:t>
            </a:r>
            <a:r>
              <a:rPr lang="en-US" i="1" dirty="0">
                <a:solidFill>
                  <a:srgbClr val="00B050"/>
                </a:solidFill>
              </a:rPr>
              <a:t>v</a:t>
            </a:r>
            <a:r>
              <a:rPr lang="en-US" baseline="-25000" dirty="0">
                <a:solidFill>
                  <a:srgbClr val="00B050"/>
                </a:solidFill>
                <a:latin typeface="Cambria Math" pitchFamily="18" charset="0"/>
                <a:ea typeface="Cambria Math" pitchFamily="18" charset="0"/>
              </a:rPr>
              <a:t>2</a:t>
            </a:r>
            <a:r>
              <a:rPr lang="en-US" dirty="0">
                <a:solidFill>
                  <a:srgbClr val="00B050"/>
                </a:solidFill>
              </a:rPr>
              <a:t>, … </a:t>
            </a:r>
            <a:r>
              <a:rPr lang="en-US" i="1" dirty="0" err="1">
                <a:solidFill>
                  <a:srgbClr val="00B050"/>
                </a:solidFill>
              </a:rPr>
              <a:t>v</a:t>
            </a:r>
            <a:r>
              <a:rPr lang="en-US" i="1" baseline="-25000" dirty="0" err="1">
                <a:solidFill>
                  <a:srgbClr val="00B050"/>
                </a:solidFill>
                <a:latin typeface="Cambria Math" pitchFamily="18" charset="0"/>
                <a:ea typeface="Cambria Math" pitchFamily="18" charset="0"/>
              </a:rPr>
              <a:t>n</a:t>
            </a:r>
            <a:r>
              <a:rPr lang="en-US" dirty="0" smtClean="0">
                <a:solidFill>
                  <a:srgbClr val="00B050"/>
                </a:solidFill>
              </a:rPr>
              <a:t>  </a:t>
            </a:r>
            <a:r>
              <a:rPr lang="en-US" dirty="0" smtClean="0"/>
              <a:t>and edges                        </a:t>
            </a:r>
            <a:r>
              <a:rPr lang="en-US" b="1" i="1" dirty="0" smtClean="0">
                <a:solidFill>
                  <a:srgbClr val="00B050"/>
                </a:solidFill>
              </a:rPr>
              <a:t>e</a:t>
            </a:r>
            <a:r>
              <a:rPr lang="en-US" b="1" baseline="-25000" dirty="0" smtClean="0">
                <a:solidFill>
                  <a:srgbClr val="00B050"/>
                </a:solidFill>
                <a:latin typeface="Cambria Math" pitchFamily="18" charset="0"/>
                <a:ea typeface="Cambria Math" pitchFamily="18" charset="0"/>
              </a:rPr>
              <a:t>1</a:t>
            </a:r>
            <a:r>
              <a:rPr lang="en-US" b="1" dirty="0">
                <a:solidFill>
                  <a:srgbClr val="00B050"/>
                </a:solidFill>
              </a:rPr>
              <a:t>, </a:t>
            </a:r>
            <a:r>
              <a:rPr lang="en-US" b="1" i="1" dirty="0" smtClean="0">
                <a:solidFill>
                  <a:srgbClr val="00B050"/>
                </a:solidFill>
              </a:rPr>
              <a:t>e</a:t>
            </a:r>
            <a:r>
              <a:rPr lang="en-US" b="1" baseline="-25000" dirty="0" smtClean="0">
                <a:solidFill>
                  <a:srgbClr val="00B050"/>
                </a:solidFill>
                <a:latin typeface="Cambria Math" pitchFamily="18" charset="0"/>
                <a:ea typeface="Cambria Math" pitchFamily="18" charset="0"/>
              </a:rPr>
              <a:t>2</a:t>
            </a:r>
            <a:r>
              <a:rPr lang="en-US" b="1" dirty="0">
                <a:solidFill>
                  <a:srgbClr val="00B050"/>
                </a:solidFill>
              </a:rPr>
              <a:t>, … </a:t>
            </a:r>
            <a:r>
              <a:rPr lang="en-US" b="1" i="1" dirty="0" err="1" smtClean="0">
                <a:solidFill>
                  <a:srgbClr val="00B050"/>
                </a:solidFill>
              </a:rPr>
              <a:t>e</a:t>
            </a:r>
            <a:r>
              <a:rPr lang="en-US" b="1" i="1" baseline="-25000" dirty="0" err="1" smtClean="0">
                <a:solidFill>
                  <a:srgbClr val="00B050"/>
                </a:solidFill>
                <a:latin typeface="Cambria Math" pitchFamily="18" charset="0"/>
                <a:ea typeface="Cambria Math" pitchFamily="18" charset="0"/>
              </a:rPr>
              <a:t>m</a:t>
            </a:r>
            <a:r>
              <a:rPr lang="en-US" b="1" dirty="0" smtClean="0">
                <a:solidFill>
                  <a:srgbClr val="00B050"/>
                </a:solidFill>
              </a:rPr>
              <a:t>.  </a:t>
            </a:r>
            <a:r>
              <a:rPr lang="en-US" b="1" dirty="0" smtClean="0">
                <a:solidFill>
                  <a:srgbClr val="FF0000"/>
                </a:solidFill>
              </a:rPr>
              <a:t>The incidence matrix </a:t>
            </a:r>
            <a:r>
              <a:rPr lang="en-US" dirty="0" smtClean="0"/>
              <a:t>with respect to the ordering of </a:t>
            </a:r>
            <a:r>
              <a:rPr lang="en-US" i="1" dirty="0" smtClean="0"/>
              <a:t>V</a:t>
            </a:r>
            <a:r>
              <a:rPr lang="en-US" dirty="0" smtClean="0"/>
              <a:t> and </a:t>
            </a:r>
            <a:r>
              <a:rPr lang="en-US" i="1" dirty="0" smtClean="0"/>
              <a:t>E </a:t>
            </a:r>
            <a:r>
              <a:rPr lang="en-US" dirty="0" smtClean="0"/>
              <a:t>is the</a:t>
            </a:r>
            <a:r>
              <a:rPr lang="en-US" i="1" dirty="0"/>
              <a:t> </a:t>
            </a:r>
            <a:r>
              <a:rPr lang="en-US" b="1" i="1" dirty="0">
                <a:solidFill>
                  <a:srgbClr val="00B050"/>
                </a:solidFill>
              </a:rPr>
              <a:t>n ×</a:t>
            </a:r>
            <a:r>
              <a:rPr lang="en-US" b="1" dirty="0">
                <a:solidFill>
                  <a:srgbClr val="00B050"/>
                </a:solidFill>
              </a:rPr>
              <a:t> </a:t>
            </a:r>
            <a:r>
              <a:rPr lang="en-US" b="1" i="1" dirty="0" smtClean="0">
                <a:solidFill>
                  <a:srgbClr val="00B050"/>
                </a:solidFill>
              </a:rPr>
              <a:t>m</a:t>
            </a:r>
            <a:r>
              <a:rPr lang="en-US" b="1" dirty="0" smtClean="0">
                <a:solidFill>
                  <a:srgbClr val="00B050"/>
                </a:solidFill>
              </a:rPr>
              <a:t>  matrix M = [</a:t>
            </a:r>
            <a:r>
              <a:rPr lang="en-US" b="1" i="1" dirty="0" err="1" smtClean="0">
                <a:solidFill>
                  <a:srgbClr val="00B050"/>
                </a:solidFill>
              </a:rPr>
              <a:t>m</a:t>
            </a:r>
            <a:r>
              <a:rPr lang="en-US" b="1" i="1" baseline="-25000" dirty="0" err="1" smtClean="0">
                <a:solidFill>
                  <a:srgbClr val="00B050"/>
                </a:solidFill>
              </a:rPr>
              <a:t>ij</a:t>
            </a:r>
            <a:r>
              <a:rPr lang="en-US" b="1" dirty="0" smtClean="0">
                <a:solidFill>
                  <a:srgbClr val="00B050"/>
                </a:solidFill>
              </a:rPr>
              <a:t>]</a:t>
            </a:r>
            <a:r>
              <a:rPr lang="en-US" dirty="0" smtClean="0"/>
              <a:t>, where</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2000" y="4382947"/>
            <a:ext cx="7626668" cy="914400"/>
          </a:xfrm>
          <a:prstGeom prst="rect">
            <a:avLst/>
          </a:prstGeom>
        </p:spPr>
      </p:pic>
      <p:sp>
        <p:nvSpPr>
          <p:cNvPr id="6" name="Slide Number Placeholder 5"/>
          <p:cNvSpPr>
            <a:spLocks noGrp="1"/>
          </p:cNvSpPr>
          <p:nvPr>
            <p:ph type="sldNum" sz="quarter" idx="12"/>
          </p:nvPr>
        </p:nvSpPr>
        <p:spPr/>
        <p:txBody>
          <a:bodyPr/>
          <a:lstStyle/>
          <a:p>
            <a:fld id="{8CD41AC4-40F7-4FE0-8905-74C6698904F3}" type="slidenum">
              <a:rPr lang="en-US" smtClean="0"/>
              <a:pPr/>
              <a:t>46</a:t>
            </a:fld>
            <a:endParaRPr lang="en-US"/>
          </a:p>
        </p:txBody>
      </p:sp>
    </p:spTree>
    <p:extLst>
      <p:ext uri="{BB962C8B-B14F-4D97-AF65-F5344CB8AC3E}">
        <p14:creationId xmlns:p14="http://schemas.microsoft.com/office/powerpoint/2010/main" val="17469073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Incidence Matrices (</a:t>
            </a:r>
            <a:r>
              <a:rPr lang="en-US" i="1" dirty="0" smtClean="0"/>
              <a:t>continued</a:t>
            </a:r>
            <a:r>
              <a:rPr lang="en-US" dirty="0" smtClean="0"/>
              <a:t>)</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554" y="2619581"/>
            <a:ext cx="2067046" cy="1488870"/>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189808" y="4814100"/>
            <a:ext cx="2705792" cy="181530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smtClean="0"/>
              <a:t>Example</a:t>
            </a:r>
            <a:r>
              <a:rPr lang="en-US" dirty="0" smtClean="0"/>
              <a:t>:  </a:t>
            </a:r>
            <a:r>
              <a:rPr lang="en-US" b="1" dirty="0" smtClean="0">
                <a:solidFill>
                  <a:srgbClr val="FF0000"/>
                </a:solidFill>
              </a:rPr>
              <a:t>Simple Graph and Incidence Matrix</a:t>
            </a:r>
            <a:endParaRPr lang="en-US" b="1" dirty="0">
              <a:solidFill>
                <a:srgbClr val="FF0000"/>
              </a:solidFill>
            </a:endParaRP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smtClean="0"/>
              <a:t>The rows going from top to bottom represent v</a:t>
            </a:r>
            <a:r>
              <a:rPr lang="en-US" baseline="-25000" dirty="0" smtClean="0">
                <a:latin typeface="Cambria Math" pitchFamily="18" charset="0"/>
                <a:ea typeface="Cambria Math" pitchFamily="18" charset="0"/>
              </a:rPr>
              <a:t>1</a:t>
            </a:r>
            <a:r>
              <a:rPr lang="en-US" dirty="0" smtClean="0"/>
              <a:t> </a:t>
            </a:r>
            <a:r>
              <a:rPr lang="en-US" i="1" dirty="0" smtClean="0"/>
              <a:t>through v</a:t>
            </a:r>
            <a:r>
              <a:rPr lang="en-US" baseline="-25000" dirty="0" smtClean="0">
                <a:latin typeface="Cambria Math" pitchFamily="18" charset="0"/>
                <a:ea typeface="Cambria Math" pitchFamily="18" charset="0"/>
              </a:rPr>
              <a:t>5</a:t>
            </a:r>
            <a:r>
              <a:rPr lang="en-US" dirty="0" smtClean="0"/>
              <a:t> </a:t>
            </a:r>
            <a:r>
              <a:rPr lang="en-US" i="1" dirty="0" smtClean="0"/>
              <a:t>and the columns going from left to right represent e</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e</a:t>
            </a:r>
            <a:r>
              <a:rPr lang="en-US" baseline="-25000" dirty="0" smtClean="0">
                <a:latin typeface="Cambria Math" pitchFamily="18" charset="0"/>
                <a:ea typeface="Cambria Math" pitchFamily="18" charset="0"/>
              </a:rPr>
              <a:t>6</a:t>
            </a:r>
            <a:r>
              <a:rPr lang="en-US" dirty="0" smtClean="0"/>
              <a:t>.</a:t>
            </a:r>
            <a:endParaRPr lang="en-US" dirty="0"/>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smtClean="0"/>
              <a:t>Example</a:t>
            </a:r>
            <a:r>
              <a:rPr lang="en-US" dirty="0" smtClean="0"/>
              <a:t>:  </a:t>
            </a:r>
            <a:r>
              <a:rPr lang="en-US" b="1" dirty="0" err="1" smtClean="0">
                <a:solidFill>
                  <a:srgbClr val="FF0000"/>
                </a:solidFill>
              </a:rPr>
              <a:t>Pseudograph</a:t>
            </a:r>
            <a:r>
              <a:rPr lang="en-US" b="1" dirty="0" smtClean="0">
                <a:solidFill>
                  <a:srgbClr val="FF0000"/>
                </a:solidFill>
              </a:rPr>
              <a:t> and Incidence Matrix</a:t>
            </a:r>
            <a:endParaRPr lang="en-US" b="1" dirty="0">
              <a:solidFill>
                <a:srgbClr val="FF0000"/>
              </a:solidFill>
            </a:endParaRPr>
          </a:p>
        </p:txBody>
      </p:sp>
      <p:sp>
        <p:nvSpPr>
          <p:cNvPr id="10" name="TextBox 9"/>
          <p:cNvSpPr txBox="1"/>
          <p:nvPr/>
        </p:nvSpPr>
        <p:spPr>
          <a:xfrm>
            <a:off x="5638800" y="4825761"/>
            <a:ext cx="3048000" cy="1477328"/>
          </a:xfrm>
          <a:prstGeom prst="rect">
            <a:avLst/>
          </a:prstGeom>
          <a:noFill/>
        </p:spPr>
        <p:txBody>
          <a:bodyPr wrap="square" rtlCol="0">
            <a:spAutoFit/>
          </a:bodyPr>
          <a:lstStyle/>
          <a:p>
            <a:r>
              <a:rPr lang="en-US" i="1" dirty="0" smtClean="0"/>
              <a:t>The rows going from top to bottom represent v</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v</a:t>
            </a:r>
            <a:r>
              <a:rPr lang="en-US" baseline="-25000" dirty="0" smtClean="0">
                <a:latin typeface="Cambria Math" pitchFamily="18" charset="0"/>
                <a:ea typeface="Cambria Math" pitchFamily="18" charset="0"/>
              </a:rPr>
              <a:t>5</a:t>
            </a:r>
            <a:r>
              <a:rPr lang="en-US" dirty="0" smtClean="0"/>
              <a:t> </a:t>
            </a:r>
            <a:r>
              <a:rPr lang="en-US" i="1" dirty="0" smtClean="0"/>
              <a:t>and the columns going from left to right represent e</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e</a:t>
            </a:r>
            <a:r>
              <a:rPr lang="en-US" baseline="-25000" dirty="0">
                <a:latin typeface="Cambria Math" pitchFamily="18" charset="0"/>
                <a:ea typeface="Cambria Math" pitchFamily="18" charset="0"/>
              </a:rPr>
              <a:t>8</a:t>
            </a:r>
            <a:r>
              <a:rPr lang="en-US" dirty="0" smtClean="0"/>
              <a:t>.</a:t>
            </a:r>
            <a:endParaRPr lang="en-US" dirty="0"/>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049555" y="4994353"/>
            <a:ext cx="2408873" cy="1140143"/>
          </a:xfrm>
          <a:prstGeom prst="rect">
            <a:avLst/>
          </a:prstGeom>
        </p:spPr>
      </p:pic>
      <p:sp>
        <p:nvSpPr>
          <p:cNvPr id="11" name="Slide Number Placeholder 10"/>
          <p:cNvSpPr>
            <a:spLocks noGrp="1"/>
          </p:cNvSpPr>
          <p:nvPr>
            <p:ph type="sldNum" sz="quarter" idx="12"/>
          </p:nvPr>
        </p:nvSpPr>
        <p:spPr/>
        <p:txBody>
          <a:bodyPr/>
          <a:lstStyle/>
          <a:p>
            <a:fld id="{8CD41AC4-40F7-4FE0-8905-74C6698904F3}" type="slidenum">
              <a:rPr lang="en-US" smtClean="0"/>
              <a:pPr/>
              <a:t>47</a:t>
            </a:fld>
            <a:endParaRPr lang="en-US"/>
          </a:p>
        </p:txBody>
      </p:sp>
    </p:spTree>
    <p:extLst>
      <p:ext uri="{BB962C8B-B14F-4D97-AF65-F5344CB8AC3E}">
        <p14:creationId xmlns:p14="http://schemas.microsoft.com/office/powerpoint/2010/main" val="1515828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Isomorphism of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simple graphs </a:t>
            </a:r>
            <a:r>
              <a:rPr lang="en-US" i="1" dirty="0" smtClean="0"/>
              <a:t>G</a:t>
            </a:r>
            <a:r>
              <a:rPr lang="en-US" baseline="-25000" dirty="0" smtClean="0">
                <a:latin typeface="Cambria Math" pitchFamily="18" charset="0"/>
                <a:ea typeface="Cambria Math" pitchFamily="18" charset="0"/>
              </a:rPr>
              <a:t>1</a:t>
            </a:r>
            <a:r>
              <a:rPr lang="en-US" i="1" dirty="0" smtClean="0"/>
              <a:t> = </a:t>
            </a:r>
            <a:r>
              <a:rPr lang="en-US" dirty="0" smtClean="0"/>
              <a:t>(</a:t>
            </a:r>
            <a:r>
              <a:rPr lang="en-US" i="1" dirty="0" smtClean="0"/>
              <a:t>V</a:t>
            </a:r>
            <a:r>
              <a:rPr lang="en-US" baseline="-25000" dirty="0" smtClean="0">
                <a:latin typeface="Cambria Math" pitchFamily="18" charset="0"/>
                <a:ea typeface="Cambria Math" pitchFamily="18" charset="0"/>
              </a:rPr>
              <a:t>1</a:t>
            </a:r>
            <a:r>
              <a:rPr lang="en-US" i="1" dirty="0" smtClean="0"/>
              <a:t>, E</a:t>
            </a:r>
            <a:r>
              <a:rPr lang="en-US" baseline="-25000" dirty="0" smtClean="0">
                <a:latin typeface="Cambria Math" pitchFamily="18" charset="0"/>
                <a:ea typeface="Cambria Math" pitchFamily="18" charset="0"/>
              </a:rPr>
              <a:t>1</a:t>
            </a:r>
            <a:r>
              <a:rPr lang="en-US" dirty="0" smtClean="0"/>
              <a:t>)</a:t>
            </a:r>
            <a:r>
              <a:rPr lang="en-US" i="1" dirty="0" smtClean="0"/>
              <a:t> </a:t>
            </a:r>
            <a:r>
              <a:rPr lang="en-US" dirty="0" smtClean="0"/>
              <a:t>and             </a:t>
            </a:r>
            <a:r>
              <a:rPr lang="en-US" i="1" dirty="0" smtClean="0"/>
              <a:t>G</a:t>
            </a:r>
            <a:r>
              <a:rPr lang="en-US" baseline="-25000" dirty="0" smtClean="0">
                <a:latin typeface="Cambria Math" pitchFamily="18" charset="0"/>
                <a:ea typeface="Cambria Math" pitchFamily="18" charset="0"/>
              </a:rPr>
              <a:t>2</a:t>
            </a:r>
            <a:r>
              <a:rPr lang="en-US" i="1" dirty="0" smtClean="0"/>
              <a:t> = </a:t>
            </a:r>
            <a:r>
              <a:rPr lang="en-US" dirty="0" smtClean="0"/>
              <a:t>(</a:t>
            </a:r>
            <a:r>
              <a:rPr lang="en-US" i="1" dirty="0" smtClean="0"/>
              <a:t>V</a:t>
            </a:r>
            <a:r>
              <a:rPr lang="en-US" baseline="-25000" dirty="0" smtClean="0">
                <a:latin typeface="Cambria Math" pitchFamily="18" charset="0"/>
                <a:ea typeface="Cambria Math" pitchFamily="18" charset="0"/>
              </a:rPr>
              <a:t>2</a:t>
            </a:r>
            <a:r>
              <a:rPr lang="en-US" i="1" dirty="0" smtClean="0"/>
              <a:t>, E</a:t>
            </a:r>
            <a:r>
              <a:rPr lang="en-US" baseline="-25000" dirty="0" smtClean="0">
                <a:latin typeface="Cambria Math" pitchFamily="18" charset="0"/>
                <a:ea typeface="Cambria Math" pitchFamily="18" charset="0"/>
              </a:rPr>
              <a:t>2</a:t>
            </a:r>
            <a:r>
              <a:rPr lang="en-US" dirty="0" smtClean="0"/>
              <a:t>)</a:t>
            </a:r>
            <a:r>
              <a:rPr lang="en-US" i="1" dirty="0" smtClean="0"/>
              <a:t> </a:t>
            </a:r>
            <a:r>
              <a:rPr lang="en-US" b="1" dirty="0" smtClean="0">
                <a:solidFill>
                  <a:srgbClr val="FF0000"/>
                </a:solidFill>
              </a:rPr>
              <a:t>are </a:t>
            </a:r>
            <a:r>
              <a:rPr lang="en-US" b="1" i="1" dirty="0" smtClean="0">
                <a:solidFill>
                  <a:srgbClr val="FF0000"/>
                </a:solidFill>
              </a:rPr>
              <a:t>isomorphic</a:t>
            </a:r>
            <a:r>
              <a:rPr lang="en-US" b="1" dirty="0" smtClean="0">
                <a:solidFill>
                  <a:srgbClr val="FF0000"/>
                </a:solidFill>
              </a:rPr>
              <a:t> </a:t>
            </a:r>
            <a:r>
              <a:rPr lang="en-US" dirty="0" smtClean="0"/>
              <a:t>if there is a </a:t>
            </a:r>
            <a:r>
              <a:rPr lang="en-US" b="1" dirty="0" smtClean="0">
                <a:solidFill>
                  <a:srgbClr val="00B050"/>
                </a:solidFill>
              </a:rPr>
              <a:t>one-to-one and onto function </a:t>
            </a:r>
            <a:r>
              <a:rPr lang="en-US" b="1" i="1" dirty="0" smtClean="0">
                <a:solidFill>
                  <a:srgbClr val="00B050"/>
                </a:solidFill>
              </a:rPr>
              <a:t>f</a:t>
            </a:r>
            <a:r>
              <a:rPr lang="en-US" b="1" dirty="0" smtClean="0">
                <a:solidFill>
                  <a:srgbClr val="00B050"/>
                </a:solidFill>
              </a:rPr>
              <a:t> from </a:t>
            </a:r>
            <a:r>
              <a:rPr lang="en-US" b="1" i="1" dirty="0" smtClean="0">
                <a:solidFill>
                  <a:srgbClr val="00B050"/>
                </a:solidFill>
              </a:rPr>
              <a:t>V</a:t>
            </a:r>
            <a:r>
              <a:rPr lang="en-US" b="1" baseline="-25000" dirty="0" smtClean="0">
                <a:solidFill>
                  <a:srgbClr val="00B050"/>
                </a:solidFill>
                <a:latin typeface="Cambria Math" pitchFamily="18" charset="0"/>
                <a:ea typeface="Cambria Math" pitchFamily="18" charset="0"/>
              </a:rPr>
              <a:t>1</a:t>
            </a:r>
            <a:r>
              <a:rPr lang="en-US" b="1" i="1" dirty="0" smtClean="0">
                <a:solidFill>
                  <a:srgbClr val="00B050"/>
                </a:solidFill>
              </a:rPr>
              <a:t> </a:t>
            </a:r>
            <a:r>
              <a:rPr lang="en-US" b="1" dirty="0" smtClean="0">
                <a:solidFill>
                  <a:srgbClr val="00B050"/>
                </a:solidFill>
              </a:rPr>
              <a:t>to </a:t>
            </a:r>
            <a:r>
              <a:rPr lang="en-US" b="1" i="1" dirty="0" smtClean="0">
                <a:solidFill>
                  <a:srgbClr val="00B050"/>
                </a:solidFill>
              </a:rPr>
              <a:t>V</a:t>
            </a:r>
            <a:r>
              <a:rPr lang="en-US" b="1" baseline="-25000" dirty="0" smtClean="0">
                <a:solidFill>
                  <a:srgbClr val="00B050"/>
                </a:solidFill>
                <a:latin typeface="Cambria Math" pitchFamily="18" charset="0"/>
                <a:ea typeface="Cambria Math" pitchFamily="18" charset="0"/>
              </a:rPr>
              <a:t>2</a:t>
            </a:r>
            <a:r>
              <a:rPr lang="en-US" dirty="0" smtClean="0"/>
              <a:t> with the property that </a:t>
            </a:r>
            <a:r>
              <a:rPr lang="en-US" b="1" i="1" dirty="0" smtClean="0">
                <a:solidFill>
                  <a:srgbClr val="00B050"/>
                </a:solidFill>
              </a:rPr>
              <a:t>a</a:t>
            </a:r>
            <a:r>
              <a:rPr lang="en-US" b="1" dirty="0" smtClean="0">
                <a:solidFill>
                  <a:srgbClr val="00B050"/>
                </a:solidFill>
              </a:rPr>
              <a:t> and </a:t>
            </a:r>
            <a:r>
              <a:rPr lang="en-US" b="1" i="1" dirty="0" smtClean="0">
                <a:solidFill>
                  <a:srgbClr val="00B050"/>
                </a:solidFill>
              </a:rPr>
              <a:t>b</a:t>
            </a:r>
            <a:r>
              <a:rPr lang="en-US" b="1" dirty="0" smtClean="0">
                <a:solidFill>
                  <a:srgbClr val="00B050"/>
                </a:solidFill>
              </a:rPr>
              <a:t> are adjacent in </a:t>
            </a:r>
            <a:r>
              <a:rPr lang="en-US" b="1" i="1" dirty="0" smtClean="0">
                <a:solidFill>
                  <a:srgbClr val="00B050"/>
                </a:solidFill>
              </a:rPr>
              <a:t>G</a:t>
            </a:r>
            <a:r>
              <a:rPr lang="en-US" b="1" baseline="-25000" dirty="0" smtClean="0">
                <a:solidFill>
                  <a:srgbClr val="00B050"/>
                </a:solidFill>
                <a:latin typeface="Cambria Math" pitchFamily="18" charset="0"/>
                <a:ea typeface="Cambria Math" pitchFamily="18" charset="0"/>
              </a:rPr>
              <a:t>1</a:t>
            </a:r>
            <a:r>
              <a:rPr lang="en-US" b="1" i="1" dirty="0" smtClean="0">
                <a:solidFill>
                  <a:srgbClr val="00B050"/>
                </a:solidFill>
              </a:rPr>
              <a:t> </a:t>
            </a:r>
            <a:r>
              <a:rPr lang="en-US" b="1" dirty="0" smtClean="0">
                <a:solidFill>
                  <a:srgbClr val="00B050"/>
                </a:solidFill>
              </a:rPr>
              <a:t>if and only if </a:t>
            </a:r>
            <a:r>
              <a:rPr lang="en-US" b="1" i="1" dirty="0" smtClean="0">
                <a:solidFill>
                  <a:srgbClr val="00B050"/>
                </a:solidFill>
              </a:rPr>
              <a:t>f</a:t>
            </a:r>
            <a:r>
              <a:rPr lang="en-US" b="1" dirty="0" smtClean="0">
                <a:solidFill>
                  <a:srgbClr val="00B050"/>
                </a:solidFill>
              </a:rPr>
              <a:t>(</a:t>
            </a:r>
            <a:r>
              <a:rPr lang="en-US" b="1" i="1" dirty="0" smtClean="0">
                <a:solidFill>
                  <a:srgbClr val="00B050"/>
                </a:solidFill>
              </a:rPr>
              <a:t>a</a:t>
            </a:r>
            <a:r>
              <a:rPr lang="en-US" b="1" dirty="0" smtClean="0">
                <a:solidFill>
                  <a:srgbClr val="00B050"/>
                </a:solidFill>
              </a:rPr>
              <a:t>) and </a:t>
            </a:r>
            <a:r>
              <a:rPr lang="en-US" b="1" i="1" dirty="0" smtClean="0">
                <a:solidFill>
                  <a:srgbClr val="00B050"/>
                </a:solidFill>
              </a:rPr>
              <a:t>f</a:t>
            </a:r>
            <a:r>
              <a:rPr lang="en-US" b="1" dirty="0" smtClean="0">
                <a:solidFill>
                  <a:srgbClr val="00B050"/>
                </a:solidFill>
              </a:rPr>
              <a:t>(</a:t>
            </a:r>
            <a:r>
              <a:rPr lang="en-US" b="1" i="1" dirty="0" smtClean="0">
                <a:solidFill>
                  <a:srgbClr val="00B050"/>
                </a:solidFill>
              </a:rPr>
              <a:t>b</a:t>
            </a:r>
            <a:r>
              <a:rPr lang="en-US" b="1" dirty="0" smtClean="0">
                <a:solidFill>
                  <a:srgbClr val="00B050"/>
                </a:solidFill>
              </a:rPr>
              <a:t>) are adjacent in </a:t>
            </a:r>
            <a:r>
              <a:rPr lang="en-US" b="1" i="1" dirty="0" smtClean="0">
                <a:solidFill>
                  <a:srgbClr val="00B050"/>
                </a:solidFill>
              </a:rPr>
              <a:t>G</a:t>
            </a:r>
            <a:r>
              <a:rPr lang="en-US" b="1" baseline="-25000" dirty="0" smtClean="0">
                <a:solidFill>
                  <a:srgbClr val="00B050"/>
                </a:solidFill>
                <a:latin typeface="Cambria Math" pitchFamily="18" charset="0"/>
                <a:ea typeface="Cambria Math" pitchFamily="18" charset="0"/>
              </a:rPr>
              <a:t>2</a:t>
            </a:r>
            <a:r>
              <a:rPr lang="en-US" b="1" i="1" dirty="0" smtClean="0">
                <a:solidFill>
                  <a:srgbClr val="00B050"/>
                </a:solidFill>
              </a:rPr>
              <a:t> , </a:t>
            </a:r>
            <a:r>
              <a:rPr lang="en-US" b="1" dirty="0" smtClean="0">
                <a:solidFill>
                  <a:srgbClr val="00B050"/>
                </a:solidFill>
              </a:rPr>
              <a:t>for all </a:t>
            </a:r>
            <a:r>
              <a:rPr lang="en-US" b="1" i="1" dirty="0" smtClean="0">
                <a:solidFill>
                  <a:srgbClr val="00B050"/>
                </a:solidFill>
              </a:rPr>
              <a:t>a</a:t>
            </a:r>
            <a:r>
              <a:rPr lang="en-US" b="1" dirty="0" smtClean="0">
                <a:solidFill>
                  <a:srgbClr val="00B050"/>
                </a:solidFill>
              </a:rPr>
              <a:t> and </a:t>
            </a:r>
            <a:r>
              <a:rPr lang="en-US" b="1" i="1" dirty="0" smtClean="0">
                <a:solidFill>
                  <a:srgbClr val="00B050"/>
                </a:solidFill>
              </a:rPr>
              <a:t>b</a:t>
            </a:r>
            <a:r>
              <a:rPr lang="en-US" b="1" dirty="0" smtClean="0">
                <a:solidFill>
                  <a:srgbClr val="00B050"/>
                </a:solidFill>
              </a:rPr>
              <a:t> in </a:t>
            </a:r>
            <a:r>
              <a:rPr lang="en-US" b="1" i="1" dirty="0" smtClean="0">
                <a:solidFill>
                  <a:srgbClr val="00B050"/>
                </a:solidFill>
              </a:rPr>
              <a:t>V</a:t>
            </a:r>
            <a:r>
              <a:rPr lang="en-US" b="1" baseline="-25000" dirty="0" smtClean="0">
                <a:solidFill>
                  <a:srgbClr val="00B050"/>
                </a:solidFill>
                <a:latin typeface="Cambria Math" pitchFamily="18" charset="0"/>
                <a:ea typeface="Cambria Math" pitchFamily="18" charset="0"/>
              </a:rPr>
              <a:t>1</a:t>
            </a:r>
            <a:r>
              <a:rPr lang="en-US" b="1" i="1" dirty="0" smtClean="0">
                <a:solidFill>
                  <a:srgbClr val="00B050"/>
                </a:solidFill>
              </a:rPr>
              <a:t> </a:t>
            </a:r>
            <a:r>
              <a:rPr lang="en-US" i="1" dirty="0" smtClean="0"/>
              <a:t>. </a:t>
            </a:r>
            <a:r>
              <a:rPr lang="en-US" dirty="0" smtClean="0"/>
              <a:t>Such a </a:t>
            </a:r>
            <a:r>
              <a:rPr lang="en-US" b="1" dirty="0" smtClean="0">
                <a:solidFill>
                  <a:srgbClr val="FF0000"/>
                </a:solidFill>
              </a:rPr>
              <a:t>function </a:t>
            </a:r>
            <a:r>
              <a:rPr lang="en-US" b="1" i="1" dirty="0" smtClean="0">
                <a:solidFill>
                  <a:srgbClr val="FF0000"/>
                </a:solidFill>
              </a:rPr>
              <a:t>f </a:t>
            </a:r>
            <a:r>
              <a:rPr lang="en-US" b="1" dirty="0" smtClean="0">
                <a:solidFill>
                  <a:srgbClr val="FF0000"/>
                </a:solidFill>
              </a:rPr>
              <a:t>is called an </a:t>
            </a:r>
            <a:r>
              <a:rPr lang="en-US" b="1" i="1" dirty="0" smtClean="0">
                <a:solidFill>
                  <a:srgbClr val="FF0000"/>
                </a:solidFill>
              </a:rPr>
              <a:t>isomorphism</a:t>
            </a:r>
            <a:r>
              <a:rPr lang="en-US" i="1" dirty="0" smtClean="0"/>
              <a:t>. </a:t>
            </a:r>
          </a:p>
          <a:p>
            <a:pPr indent="0">
              <a:buNone/>
            </a:pPr>
            <a:endParaRPr lang="en-US" i="1" dirty="0"/>
          </a:p>
          <a:p>
            <a:pPr indent="0">
              <a:buNone/>
            </a:pPr>
            <a:r>
              <a:rPr lang="en-US" dirty="0" smtClean="0"/>
              <a:t>Two simple graphs that are </a:t>
            </a:r>
            <a:r>
              <a:rPr lang="en-US" b="1" dirty="0" smtClean="0">
                <a:solidFill>
                  <a:srgbClr val="FF0000"/>
                </a:solidFill>
              </a:rPr>
              <a:t>not isomorphic are called </a:t>
            </a:r>
            <a:r>
              <a:rPr lang="en-US" b="1" i="1" dirty="0" err="1" smtClean="0">
                <a:solidFill>
                  <a:srgbClr val="FF0000"/>
                </a:solidFill>
              </a:rPr>
              <a:t>nonisomorphic</a:t>
            </a:r>
            <a:r>
              <a:rPr lang="en-US" dirty="0" smtClean="0"/>
              <a:t>.</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a:xfrm>
            <a:off x="304800" y="2133600"/>
            <a:ext cx="6477000" cy="4419600"/>
          </a:xfrm>
        </p:spPr>
        <p:txBody>
          <a:bodyPr>
            <a:normAutofit fontScale="92500" lnSpcReduction="20000"/>
          </a:bodyPr>
          <a:lstStyle/>
          <a:p>
            <a:pPr indent="0">
              <a:buNone/>
            </a:pPr>
            <a:r>
              <a:rPr lang="en-US" b="1" dirty="0" smtClean="0"/>
              <a:t>Example</a:t>
            </a:r>
            <a:r>
              <a:rPr lang="en-US" dirty="0" smtClean="0"/>
              <a:t>: </a:t>
            </a:r>
            <a:r>
              <a:rPr lang="en-US" b="1" dirty="0" smtClean="0">
                <a:solidFill>
                  <a:srgbClr val="FF0000"/>
                </a:solidFill>
              </a:rPr>
              <a:t>Show that the graphs </a:t>
            </a:r>
            <a:r>
              <a:rPr lang="en-US" b="1" i="1" dirty="0" smtClean="0">
                <a:solidFill>
                  <a:srgbClr val="FF0000"/>
                </a:solidFill>
              </a:rPr>
              <a:t>G</a:t>
            </a:r>
            <a:r>
              <a:rPr lang="en-US" b="1" dirty="0" smtClean="0">
                <a:solidFill>
                  <a:srgbClr val="FF0000"/>
                </a:solidFill>
              </a:rPr>
              <a:t> =(</a:t>
            </a:r>
            <a:r>
              <a:rPr lang="en-US" b="1" i="1" dirty="0" smtClean="0">
                <a:solidFill>
                  <a:srgbClr val="FF0000"/>
                </a:solidFill>
              </a:rPr>
              <a:t>V</a:t>
            </a:r>
            <a:r>
              <a:rPr lang="en-US" b="1" dirty="0" smtClean="0">
                <a:solidFill>
                  <a:srgbClr val="FF0000"/>
                </a:solidFill>
              </a:rPr>
              <a:t>, </a:t>
            </a:r>
            <a:r>
              <a:rPr lang="en-US" b="1" i="1" dirty="0" smtClean="0">
                <a:solidFill>
                  <a:srgbClr val="FF0000"/>
                </a:solidFill>
              </a:rPr>
              <a:t>E</a:t>
            </a:r>
            <a:r>
              <a:rPr lang="en-US" b="1" dirty="0" smtClean="0">
                <a:solidFill>
                  <a:srgbClr val="FF0000"/>
                </a:solidFill>
              </a:rPr>
              <a:t>)             and </a:t>
            </a:r>
            <a:r>
              <a:rPr lang="en-US" b="1" i="1" dirty="0" smtClean="0">
                <a:solidFill>
                  <a:srgbClr val="FF0000"/>
                </a:solidFill>
              </a:rPr>
              <a:t>H</a:t>
            </a:r>
            <a:r>
              <a:rPr lang="en-US" b="1" dirty="0" smtClean="0">
                <a:solidFill>
                  <a:srgbClr val="FF0000"/>
                </a:solidFill>
              </a:rPr>
              <a:t> = (</a:t>
            </a:r>
            <a:r>
              <a:rPr lang="en-US" b="1" i="1" dirty="0" smtClean="0">
                <a:solidFill>
                  <a:srgbClr val="FF0000"/>
                </a:solidFill>
              </a:rPr>
              <a:t>W</a:t>
            </a:r>
            <a:r>
              <a:rPr lang="en-US" b="1" dirty="0" smtClean="0">
                <a:solidFill>
                  <a:srgbClr val="FF0000"/>
                </a:solidFill>
              </a:rPr>
              <a:t>, </a:t>
            </a:r>
            <a:r>
              <a:rPr lang="en-US" b="1" i="1" dirty="0" smtClean="0">
                <a:solidFill>
                  <a:srgbClr val="FF0000"/>
                </a:solidFill>
              </a:rPr>
              <a:t>F</a:t>
            </a:r>
            <a:r>
              <a:rPr lang="en-US" b="1" dirty="0" smtClean="0">
                <a:solidFill>
                  <a:srgbClr val="FF0000"/>
                </a:solidFill>
              </a:rPr>
              <a:t>) are isomorphic.</a:t>
            </a:r>
          </a:p>
          <a:p>
            <a:pPr indent="0">
              <a:buNone/>
            </a:pPr>
            <a:endParaRPr lang="en-US" dirty="0" smtClean="0"/>
          </a:p>
          <a:p>
            <a:pPr indent="0">
              <a:spcBef>
                <a:spcPts val="0"/>
              </a:spcBef>
              <a:buNone/>
            </a:pPr>
            <a:r>
              <a:rPr lang="en-US" b="1" dirty="0" smtClean="0"/>
              <a:t>Solution</a:t>
            </a:r>
            <a:r>
              <a:rPr lang="en-US" dirty="0" smtClean="0"/>
              <a:t>: The function </a:t>
            </a:r>
            <a:r>
              <a:rPr lang="en-US" b="1" i="1" dirty="0" smtClean="0">
                <a:solidFill>
                  <a:srgbClr val="00B050"/>
                </a:solidFill>
              </a:rPr>
              <a:t>f</a:t>
            </a:r>
            <a:r>
              <a:rPr lang="en-US" b="1" dirty="0" smtClean="0">
                <a:solidFill>
                  <a:srgbClr val="00B050"/>
                </a:solidFill>
              </a:rPr>
              <a:t> with </a:t>
            </a:r>
            <a:r>
              <a:rPr lang="en-US" b="1" i="1" dirty="0" smtClean="0">
                <a:solidFill>
                  <a:srgbClr val="00B050"/>
                </a:solidFill>
              </a:rPr>
              <a:t>f</a:t>
            </a:r>
            <a:r>
              <a:rPr lang="en-US" b="1" dirty="0" smtClean="0">
                <a:solidFill>
                  <a:srgbClr val="00B050"/>
                </a:solidFill>
              </a:rPr>
              <a:t>(</a:t>
            </a:r>
            <a:r>
              <a:rPr lang="en-US" b="1" i="1" dirty="0" smtClean="0">
                <a:solidFill>
                  <a:srgbClr val="00B050"/>
                </a:solidFill>
              </a:rPr>
              <a:t>u</a:t>
            </a:r>
            <a:r>
              <a:rPr lang="en-US" b="1" baseline="-25000" dirty="0" smtClean="0">
                <a:solidFill>
                  <a:srgbClr val="00B050"/>
                </a:solidFill>
                <a:latin typeface="Cambria Math" pitchFamily="18" charset="0"/>
                <a:ea typeface="Cambria Math" pitchFamily="18" charset="0"/>
              </a:rPr>
              <a:t>1</a:t>
            </a:r>
            <a:r>
              <a:rPr lang="en-US" b="1" dirty="0" smtClean="0">
                <a:solidFill>
                  <a:srgbClr val="00B050"/>
                </a:solidFill>
              </a:rPr>
              <a:t>) = </a:t>
            </a:r>
            <a:r>
              <a:rPr lang="en-US" b="1" i="1" dirty="0" smtClean="0">
                <a:solidFill>
                  <a:srgbClr val="00B050"/>
                </a:solidFill>
              </a:rPr>
              <a:t>v</a:t>
            </a:r>
            <a:r>
              <a:rPr lang="en-US" b="1" baseline="-25000" dirty="0" smtClean="0">
                <a:solidFill>
                  <a:srgbClr val="00B050"/>
                </a:solidFill>
                <a:latin typeface="Cambria Math" pitchFamily="18" charset="0"/>
                <a:ea typeface="Cambria Math" pitchFamily="18" charset="0"/>
              </a:rPr>
              <a:t>1</a:t>
            </a:r>
            <a:r>
              <a:rPr lang="en-US" b="1" dirty="0" smtClean="0">
                <a:solidFill>
                  <a:srgbClr val="00B050"/>
                </a:solidFill>
              </a:rPr>
              <a:t>,</a:t>
            </a:r>
          </a:p>
          <a:p>
            <a:pPr indent="0">
              <a:spcBef>
                <a:spcPts val="0"/>
              </a:spcBef>
              <a:buNone/>
            </a:pPr>
            <a:r>
              <a:rPr lang="en-US" b="1" i="1" dirty="0" smtClean="0">
                <a:solidFill>
                  <a:srgbClr val="00B050"/>
                </a:solidFill>
              </a:rPr>
              <a:t>f</a:t>
            </a:r>
            <a:r>
              <a:rPr lang="en-US" b="1" dirty="0" smtClean="0">
                <a:solidFill>
                  <a:srgbClr val="00B050"/>
                </a:solidFill>
              </a:rPr>
              <a:t>(</a:t>
            </a:r>
            <a:r>
              <a:rPr lang="en-US" b="1" i="1" dirty="0" smtClean="0">
                <a:solidFill>
                  <a:srgbClr val="00B050"/>
                </a:solidFill>
              </a:rPr>
              <a:t>u</a:t>
            </a:r>
            <a:r>
              <a:rPr lang="en-US" b="1" baseline="-25000" dirty="0" smtClean="0">
                <a:solidFill>
                  <a:srgbClr val="00B050"/>
                </a:solidFill>
                <a:latin typeface="Cambria Math" pitchFamily="18" charset="0"/>
                <a:ea typeface="Cambria Math" pitchFamily="18" charset="0"/>
              </a:rPr>
              <a:t>2</a:t>
            </a:r>
            <a:r>
              <a:rPr lang="en-US" b="1" dirty="0" smtClean="0">
                <a:solidFill>
                  <a:srgbClr val="00B050"/>
                </a:solidFill>
              </a:rPr>
              <a:t>) = </a:t>
            </a:r>
            <a:r>
              <a:rPr lang="en-US" b="1" i="1" dirty="0" smtClean="0">
                <a:solidFill>
                  <a:srgbClr val="00B050"/>
                </a:solidFill>
              </a:rPr>
              <a:t>v</a:t>
            </a:r>
            <a:r>
              <a:rPr lang="en-US" b="1" baseline="-25000" dirty="0" smtClean="0">
                <a:solidFill>
                  <a:srgbClr val="00B050"/>
                </a:solidFill>
                <a:latin typeface="Cambria Math" pitchFamily="18" charset="0"/>
                <a:ea typeface="Cambria Math" pitchFamily="18" charset="0"/>
              </a:rPr>
              <a:t>4</a:t>
            </a:r>
            <a:r>
              <a:rPr lang="en-US" b="1" dirty="0" smtClean="0">
                <a:solidFill>
                  <a:srgbClr val="00B050"/>
                </a:solidFill>
              </a:rPr>
              <a:t>, </a:t>
            </a:r>
            <a:r>
              <a:rPr lang="en-US" b="1" i="1" dirty="0" smtClean="0">
                <a:solidFill>
                  <a:srgbClr val="00B050"/>
                </a:solidFill>
              </a:rPr>
              <a:t>f</a:t>
            </a:r>
            <a:r>
              <a:rPr lang="en-US" b="1" dirty="0" smtClean="0">
                <a:solidFill>
                  <a:srgbClr val="00B050"/>
                </a:solidFill>
              </a:rPr>
              <a:t>(</a:t>
            </a:r>
            <a:r>
              <a:rPr lang="en-US" b="1" i="1" dirty="0" smtClean="0">
                <a:solidFill>
                  <a:srgbClr val="00B050"/>
                </a:solidFill>
              </a:rPr>
              <a:t>u</a:t>
            </a:r>
            <a:r>
              <a:rPr lang="en-US" b="1" baseline="-25000" dirty="0" smtClean="0">
                <a:solidFill>
                  <a:srgbClr val="00B050"/>
                </a:solidFill>
                <a:latin typeface="Cambria Math" pitchFamily="18" charset="0"/>
                <a:ea typeface="Cambria Math" pitchFamily="18" charset="0"/>
              </a:rPr>
              <a:t>3</a:t>
            </a:r>
            <a:r>
              <a:rPr lang="en-US" b="1" dirty="0" smtClean="0">
                <a:solidFill>
                  <a:srgbClr val="00B050"/>
                </a:solidFill>
              </a:rPr>
              <a:t>) = </a:t>
            </a:r>
            <a:r>
              <a:rPr lang="en-US" b="1" i="1" dirty="0" smtClean="0">
                <a:solidFill>
                  <a:srgbClr val="00B050"/>
                </a:solidFill>
              </a:rPr>
              <a:t>v</a:t>
            </a:r>
            <a:r>
              <a:rPr lang="en-US" b="1" baseline="-25000" dirty="0" smtClean="0">
                <a:solidFill>
                  <a:srgbClr val="00B050"/>
                </a:solidFill>
                <a:latin typeface="Cambria Math" pitchFamily="18" charset="0"/>
                <a:ea typeface="Cambria Math" pitchFamily="18" charset="0"/>
              </a:rPr>
              <a:t>3</a:t>
            </a:r>
            <a:r>
              <a:rPr lang="en-US" b="1" dirty="0" smtClean="0">
                <a:solidFill>
                  <a:srgbClr val="00B050"/>
                </a:solidFill>
              </a:rPr>
              <a:t>, and </a:t>
            </a:r>
            <a:r>
              <a:rPr lang="en-US" b="1" i="1" dirty="0" smtClean="0">
                <a:solidFill>
                  <a:srgbClr val="00B050"/>
                </a:solidFill>
              </a:rPr>
              <a:t>f</a:t>
            </a:r>
            <a:r>
              <a:rPr lang="en-US" b="1" dirty="0" smtClean="0">
                <a:solidFill>
                  <a:srgbClr val="00B050"/>
                </a:solidFill>
              </a:rPr>
              <a:t>(</a:t>
            </a:r>
            <a:r>
              <a:rPr lang="en-US" b="1" i="1" dirty="0" smtClean="0">
                <a:solidFill>
                  <a:srgbClr val="00B050"/>
                </a:solidFill>
              </a:rPr>
              <a:t>u</a:t>
            </a:r>
            <a:r>
              <a:rPr lang="en-US" b="1" baseline="-25000" dirty="0" smtClean="0">
                <a:solidFill>
                  <a:srgbClr val="00B050"/>
                </a:solidFill>
                <a:latin typeface="Cambria Math" pitchFamily="18" charset="0"/>
                <a:ea typeface="Cambria Math" pitchFamily="18" charset="0"/>
              </a:rPr>
              <a:t>4</a:t>
            </a:r>
            <a:r>
              <a:rPr lang="en-US" b="1" dirty="0" smtClean="0">
                <a:solidFill>
                  <a:srgbClr val="00B050"/>
                </a:solidFill>
              </a:rPr>
              <a:t>) = </a:t>
            </a:r>
            <a:r>
              <a:rPr lang="en-US" b="1" i="1" dirty="0" smtClean="0">
                <a:solidFill>
                  <a:srgbClr val="00B050"/>
                </a:solidFill>
              </a:rPr>
              <a:t>v</a:t>
            </a:r>
            <a:r>
              <a:rPr lang="en-US" b="1" baseline="-25000" dirty="0" smtClean="0">
                <a:solidFill>
                  <a:srgbClr val="00B050"/>
                </a:solidFill>
                <a:latin typeface="Cambria Math" pitchFamily="18" charset="0"/>
                <a:ea typeface="Cambria Math" pitchFamily="18" charset="0"/>
              </a:rPr>
              <a:t>2</a:t>
            </a:r>
            <a:r>
              <a:rPr lang="en-US" b="1" dirty="0" smtClean="0">
                <a:solidFill>
                  <a:srgbClr val="00B050"/>
                </a:solidFill>
              </a:rPr>
              <a:t>  </a:t>
            </a:r>
            <a:r>
              <a:rPr lang="en-US" dirty="0" smtClean="0"/>
              <a:t>is a </a:t>
            </a:r>
          </a:p>
          <a:p>
            <a:pPr indent="0">
              <a:spcBef>
                <a:spcPts val="0"/>
              </a:spcBef>
              <a:buNone/>
            </a:pPr>
            <a:r>
              <a:rPr lang="en-US" dirty="0" smtClean="0"/>
              <a:t>one-to-one correspondence between </a:t>
            </a:r>
            <a:r>
              <a:rPr lang="en-US" i="1" dirty="0" smtClean="0"/>
              <a:t>V</a:t>
            </a:r>
            <a:r>
              <a:rPr lang="en-US" dirty="0" smtClean="0"/>
              <a:t> and </a:t>
            </a:r>
            <a:r>
              <a:rPr lang="en-US" i="1" dirty="0" smtClean="0"/>
              <a:t>W</a:t>
            </a:r>
            <a:r>
              <a:rPr lang="en-US" dirty="0" smtClean="0"/>
              <a:t>.               </a:t>
            </a:r>
          </a:p>
          <a:p>
            <a:pPr indent="0">
              <a:spcBef>
                <a:spcPts val="0"/>
              </a:spcBef>
              <a:buNone/>
            </a:pPr>
            <a:r>
              <a:rPr lang="en-US" dirty="0" smtClean="0"/>
              <a:t>Note that adjacent vertices in </a:t>
            </a:r>
            <a:r>
              <a:rPr lang="en-US" i="1" dirty="0" smtClean="0"/>
              <a:t>G</a:t>
            </a:r>
            <a:r>
              <a:rPr lang="en-US" dirty="0" smtClean="0"/>
              <a:t> are </a:t>
            </a:r>
            <a:r>
              <a:rPr lang="en-US" i="1" dirty="0" smtClean="0"/>
              <a:t>u</a:t>
            </a:r>
            <a:r>
              <a:rPr lang="en-US" baseline="-25000" dirty="0" smtClean="0">
                <a:latin typeface="Cambria Math" pitchFamily="18" charset="0"/>
                <a:ea typeface="Cambria Math" pitchFamily="18" charset="0"/>
              </a:rPr>
              <a:t>1</a:t>
            </a:r>
            <a:r>
              <a:rPr lang="en-US" dirty="0" smtClean="0"/>
              <a:t> and </a:t>
            </a:r>
            <a:r>
              <a:rPr lang="en-US" i="1" dirty="0" smtClean="0"/>
              <a:t>u</a:t>
            </a:r>
            <a:r>
              <a:rPr lang="en-US" baseline="-25000" dirty="0" smtClean="0">
                <a:latin typeface="Cambria Math" pitchFamily="18" charset="0"/>
                <a:ea typeface="Cambria Math" pitchFamily="18" charset="0"/>
              </a:rPr>
              <a:t>2</a:t>
            </a:r>
            <a:r>
              <a:rPr lang="en-US" dirty="0" smtClean="0"/>
              <a:t>, </a:t>
            </a:r>
            <a:r>
              <a:rPr lang="en-US" i="1" dirty="0" smtClean="0"/>
              <a:t>u</a:t>
            </a:r>
            <a:r>
              <a:rPr lang="en-US" baseline="-25000" dirty="0" smtClean="0">
                <a:latin typeface="Cambria Math" pitchFamily="18" charset="0"/>
                <a:ea typeface="Cambria Math" pitchFamily="18" charset="0"/>
              </a:rPr>
              <a:t>1</a:t>
            </a:r>
            <a:r>
              <a:rPr lang="en-US" dirty="0" smtClean="0"/>
              <a:t> and </a:t>
            </a:r>
            <a:r>
              <a:rPr lang="en-US" i="1" dirty="0" smtClean="0"/>
              <a:t>u</a:t>
            </a:r>
            <a:r>
              <a:rPr lang="en-US" baseline="-25000" dirty="0" smtClean="0">
                <a:latin typeface="Cambria Math" pitchFamily="18" charset="0"/>
                <a:ea typeface="Cambria Math" pitchFamily="18" charset="0"/>
              </a:rPr>
              <a:t>3</a:t>
            </a:r>
            <a:r>
              <a:rPr lang="en-US" dirty="0" smtClean="0"/>
              <a:t>, </a:t>
            </a:r>
            <a:r>
              <a:rPr lang="en-US" i="1" dirty="0" smtClean="0"/>
              <a:t>u</a:t>
            </a:r>
            <a:r>
              <a:rPr lang="en-US" baseline="-25000" dirty="0" smtClean="0">
                <a:latin typeface="Cambria Math" pitchFamily="18" charset="0"/>
                <a:ea typeface="Cambria Math" pitchFamily="18" charset="0"/>
              </a:rPr>
              <a:t>2</a:t>
            </a:r>
            <a:r>
              <a:rPr lang="en-US" dirty="0" smtClean="0"/>
              <a:t> and </a:t>
            </a:r>
            <a:r>
              <a:rPr lang="en-US" i="1" dirty="0" smtClean="0"/>
              <a:t>u</a:t>
            </a:r>
            <a:r>
              <a:rPr lang="en-US" baseline="-25000" dirty="0" smtClean="0">
                <a:latin typeface="Cambria Math" pitchFamily="18" charset="0"/>
                <a:ea typeface="Cambria Math" pitchFamily="18" charset="0"/>
              </a:rPr>
              <a:t>4</a:t>
            </a:r>
            <a:r>
              <a:rPr lang="en-US" dirty="0" smtClean="0"/>
              <a:t>, and </a:t>
            </a:r>
            <a:r>
              <a:rPr lang="en-US" i="1" dirty="0" smtClean="0"/>
              <a:t>u</a:t>
            </a:r>
            <a:r>
              <a:rPr lang="en-US" baseline="-25000" dirty="0" smtClean="0">
                <a:latin typeface="Cambria Math" pitchFamily="18" charset="0"/>
                <a:ea typeface="Cambria Math" pitchFamily="18" charset="0"/>
              </a:rPr>
              <a:t>3</a:t>
            </a:r>
            <a:r>
              <a:rPr lang="en-US" dirty="0" smtClean="0"/>
              <a:t> and </a:t>
            </a:r>
            <a:r>
              <a:rPr lang="en-US" i="1" dirty="0" smtClean="0"/>
              <a:t>u</a:t>
            </a:r>
            <a:r>
              <a:rPr lang="en-US" baseline="-25000" dirty="0" smtClean="0">
                <a:latin typeface="Cambria Math" pitchFamily="18" charset="0"/>
                <a:ea typeface="Cambria Math" pitchFamily="18" charset="0"/>
              </a:rPr>
              <a:t>4</a:t>
            </a:r>
            <a:r>
              <a:rPr lang="en-US" dirty="0" smtClean="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smtClean="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smtClean="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smtClean="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a:t>
            </a:r>
            <a:r>
              <a:rPr lang="en-US" dirty="0" smtClean="0"/>
              <a:t> consists of two adjacent vertices in </a:t>
            </a:r>
            <a:r>
              <a:rPr lang="en-US" i="1" dirty="0" smtClean="0"/>
              <a:t>H</a:t>
            </a:r>
            <a:r>
              <a:rPr lang="en-US" dirty="0" smtClean="0"/>
              <a:t>.</a:t>
            </a: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2209799"/>
            <a:ext cx="1752600" cy="4015469"/>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49</a:t>
            </a:fld>
            <a:endParaRPr lang="en-US"/>
          </a:p>
        </p:txBody>
      </p:sp>
    </p:spTree>
    <p:extLst>
      <p:ext uri="{BB962C8B-B14F-4D97-AF65-F5344CB8AC3E}">
        <p14:creationId xmlns:p14="http://schemas.microsoft.com/office/powerpoint/2010/main" val="1475726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Graphs</a:t>
            </a:r>
            <a:endParaRPr lang="en-US" dirty="0"/>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smtClean="0"/>
              <a:t>   Definition:</a:t>
            </a:r>
            <a:r>
              <a:rPr lang="en-US" dirty="0" smtClean="0"/>
              <a:t> A </a:t>
            </a:r>
            <a:r>
              <a:rPr lang="en-US" i="1" dirty="0" smtClean="0"/>
              <a:t>graph</a:t>
            </a:r>
            <a:r>
              <a:rPr lang="en-US" dirty="0" smtClean="0"/>
              <a:t> </a:t>
            </a:r>
            <a:r>
              <a:rPr lang="en-US" b="1" i="1" dirty="0" smtClean="0">
                <a:solidFill>
                  <a:srgbClr val="FF0000"/>
                </a:solidFill>
              </a:rPr>
              <a:t>G = </a:t>
            </a:r>
            <a:r>
              <a:rPr lang="en-US" b="1" dirty="0" smtClean="0">
                <a:solidFill>
                  <a:srgbClr val="FF0000"/>
                </a:solidFill>
              </a:rPr>
              <a:t>(</a:t>
            </a:r>
            <a:r>
              <a:rPr lang="en-US" b="1" i="1" dirty="0" smtClean="0">
                <a:solidFill>
                  <a:srgbClr val="FF0000"/>
                </a:solidFill>
              </a:rPr>
              <a:t>V, E</a:t>
            </a:r>
            <a:r>
              <a:rPr lang="en-US" b="1" dirty="0" smtClean="0">
                <a:solidFill>
                  <a:srgbClr val="FF0000"/>
                </a:solidFill>
              </a:rPr>
              <a:t>)</a:t>
            </a:r>
            <a:r>
              <a:rPr lang="en-US" b="1" i="1" dirty="0" smtClean="0">
                <a:solidFill>
                  <a:srgbClr val="FF0000"/>
                </a:solidFill>
              </a:rPr>
              <a:t> </a:t>
            </a:r>
            <a:r>
              <a:rPr lang="en-US" dirty="0" smtClean="0"/>
              <a:t>consists of </a:t>
            </a:r>
            <a:r>
              <a:rPr lang="en-US" i="1" dirty="0" smtClean="0"/>
              <a:t> </a:t>
            </a:r>
            <a:r>
              <a:rPr lang="en-US" dirty="0" smtClean="0"/>
              <a:t>a nonempty set </a:t>
            </a:r>
            <a:r>
              <a:rPr lang="en-US" b="1" i="1" dirty="0" smtClean="0">
                <a:solidFill>
                  <a:srgbClr val="FF0000"/>
                </a:solidFill>
              </a:rPr>
              <a:t>V</a:t>
            </a:r>
            <a:r>
              <a:rPr lang="en-US" b="1" dirty="0" smtClean="0">
                <a:solidFill>
                  <a:srgbClr val="FF0000"/>
                </a:solidFill>
              </a:rPr>
              <a:t> of </a:t>
            </a:r>
            <a:r>
              <a:rPr lang="en-US" b="1" i="1" dirty="0" smtClean="0">
                <a:solidFill>
                  <a:srgbClr val="FF0000"/>
                </a:solidFill>
              </a:rPr>
              <a:t>vertices </a:t>
            </a:r>
            <a:r>
              <a:rPr lang="en-US" dirty="0" smtClean="0"/>
              <a:t>(or </a:t>
            </a:r>
            <a:r>
              <a:rPr lang="en-US" i="1" dirty="0" smtClean="0"/>
              <a:t>nodes</a:t>
            </a:r>
            <a:r>
              <a:rPr lang="en-US" dirty="0" smtClean="0"/>
              <a:t>) and a set </a:t>
            </a:r>
            <a:r>
              <a:rPr lang="en-US" b="1" i="1" dirty="0" smtClean="0">
                <a:solidFill>
                  <a:srgbClr val="FF0000"/>
                </a:solidFill>
              </a:rPr>
              <a:t>E</a:t>
            </a:r>
            <a:r>
              <a:rPr lang="en-US" b="1" dirty="0" smtClean="0">
                <a:solidFill>
                  <a:srgbClr val="FF0000"/>
                </a:solidFill>
              </a:rPr>
              <a:t> of </a:t>
            </a:r>
            <a:r>
              <a:rPr lang="en-US" b="1" i="1" dirty="0" smtClean="0">
                <a:solidFill>
                  <a:srgbClr val="FF0000"/>
                </a:solidFill>
              </a:rPr>
              <a:t>edges</a:t>
            </a:r>
            <a:r>
              <a:rPr lang="en-US" i="1" dirty="0" smtClean="0"/>
              <a:t>. </a:t>
            </a:r>
            <a:r>
              <a:rPr lang="en-US" dirty="0" smtClean="0"/>
              <a:t>Each edge has either one or two vertices associated with it, called its </a:t>
            </a:r>
            <a:r>
              <a:rPr lang="en-US" b="1" i="1" dirty="0" smtClean="0">
                <a:solidFill>
                  <a:srgbClr val="FF0000"/>
                </a:solidFill>
              </a:rPr>
              <a:t>endpoints</a:t>
            </a:r>
            <a:r>
              <a:rPr lang="en-US" dirty="0" smtClean="0"/>
              <a:t>.  An edge is said to </a:t>
            </a:r>
            <a:r>
              <a:rPr lang="en-US" b="1" i="1" dirty="0" smtClean="0">
                <a:solidFill>
                  <a:srgbClr val="FF0000"/>
                </a:solidFill>
              </a:rPr>
              <a:t>connect</a:t>
            </a:r>
            <a:r>
              <a:rPr lang="en-US" dirty="0" smtClean="0"/>
              <a:t> its endpoints.</a:t>
            </a:r>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smtClean="0"/>
          </a:p>
          <a:p>
            <a:pPr>
              <a:buNone/>
            </a:pPr>
            <a:r>
              <a:rPr lang="en-US" dirty="0" smtClean="0"/>
              <a:t>   </a:t>
            </a:r>
            <a:r>
              <a:rPr lang="en-US" sz="1900" b="1" dirty="0" smtClean="0"/>
              <a:t>Remarks</a:t>
            </a:r>
            <a:r>
              <a:rPr lang="en-US" sz="1900" dirty="0" smtClean="0"/>
              <a:t>: </a:t>
            </a:r>
          </a:p>
          <a:p>
            <a:pPr lvl="1"/>
            <a:r>
              <a:rPr lang="en-US" sz="1900" dirty="0"/>
              <a:t>The graphs we study here are unrelated to </a:t>
            </a:r>
            <a:r>
              <a:rPr lang="en-US" sz="1900" dirty="0" smtClean="0"/>
              <a:t>graphs </a:t>
            </a:r>
            <a:r>
              <a:rPr lang="en-US" sz="1900" dirty="0"/>
              <a:t>of functions studied in Chapter </a:t>
            </a:r>
            <a:r>
              <a:rPr lang="en-US" sz="1900" dirty="0">
                <a:latin typeface="Cambria" pitchFamily="18" charset="0"/>
              </a:rPr>
              <a:t>2</a:t>
            </a:r>
            <a:r>
              <a:rPr lang="en-US" sz="1900" dirty="0"/>
              <a:t>. </a:t>
            </a:r>
            <a:endParaRPr lang="en-US" sz="1900" dirty="0" smtClean="0"/>
          </a:p>
          <a:p>
            <a:pPr lvl="1"/>
            <a:r>
              <a:rPr lang="en-US" sz="1900" dirty="0"/>
              <a:t>We have a lot of freedom when we draw a picture of </a:t>
            </a:r>
            <a:r>
              <a:rPr lang="en-US" sz="1900" dirty="0" smtClean="0"/>
              <a:t>a graph</a:t>
            </a:r>
            <a:r>
              <a:rPr lang="en-US" sz="1900" dirty="0"/>
              <a:t>.   All that matters is the connections made by the edges, not the particular geometry depicted.   For example, the lengths of edges, whether edges cross, how vertices are depicted, and so on, do not </a:t>
            </a:r>
            <a:r>
              <a:rPr lang="en-US" sz="1900" dirty="0" smtClean="0"/>
              <a:t>matter</a:t>
            </a:r>
          </a:p>
          <a:p>
            <a:pPr lvl="1"/>
            <a:r>
              <a:rPr lang="en-US" sz="1900" dirty="0" smtClean="0"/>
              <a:t>A graph with an infinite vertex set  is called an </a:t>
            </a:r>
            <a:r>
              <a:rPr lang="en-US" sz="1900" i="1" dirty="0" smtClean="0"/>
              <a:t>infinite graph. </a:t>
            </a:r>
            <a:r>
              <a:rPr lang="en-US" sz="1900" dirty="0" smtClean="0"/>
              <a:t>A graph with a finite vertex set is called a </a:t>
            </a:r>
            <a:r>
              <a:rPr lang="en-US" sz="1900" i="1" dirty="0" smtClean="0"/>
              <a:t>finite graph</a:t>
            </a:r>
            <a:r>
              <a:rPr lang="en-US" sz="1900" dirty="0" smtClean="0"/>
              <a:t>. We (following the text) r</a:t>
            </a:r>
            <a:r>
              <a:rPr lang="en-US" sz="1900" b="1" dirty="0" smtClean="0">
                <a:solidFill>
                  <a:srgbClr val="FF0000"/>
                </a:solidFill>
              </a:rPr>
              <a:t>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smtClean="0"/>
                <a:t>a</a:t>
              </a:r>
              <a:endParaRPr lang="en-US" i="1" dirty="0"/>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smtClean="0"/>
                <a:t>c</a:t>
              </a:r>
              <a:endParaRPr lang="en-US" i="1" dirty="0"/>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smtClean="0"/>
                <a:t>b</a:t>
              </a:r>
              <a:endParaRPr lang="en-US" i="1" dirty="0"/>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smtClean="0"/>
              <a:t>Example:</a:t>
            </a:r>
            <a:endParaRPr lang="en-US" b="1" dirty="0"/>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smtClean="0"/>
              <a:t>This is a graph with four vertices and five edges.</a:t>
            </a:r>
            <a:endParaRPr lang="en-US" sz="1600" dirty="0"/>
          </a:p>
        </p:txBody>
      </p:sp>
      <p:sp>
        <p:nvSpPr>
          <p:cNvPr id="23" name="Slide Number Placeholder 22"/>
          <p:cNvSpPr>
            <a:spLocks noGrp="1"/>
          </p:cNvSpPr>
          <p:nvPr>
            <p:ph type="sldNum" sz="quarter" idx="12"/>
          </p:nvPr>
        </p:nvSpPr>
        <p:spPr/>
        <p:txBody>
          <a:bodyPr/>
          <a:lstStyle/>
          <a:p>
            <a:fld id="{8CD41AC4-40F7-4FE0-8905-74C6698904F3}"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FF0000"/>
                </a:solidFill>
              </a:rPr>
              <a:t>It is difficult to determine whether two simple graphs are isomorphic using brute force because there are </a:t>
            </a:r>
            <a:r>
              <a:rPr lang="en-US" i="1" dirty="0" smtClean="0">
                <a:solidFill>
                  <a:srgbClr val="FF0000"/>
                </a:solidFill>
              </a:rPr>
              <a:t>n</a:t>
            </a:r>
            <a:r>
              <a:rPr lang="en-US" dirty="0" smtClean="0">
                <a:solidFill>
                  <a:srgbClr val="FF0000"/>
                </a:solidFill>
              </a:rPr>
              <a:t>! possible one-to-one correspondences between the vertex sets of two simple graphs with </a:t>
            </a:r>
            <a:r>
              <a:rPr lang="en-US" i="1" dirty="0" smtClean="0">
                <a:solidFill>
                  <a:srgbClr val="FF0000"/>
                </a:solidFill>
              </a:rPr>
              <a:t>n</a:t>
            </a:r>
            <a:r>
              <a:rPr lang="en-US" dirty="0" smtClean="0">
                <a:solidFill>
                  <a:srgbClr val="FF0000"/>
                </a:solidFill>
              </a:rPr>
              <a:t> vertices. </a:t>
            </a:r>
          </a:p>
          <a:p>
            <a:r>
              <a:rPr lang="en-US" dirty="0"/>
              <a:t>The best algorithms for determining weather two graphs are isomorphic have exponential worst case complexity in terms of the number of vertices of the graphs.</a:t>
            </a:r>
            <a:endParaRPr lang="en-US" dirty="0" smtClean="0"/>
          </a:p>
          <a:p>
            <a:r>
              <a:rPr lang="en-US" b="1" dirty="0" smtClean="0">
                <a:solidFill>
                  <a:srgbClr val="00B050"/>
                </a:solidFill>
              </a:rPr>
              <a:t>Sometimes it is not hard to show that two graphs are not isomorphic. We can do so by finding a property, preserved by isomorphism, that only one of the two graphs has. Such a property is called </a:t>
            </a:r>
            <a:r>
              <a:rPr lang="en-US" b="1" i="1" dirty="0" smtClean="0">
                <a:solidFill>
                  <a:srgbClr val="00B050"/>
                </a:solidFill>
              </a:rPr>
              <a:t>graph invariant</a:t>
            </a:r>
            <a:r>
              <a:rPr lang="en-US" b="1" dirty="0" smtClean="0">
                <a:solidFill>
                  <a:srgbClr val="00B050"/>
                </a:solidFill>
              </a:rPr>
              <a:t>. </a:t>
            </a:r>
          </a:p>
          <a:p>
            <a:r>
              <a:rPr lang="en-US" dirty="0"/>
              <a:t>There are many different useful graph </a:t>
            </a:r>
            <a:r>
              <a:rPr lang="en-US" dirty="0" smtClean="0"/>
              <a:t>invariants that </a:t>
            </a:r>
            <a:r>
              <a:rPr lang="en-US" dirty="0"/>
              <a:t>can be used to distinguish </a:t>
            </a:r>
            <a:r>
              <a:rPr lang="en-US" dirty="0" err="1"/>
              <a:t>nonisomorphic</a:t>
            </a:r>
            <a:r>
              <a:rPr lang="en-US" dirty="0"/>
              <a:t> </a:t>
            </a:r>
            <a:r>
              <a:rPr lang="en-US" dirty="0" smtClean="0"/>
              <a:t>graphs, such as the number </a:t>
            </a:r>
            <a:r>
              <a:rPr lang="en-US" dirty="0"/>
              <a:t>of vertices, number of edges, and degree </a:t>
            </a:r>
            <a:r>
              <a:rPr lang="en-US" dirty="0" smtClean="0"/>
              <a:t>sequence (list </a:t>
            </a:r>
            <a:r>
              <a:rPr lang="en-US" dirty="0"/>
              <a:t>of the degrees of the vertices in </a:t>
            </a:r>
            <a:r>
              <a:rPr lang="en-US" dirty="0" err="1"/>
              <a:t>nonincreasing</a:t>
            </a:r>
            <a:r>
              <a:rPr lang="en-US" dirty="0"/>
              <a:t> order).  We will encounter others in later sections of this </a:t>
            </a:r>
            <a:r>
              <a:rPr lang="en-US" dirty="0" smtClean="0"/>
              <a:t>chapter.</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50</a:t>
            </a:fld>
            <a:endParaRPr lang="en-US"/>
          </a:p>
        </p:txBody>
      </p:sp>
    </p:spTree>
    <p:extLst>
      <p:ext uri="{BB962C8B-B14F-4D97-AF65-F5344CB8AC3E}">
        <p14:creationId xmlns:p14="http://schemas.microsoft.com/office/powerpoint/2010/main" val="16634538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a:xfrm>
            <a:off x="533400" y="2115024"/>
            <a:ext cx="6477000" cy="4742976"/>
          </a:xfrm>
        </p:spPr>
        <p:txBody>
          <a:bodyPr>
            <a:normAutofit fontScale="85000" lnSpcReduction="20000"/>
          </a:bodyPr>
          <a:lstStyle/>
          <a:p>
            <a:pPr indent="0">
              <a:buNone/>
            </a:pPr>
            <a:r>
              <a:rPr lang="en-US" b="1" dirty="0" smtClean="0"/>
              <a:t>Example</a:t>
            </a:r>
            <a:r>
              <a:rPr lang="en-US" dirty="0" smtClean="0"/>
              <a:t>: </a:t>
            </a:r>
          </a:p>
          <a:p>
            <a:pPr indent="0">
              <a:buNone/>
            </a:pPr>
            <a:r>
              <a:rPr lang="en-US" dirty="0" smtClean="0">
                <a:solidFill>
                  <a:srgbClr val="FF0000"/>
                </a:solidFill>
              </a:rPr>
              <a:t>Determine whether these                    </a:t>
            </a:r>
            <a:r>
              <a:rPr lang="en-US" dirty="0">
                <a:solidFill>
                  <a:srgbClr val="FF0000"/>
                </a:solidFill>
              </a:rPr>
              <a:t>two </a:t>
            </a:r>
            <a:r>
              <a:rPr lang="en-US" dirty="0" smtClean="0">
                <a:solidFill>
                  <a:srgbClr val="FF0000"/>
                </a:solidFill>
              </a:rPr>
              <a:t>graphs are </a:t>
            </a:r>
            <a:r>
              <a:rPr lang="en-US" dirty="0">
                <a:solidFill>
                  <a:srgbClr val="FF0000"/>
                </a:solidFill>
              </a:rPr>
              <a:t>isomorphic.</a:t>
            </a:r>
          </a:p>
          <a:p>
            <a:pPr indent="0">
              <a:buNone/>
            </a:pPr>
            <a:endParaRPr lang="en-US" dirty="0" smtClean="0"/>
          </a:p>
          <a:p>
            <a:pPr indent="0">
              <a:buNone/>
            </a:pPr>
            <a:endParaRPr lang="en-US" dirty="0" smtClean="0"/>
          </a:p>
          <a:p>
            <a:pPr indent="0">
              <a:spcBef>
                <a:spcPts val="0"/>
              </a:spcBef>
              <a:buNone/>
            </a:pPr>
            <a:r>
              <a:rPr lang="en-US" b="1" dirty="0" smtClean="0"/>
              <a:t>Solution</a:t>
            </a:r>
            <a:r>
              <a:rPr lang="en-US" dirty="0" smtClean="0"/>
              <a:t>:  Both graphs have eight vertices and ten edges.</a:t>
            </a:r>
          </a:p>
          <a:p>
            <a:pPr indent="0">
              <a:spcBef>
                <a:spcPts val="0"/>
              </a:spcBef>
              <a:buNone/>
            </a:pPr>
            <a:r>
              <a:rPr lang="en-US" dirty="0" smtClean="0"/>
              <a:t>They also both have four vertices of degree two and four of degree three. </a:t>
            </a:r>
          </a:p>
          <a:p>
            <a:pPr indent="0">
              <a:spcBef>
                <a:spcPts val="0"/>
              </a:spcBef>
              <a:buNone/>
            </a:pPr>
            <a:endParaRPr lang="en-US" dirty="0"/>
          </a:p>
          <a:p>
            <a:pPr indent="0">
              <a:spcBef>
                <a:spcPts val="0"/>
              </a:spcBef>
              <a:buNone/>
            </a:pPr>
            <a:r>
              <a:rPr lang="en-US" dirty="0" smtClean="0"/>
              <a:t>However, </a:t>
            </a:r>
            <a:r>
              <a:rPr lang="en-US" b="1" i="1" dirty="0" smtClean="0">
                <a:solidFill>
                  <a:srgbClr val="FF0000"/>
                </a:solidFill>
              </a:rPr>
              <a:t>G</a:t>
            </a:r>
            <a:r>
              <a:rPr lang="en-US" b="1" dirty="0" smtClean="0">
                <a:solidFill>
                  <a:srgbClr val="FF0000"/>
                </a:solidFill>
              </a:rPr>
              <a:t> and </a:t>
            </a:r>
            <a:r>
              <a:rPr lang="en-US" b="1" i="1" dirty="0" smtClean="0">
                <a:solidFill>
                  <a:srgbClr val="FF0000"/>
                </a:solidFill>
              </a:rPr>
              <a:t>H</a:t>
            </a:r>
            <a:r>
              <a:rPr lang="en-US" b="1" dirty="0" smtClean="0">
                <a:solidFill>
                  <a:srgbClr val="FF0000"/>
                </a:solidFill>
              </a:rPr>
              <a:t> are not isomorphic</a:t>
            </a:r>
            <a:r>
              <a:rPr lang="en-US" dirty="0" smtClean="0"/>
              <a:t>. Note that since </a:t>
            </a:r>
            <a:r>
              <a:rPr lang="en-US" i="1" dirty="0" err="1" smtClean="0"/>
              <a:t>deg</a:t>
            </a:r>
            <a:r>
              <a:rPr lang="en-US" dirty="0" smtClean="0"/>
              <a:t>(</a:t>
            </a:r>
            <a:r>
              <a:rPr lang="en-US" i="1" dirty="0" smtClean="0"/>
              <a:t>a</a:t>
            </a:r>
            <a:r>
              <a:rPr lang="en-US" dirty="0" smtClean="0"/>
              <a:t>) = </a:t>
            </a:r>
            <a:r>
              <a:rPr lang="en-US" dirty="0" smtClean="0">
                <a:latin typeface="Cambria Math" pitchFamily="18" charset="0"/>
                <a:ea typeface="Cambria Math" pitchFamily="18" charset="0"/>
              </a:rPr>
              <a:t>2</a:t>
            </a:r>
            <a:r>
              <a:rPr lang="en-US" dirty="0" smtClean="0"/>
              <a:t> in </a:t>
            </a:r>
            <a:r>
              <a:rPr lang="en-US" i="1" dirty="0" smtClean="0"/>
              <a:t>G</a:t>
            </a:r>
            <a:r>
              <a:rPr lang="en-US" dirty="0" smtClean="0"/>
              <a:t>, </a:t>
            </a:r>
            <a:r>
              <a:rPr lang="en-US" i="1" dirty="0" smtClean="0"/>
              <a:t>a</a:t>
            </a:r>
            <a:r>
              <a:rPr lang="en-US" dirty="0" smtClean="0"/>
              <a:t> must correspond to </a:t>
            </a:r>
            <a:r>
              <a:rPr lang="en-US" i="1" dirty="0" smtClean="0"/>
              <a:t>t</a:t>
            </a:r>
            <a:r>
              <a:rPr lang="en-US" dirty="0" smtClean="0"/>
              <a:t>, </a:t>
            </a:r>
            <a:r>
              <a:rPr lang="en-US" i="1" dirty="0" smtClean="0"/>
              <a:t>u</a:t>
            </a:r>
            <a:r>
              <a:rPr lang="en-US" dirty="0" smtClean="0"/>
              <a:t>, </a:t>
            </a:r>
            <a:r>
              <a:rPr lang="en-US" i="1" dirty="0" smtClean="0"/>
              <a:t>x</a:t>
            </a:r>
            <a:r>
              <a:rPr lang="en-US" dirty="0" smtClean="0"/>
              <a:t>, or </a:t>
            </a:r>
            <a:r>
              <a:rPr lang="en-US" i="1" dirty="0" smtClean="0"/>
              <a:t>y</a:t>
            </a:r>
            <a:r>
              <a:rPr lang="en-US" dirty="0" smtClean="0"/>
              <a:t> in H, because these are the vertices of degree </a:t>
            </a:r>
            <a:r>
              <a:rPr lang="en-US" dirty="0" smtClean="0">
                <a:latin typeface="Cambria Math" pitchFamily="18" charset="0"/>
                <a:ea typeface="Cambria Math" pitchFamily="18" charset="0"/>
              </a:rPr>
              <a:t>2</a:t>
            </a:r>
            <a:r>
              <a:rPr lang="en-US" dirty="0" smtClean="0"/>
              <a:t>. But each of these vertices is adjacent to another vertex of degree two in </a:t>
            </a:r>
            <a:r>
              <a:rPr lang="en-US" i="1" dirty="0" smtClean="0"/>
              <a:t>H</a:t>
            </a:r>
            <a:r>
              <a:rPr lang="en-US" dirty="0" smtClean="0"/>
              <a:t>, which is not true for </a:t>
            </a:r>
            <a:r>
              <a:rPr lang="en-US" i="1" dirty="0" smtClean="0"/>
              <a:t>a</a:t>
            </a:r>
            <a:r>
              <a:rPr lang="en-US" dirty="0" smtClean="0"/>
              <a:t> in </a:t>
            </a:r>
            <a:r>
              <a:rPr lang="en-US" i="1" dirty="0" smtClean="0"/>
              <a:t>G</a:t>
            </a:r>
            <a:r>
              <a:rPr lang="en-US" dirty="0" smtClean="0"/>
              <a:t>.</a:t>
            </a:r>
          </a:p>
          <a:p>
            <a:pPr indent="0">
              <a:spcBef>
                <a:spcPts val="0"/>
              </a:spcBef>
              <a:buNone/>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5793" y="1876658"/>
            <a:ext cx="4631007" cy="1752600"/>
          </a:xfrm>
          <a:prstGeom prst="rect">
            <a:avLst/>
          </a:prstGeom>
        </p:spPr>
      </p:pic>
      <p:sp>
        <p:nvSpPr>
          <p:cNvPr id="8" name="Slide Number Placeholder 7"/>
          <p:cNvSpPr>
            <a:spLocks noGrp="1"/>
          </p:cNvSpPr>
          <p:nvPr>
            <p:ph type="sldNum" sz="quarter" idx="12"/>
          </p:nvPr>
        </p:nvSpPr>
        <p:spPr/>
        <p:txBody>
          <a:bodyPr/>
          <a:lstStyle/>
          <a:p>
            <a:fld id="{8CD41AC4-40F7-4FE0-8905-74C6698904F3}" type="slidenum">
              <a:rPr lang="en-US" smtClean="0"/>
              <a:pPr/>
              <a:t>51</a:t>
            </a:fld>
            <a:endParaRPr lang="en-US"/>
          </a:p>
        </p:txBody>
      </p:sp>
    </p:spTree>
    <p:extLst>
      <p:ext uri="{BB962C8B-B14F-4D97-AF65-F5344CB8AC3E}">
        <p14:creationId xmlns:p14="http://schemas.microsoft.com/office/powerpoint/2010/main" val="19399848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Graph Isomorphism</a:t>
            </a:r>
            <a:endParaRPr lang="en-US" dirty="0"/>
          </a:p>
        </p:txBody>
      </p:sp>
      <p:sp>
        <p:nvSpPr>
          <p:cNvPr id="3" name="Content Placeholder 2"/>
          <p:cNvSpPr>
            <a:spLocks noGrp="1"/>
          </p:cNvSpPr>
          <p:nvPr>
            <p:ph idx="1"/>
          </p:nvPr>
        </p:nvSpPr>
        <p:spPr/>
        <p:txBody>
          <a:bodyPr>
            <a:normAutofit fontScale="92500"/>
          </a:bodyPr>
          <a:lstStyle/>
          <a:p>
            <a:r>
              <a:rPr lang="en-US" dirty="0" smtClean="0"/>
              <a:t>The best algorithms known for determining whether two graphs are isomorphic have exponential worst-case time complexity (in the number of vertices of the graphs).</a:t>
            </a:r>
          </a:p>
          <a:p>
            <a:r>
              <a:rPr lang="en-US" dirty="0" smtClean="0"/>
              <a:t>However,  there are algorithms with linear average-case time complexity. </a:t>
            </a:r>
          </a:p>
          <a:p>
            <a:r>
              <a:rPr lang="en-US" dirty="0"/>
              <a:t>You can use a public domain program called </a:t>
            </a:r>
            <a:r>
              <a:rPr lang="en-US" b="1" dirty="0">
                <a:solidFill>
                  <a:srgbClr val="FF0000"/>
                </a:solidFill>
              </a:rPr>
              <a:t>NAUTY </a:t>
            </a:r>
            <a:r>
              <a:rPr lang="en-US" dirty="0"/>
              <a:t>to determine in less than a second whether two graphs with as many as 100 vertices are </a:t>
            </a:r>
            <a:r>
              <a:rPr lang="en-US" dirty="0" smtClean="0"/>
              <a:t>isomorphic</a:t>
            </a:r>
            <a:r>
              <a:rPr lang="en-US" dirty="0"/>
              <a:t>.</a:t>
            </a:r>
            <a:endParaRPr lang="en-US" dirty="0" smtClean="0"/>
          </a:p>
          <a:p>
            <a:r>
              <a:rPr lang="en-US" b="1" dirty="0" smtClean="0">
                <a:solidFill>
                  <a:srgbClr val="FF0000"/>
                </a:solidFill>
              </a:rPr>
              <a:t>Graph </a:t>
            </a:r>
            <a:r>
              <a:rPr lang="en-US" b="1" dirty="0">
                <a:solidFill>
                  <a:srgbClr val="FF0000"/>
                </a:solidFill>
              </a:rPr>
              <a:t>i</a:t>
            </a:r>
            <a:r>
              <a:rPr lang="en-US" b="1" dirty="0" smtClean="0">
                <a:solidFill>
                  <a:srgbClr val="FF0000"/>
                </a:solidFill>
              </a:rPr>
              <a:t>somorphism is a problem of special interest because it is one of a few NP problems not known to be either tractable or NP-complete.</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52</a:t>
            </a:fld>
            <a:endParaRPr lang="en-US"/>
          </a:p>
        </p:txBody>
      </p:sp>
    </p:spTree>
    <p:extLst>
      <p:ext uri="{BB962C8B-B14F-4D97-AF65-F5344CB8AC3E}">
        <p14:creationId xmlns:p14="http://schemas.microsoft.com/office/powerpoint/2010/main" val="32647739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Graph Isomorphism </a:t>
            </a:r>
            <a:endParaRPr lang="en-US" dirty="0"/>
          </a:p>
        </p:txBody>
      </p:sp>
      <p:sp>
        <p:nvSpPr>
          <p:cNvPr id="3" name="Content Placeholder 2"/>
          <p:cNvSpPr>
            <a:spLocks noGrp="1"/>
          </p:cNvSpPr>
          <p:nvPr>
            <p:ph idx="1"/>
          </p:nvPr>
        </p:nvSpPr>
        <p:spPr/>
        <p:txBody>
          <a:bodyPr>
            <a:normAutofit lnSpcReduction="10000"/>
          </a:bodyPr>
          <a:lstStyle/>
          <a:p>
            <a:r>
              <a:rPr lang="en-US" b="1" dirty="0">
                <a:solidFill>
                  <a:srgbClr val="FF0000"/>
                </a:solidFill>
              </a:rPr>
              <a:t>The question whether graphs are isomorphic plays an important role in applications of graph </a:t>
            </a:r>
            <a:r>
              <a:rPr lang="en-US" b="1" dirty="0" smtClean="0">
                <a:solidFill>
                  <a:srgbClr val="FF0000"/>
                </a:solidFill>
              </a:rPr>
              <a:t>theory</a:t>
            </a:r>
            <a:r>
              <a:rPr lang="en-US" dirty="0" smtClean="0"/>
              <a:t>. For example, </a:t>
            </a:r>
          </a:p>
          <a:p>
            <a:pPr lvl="1"/>
            <a:r>
              <a:rPr lang="en-US" dirty="0" smtClean="0"/>
              <a:t>Electronic circuits are </a:t>
            </a:r>
            <a:r>
              <a:rPr lang="en-US" b="1" dirty="0" smtClean="0">
                <a:solidFill>
                  <a:srgbClr val="0070C0"/>
                </a:solidFill>
              </a:rPr>
              <a:t>modeled as graphs in which the vertices represent components and the edges represent connections between them. </a:t>
            </a:r>
            <a:r>
              <a:rPr lang="en-US" dirty="0" smtClean="0"/>
              <a:t>Graph isomorphism is the basis for </a:t>
            </a:r>
          </a:p>
          <a:p>
            <a:pPr lvl="2"/>
            <a:r>
              <a:rPr lang="en-US" sz="2400" dirty="0" smtClean="0"/>
              <a:t>the </a:t>
            </a:r>
            <a:r>
              <a:rPr lang="en-US" sz="2400" b="1" dirty="0" smtClean="0">
                <a:solidFill>
                  <a:srgbClr val="00B0F0"/>
                </a:solidFill>
              </a:rPr>
              <a:t>verification that a particular layout of a circuit corresponds to the design’s original schematics</a:t>
            </a:r>
            <a:r>
              <a:rPr lang="en-US" sz="2400" dirty="0" smtClean="0"/>
              <a:t>. </a:t>
            </a:r>
          </a:p>
          <a:p>
            <a:pPr lvl="2"/>
            <a:r>
              <a:rPr lang="en-US" sz="2400" dirty="0" smtClean="0">
                <a:solidFill>
                  <a:srgbClr val="00B050"/>
                </a:solidFill>
              </a:rPr>
              <a:t>determining whether a chip from one vendor includes the intellectual property of another vendor</a:t>
            </a: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53</a:t>
            </a:fld>
            <a:endParaRPr lang="en-US"/>
          </a:p>
        </p:txBody>
      </p:sp>
    </p:spTree>
    <p:extLst>
      <p:ext uri="{BB962C8B-B14F-4D97-AF65-F5344CB8AC3E}">
        <p14:creationId xmlns:p14="http://schemas.microsoft.com/office/powerpoint/2010/main" val="22935541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Connectivity</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10.4</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Paths</a:t>
            </a:r>
          </a:p>
          <a:p>
            <a:r>
              <a:rPr lang="en-US" dirty="0" smtClean="0"/>
              <a:t>Connectedness in Undirected Graphs</a:t>
            </a:r>
          </a:p>
          <a:p>
            <a:r>
              <a:rPr lang="en-US" dirty="0" smtClean="0"/>
              <a:t>Connectedness in Directed Graphs</a:t>
            </a:r>
          </a:p>
        </p:txBody>
      </p:sp>
      <p:sp>
        <p:nvSpPr>
          <p:cNvPr id="4" name="Slide Number Placeholder 3"/>
          <p:cNvSpPr>
            <a:spLocks noGrp="1"/>
          </p:cNvSpPr>
          <p:nvPr>
            <p:ph type="sldNum" sz="quarter" idx="12"/>
          </p:nvPr>
        </p:nvSpPr>
        <p:spPr/>
        <p:txBody>
          <a:bodyPr/>
          <a:lstStyle/>
          <a:p>
            <a:fld id="{8CD41AC4-40F7-4FE0-8905-74C6698904F3}"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dirty="0" smtClean="0">
                <a:solidFill>
                  <a:srgbClr val="FF0000"/>
                </a:solidFill>
              </a:rPr>
              <a:t>Informal Definition: A </a:t>
            </a:r>
            <a:r>
              <a:rPr lang="en-US" i="1" dirty="0" smtClean="0">
                <a:solidFill>
                  <a:srgbClr val="FF0000"/>
                </a:solidFill>
              </a:rPr>
              <a:t>path</a:t>
            </a:r>
            <a:r>
              <a:rPr lang="en-US" dirty="0" smtClean="0">
                <a:solidFill>
                  <a:srgbClr val="FF0000"/>
                </a:solidFill>
              </a:rPr>
              <a:t> is a sequence of edges that begins at a vertex of a graph and travels from vertex to vertex along edges of the graph</a:t>
            </a:r>
            <a:r>
              <a:rPr lang="en-US" dirty="0" smtClean="0"/>
              <a:t>. As the path travels along its edges, it visits the vertices along this path, that is, the endpoints of these.</a:t>
            </a:r>
          </a:p>
          <a:p>
            <a:pPr indent="0">
              <a:buNone/>
            </a:pPr>
            <a:r>
              <a:rPr lang="en-US" b="1" dirty="0" smtClean="0"/>
              <a:t>Applications</a:t>
            </a:r>
            <a:r>
              <a:rPr lang="en-US" dirty="0" smtClean="0"/>
              <a:t>: Numerous problems can be modeled with paths formed by traveling along edges of graphs</a:t>
            </a:r>
            <a:r>
              <a:rPr lang="en-US" dirty="0"/>
              <a:t> </a:t>
            </a:r>
            <a:r>
              <a:rPr lang="en-US" dirty="0" smtClean="0"/>
              <a:t>such as:</a:t>
            </a:r>
          </a:p>
          <a:p>
            <a:pPr marL="1097280" lvl="1" indent="-457200"/>
            <a:r>
              <a:rPr lang="en-US" dirty="0" smtClean="0"/>
              <a:t>determining whether a message can be sent between two computers.</a:t>
            </a:r>
          </a:p>
          <a:p>
            <a:pPr marL="1097280" lvl="1" indent="-457200"/>
            <a:r>
              <a:rPr lang="en-US" dirty="0" smtClean="0"/>
              <a:t>efficiently planning routes for mail delivery.</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sz="3200" b="1" dirty="0" smtClean="0"/>
              <a:t>Definition: </a:t>
            </a:r>
            <a:r>
              <a:rPr lang="en-US" sz="3200" dirty="0" smtClean="0"/>
              <a:t>Let </a:t>
            </a:r>
            <a:r>
              <a:rPr lang="en-US" sz="3200" i="1" dirty="0" smtClean="0"/>
              <a:t>n</a:t>
            </a:r>
            <a:r>
              <a:rPr lang="en-US" sz="3200" dirty="0" smtClean="0"/>
              <a:t> be a nonnegative integer and </a:t>
            </a:r>
            <a:r>
              <a:rPr lang="en-US" sz="3200" i="1" dirty="0" smtClean="0"/>
              <a:t>G</a:t>
            </a:r>
            <a:r>
              <a:rPr lang="en-US" sz="3200" dirty="0" smtClean="0"/>
              <a:t> an undirected graph. </a:t>
            </a:r>
            <a:r>
              <a:rPr lang="en-US" sz="3200" b="1" dirty="0" smtClean="0">
                <a:solidFill>
                  <a:srgbClr val="FF0000"/>
                </a:solidFill>
              </a:rPr>
              <a:t>A </a:t>
            </a:r>
            <a:r>
              <a:rPr lang="en-US" sz="3200" b="1" i="1" dirty="0" smtClean="0">
                <a:solidFill>
                  <a:srgbClr val="FF0000"/>
                </a:solidFill>
              </a:rPr>
              <a:t>path</a:t>
            </a:r>
            <a:r>
              <a:rPr lang="en-US" sz="3200" b="1" dirty="0" smtClean="0">
                <a:solidFill>
                  <a:srgbClr val="FF0000"/>
                </a:solidFill>
              </a:rPr>
              <a:t> of </a:t>
            </a:r>
            <a:r>
              <a:rPr lang="en-US" sz="3200" b="1" i="1" dirty="0" smtClean="0">
                <a:solidFill>
                  <a:srgbClr val="FF0000"/>
                </a:solidFill>
              </a:rPr>
              <a:t>length n</a:t>
            </a:r>
            <a:r>
              <a:rPr lang="en-US" sz="3200" b="1" dirty="0" smtClean="0">
                <a:solidFill>
                  <a:srgbClr val="FF0000"/>
                </a:solidFill>
              </a:rPr>
              <a:t> from </a:t>
            </a:r>
            <a:r>
              <a:rPr lang="en-US" sz="3200" b="1" i="1" dirty="0" smtClean="0">
                <a:solidFill>
                  <a:srgbClr val="FF0000"/>
                </a:solidFill>
              </a:rPr>
              <a:t>u</a:t>
            </a:r>
            <a:r>
              <a:rPr lang="en-US" sz="3200" b="1" dirty="0" smtClean="0">
                <a:solidFill>
                  <a:srgbClr val="FF0000"/>
                </a:solidFill>
              </a:rPr>
              <a:t> to </a:t>
            </a:r>
            <a:r>
              <a:rPr lang="en-US" sz="3200" b="1" i="1" dirty="0" smtClean="0">
                <a:solidFill>
                  <a:srgbClr val="FF0000"/>
                </a:solidFill>
              </a:rPr>
              <a:t>v</a:t>
            </a:r>
            <a:r>
              <a:rPr lang="en-US" sz="3200" b="1" dirty="0" smtClean="0">
                <a:solidFill>
                  <a:srgbClr val="FF0000"/>
                </a:solidFill>
              </a:rPr>
              <a:t> in </a:t>
            </a:r>
            <a:r>
              <a:rPr lang="en-US" sz="3200" b="1" i="1" dirty="0" smtClean="0">
                <a:solidFill>
                  <a:srgbClr val="FF0000"/>
                </a:solidFill>
              </a:rPr>
              <a:t>G</a:t>
            </a:r>
            <a:r>
              <a:rPr lang="en-US" sz="3200" b="1" dirty="0" smtClean="0">
                <a:solidFill>
                  <a:srgbClr val="FF0000"/>
                </a:solidFill>
              </a:rPr>
              <a:t> is a sequence of </a:t>
            </a:r>
            <a:r>
              <a:rPr lang="en-US" sz="3200" b="1" i="1" dirty="0" smtClean="0">
                <a:solidFill>
                  <a:srgbClr val="FF0000"/>
                </a:solidFill>
              </a:rPr>
              <a:t>n</a:t>
            </a:r>
            <a:r>
              <a:rPr lang="en-US" sz="3200" b="1" dirty="0" smtClean="0">
                <a:solidFill>
                  <a:srgbClr val="FF0000"/>
                </a:solidFill>
              </a:rPr>
              <a:t> edges </a:t>
            </a:r>
            <a:r>
              <a:rPr lang="en-US" sz="3200" b="1" i="1" dirty="0">
                <a:solidFill>
                  <a:srgbClr val="FF0000"/>
                </a:solidFill>
              </a:rPr>
              <a:t>e</a:t>
            </a:r>
            <a:r>
              <a:rPr lang="en-US" sz="3200" b="1" baseline="-25000" dirty="0" smtClean="0">
                <a:solidFill>
                  <a:srgbClr val="FF0000"/>
                </a:solidFill>
                <a:latin typeface="Cambria Math" pitchFamily="18" charset="0"/>
                <a:ea typeface="Cambria Math" pitchFamily="18" charset="0"/>
              </a:rPr>
              <a:t>1</a:t>
            </a:r>
            <a:r>
              <a:rPr lang="en-US" sz="3200" b="1" i="1" dirty="0" smtClean="0">
                <a:solidFill>
                  <a:srgbClr val="FF0000"/>
                </a:solidFill>
              </a:rPr>
              <a:t>, … , e</a:t>
            </a:r>
            <a:r>
              <a:rPr lang="en-US" sz="3200" b="1" i="1" baseline="-25000" dirty="0" smtClean="0">
                <a:solidFill>
                  <a:srgbClr val="FF0000"/>
                </a:solidFill>
              </a:rPr>
              <a:t>n</a:t>
            </a:r>
            <a:r>
              <a:rPr lang="en-US" sz="3200" b="1" dirty="0" smtClean="0">
                <a:solidFill>
                  <a:srgbClr val="FF0000"/>
                </a:solidFill>
              </a:rPr>
              <a:t> of </a:t>
            </a:r>
            <a:r>
              <a:rPr lang="en-US" sz="3200" b="1" i="1" dirty="0" smtClean="0">
                <a:solidFill>
                  <a:srgbClr val="FF0000"/>
                </a:solidFill>
              </a:rPr>
              <a:t>G</a:t>
            </a:r>
            <a:r>
              <a:rPr lang="en-US" sz="3200" b="1" dirty="0" smtClean="0">
                <a:solidFill>
                  <a:srgbClr val="FF0000"/>
                </a:solidFill>
              </a:rPr>
              <a:t> </a:t>
            </a:r>
            <a:r>
              <a:rPr lang="en-US" sz="3200" dirty="0" smtClean="0"/>
              <a:t>for which there exists a sequence   </a:t>
            </a:r>
            <a:r>
              <a:rPr lang="en-US" sz="3200" i="1" dirty="0" smtClean="0"/>
              <a:t>x</a:t>
            </a:r>
            <a:r>
              <a:rPr lang="en-US" sz="3200" baseline="-25000" dirty="0" smtClean="0">
                <a:latin typeface="Cambria Math" pitchFamily="18" charset="0"/>
                <a:ea typeface="Cambria Math" pitchFamily="18" charset="0"/>
              </a:rPr>
              <a:t>0</a:t>
            </a:r>
            <a:r>
              <a:rPr lang="en-US" sz="3200" i="1" dirty="0" smtClean="0"/>
              <a:t> </a:t>
            </a:r>
            <a:r>
              <a:rPr lang="en-US" sz="3200" i="1" dirty="0"/>
              <a:t>= </a:t>
            </a:r>
            <a:r>
              <a:rPr lang="en-US" sz="3200" i="1" dirty="0" smtClean="0"/>
              <a:t>u, x</a:t>
            </a:r>
            <a:r>
              <a:rPr lang="en-US" sz="3200" baseline="-25000" dirty="0" smtClean="0">
                <a:latin typeface="Cambria Math" pitchFamily="18" charset="0"/>
                <a:ea typeface="Cambria Math" pitchFamily="18" charset="0"/>
              </a:rPr>
              <a:t>1</a:t>
            </a:r>
            <a:r>
              <a:rPr lang="en-US" sz="3200" i="1" dirty="0"/>
              <a:t>, </a:t>
            </a:r>
            <a:r>
              <a:rPr lang="en-US" sz="3200" i="1" dirty="0" smtClean="0"/>
              <a:t>…,</a:t>
            </a:r>
            <a:r>
              <a:rPr lang="en-US" sz="3200" i="1" dirty="0"/>
              <a:t> </a:t>
            </a:r>
            <a:r>
              <a:rPr lang="en-US" sz="3200" i="1" dirty="0" smtClean="0"/>
              <a:t>x</a:t>
            </a:r>
            <a:r>
              <a:rPr lang="en-US" sz="3200" i="1" baseline="-25000" dirty="0" smtClean="0"/>
              <a:t>n-</a:t>
            </a:r>
            <a:r>
              <a:rPr lang="en-US" sz="3200" baseline="-25000" dirty="0" smtClean="0">
                <a:latin typeface="Cambria Math" pitchFamily="18" charset="0"/>
                <a:ea typeface="Cambria Math" pitchFamily="18" charset="0"/>
              </a:rPr>
              <a:t>1</a:t>
            </a:r>
            <a:r>
              <a:rPr lang="en-US" sz="3200" i="1" dirty="0"/>
              <a:t>,</a:t>
            </a:r>
            <a:r>
              <a:rPr lang="en-US" sz="3200" i="1" dirty="0" smtClean="0"/>
              <a:t> </a:t>
            </a:r>
            <a:r>
              <a:rPr lang="en-US" sz="3200" i="1" dirty="0" err="1" smtClean="0"/>
              <a:t>x</a:t>
            </a:r>
            <a:r>
              <a:rPr lang="en-US" sz="3200" i="1" baseline="-25000" dirty="0" err="1" smtClean="0"/>
              <a:t>n</a:t>
            </a:r>
            <a:r>
              <a:rPr lang="en-US" sz="3200" i="1" dirty="0" smtClean="0"/>
              <a:t> = v </a:t>
            </a:r>
            <a:r>
              <a:rPr lang="en-US" sz="3200" dirty="0" smtClean="0"/>
              <a:t>of vertices such that </a:t>
            </a:r>
            <a:r>
              <a:rPr lang="en-US" sz="3200" i="1" dirty="0" err="1" smtClean="0"/>
              <a:t>e</a:t>
            </a:r>
            <a:r>
              <a:rPr lang="en-US" sz="3200" i="1" baseline="-25000" dirty="0" err="1" smtClean="0"/>
              <a:t>i</a:t>
            </a:r>
            <a:r>
              <a:rPr lang="en-US" sz="3200" i="1" baseline="-25000" dirty="0" smtClean="0"/>
              <a:t> </a:t>
            </a:r>
            <a:r>
              <a:rPr lang="en-US" sz="3200" dirty="0" smtClean="0"/>
              <a:t>has, for </a:t>
            </a:r>
            <a:r>
              <a:rPr lang="en-US" sz="3200" i="1" dirty="0" smtClean="0"/>
              <a:t>i</a:t>
            </a:r>
            <a:r>
              <a:rPr lang="en-US" sz="3200" dirty="0" smtClean="0"/>
              <a:t> = </a:t>
            </a:r>
            <a:r>
              <a:rPr lang="en-US" sz="3200" dirty="0" smtClean="0">
                <a:latin typeface="Cambria Math" pitchFamily="18" charset="0"/>
                <a:ea typeface="Cambria Math" pitchFamily="18" charset="0"/>
              </a:rPr>
              <a:t>1</a:t>
            </a:r>
            <a:r>
              <a:rPr lang="en-US" sz="3200" dirty="0" smtClean="0"/>
              <a:t>, …, </a:t>
            </a:r>
            <a:r>
              <a:rPr lang="en-US" sz="3200" i="1" dirty="0" smtClean="0"/>
              <a:t>n</a:t>
            </a:r>
            <a:r>
              <a:rPr lang="en-US" sz="3200" dirty="0" smtClean="0"/>
              <a:t>, the endpoints </a:t>
            </a:r>
            <a:r>
              <a:rPr lang="en-US" sz="3200" i="1" dirty="0" smtClean="0"/>
              <a:t>x</a:t>
            </a:r>
            <a:r>
              <a:rPr lang="en-US" sz="3200" i="1" baseline="-25000" dirty="0" smtClean="0"/>
              <a:t>i</a:t>
            </a:r>
            <a:r>
              <a:rPr lang="en-US" sz="3200" baseline="-25000" dirty="0" smtClean="0"/>
              <a:t>-</a:t>
            </a:r>
            <a:r>
              <a:rPr lang="en-US" sz="3200" baseline="-25000" dirty="0" smtClean="0">
                <a:latin typeface="Cambria Math" pitchFamily="18" charset="0"/>
                <a:ea typeface="Cambria Math" pitchFamily="18" charset="0"/>
              </a:rPr>
              <a:t>1</a:t>
            </a:r>
            <a:r>
              <a:rPr lang="en-US" sz="3200" dirty="0" smtClean="0"/>
              <a:t> and </a:t>
            </a:r>
            <a:r>
              <a:rPr lang="en-US" sz="3200" i="1" dirty="0" smtClean="0"/>
              <a:t>x</a:t>
            </a:r>
            <a:r>
              <a:rPr lang="en-US" sz="3200" i="1" baseline="-25000" dirty="0" smtClean="0"/>
              <a:t>i</a:t>
            </a:r>
            <a:r>
              <a:rPr lang="en-US" sz="3200" dirty="0" smtClean="0"/>
              <a:t>. </a:t>
            </a:r>
          </a:p>
          <a:p>
            <a:pPr marL="1097280" lvl="1" indent="-457200"/>
            <a:r>
              <a:rPr lang="en-US" sz="3200" dirty="0" smtClean="0"/>
              <a:t>When the graph </a:t>
            </a:r>
            <a:r>
              <a:rPr lang="en-US" sz="3200" b="1" dirty="0" smtClean="0">
                <a:solidFill>
                  <a:srgbClr val="00B050"/>
                </a:solidFill>
              </a:rPr>
              <a:t>is simple, we denote this path by its vertex sequence</a:t>
            </a:r>
            <a:r>
              <a:rPr lang="en-US" sz="3200" dirty="0" smtClean="0"/>
              <a:t>        </a:t>
            </a:r>
            <a:r>
              <a:rPr lang="en-US" sz="3200" i="1" dirty="0" smtClean="0"/>
              <a:t>x</a:t>
            </a:r>
            <a:r>
              <a:rPr lang="en-US" sz="3200" baseline="-25000" dirty="0" smtClean="0">
                <a:latin typeface="Cambria Math" pitchFamily="18" charset="0"/>
                <a:ea typeface="Cambria Math" pitchFamily="18" charset="0"/>
              </a:rPr>
              <a:t>0</a:t>
            </a:r>
            <a:r>
              <a:rPr lang="en-US" sz="3200" i="1" dirty="0" smtClean="0"/>
              <a:t>, x</a:t>
            </a:r>
            <a:r>
              <a:rPr lang="en-US" sz="3200" baseline="-25000" dirty="0" smtClean="0">
                <a:latin typeface="Cambria Math" pitchFamily="18" charset="0"/>
                <a:ea typeface="Cambria Math" pitchFamily="18" charset="0"/>
              </a:rPr>
              <a:t>1</a:t>
            </a:r>
            <a:r>
              <a:rPr lang="en-US" sz="3200" i="1" dirty="0"/>
              <a:t>, … , </a:t>
            </a:r>
            <a:r>
              <a:rPr lang="en-US" sz="3200" i="1" dirty="0" err="1" smtClean="0"/>
              <a:t>x</a:t>
            </a:r>
            <a:r>
              <a:rPr lang="en-US" sz="3200" i="1" baseline="-25000" dirty="0" err="1" smtClean="0"/>
              <a:t>n</a:t>
            </a:r>
            <a:r>
              <a:rPr lang="en-US" sz="3200" i="1" baseline="-25000" dirty="0" smtClean="0"/>
              <a:t>       </a:t>
            </a:r>
            <a:r>
              <a:rPr lang="en-US" sz="3200" dirty="0" smtClean="0"/>
              <a:t>(since listing the vertices uniquely determines the path).</a:t>
            </a:r>
          </a:p>
          <a:p>
            <a:pPr marL="1097280" lvl="1" indent="-457200"/>
            <a:r>
              <a:rPr lang="en-US" sz="3200" dirty="0" smtClean="0"/>
              <a:t>The path is </a:t>
            </a:r>
            <a:r>
              <a:rPr lang="en-US" sz="3200" b="1" dirty="0" smtClean="0">
                <a:solidFill>
                  <a:srgbClr val="00B050"/>
                </a:solidFill>
              </a:rPr>
              <a:t>a </a:t>
            </a:r>
            <a:r>
              <a:rPr lang="en-US" sz="3200" b="1" i="1" dirty="0" smtClean="0">
                <a:solidFill>
                  <a:srgbClr val="00B050"/>
                </a:solidFill>
              </a:rPr>
              <a:t>circuit</a:t>
            </a:r>
            <a:r>
              <a:rPr lang="en-US" sz="3200" b="1" dirty="0" smtClean="0">
                <a:solidFill>
                  <a:srgbClr val="00B050"/>
                </a:solidFill>
              </a:rPr>
              <a:t> if it begins and ends at the same vertex</a:t>
            </a:r>
            <a:r>
              <a:rPr lang="en-US" sz="3200" dirty="0" smtClean="0"/>
              <a:t> (</a:t>
            </a:r>
            <a:r>
              <a:rPr lang="en-US" sz="3200" i="1" dirty="0" smtClean="0"/>
              <a:t>u</a:t>
            </a:r>
            <a:r>
              <a:rPr lang="en-US" sz="3200" dirty="0" smtClean="0"/>
              <a:t> = </a:t>
            </a:r>
            <a:r>
              <a:rPr lang="en-US" sz="3200" i="1" dirty="0" smtClean="0"/>
              <a:t>v</a:t>
            </a:r>
            <a:r>
              <a:rPr lang="en-US" sz="3200" dirty="0" smtClean="0"/>
              <a:t>) and has length greater than zero.</a:t>
            </a:r>
          </a:p>
          <a:p>
            <a:pPr marL="1097280" lvl="1" indent="-457200"/>
            <a:r>
              <a:rPr lang="en-US" sz="3200" dirty="0" smtClean="0"/>
              <a:t>The path or circuit is said to </a:t>
            </a:r>
            <a:r>
              <a:rPr lang="en-US" sz="3200" b="1" i="1" dirty="0" smtClean="0">
                <a:solidFill>
                  <a:srgbClr val="00B0F0"/>
                </a:solidFill>
              </a:rPr>
              <a:t>pass through </a:t>
            </a:r>
            <a:r>
              <a:rPr lang="en-US" sz="3200" b="1" dirty="0" smtClean="0">
                <a:solidFill>
                  <a:srgbClr val="00B0F0"/>
                </a:solidFill>
              </a:rPr>
              <a:t>the vertices</a:t>
            </a:r>
            <a:r>
              <a:rPr lang="en-US" sz="3200" b="1" i="1" dirty="0">
                <a:solidFill>
                  <a:srgbClr val="00B0F0"/>
                </a:solidFill>
              </a:rPr>
              <a:t> </a:t>
            </a:r>
            <a:r>
              <a:rPr lang="en-US" sz="3200" b="1" i="1" dirty="0" smtClean="0">
                <a:solidFill>
                  <a:srgbClr val="00B0F0"/>
                </a:solidFill>
              </a:rPr>
              <a:t>x</a:t>
            </a:r>
            <a:r>
              <a:rPr lang="en-US" sz="3200" b="1" baseline="-25000" dirty="0" smtClean="0">
                <a:solidFill>
                  <a:srgbClr val="00B0F0"/>
                </a:solidFill>
                <a:latin typeface="Cambria Math" pitchFamily="18" charset="0"/>
                <a:ea typeface="Cambria Math" pitchFamily="18" charset="0"/>
              </a:rPr>
              <a:t>1</a:t>
            </a:r>
            <a:r>
              <a:rPr lang="en-US" sz="3200" b="1" i="1" dirty="0" smtClean="0">
                <a:solidFill>
                  <a:srgbClr val="00B0F0"/>
                </a:solidFill>
              </a:rPr>
              <a:t>, x</a:t>
            </a:r>
            <a:r>
              <a:rPr lang="en-US" sz="3200" b="1" baseline="-25000" dirty="0" smtClean="0">
                <a:solidFill>
                  <a:srgbClr val="00B0F0"/>
                </a:solidFill>
                <a:latin typeface="Cambria Math" pitchFamily="18" charset="0"/>
                <a:ea typeface="Cambria Math" pitchFamily="18" charset="0"/>
              </a:rPr>
              <a:t>2</a:t>
            </a:r>
            <a:r>
              <a:rPr lang="en-US" sz="3200" b="1" i="1" dirty="0" smtClean="0">
                <a:solidFill>
                  <a:srgbClr val="00B0F0"/>
                </a:solidFill>
              </a:rPr>
              <a:t>, </a:t>
            </a:r>
            <a:r>
              <a:rPr lang="en-US" sz="3200" b="1" i="1" dirty="0">
                <a:solidFill>
                  <a:srgbClr val="00B0F0"/>
                </a:solidFill>
              </a:rPr>
              <a:t>… , </a:t>
            </a:r>
            <a:r>
              <a:rPr lang="en-US" sz="3200" b="1" i="1" dirty="0" smtClean="0">
                <a:solidFill>
                  <a:srgbClr val="00B0F0"/>
                </a:solidFill>
              </a:rPr>
              <a:t>x</a:t>
            </a:r>
            <a:r>
              <a:rPr lang="en-US" sz="3200" b="1" i="1" baseline="-25000" dirty="0" smtClean="0">
                <a:solidFill>
                  <a:srgbClr val="00B0F0"/>
                </a:solidFill>
              </a:rPr>
              <a:t>n-</a:t>
            </a:r>
            <a:r>
              <a:rPr lang="en-US" sz="3200" b="1" baseline="-25000" dirty="0" smtClean="0">
                <a:solidFill>
                  <a:srgbClr val="00B0F0"/>
                </a:solidFill>
                <a:latin typeface="Cambria Math" pitchFamily="18" charset="0"/>
                <a:ea typeface="Cambria Math" pitchFamily="18" charset="0"/>
              </a:rPr>
              <a:t>1</a:t>
            </a:r>
            <a:r>
              <a:rPr lang="en-US" sz="3200" b="1" dirty="0">
                <a:solidFill>
                  <a:srgbClr val="00B0F0"/>
                </a:solidFill>
              </a:rPr>
              <a:t> </a:t>
            </a:r>
            <a:r>
              <a:rPr lang="en-US" sz="3200" b="1" dirty="0" smtClean="0">
                <a:solidFill>
                  <a:srgbClr val="00B050"/>
                </a:solidFill>
              </a:rPr>
              <a:t> </a:t>
            </a:r>
            <a:r>
              <a:rPr lang="en-US" sz="3200" dirty="0" smtClean="0"/>
              <a:t>and </a:t>
            </a:r>
            <a:r>
              <a:rPr lang="en-US" sz="3200" b="1" i="1" dirty="0" smtClean="0">
                <a:solidFill>
                  <a:srgbClr val="00B0F0"/>
                </a:solidFill>
              </a:rPr>
              <a:t>traverse</a:t>
            </a:r>
            <a:r>
              <a:rPr lang="en-US" sz="3200" b="1" dirty="0" smtClean="0">
                <a:solidFill>
                  <a:srgbClr val="00B0F0"/>
                </a:solidFill>
              </a:rPr>
              <a:t> the edges </a:t>
            </a:r>
            <a:r>
              <a:rPr lang="en-US" sz="3200" b="1" i="1" dirty="0">
                <a:solidFill>
                  <a:srgbClr val="00B0F0"/>
                </a:solidFill>
              </a:rPr>
              <a:t>e</a:t>
            </a:r>
            <a:r>
              <a:rPr lang="en-US" sz="3200" b="1" baseline="-25000" dirty="0">
                <a:solidFill>
                  <a:srgbClr val="00B0F0"/>
                </a:solidFill>
                <a:latin typeface="Cambria Math" pitchFamily="18" charset="0"/>
                <a:ea typeface="Cambria Math" pitchFamily="18" charset="0"/>
              </a:rPr>
              <a:t>1</a:t>
            </a:r>
            <a:r>
              <a:rPr lang="en-US" sz="3200" b="1" i="1" dirty="0">
                <a:solidFill>
                  <a:srgbClr val="00B0F0"/>
                </a:solidFill>
              </a:rPr>
              <a:t>, … , </a:t>
            </a:r>
            <a:r>
              <a:rPr lang="en-US" sz="3200" b="1" i="1" dirty="0" smtClean="0">
                <a:solidFill>
                  <a:srgbClr val="00B0F0"/>
                </a:solidFill>
              </a:rPr>
              <a:t>e</a:t>
            </a:r>
            <a:r>
              <a:rPr lang="en-US" sz="3200" b="1" i="1" baseline="-25000" dirty="0" smtClean="0">
                <a:solidFill>
                  <a:srgbClr val="00B0F0"/>
                </a:solidFill>
              </a:rPr>
              <a:t>n</a:t>
            </a:r>
            <a:r>
              <a:rPr lang="en-US" sz="3200" dirty="0" smtClean="0"/>
              <a:t>.</a:t>
            </a:r>
          </a:p>
          <a:p>
            <a:pPr marL="1097280" lvl="1" indent="-457200"/>
            <a:r>
              <a:rPr lang="en-US" sz="3200" b="1" dirty="0" smtClean="0">
                <a:solidFill>
                  <a:srgbClr val="7030A0"/>
                </a:solidFill>
              </a:rPr>
              <a:t>A path or circuit is </a:t>
            </a:r>
            <a:r>
              <a:rPr lang="en-US" sz="3200" b="1" i="1" dirty="0" smtClean="0">
                <a:solidFill>
                  <a:srgbClr val="7030A0"/>
                </a:solidFill>
              </a:rPr>
              <a:t>simple</a:t>
            </a:r>
            <a:r>
              <a:rPr lang="en-US" sz="3200" b="1" dirty="0" smtClean="0">
                <a:solidFill>
                  <a:srgbClr val="7030A0"/>
                </a:solidFill>
              </a:rPr>
              <a:t> if it does not contain the same edge more than once</a:t>
            </a:r>
            <a:r>
              <a:rPr lang="en-US" sz="3200" dirty="0" smtClean="0"/>
              <a:t>.</a:t>
            </a:r>
          </a:p>
          <a:p>
            <a:pPr marL="1097280" lvl="1" indent="-457200"/>
            <a:endParaRPr lang="en-US" dirty="0"/>
          </a:p>
          <a:p>
            <a:pPr marL="1097280" lvl="1" indent="-457200"/>
            <a:endParaRPr lang="en-US" dirty="0" smtClean="0"/>
          </a:p>
          <a:p>
            <a:pPr marL="1097280" lvl="1" indent="-457200"/>
            <a:endParaRPr lang="en-US" dirty="0"/>
          </a:p>
        </p:txBody>
      </p:sp>
      <p:sp>
        <p:nvSpPr>
          <p:cNvPr id="5" name="TextBox 4"/>
          <p:cNvSpPr txBox="1"/>
          <p:nvPr/>
        </p:nvSpPr>
        <p:spPr>
          <a:xfrm>
            <a:off x="4191000" y="6019800"/>
            <a:ext cx="3856999" cy="646331"/>
          </a:xfrm>
          <a:prstGeom prst="rect">
            <a:avLst/>
          </a:prstGeom>
          <a:noFill/>
          <a:ln>
            <a:solidFill>
              <a:schemeClr val="accent1"/>
            </a:solidFill>
          </a:ln>
        </p:spPr>
        <p:txBody>
          <a:bodyPr wrap="square" rtlCol="0">
            <a:spAutoFit/>
          </a:bodyPr>
          <a:lstStyle/>
          <a:p>
            <a:r>
              <a:rPr lang="en-US" dirty="0" smtClean="0">
                <a:solidFill>
                  <a:srgbClr val="00B050"/>
                </a:solidFill>
              </a:rPr>
              <a:t>This terminology  is readily extended to directed graphs. (</a:t>
            </a:r>
            <a:r>
              <a:rPr lang="en-US" i="1" dirty="0" smtClean="0">
                <a:solidFill>
                  <a:srgbClr val="00B050"/>
                </a:solidFill>
              </a:rPr>
              <a:t>see text</a:t>
            </a:r>
            <a:r>
              <a:rPr lang="en-US" dirty="0" smtClean="0">
                <a:solidFill>
                  <a:srgbClr val="00B050"/>
                </a:solidFill>
              </a:rPr>
              <a:t>)</a:t>
            </a:r>
            <a:endParaRPr lang="en-US" dirty="0">
              <a:solidFill>
                <a:srgbClr val="00B050"/>
              </a:solidFill>
            </a:endParaRPr>
          </a:p>
        </p:txBody>
      </p:sp>
      <p:sp>
        <p:nvSpPr>
          <p:cNvPr id="6" name="Slide Number Placeholder 5"/>
          <p:cNvSpPr>
            <a:spLocks noGrp="1"/>
          </p:cNvSpPr>
          <p:nvPr>
            <p:ph type="sldNum" sz="quarter" idx="12"/>
          </p:nvPr>
        </p:nvSpPr>
        <p:spPr/>
        <p:txBody>
          <a:bodyPr/>
          <a:lstStyle/>
          <a:p>
            <a:fld id="{8CD41AC4-40F7-4FE0-8905-74C6698904F3}" type="slidenum">
              <a:rPr lang="en-US" smtClean="0"/>
              <a:pPr/>
              <a:t>57</a:t>
            </a:fld>
            <a:endParaRPr lang="en-US"/>
          </a:p>
        </p:txBody>
      </p:sp>
    </p:spTree>
    <p:extLst>
      <p:ext uri="{BB962C8B-B14F-4D97-AF65-F5344CB8AC3E}">
        <p14:creationId xmlns:p14="http://schemas.microsoft.com/office/powerpoint/2010/main" val="4975515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 (</a:t>
            </a:r>
            <a:r>
              <a:rPr lang="en-US" i="1" dirty="0" smtClean="0"/>
              <a:t>continued</a:t>
            </a:r>
            <a:r>
              <a:rPr lang="en-US" dirty="0" smtClean="0"/>
              <a:t>)</a:t>
            </a:r>
            <a:endParaRPr lang="en-US" dirty="0"/>
          </a:p>
        </p:txBody>
      </p:sp>
      <p:sp>
        <p:nvSpPr>
          <p:cNvPr id="3" name="Content Placeholder 2"/>
          <p:cNvSpPr>
            <a:spLocks noGrp="1"/>
          </p:cNvSpPr>
          <p:nvPr>
            <p:ph idx="1"/>
          </p:nvPr>
        </p:nvSpPr>
        <p:spPr>
          <a:xfrm>
            <a:off x="228600" y="3021814"/>
            <a:ext cx="8229600" cy="4389120"/>
          </a:xfrm>
        </p:spPr>
        <p:txBody>
          <a:bodyPr/>
          <a:lstStyle/>
          <a:p>
            <a:pPr indent="0">
              <a:buNone/>
            </a:pPr>
            <a:r>
              <a:rPr lang="en-US" b="1" dirty="0" smtClean="0"/>
              <a:t>Example</a:t>
            </a:r>
            <a:r>
              <a:rPr lang="en-US" dirty="0" smtClean="0"/>
              <a:t>: In the simple graph here:</a:t>
            </a:r>
          </a:p>
          <a:p>
            <a:pPr lvl="1"/>
            <a:r>
              <a:rPr lang="en-US" i="1" dirty="0"/>
              <a:t>a</a:t>
            </a:r>
            <a:r>
              <a:rPr lang="en-US" dirty="0" smtClean="0"/>
              <a:t>, </a:t>
            </a:r>
            <a:r>
              <a:rPr lang="en-US" i="1" dirty="0" smtClean="0"/>
              <a:t>d</a:t>
            </a:r>
            <a:r>
              <a:rPr lang="en-US" dirty="0" smtClean="0"/>
              <a:t>, </a:t>
            </a:r>
            <a:r>
              <a:rPr lang="en-US" i="1" dirty="0" smtClean="0"/>
              <a:t>c</a:t>
            </a:r>
            <a:r>
              <a:rPr lang="en-US" dirty="0" smtClean="0"/>
              <a:t>, </a:t>
            </a:r>
            <a:r>
              <a:rPr lang="en-US" i="1" dirty="0" smtClean="0"/>
              <a:t>f</a:t>
            </a:r>
            <a:r>
              <a:rPr lang="en-US" dirty="0" smtClean="0"/>
              <a:t>, </a:t>
            </a:r>
            <a:r>
              <a:rPr lang="en-US" i="1" dirty="0" smtClean="0"/>
              <a:t>e</a:t>
            </a:r>
            <a:r>
              <a:rPr lang="en-US" dirty="0" smtClean="0"/>
              <a:t> is </a:t>
            </a:r>
            <a:r>
              <a:rPr lang="en-US" b="1" dirty="0" smtClean="0">
                <a:solidFill>
                  <a:srgbClr val="FF0000"/>
                </a:solidFill>
              </a:rPr>
              <a:t>a simple path </a:t>
            </a:r>
            <a:r>
              <a:rPr lang="en-US" dirty="0" smtClean="0"/>
              <a:t>of length </a:t>
            </a:r>
            <a:r>
              <a:rPr lang="en-US" dirty="0" smtClean="0">
                <a:latin typeface="Cambria Math" pitchFamily="18" charset="0"/>
                <a:ea typeface="Cambria Math" pitchFamily="18" charset="0"/>
              </a:rPr>
              <a:t>4</a:t>
            </a:r>
            <a:r>
              <a:rPr lang="en-US" dirty="0" smtClean="0"/>
              <a:t>. </a:t>
            </a:r>
          </a:p>
          <a:p>
            <a:pPr lvl="1"/>
            <a:r>
              <a:rPr lang="en-US" i="1" dirty="0"/>
              <a:t>d</a:t>
            </a:r>
            <a:r>
              <a:rPr lang="en-US" dirty="0" smtClean="0"/>
              <a:t>, </a:t>
            </a:r>
            <a:r>
              <a:rPr lang="en-US" i="1" dirty="0" smtClean="0"/>
              <a:t>e</a:t>
            </a:r>
            <a:r>
              <a:rPr lang="en-US" dirty="0" smtClean="0"/>
              <a:t>, </a:t>
            </a:r>
            <a:r>
              <a:rPr lang="en-US" i="1" dirty="0" smtClean="0"/>
              <a:t>c</a:t>
            </a:r>
            <a:r>
              <a:rPr lang="en-US" dirty="0" smtClean="0"/>
              <a:t>, </a:t>
            </a:r>
            <a:r>
              <a:rPr lang="en-US" i="1" dirty="0" smtClean="0"/>
              <a:t>a</a:t>
            </a:r>
            <a:r>
              <a:rPr lang="en-US" dirty="0" smtClean="0"/>
              <a:t> is </a:t>
            </a:r>
            <a:r>
              <a:rPr lang="en-US" b="1" dirty="0" smtClean="0">
                <a:solidFill>
                  <a:srgbClr val="00B050"/>
                </a:solidFill>
              </a:rPr>
              <a:t>not a path </a:t>
            </a:r>
            <a:r>
              <a:rPr lang="en-US" dirty="0" smtClean="0"/>
              <a:t>because </a:t>
            </a:r>
            <a:r>
              <a:rPr lang="en-US" i="1" dirty="0" smtClean="0"/>
              <a:t>e</a:t>
            </a:r>
            <a:r>
              <a:rPr lang="en-US" dirty="0" smtClean="0"/>
              <a:t> is not connected to </a:t>
            </a:r>
            <a:r>
              <a:rPr lang="en-US" i="1" dirty="0" smtClean="0"/>
              <a:t>c</a:t>
            </a:r>
            <a:r>
              <a:rPr lang="en-US" dirty="0" smtClean="0"/>
              <a:t>.</a:t>
            </a:r>
          </a:p>
          <a:p>
            <a:pPr lvl="1"/>
            <a:r>
              <a:rPr lang="en-US" i="1" dirty="0">
                <a:solidFill>
                  <a:srgbClr val="FF0000"/>
                </a:solidFill>
              </a:rPr>
              <a:t>b</a:t>
            </a:r>
            <a:r>
              <a:rPr lang="en-US" dirty="0" smtClean="0">
                <a:solidFill>
                  <a:srgbClr val="FF0000"/>
                </a:solidFill>
              </a:rPr>
              <a:t>, </a:t>
            </a:r>
            <a:r>
              <a:rPr lang="en-US" i="1" dirty="0" smtClean="0">
                <a:solidFill>
                  <a:srgbClr val="FF0000"/>
                </a:solidFill>
              </a:rPr>
              <a:t>c</a:t>
            </a:r>
            <a:r>
              <a:rPr lang="en-US" dirty="0" smtClean="0">
                <a:solidFill>
                  <a:srgbClr val="FF0000"/>
                </a:solidFill>
              </a:rPr>
              <a:t>, </a:t>
            </a:r>
            <a:r>
              <a:rPr lang="en-US" i="1" dirty="0" smtClean="0">
                <a:solidFill>
                  <a:srgbClr val="FF0000"/>
                </a:solidFill>
              </a:rPr>
              <a:t>f</a:t>
            </a:r>
            <a:r>
              <a:rPr lang="en-US" dirty="0" smtClean="0">
                <a:solidFill>
                  <a:srgbClr val="FF0000"/>
                </a:solidFill>
              </a:rPr>
              <a:t>, </a:t>
            </a:r>
            <a:r>
              <a:rPr lang="en-US" i="1" dirty="0" smtClean="0">
                <a:solidFill>
                  <a:srgbClr val="FF0000"/>
                </a:solidFill>
              </a:rPr>
              <a:t>e</a:t>
            </a:r>
            <a:r>
              <a:rPr lang="en-US" dirty="0" smtClean="0">
                <a:solidFill>
                  <a:srgbClr val="FF0000"/>
                </a:solidFill>
              </a:rPr>
              <a:t>, </a:t>
            </a:r>
            <a:r>
              <a:rPr lang="en-US" i="1" dirty="0" smtClean="0">
                <a:solidFill>
                  <a:srgbClr val="FF0000"/>
                </a:solidFill>
              </a:rPr>
              <a:t>b</a:t>
            </a:r>
            <a:r>
              <a:rPr lang="en-US" dirty="0" smtClean="0">
                <a:solidFill>
                  <a:srgbClr val="FF0000"/>
                </a:solidFill>
              </a:rPr>
              <a:t> is a circuit of length </a:t>
            </a:r>
            <a:r>
              <a:rPr lang="en-US" dirty="0" smtClean="0">
                <a:solidFill>
                  <a:srgbClr val="FF0000"/>
                </a:solidFill>
                <a:latin typeface="Cambria Math" pitchFamily="18" charset="0"/>
                <a:ea typeface="Cambria Math" pitchFamily="18" charset="0"/>
              </a:rPr>
              <a:t>4</a:t>
            </a:r>
            <a:r>
              <a:rPr lang="en-US" dirty="0" smtClean="0">
                <a:solidFill>
                  <a:srgbClr val="FF0000"/>
                </a:solidFill>
              </a:rPr>
              <a:t>. </a:t>
            </a:r>
          </a:p>
          <a:p>
            <a:pPr lvl="1"/>
            <a:r>
              <a:rPr lang="en-US" i="1" dirty="0"/>
              <a:t>a</a:t>
            </a:r>
            <a:r>
              <a:rPr lang="en-US" dirty="0" smtClean="0"/>
              <a:t>, </a:t>
            </a:r>
            <a:r>
              <a:rPr lang="en-US" i="1" dirty="0" smtClean="0"/>
              <a:t>b</a:t>
            </a:r>
            <a:r>
              <a:rPr lang="en-US" dirty="0" smtClean="0"/>
              <a:t>, </a:t>
            </a:r>
            <a:r>
              <a:rPr lang="en-US" i="1" dirty="0" smtClean="0"/>
              <a:t>e</a:t>
            </a:r>
            <a:r>
              <a:rPr lang="en-US" dirty="0" smtClean="0"/>
              <a:t>, </a:t>
            </a:r>
            <a:r>
              <a:rPr lang="en-US" i="1" dirty="0" smtClean="0"/>
              <a:t>d</a:t>
            </a:r>
            <a:r>
              <a:rPr lang="en-US" dirty="0" smtClean="0"/>
              <a:t>, </a:t>
            </a:r>
            <a:r>
              <a:rPr lang="en-US" i="1" dirty="0" smtClean="0"/>
              <a:t>a</a:t>
            </a:r>
            <a:r>
              <a:rPr lang="en-US" dirty="0" smtClean="0"/>
              <a:t>, </a:t>
            </a:r>
            <a:r>
              <a:rPr lang="en-US" i="1" dirty="0" smtClean="0"/>
              <a:t>b </a:t>
            </a:r>
            <a:r>
              <a:rPr lang="en-US" dirty="0" smtClean="0"/>
              <a:t>is a path of length </a:t>
            </a:r>
            <a:r>
              <a:rPr lang="en-US" dirty="0" smtClean="0">
                <a:latin typeface="Cambria Math" pitchFamily="18" charset="0"/>
                <a:ea typeface="Cambria Math" pitchFamily="18" charset="0"/>
              </a:rPr>
              <a:t>5</a:t>
            </a:r>
            <a:r>
              <a:rPr lang="en-US" dirty="0" smtClean="0"/>
              <a:t>, but it is </a:t>
            </a:r>
            <a:r>
              <a:rPr lang="en-US" b="1" dirty="0" smtClean="0">
                <a:solidFill>
                  <a:srgbClr val="00B050"/>
                </a:solidFill>
              </a:rPr>
              <a:t>not a simple path. </a:t>
            </a:r>
            <a:endParaRPr lang="en-US" b="1" dirty="0">
              <a:solidFill>
                <a:srgbClr val="00B05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990600"/>
            <a:ext cx="2915943" cy="2031214"/>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58</a:t>
            </a:fld>
            <a:endParaRPr lang="en-US"/>
          </a:p>
        </p:txBody>
      </p:sp>
    </p:spTree>
    <p:extLst>
      <p:ext uri="{BB962C8B-B14F-4D97-AF65-F5344CB8AC3E}">
        <p14:creationId xmlns:p14="http://schemas.microsoft.com/office/powerpoint/2010/main" val="30111448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Separation</a:t>
            </a:r>
            <a:endParaRPr lang="en-US" dirty="0"/>
          </a:p>
        </p:txBody>
      </p:sp>
      <p:sp>
        <p:nvSpPr>
          <p:cNvPr id="3" name="Content Placeholder 2"/>
          <p:cNvSpPr>
            <a:spLocks noGrp="1"/>
          </p:cNvSpPr>
          <p:nvPr>
            <p:ph idx="1"/>
          </p:nvPr>
        </p:nvSpPr>
        <p:spPr/>
        <p:txBody>
          <a:bodyPr/>
          <a:lstStyle/>
          <a:p>
            <a:pPr indent="0">
              <a:buNone/>
            </a:pPr>
            <a:r>
              <a:rPr lang="en-US" sz="2400" b="1" dirty="0" smtClean="0"/>
              <a:t>Example: </a:t>
            </a:r>
            <a:r>
              <a:rPr lang="en-US" sz="2400" i="1" dirty="0" smtClean="0">
                <a:solidFill>
                  <a:srgbClr val="FF0000"/>
                </a:solidFill>
              </a:rPr>
              <a:t>Paths in Acquaintanceship Graphs</a:t>
            </a:r>
            <a:r>
              <a:rPr lang="en-US" sz="2400" dirty="0" smtClean="0"/>
              <a:t>. In an acquaintanceship graph there is a path between two people if there is a chain of people linking these people, where two people adjacent in the chain know one another. In this graph there is </a:t>
            </a:r>
            <a:r>
              <a:rPr lang="en-US" sz="2400" b="1" dirty="0" smtClean="0">
                <a:solidFill>
                  <a:srgbClr val="FF0000"/>
                </a:solidFill>
              </a:rPr>
              <a:t>a chain of six people linking </a:t>
            </a:r>
            <a:r>
              <a:rPr lang="en-US" sz="2400" b="1" dirty="0" err="1" smtClean="0">
                <a:solidFill>
                  <a:srgbClr val="FF0000"/>
                </a:solidFill>
              </a:rPr>
              <a:t>Kamini</a:t>
            </a:r>
            <a:r>
              <a:rPr lang="en-US" sz="2400" b="1" dirty="0" smtClean="0">
                <a:solidFill>
                  <a:srgbClr val="FF0000"/>
                </a:solidFill>
              </a:rPr>
              <a:t> and </a:t>
            </a:r>
            <a:r>
              <a:rPr lang="en-US" sz="2400" b="1" dirty="0" err="1" smtClean="0">
                <a:solidFill>
                  <a:srgbClr val="FF0000"/>
                </a:solidFill>
              </a:rPr>
              <a:t>Ching</a:t>
            </a:r>
            <a:r>
              <a:rPr lang="en-US" sz="2400" dirty="0" smtClean="0"/>
              <a:t>.</a:t>
            </a:r>
          </a:p>
          <a:p>
            <a:pPr indent="0">
              <a:buNone/>
            </a:pPr>
            <a:endParaRPr lang="en-US" dirty="0"/>
          </a:p>
          <a:p>
            <a:pPr indent="0">
              <a:buNone/>
            </a:pPr>
            <a:endParaRPr lang="en-US" dirty="0" smtClean="0"/>
          </a:p>
          <a:p>
            <a:pPr indent="0">
              <a:buNone/>
            </a:pPr>
            <a:endParaRPr lang="en-US" dirty="0"/>
          </a:p>
          <a:p>
            <a:pPr indent="0">
              <a:buNone/>
            </a:pPr>
            <a:endParaRPr lang="en-US" dirty="0" smtClean="0"/>
          </a:p>
          <a:p>
            <a:pPr indent="0">
              <a:buNone/>
            </a:pPr>
            <a:endParaRPr lang="en-US" dirty="0"/>
          </a:p>
          <a:p>
            <a:pPr indent="0">
              <a:buNone/>
            </a:pPr>
            <a:endParaRPr lang="en-US" dirty="0" smtClean="0"/>
          </a:p>
          <a:p>
            <a:pPr indent="0">
              <a:buNone/>
            </a:pPr>
            <a:endParaRPr lang="en-US"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4190999"/>
            <a:ext cx="4648200" cy="2490393"/>
          </a:xfrm>
          <a:prstGeom prst="rect">
            <a:avLst/>
          </a:prstGeom>
        </p:spPr>
      </p:pic>
      <p:sp>
        <p:nvSpPr>
          <p:cNvPr id="5" name="TextBox 4"/>
          <p:cNvSpPr txBox="1"/>
          <p:nvPr/>
        </p:nvSpPr>
        <p:spPr>
          <a:xfrm>
            <a:off x="5257800" y="4453130"/>
            <a:ext cx="3581400" cy="2031325"/>
          </a:xfrm>
          <a:prstGeom prst="rect">
            <a:avLst/>
          </a:prstGeom>
          <a:noFill/>
          <a:ln>
            <a:solidFill>
              <a:schemeClr val="accent1"/>
            </a:solidFill>
          </a:ln>
        </p:spPr>
        <p:txBody>
          <a:bodyPr wrap="square" rtlCol="0">
            <a:spAutoFit/>
          </a:bodyPr>
          <a:lstStyle/>
          <a:p>
            <a:r>
              <a:rPr lang="en-US" dirty="0" smtClean="0"/>
              <a:t>Some have speculated that almost every pair of people in the world are linked by a small chain of no more than six, or maybe even, five people.  The play </a:t>
            </a:r>
            <a:r>
              <a:rPr lang="en-US" i="1" dirty="0" smtClean="0"/>
              <a:t>Six Degrees of Separation</a:t>
            </a:r>
            <a:r>
              <a:rPr lang="en-US" dirty="0" smtClean="0"/>
              <a:t> by John </a:t>
            </a:r>
            <a:r>
              <a:rPr lang="en-US" dirty="0" err="1" smtClean="0"/>
              <a:t>Guare</a:t>
            </a:r>
            <a:r>
              <a:rPr lang="en-US" dirty="0" smtClean="0"/>
              <a:t> is based on this notion.  </a:t>
            </a:r>
            <a:endParaRPr lang="en-US" dirty="0"/>
          </a:p>
        </p:txBody>
      </p:sp>
      <p:sp>
        <p:nvSpPr>
          <p:cNvPr id="6" name="Slide Number Placeholder 5"/>
          <p:cNvSpPr>
            <a:spLocks noGrp="1"/>
          </p:cNvSpPr>
          <p:nvPr>
            <p:ph type="sldNum" sz="quarter" idx="12"/>
          </p:nvPr>
        </p:nvSpPr>
        <p:spPr/>
        <p:txBody>
          <a:bodyPr/>
          <a:lstStyle/>
          <a:p>
            <a:fld id="{8CD41AC4-40F7-4FE0-8905-74C6698904F3}" type="slidenum">
              <a:rPr lang="en-US" smtClean="0"/>
              <a:pPr/>
              <a:t>59</a:t>
            </a:fld>
            <a:endParaRPr lang="en-US"/>
          </a:p>
        </p:txBody>
      </p:sp>
    </p:spTree>
    <p:extLst>
      <p:ext uri="{BB962C8B-B14F-4D97-AF65-F5344CB8AC3E}">
        <p14:creationId xmlns:p14="http://schemas.microsoft.com/office/powerpoint/2010/main" val="1897484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endParaRPr lang="en-US" dirty="0"/>
          </a:p>
        </p:txBody>
      </p:sp>
      <p:sp>
        <p:nvSpPr>
          <p:cNvPr id="3" name="Content Placeholder 2"/>
          <p:cNvSpPr>
            <a:spLocks noGrp="1"/>
          </p:cNvSpPr>
          <p:nvPr>
            <p:ph idx="1"/>
          </p:nvPr>
        </p:nvSpPr>
        <p:spPr>
          <a:xfrm>
            <a:off x="566258" y="1981200"/>
            <a:ext cx="8229600" cy="4572000"/>
          </a:xfrm>
        </p:spPr>
        <p:txBody>
          <a:bodyPr>
            <a:normAutofit/>
          </a:bodyPr>
          <a:lstStyle/>
          <a:p>
            <a:r>
              <a:rPr lang="en-US" sz="2000" dirty="0" smtClean="0"/>
              <a:t>In a </a:t>
            </a:r>
            <a:r>
              <a:rPr lang="en-US" sz="2000" b="1" i="1" dirty="0">
                <a:solidFill>
                  <a:srgbClr val="FF0000"/>
                </a:solidFill>
              </a:rPr>
              <a:t>simple graph</a:t>
            </a:r>
            <a:r>
              <a:rPr lang="en-US" sz="2000" b="1" dirty="0" smtClean="0">
                <a:solidFill>
                  <a:srgbClr val="FF0000"/>
                </a:solidFill>
              </a:rPr>
              <a:t> </a:t>
            </a:r>
            <a:r>
              <a:rPr lang="en-US" sz="2000" dirty="0" smtClean="0"/>
              <a:t>each edge </a:t>
            </a:r>
            <a:r>
              <a:rPr lang="en-US" sz="2000" dirty="0" smtClean="0">
                <a:solidFill>
                  <a:srgbClr val="FF0000"/>
                </a:solidFill>
              </a:rPr>
              <a:t>connects two different vertices </a:t>
            </a:r>
            <a:r>
              <a:rPr lang="en-US" sz="2000" dirty="0" smtClean="0"/>
              <a:t>and </a:t>
            </a:r>
            <a:r>
              <a:rPr lang="en-US" sz="2000" dirty="0" smtClean="0">
                <a:solidFill>
                  <a:srgbClr val="FF0000"/>
                </a:solidFill>
              </a:rPr>
              <a:t>no two edges connect the same pair of vertices</a:t>
            </a:r>
            <a:r>
              <a:rPr lang="en-US" sz="2000" dirty="0" smtClean="0"/>
              <a:t>.</a:t>
            </a:r>
          </a:p>
          <a:p>
            <a:r>
              <a:rPr lang="en-US" sz="2000" b="1" i="1" dirty="0" err="1" smtClean="0">
                <a:solidFill>
                  <a:srgbClr val="00B050"/>
                </a:solidFill>
              </a:rPr>
              <a:t>Multigraphs</a:t>
            </a:r>
            <a:r>
              <a:rPr lang="en-US" sz="2000" dirty="0" smtClean="0"/>
              <a:t> may have </a:t>
            </a:r>
            <a:r>
              <a:rPr lang="en-US" sz="2000" b="1" dirty="0" smtClean="0">
                <a:solidFill>
                  <a:srgbClr val="00B050"/>
                </a:solidFill>
              </a:rPr>
              <a:t>multiple edges connecting the same two vertices</a:t>
            </a:r>
            <a:r>
              <a:rPr lang="en-US" sz="2000" dirty="0" smtClean="0"/>
              <a:t>. When </a:t>
            </a:r>
            <a:r>
              <a:rPr lang="en-US" sz="2000" b="1" i="1" dirty="0" smtClean="0">
                <a:solidFill>
                  <a:srgbClr val="0070C0"/>
                </a:solidFill>
              </a:rPr>
              <a:t>m</a:t>
            </a:r>
            <a:r>
              <a:rPr lang="en-US" sz="2000" b="1" dirty="0" smtClean="0">
                <a:solidFill>
                  <a:srgbClr val="0070C0"/>
                </a:solidFill>
              </a:rPr>
              <a:t> different edges </a:t>
            </a:r>
            <a:r>
              <a:rPr lang="en-US" sz="2000" dirty="0" smtClean="0"/>
              <a:t>connect the vertices </a:t>
            </a:r>
            <a:r>
              <a:rPr lang="en-US" sz="2000" i="1" dirty="0" smtClean="0"/>
              <a:t>u </a:t>
            </a:r>
            <a:r>
              <a:rPr lang="en-US" sz="2000" dirty="0" smtClean="0"/>
              <a:t>and</a:t>
            </a:r>
            <a:r>
              <a:rPr lang="en-US" sz="2000" i="1" dirty="0" smtClean="0"/>
              <a:t> 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b="1" i="1" dirty="0" smtClean="0">
                <a:solidFill>
                  <a:srgbClr val="0070C0"/>
                </a:solidFill>
              </a:rPr>
              <a:t>multiplicity</a:t>
            </a:r>
            <a:r>
              <a:rPr lang="en-US" sz="2000" b="1" dirty="0" smtClean="0">
                <a:solidFill>
                  <a:srgbClr val="0070C0"/>
                </a:solidFill>
              </a:rPr>
              <a:t> </a:t>
            </a:r>
            <a:r>
              <a:rPr lang="en-US" sz="2000" b="1" i="1" dirty="0" smtClean="0">
                <a:solidFill>
                  <a:srgbClr val="0070C0"/>
                </a:solidFill>
              </a:rPr>
              <a:t>m</a:t>
            </a:r>
            <a:r>
              <a:rPr lang="en-US" sz="2000" dirty="0" smtClean="0"/>
              <a:t>. </a:t>
            </a:r>
          </a:p>
          <a:p>
            <a:r>
              <a:rPr lang="en-US" sz="2000" dirty="0" smtClean="0"/>
              <a:t>An </a:t>
            </a:r>
            <a:r>
              <a:rPr lang="en-US" sz="2000" dirty="0" smtClean="0">
                <a:solidFill>
                  <a:srgbClr val="FF0000"/>
                </a:solidFill>
              </a:rPr>
              <a:t>edge that connects a vertex to itself </a:t>
            </a:r>
            <a:r>
              <a:rPr lang="en-US" sz="2000" dirty="0" smtClean="0"/>
              <a:t>is called a </a:t>
            </a:r>
            <a:r>
              <a:rPr lang="en-US" sz="2000" b="1" i="1" dirty="0" smtClean="0">
                <a:solidFill>
                  <a:srgbClr val="FF0000"/>
                </a:solidFill>
              </a:rPr>
              <a:t>loop</a:t>
            </a:r>
            <a:r>
              <a:rPr lang="en-US" sz="2000" dirty="0" smtClean="0"/>
              <a:t>.</a:t>
            </a:r>
          </a:p>
          <a:p>
            <a:r>
              <a:rPr lang="en-US" sz="2000" dirty="0" smtClean="0"/>
              <a:t>A </a:t>
            </a:r>
            <a:r>
              <a:rPr lang="en-US" sz="2000" b="1" i="1" dirty="0" err="1" smtClean="0">
                <a:solidFill>
                  <a:srgbClr val="00B050"/>
                </a:solidFill>
              </a:rPr>
              <a:t>pseudograph</a:t>
            </a:r>
            <a:r>
              <a:rPr lang="en-US" sz="2000" b="1" dirty="0" smtClean="0">
                <a:solidFill>
                  <a:srgbClr val="00B050"/>
                </a:solidFill>
              </a:rPr>
              <a:t> </a:t>
            </a:r>
            <a:r>
              <a:rPr lang="en-US" sz="2000" dirty="0" smtClean="0"/>
              <a:t>may include </a:t>
            </a:r>
            <a:r>
              <a:rPr lang="en-US" sz="2000" b="1" dirty="0" smtClean="0">
                <a:solidFill>
                  <a:srgbClr val="00B050"/>
                </a:solidFill>
              </a:rPr>
              <a:t>loops, as well as multiple edges </a:t>
            </a:r>
            <a:r>
              <a:rPr lang="en-US" sz="2000" dirty="0" smtClean="0"/>
              <a:t>connecting the same pair of vertices.</a:t>
            </a:r>
          </a:p>
          <a:p>
            <a:pPr marL="0" indent="0">
              <a:buNone/>
            </a:pPr>
            <a:endParaRPr lang="en-US" dirty="0"/>
          </a:p>
          <a:p>
            <a:endParaRPr lang="en-US" dirty="0" smtClean="0"/>
          </a:p>
          <a:p>
            <a:endParaRPr lang="en-US" dirty="0" smtClean="0"/>
          </a:p>
          <a:p>
            <a:endParaRPr lang="en-US" dirty="0"/>
          </a:p>
          <a:p>
            <a:endParaRPr lang="en-US" dirty="0" smtClean="0"/>
          </a:p>
          <a:p>
            <a:pPr marL="0" indent="0">
              <a:buNone/>
            </a:pPr>
            <a:endParaRPr lang="en-US" dirty="0"/>
          </a:p>
          <a:p>
            <a:pPr marL="0" indent="0">
              <a:buNone/>
            </a:pPr>
            <a:endParaRPr lang="en-US" dirty="0" smtClean="0"/>
          </a:p>
          <a:p>
            <a:endParaRPr lang="en-US" dirty="0" smtClean="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dirty="0" smtClean="0">
                <a:solidFill>
                  <a:srgbClr val="00B0F0"/>
                </a:solidFill>
              </a:rPr>
              <a:t>Remark: There </a:t>
            </a:r>
            <a:r>
              <a:rPr lang="en-US" sz="1600" dirty="0">
                <a:solidFill>
                  <a:srgbClr val="00B0F0"/>
                </a:solidFill>
              </a:rPr>
              <a:t>is no </a:t>
            </a:r>
            <a:r>
              <a:rPr lang="en-US" sz="1600" dirty="0" smtClean="0">
                <a:solidFill>
                  <a:srgbClr val="00B0F0"/>
                </a:solidFill>
              </a:rPr>
              <a:t>standard terminology </a:t>
            </a:r>
            <a:r>
              <a:rPr lang="en-US" sz="1600" dirty="0">
                <a:solidFill>
                  <a:srgbClr val="00B0F0"/>
                </a:solidFill>
              </a:rPr>
              <a:t>for graph theory. </a:t>
            </a:r>
            <a:r>
              <a:rPr lang="en-US" sz="1600" dirty="0" smtClean="0">
                <a:solidFill>
                  <a:srgbClr val="00B0F0"/>
                </a:solidFill>
              </a:rPr>
              <a:t>So, </a:t>
            </a:r>
            <a:r>
              <a:rPr lang="en-US" sz="1600" dirty="0">
                <a:solidFill>
                  <a:srgbClr val="00B0F0"/>
                </a:solidFill>
              </a:rPr>
              <a:t>it is crucial that you understand the </a:t>
            </a:r>
            <a:r>
              <a:rPr lang="en-US" sz="1600" dirty="0" smtClean="0">
                <a:solidFill>
                  <a:srgbClr val="00B0F0"/>
                </a:solidFill>
              </a:rPr>
              <a:t>terminology being </a:t>
            </a:r>
            <a:r>
              <a:rPr lang="en-US" sz="1600" dirty="0">
                <a:solidFill>
                  <a:srgbClr val="00B0F0"/>
                </a:solidFill>
              </a:rPr>
              <a:t>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smtClean="0"/>
              <a:t>Example: </a:t>
            </a:r>
          </a:p>
          <a:p>
            <a:pPr>
              <a:lnSpc>
                <a:spcPts val="1700"/>
              </a:lnSpc>
            </a:pPr>
            <a:r>
              <a:rPr lang="en-US" dirty="0" smtClean="0"/>
              <a:t>This </a:t>
            </a:r>
            <a:r>
              <a:rPr lang="en-US" dirty="0" err="1" smtClean="0"/>
              <a:t>pseudograph</a:t>
            </a:r>
            <a:r>
              <a:rPr lang="en-US" dirty="0" smtClean="0"/>
              <a:t> has both multiple edges and a loop.</a:t>
            </a:r>
            <a:endParaRPr lang="en-US" dirty="0"/>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smtClean="0"/>
                  <a:t>a</a:t>
                </a:r>
                <a:endParaRPr lang="en-US" i="1" dirty="0"/>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smtClean="0"/>
                  <a:t>b</a:t>
                </a:r>
                <a:endParaRPr lang="en-US" i="1" dirty="0"/>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smtClean="0"/>
                  <a:t>c</a:t>
                </a:r>
                <a:endParaRPr lang="en-US" i="1" dirty="0"/>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Slide Number Placeholder 22"/>
          <p:cNvSpPr>
            <a:spLocks noGrp="1"/>
          </p:cNvSpPr>
          <p:nvPr>
            <p:ph type="sldNum" sz="quarter" idx="12"/>
          </p:nvPr>
        </p:nvSpPr>
        <p:spPr/>
        <p:txBody>
          <a:bodyPr/>
          <a:lstStyle/>
          <a:p>
            <a:fld id="{8CD41AC4-40F7-4FE0-8905-74C6698904F3}"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Erd</a:t>
            </a:r>
            <a:r>
              <a:rPr lang="hu-HU" dirty="0"/>
              <a:t>ő</a:t>
            </a:r>
            <a:r>
              <a:rPr lang="en-US" dirty="0"/>
              <a:t>s </a:t>
            </a:r>
            <a:r>
              <a:rPr lang="en-US" dirty="0" smtClean="0"/>
              <a:t>numbers</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Example: </a:t>
            </a:r>
            <a:r>
              <a:rPr lang="en-US" b="1" i="1" dirty="0" err="1">
                <a:solidFill>
                  <a:srgbClr val="FF0000"/>
                </a:solidFill>
              </a:rPr>
              <a:t>Erd</a:t>
            </a:r>
            <a:r>
              <a:rPr lang="hu-HU" b="1" i="1" dirty="0">
                <a:solidFill>
                  <a:srgbClr val="FF0000"/>
                </a:solidFill>
              </a:rPr>
              <a:t>ő</a:t>
            </a:r>
            <a:r>
              <a:rPr lang="en-US" b="1" i="1" dirty="0">
                <a:solidFill>
                  <a:srgbClr val="FF0000"/>
                </a:solidFill>
              </a:rPr>
              <a:t>s </a:t>
            </a:r>
            <a:r>
              <a:rPr lang="en-US" b="1" i="1" dirty="0" smtClean="0">
                <a:solidFill>
                  <a:srgbClr val="FF0000"/>
                </a:solidFill>
              </a:rPr>
              <a:t>numbers</a:t>
            </a:r>
            <a:r>
              <a:rPr lang="en-US" b="1" dirty="0" smtClean="0">
                <a:solidFill>
                  <a:srgbClr val="FF0000"/>
                </a:solidFill>
              </a:rPr>
              <a:t>.                                                                     </a:t>
            </a:r>
            <a:r>
              <a:rPr lang="en-US" dirty="0" smtClean="0"/>
              <a:t>In a collaboration graph, two people </a:t>
            </a:r>
            <a:r>
              <a:rPr lang="en-US" i="1" dirty="0" smtClean="0"/>
              <a:t>a</a:t>
            </a:r>
            <a:r>
              <a:rPr lang="en-US" dirty="0" smtClean="0"/>
              <a:t> and </a:t>
            </a:r>
            <a:r>
              <a:rPr lang="en-US" i="1" dirty="0" smtClean="0"/>
              <a:t>b</a:t>
            </a:r>
            <a:r>
              <a:rPr lang="en-US" dirty="0" smtClean="0"/>
              <a:t> are                  connected by a path when there is a sequence                           of people starting with </a:t>
            </a:r>
            <a:r>
              <a:rPr lang="en-US" i="1" dirty="0" smtClean="0"/>
              <a:t>a</a:t>
            </a:r>
            <a:r>
              <a:rPr lang="en-US" dirty="0" smtClean="0"/>
              <a:t> and ending with </a:t>
            </a:r>
            <a:r>
              <a:rPr lang="en-US" i="1" dirty="0" smtClean="0"/>
              <a:t>b</a:t>
            </a:r>
            <a:r>
              <a:rPr lang="en-US" dirty="0" smtClean="0"/>
              <a:t>                           such that the endpoints of each edge in the                          path are people who have collaborated. </a:t>
            </a:r>
          </a:p>
          <a:p>
            <a:pPr marL="731520" indent="-457200"/>
            <a:r>
              <a:rPr lang="en-US" dirty="0" smtClean="0"/>
              <a:t>In the academic collaboration graph of people who have written papers in mathematics, the </a:t>
            </a:r>
            <a:r>
              <a:rPr lang="en-US" i="1" dirty="0" err="1"/>
              <a:t>Erd</a:t>
            </a:r>
            <a:r>
              <a:rPr lang="hu-HU" i="1" dirty="0"/>
              <a:t>ő</a:t>
            </a:r>
            <a:r>
              <a:rPr lang="en-US" i="1" dirty="0"/>
              <a:t>s </a:t>
            </a:r>
            <a:r>
              <a:rPr lang="en-US" i="1" dirty="0" smtClean="0"/>
              <a:t>number </a:t>
            </a:r>
            <a:r>
              <a:rPr lang="en-US" dirty="0" smtClean="0"/>
              <a:t>of a person </a:t>
            </a:r>
            <a:r>
              <a:rPr lang="en-US" i="1" dirty="0" smtClean="0"/>
              <a:t>m</a:t>
            </a:r>
            <a:r>
              <a:rPr lang="en-US" dirty="0" smtClean="0"/>
              <a:t> is the length of the shortest path between </a:t>
            </a:r>
            <a:r>
              <a:rPr lang="en-US" i="1" dirty="0" smtClean="0"/>
              <a:t>m</a:t>
            </a:r>
            <a:r>
              <a:rPr lang="en-US" dirty="0" smtClean="0"/>
              <a:t> and the prolific mathematician Paul </a:t>
            </a:r>
            <a:r>
              <a:rPr lang="en-US" dirty="0" err="1"/>
              <a:t>Erd</a:t>
            </a:r>
            <a:r>
              <a:rPr lang="hu-HU" dirty="0"/>
              <a:t>ő</a:t>
            </a:r>
            <a:r>
              <a:rPr lang="en-US" dirty="0" smtClean="0"/>
              <a:t>s.</a:t>
            </a:r>
          </a:p>
          <a:p>
            <a:pPr marL="731520" lvl="1" indent="-457200">
              <a:buClr>
                <a:schemeClr val="accent3"/>
              </a:buClr>
              <a:buSzPct val="95000"/>
            </a:pPr>
            <a:r>
              <a:rPr lang="en-US" sz="2600" dirty="0" smtClean="0"/>
              <a:t>To learn more about </a:t>
            </a:r>
            <a:r>
              <a:rPr lang="en-US" sz="2600" dirty="0" err="1" smtClean="0"/>
              <a:t>Erd</a:t>
            </a:r>
            <a:r>
              <a:rPr lang="hu-HU" sz="2600" dirty="0"/>
              <a:t>ő</a:t>
            </a:r>
            <a:r>
              <a:rPr lang="en-US" sz="2600" dirty="0"/>
              <a:t>s </a:t>
            </a:r>
            <a:r>
              <a:rPr lang="en-US" sz="2600" dirty="0" smtClean="0"/>
              <a:t>numbers, visit  </a:t>
            </a:r>
          </a:p>
          <a:p>
            <a:pPr marL="274320" lvl="1" indent="0">
              <a:buClr>
                <a:schemeClr val="accent3"/>
              </a:buClr>
              <a:buSzPct val="95000"/>
              <a:buNone/>
            </a:pPr>
            <a:r>
              <a:rPr lang="en-US" dirty="0" smtClean="0">
                <a:hlinkClick r:id="rId2"/>
              </a:rPr>
              <a:t>http://</a:t>
            </a:r>
            <a:r>
              <a:rPr lang="en-US" dirty="0">
                <a:hlinkClick r:id="rId2"/>
              </a:rPr>
              <a:t>www.ams.org/mathscinet/collaborationDistance.html</a:t>
            </a:r>
            <a:endParaRPr lang="en-US" dirty="0"/>
          </a:p>
          <a:p>
            <a:pPr marL="731520" indent="-457200"/>
            <a:endParaRPr lang="en-US" dirty="0"/>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9808" y="228601"/>
            <a:ext cx="1533385" cy="37338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381000"/>
            <a:ext cx="888492" cy="1036320"/>
          </a:xfrm>
          <a:prstGeom prst="rect">
            <a:avLst/>
          </a:prstGeom>
        </p:spPr>
      </p:pic>
      <p:sp>
        <p:nvSpPr>
          <p:cNvPr id="8" name="TextBox 7"/>
          <p:cNvSpPr txBox="1"/>
          <p:nvPr/>
        </p:nvSpPr>
        <p:spPr>
          <a:xfrm>
            <a:off x="5334000" y="1524000"/>
            <a:ext cx="1524000" cy="369332"/>
          </a:xfrm>
          <a:prstGeom prst="rect">
            <a:avLst/>
          </a:prstGeom>
          <a:noFill/>
        </p:spPr>
        <p:txBody>
          <a:bodyPr wrap="square" rtlCol="0">
            <a:spAutoFit/>
          </a:bodyPr>
          <a:lstStyle/>
          <a:p>
            <a:r>
              <a:rPr lang="en-US" dirty="0"/>
              <a:t>Paul </a:t>
            </a:r>
            <a:r>
              <a:rPr lang="en-US" dirty="0" err="1"/>
              <a:t>Erd</a:t>
            </a:r>
            <a:r>
              <a:rPr lang="hu-HU" dirty="0"/>
              <a:t>ő</a:t>
            </a:r>
            <a:r>
              <a:rPr lang="en-US" dirty="0"/>
              <a:t>s</a:t>
            </a:r>
          </a:p>
        </p:txBody>
      </p:sp>
      <p:sp>
        <p:nvSpPr>
          <p:cNvPr id="9" name="Slide Number Placeholder 8"/>
          <p:cNvSpPr>
            <a:spLocks noGrp="1"/>
          </p:cNvSpPr>
          <p:nvPr>
            <p:ph type="sldNum" sz="quarter" idx="12"/>
          </p:nvPr>
        </p:nvSpPr>
        <p:spPr/>
        <p:txBody>
          <a:bodyPr/>
          <a:lstStyle/>
          <a:p>
            <a:fld id="{8CD41AC4-40F7-4FE0-8905-74C6698904F3}" type="slidenum">
              <a:rPr lang="en-US" smtClean="0"/>
              <a:pPr/>
              <a:t>60</a:t>
            </a:fld>
            <a:endParaRPr lang="en-US"/>
          </a:p>
        </p:txBody>
      </p:sp>
    </p:spTree>
    <p:extLst>
      <p:ext uri="{BB962C8B-B14F-4D97-AF65-F5344CB8AC3E}">
        <p14:creationId xmlns:p14="http://schemas.microsoft.com/office/powerpoint/2010/main" val="40528901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Bacon </a:t>
            </a:r>
            <a:r>
              <a:rPr lang="en-US" dirty="0" err="1" smtClean="0"/>
              <a:t>Numbrers</a:t>
            </a:r>
            <a:endParaRPr lang="en-US" dirty="0"/>
          </a:p>
        </p:txBody>
      </p:sp>
      <p:sp>
        <p:nvSpPr>
          <p:cNvPr id="3" name="Content Placeholder 2"/>
          <p:cNvSpPr>
            <a:spLocks noGrp="1"/>
          </p:cNvSpPr>
          <p:nvPr>
            <p:ph idx="1"/>
          </p:nvPr>
        </p:nvSpPr>
        <p:spPr/>
        <p:txBody>
          <a:bodyPr>
            <a:normAutofit fontScale="92500" lnSpcReduction="20000"/>
          </a:bodyPr>
          <a:lstStyle/>
          <a:p>
            <a:pPr marL="731520" indent="-457200"/>
            <a:r>
              <a:rPr lang="en-US" dirty="0" smtClean="0"/>
              <a:t>In the Hollywood graph, two actors                                   </a:t>
            </a:r>
            <a:r>
              <a:rPr lang="en-US" i="1" dirty="0" smtClean="0"/>
              <a:t>a</a:t>
            </a:r>
            <a:r>
              <a:rPr lang="en-US" dirty="0" smtClean="0"/>
              <a:t> and </a:t>
            </a:r>
            <a:r>
              <a:rPr lang="en-US" i="1" dirty="0" smtClean="0"/>
              <a:t>b</a:t>
            </a:r>
            <a:r>
              <a:rPr lang="en-US" dirty="0" smtClean="0"/>
              <a:t> are linked when there is a                                    chain of actors linking </a:t>
            </a:r>
            <a:r>
              <a:rPr lang="en-US" i="1" dirty="0" smtClean="0"/>
              <a:t>a</a:t>
            </a:r>
            <a:r>
              <a:rPr lang="en-US" dirty="0" smtClean="0"/>
              <a:t> and </a:t>
            </a:r>
            <a:r>
              <a:rPr lang="en-US" i="1" dirty="0" smtClean="0"/>
              <a:t>b</a:t>
            </a:r>
            <a:r>
              <a:rPr lang="en-US" dirty="0" smtClean="0"/>
              <a:t>, where                                  every two actors adjacent in the chain have                    acted in the same movie.</a:t>
            </a:r>
          </a:p>
          <a:p>
            <a:pPr marL="731520" indent="-457200"/>
            <a:r>
              <a:rPr lang="en-US" dirty="0" smtClean="0"/>
              <a:t>The </a:t>
            </a:r>
            <a:r>
              <a:rPr lang="en-US" b="1" i="1" dirty="0" smtClean="0">
                <a:solidFill>
                  <a:srgbClr val="FF0000"/>
                </a:solidFill>
              </a:rPr>
              <a:t>Bacon number </a:t>
            </a:r>
            <a:r>
              <a:rPr lang="en-US" dirty="0" smtClean="0"/>
              <a:t>of an actor </a:t>
            </a:r>
            <a:r>
              <a:rPr lang="en-US" i="1" dirty="0" smtClean="0"/>
              <a:t>c</a:t>
            </a:r>
            <a:r>
              <a:rPr lang="en-US" dirty="0" smtClean="0"/>
              <a:t>  is defined to be the length of the shortest path connecting </a:t>
            </a:r>
            <a:r>
              <a:rPr lang="en-US" i="1" dirty="0" smtClean="0"/>
              <a:t>c</a:t>
            </a:r>
            <a:r>
              <a:rPr lang="en-US" dirty="0" smtClean="0"/>
              <a:t> and the well-known actor Kevin Bacon</a:t>
            </a:r>
            <a:r>
              <a:rPr lang="en-US" dirty="0"/>
              <a:t>. (Note that we can define a similar number by replacing Kevin Bacon by a different actor.)</a:t>
            </a:r>
            <a:endParaRPr lang="en-US" dirty="0" smtClean="0"/>
          </a:p>
          <a:p>
            <a:pPr marL="731520" lvl="1" indent="-457200">
              <a:buClr>
                <a:schemeClr val="accent3"/>
              </a:buClr>
              <a:buSzPct val="95000"/>
            </a:pPr>
            <a:r>
              <a:rPr lang="en-US" dirty="0" smtClean="0"/>
              <a:t>The </a:t>
            </a:r>
            <a:r>
              <a:rPr lang="en-US" i="1" dirty="0" smtClean="0"/>
              <a:t>oracle of Bacon </a:t>
            </a:r>
            <a:r>
              <a:rPr lang="en-US" dirty="0" smtClean="0"/>
              <a:t>web site </a:t>
            </a:r>
            <a:r>
              <a:rPr lang="en-US" dirty="0">
                <a:hlinkClick r:id="rId2"/>
              </a:rPr>
              <a:t>http://oracleofbacon.org/how.php </a:t>
            </a:r>
            <a:r>
              <a:rPr lang="en-US" dirty="0" smtClean="0"/>
              <a:t> provides a tool for finding Bacon numbers.</a:t>
            </a:r>
          </a:p>
          <a:p>
            <a:pPr marL="731520" indent="-457200"/>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838200"/>
            <a:ext cx="1498092" cy="2665476"/>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61</a:t>
            </a:fld>
            <a:endParaRPr lang="en-US"/>
          </a:p>
        </p:txBody>
      </p:sp>
    </p:spTree>
    <p:extLst>
      <p:ext uri="{BB962C8B-B14F-4D97-AF65-F5344CB8AC3E}">
        <p14:creationId xmlns:p14="http://schemas.microsoft.com/office/powerpoint/2010/main" val="21807271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Undirected Graphs</a:t>
            </a:r>
            <a:endParaRPr lang="en-US" dirty="0"/>
          </a:p>
        </p:txBody>
      </p:sp>
      <p:sp>
        <p:nvSpPr>
          <p:cNvPr id="3" name="Content Placeholder 2"/>
          <p:cNvSpPr>
            <a:spLocks noGrp="1"/>
          </p:cNvSpPr>
          <p:nvPr>
            <p:ph idx="1"/>
          </p:nvPr>
        </p:nvSpPr>
        <p:spPr/>
        <p:txBody>
          <a:bodyPr>
            <a:normAutofit fontScale="92500" lnSpcReduction="20000"/>
          </a:bodyPr>
          <a:lstStyle/>
          <a:p>
            <a:pPr indent="0">
              <a:buNone/>
            </a:pPr>
            <a:r>
              <a:rPr lang="en-US" b="1" dirty="0" smtClean="0"/>
              <a:t>Definition</a:t>
            </a:r>
            <a:r>
              <a:rPr lang="en-US" dirty="0" smtClean="0"/>
              <a:t>: An undirected graph is called  </a:t>
            </a:r>
            <a:r>
              <a:rPr lang="en-US" b="1" i="1" dirty="0" smtClean="0">
                <a:solidFill>
                  <a:srgbClr val="FF0000"/>
                </a:solidFill>
              </a:rPr>
              <a:t>connected</a:t>
            </a:r>
            <a:r>
              <a:rPr lang="en-US" b="1" dirty="0" smtClean="0">
                <a:solidFill>
                  <a:srgbClr val="FF0000"/>
                </a:solidFill>
              </a:rPr>
              <a:t> if there is a path between every pair of vertices.  </a:t>
            </a:r>
            <a:r>
              <a:rPr lang="en-US" dirty="0" smtClean="0"/>
              <a:t>An undirected graph that is </a:t>
            </a:r>
            <a:r>
              <a:rPr lang="en-US" b="1" dirty="0" smtClean="0">
                <a:solidFill>
                  <a:srgbClr val="00B050"/>
                </a:solidFill>
              </a:rPr>
              <a:t>not </a:t>
            </a:r>
            <a:r>
              <a:rPr lang="en-US" b="1" i="1" dirty="0" smtClean="0">
                <a:solidFill>
                  <a:srgbClr val="00B050"/>
                </a:solidFill>
              </a:rPr>
              <a:t>connected</a:t>
            </a:r>
            <a:r>
              <a:rPr lang="en-US" b="1" dirty="0" smtClean="0">
                <a:solidFill>
                  <a:srgbClr val="00B050"/>
                </a:solidFill>
              </a:rPr>
              <a:t> is called </a:t>
            </a:r>
            <a:r>
              <a:rPr lang="en-US" b="1" i="1" dirty="0" smtClean="0">
                <a:solidFill>
                  <a:srgbClr val="00B050"/>
                </a:solidFill>
              </a:rPr>
              <a:t>disconnected</a:t>
            </a:r>
            <a:r>
              <a:rPr lang="en-US" dirty="0" smtClean="0"/>
              <a:t>. We say that </a:t>
            </a:r>
            <a:r>
              <a:rPr lang="en-US" b="1" dirty="0" smtClean="0">
                <a:solidFill>
                  <a:srgbClr val="00B0F0"/>
                </a:solidFill>
              </a:rPr>
              <a:t>we </a:t>
            </a:r>
            <a:r>
              <a:rPr lang="en-US" b="1" i="1" dirty="0" smtClean="0">
                <a:solidFill>
                  <a:srgbClr val="00B0F0"/>
                </a:solidFill>
              </a:rPr>
              <a:t>disconnect</a:t>
            </a:r>
            <a:r>
              <a:rPr lang="en-US" b="1" dirty="0" smtClean="0">
                <a:solidFill>
                  <a:srgbClr val="00B0F0"/>
                </a:solidFill>
              </a:rPr>
              <a:t> a graph when we remove vertices or edges, or both, to produce a disconnected </a:t>
            </a:r>
            <a:r>
              <a:rPr lang="en-US" b="1" dirty="0" err="1" smtClean="0">
                <a:solidFill>
                  <a:srgbClr val="00B0F0"/>
                </a:solidFill>
              </a:rPr>
              <a:t>subgraph</a:t>
            </a:r>
            <a:r>
              <a:rPr lang="en-US" dirty="0" smtClean="0"/>
              <a:t>. </a:t>
            </a:r>
          </a:p>
          <a:p>
            <a:pPr indent="0">
              <a:buNone/>
            </a:pPr>
            <a:r>
              <a:rPr lang="en-US" b="1" dirty="0" smtClean="0"/>
              <a:t>Example</a:t>
            </a:r>
            <a:r>
              <a:rPr lang="en-US" dirty="0" smtClean="0"/>
              <a:t>: </a:t>
            </a:r>
            <a:r>
              <a:rPr lang="en-US" i="1" dirty="0" smtClean="0"/>
              <a:t>G</a:t>
            </a:r>
            <a:r>
              <a:rPr lang="en-US" baseline="-25000" dirty="0" smtClean="0">
                <a:latin typeface="Cambria Math" pitchFamily="18" charset="0"/>
                <a:ea typeface="Cambria Math" pitchFamily="18" charset="0"/>
              </a:rPr>
              <a:t>1</a:t>
            </a:r>
            <a:r>
              <a:rPr lang="en-US" dirty="0" smtClean="0"/>
              <a:t> is </a:t>
            </a:r>
            <a:r>
              <a:rPr lang="en-US" dirty="0"/>
              <a:t>connected because there is a path between any pair of its vertices, as can be easily </a:t>
            </a:r>
            <a:r>
              <a:rPr lang="en-US" dirty="0" smtClean="0"/>
              <a:t>seen.   </a:t>
            </a:r>
            <a:r>
              <a:rPr lang="en-US" dirty="0"/>
              <a:t>However </a:t>
            </a:r>
            <a:r>
              <a:rPr lang="en-US" i="1" dirty="0"/>
              <a:t>G</a:t>
            </a:r>
            <a:r>
              <a:rPr lang="en-US" baseline="-25000" dirty="0">
                <a:latin typeface="Cambria Math" pitchFamily="18" charset="0"/>
                <a:ea typeface="Cambria Math" pitchFamily="18" charset="0"/>
              </a:rPr>
              <a:t>2</a:t>
            </a:r>
            <a:r>
              <a:rPr lang="en-US" dirty="0" smtClean="0"/>
              <a:t> </a:t>
            </a:r>
            <a:r>
              <a:rPr lang="en-US" dirty="0"/>
              <a:t>is not connected because there is no path between vertices </a:t>
            </a:r>
            <a:r>
              <a:rPr lang="en-US" i="1" dirty="0" smtClean="0"/>
              <a:t>a</a:t>
            </a:r>
            <a:r>
              <a:rPr lang="en-US" dirty="0" smtClean="0"/>
              <a:t> </a:t>
            </a:r>
            <a:r>
              <a:rPr lang="en-US" dirty="0"/>
              <a:t>and </a:t>
            </a:r>
            <a:r>
              <a:rPr lang="en-US" i="1" dirty="0" smtClean="0"/>
              <a:t>f</a:t>
            </a:r>
            <a:r>
              <a:rPr lang="en-US" dirty="0" smtClean="0"/>
              <a:t>, </a:t>
            </a:r>
            <a:r>
              <a:rPr lang="en-US" dirty="0"/>
              <a:t>for example. </a:t>
            </a:r>
            <a:endParaRPr lang="en-US" dirty="0" smtClean="0"/>
          </a:p>
          <a:p>
            <a:pPr indent="0">
              <a:buNone/>
            </a:pPr>
            <a:endParaRPr lang="en-US" dirty="0"/>
          </a:p>
          <a:p>
            <a:pPr indent="0">
              <a:buNone/>
            </a:pPr>
            <a:endParaRPr lang="en-US" dirty="0" smtClean="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4879209"/>
            <a:ext cx="2513643" cy="1837481"/>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62</a:t>
            </a:fld>
            <a:endParaRPr lang="en-US"/>
          </a:p>
        </p:txBody>
      </p:sp>
    </p:spTree>
    <p:extLst>
      <p:ext uri="{BB962C8B-B14F-4D97-AF65-F5344CB8AC3E}">
        <p14:creationId xmlns:p14="http://schemas.microsoft.com/office/powerpoint/2010/main" val="39352270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Components</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Definition</a:t>
            </a:r>
            <a:r>
              <a:rPr lang="en-US" dirty="0" smtClean="0"/>
              <a:t>: A </a:t>
            </a:r>
            <a:r>
              <a:rPr lang="en-US" b="1" i="1" dirty="0" smtClean="0">
                <a:solidFill>
                  <a:srgbClr val="FF0000"/>
                </a:solidFill>
              </a:rPr>
              <a:t>connected component </a:t>
            </a:r>
            <a:r>
              <a:rPr lang="en-US" dirty="0" smtClean="0"/>
              <a:t>of a graph </a:t>
            </a:r>
            <a:r>
              <a:rPr lang="en-US" i="1" dirty="0" smtClean="0"/>
              <a:t>G</a:t>
            </a:r>
            <a:r>
              <a:rPr lang="en-US" dirty="0" smtClean="0"/>
              <a:t> is a connected </a:t>
            </a:r>
            <a:r>
              <a:rPr lang="en-US" dirty="0" err="1" smtClean="0">
                <a:solidFill>
                  <a:srgbClr val="FF0000"/>
                </a:solidFill>
              </a:rPr>
              <a:t>subgraph</a:t>
            </a:r>
            <a:r>
              <a:rPr lang="en-US" dirty="0" smtClean="0">
                <a:solidFill>
                  <a:srgbClr val="FF0000"/>
                </a:solidFill>
              </a:rPr>
              <a:t> of </a:t>
            </a:r>
            <a:r>
              <a:rPr lang="en-US" i="1" dirty="0" smtClean="0">
                <a:solidFill>
                  <a:srgbClr val="FF0000"/>
                </a:solidFill>
              </a:rPr>
              <a:t>G</a:t>
            </a:r>
            <a:r>
              <a:rPr lang="en-US" dirty="0" smtClean="0">
                <a:solidFill>
                  <a:srgbClr val="FF0000"/>
                </a:solidFill>
              </a:rPr>
              <a:t> that is not a proper </a:t>
            </a:r>
            <a:r>
              <a:rPr lang="en-US" dirty="0" err="1" smtClean="0">
                <a:solidFill>
                  <a:srgbClr val="FF0000"/>
                </a:solidFill>
              </a:rPr>
              <a:t>subgraph</a:t>
            </a:r>
            <a:r>
              <a:rPr lang="en-US" dirty="0" smtClean="0">
                <a:solidFill>
                  <a:srgbClr val="FF0000"/>
                </a:solidFill>
              </a:rPr>
              <a:t> of another connected </a:t>
            </a:r>
            <a:r>
              <a:rPr lang="en-US" dirty="0" err="1" smtClean="0">
                <a:solidFill>
                  <a:srgbClr val="FF0000"/>
                </a:solidFill>
              </a:rPr>
              <a:t>subgraph</a:t>
            </a:r>
            <a:r>
              <a:rPr lang="en-US" dirty="0" smtClean="0">
                <a:solidFill>
                  <a:srgbClr val="FF0000"/>
                </a:solidFill>
              </a:rPr>
              <a:t> of </a:t>
            </a:r>
            <a:r>
              <a:rPr lang="en-US" i="1" dirty="0" smtClean="0">
                <a:solidFill>
                  <a:srgbClr val="FF0000"/>
                </a:solidFill>
              </a:rPr>
              <a:t>G</a:t>
            </a:r>
            <a:r>
              <a:rPr lang="en-US" dirty="0" smtClean="0"/>
              <a:t>. </a:t>
            </a:r>
            <a:r>
              <a:rPr lang="en-US" b="1" dirty="0" smtClean="0">
                <a:solidFill>
                  <a:srgbClr val="00B0F0"/>
                </a:solidFill>
              </a:rPr>
              <a:t>A graph </a:t>
            </a:r>
            <a:r>
              <a:rPr lang="en-US" b="1" i="1" dirty="0" smtClean="0">
                <a:solidFill>
                  <a:srgbClr val="00B0F0"/>
                </a:solidFill>
              </a:rPr>
              <a:t>G</a:t>
            </a:r>
            <a:r>
              <a:rPr lang="en-US" b="1" dirty="0" smtClean="0">
                <a:solidFill>
                  <a:srgbClr val="00B0F0"/>
                </a:solidFill>
              </a:rPr>
              <a:t> that is not connected has two or more connected components that are disjoint and have </a:t>
            </a:r>
            <a:r>
              <a:rPr lang="en-US" b="1" i="1" dirty="0" smtClean="0">
                <a:solidFill>
                  <a:srgbClr val="00B0F0"/>
                </a:solidFill>
              </a:rPr>
              <a:t>G</a:t>
            </a:r>
            <a:r>
              <a:rPr lang="en-US" b="1" dirty="0" smtClean="0">
                <a:solidFill>
                  <a:srgbClr val="00B0F0"/>
                </a:solidFill>
              </a:rPr>
              <a:t> as their union</a:t>
            </a:r>
            <a:r>
              <a:rPr lang="en-US" dirty="0" smtClean="0"/>
              <a:t>. </a:t>
            </a:r>
          </a:p>
          <a:p>
            <a:pPr indent="0">
              <a:buNone/>
            </a:pPr>
            <a:r>
              <a:rPr lang="en-US" b="1" dirty="0" smtClean="0"/>
              <a:t>Example</a:t>
            </a:r>
            <a:r>
              <a:rPr lang="en-US" dirty="0" smtClean="0"/>
              <a:t>: The graph </a:t>
            </a:r>
            <a:r>
              <a:rPr lang="en-US" i="1" dirty="0" smtClean="0"/>
              <a:t>H</a:t>
            </a:r>
            <a:r>
              <a:rPr lang="en-US" dirty="0" smtClean="0"/>
              <a:t> is the union of three disjoint </a:t>
            </a:r>
            <a:r>
              <a:rPr lang="en-US" dirty="0" err="1" smtClean="0">
                <a:solidFill>
                  <a:srgbClr val="FF0000"/>
                </a:solidFill>
              </a:rPr>
              <a:t>subgraphs</a:t>
            </a:r>
            <a:r>
              <a:rPr lang="en-US" dirty="0" smtClean="0">
                <a:solidFill>
                  <a:srgbClr val="FF0000"/>
                </a:solidFill>
              </a:rPr>
              <a:t> </a:t>
            </a:r>
            <a:r>
              <a:rPr lang="en-US" i="1" dirty="0" smtClean="0">
                <a:solidFill>
                  <a:srgbClr val="FF0000"/>
                </a:solidFill>
              </a:rPr>
              <a:t>H</a:t>
            </a:r>
            <a:r>
              <a:rPr lang="en-US" baseline="-25000" dirty="0" smtClean="0">
                <a:solidFill>
                  <a:srgbClr val="FF0000"/>
                </a:solidFill>
                <a:latin typeface="Cambria Math" pitchFamily="18" charset="0"/>
                <a:ea typeface="Cambria Math" pitchFamily="18" charset="0"/>
              </a:rPr>
              <a:t>1</a:t>
            </a:r>
            <a:r>
              <a:rPr lang="en-US" dirty="0" smtClean="0">
                <a:solidFill>
                  <a:srgbClr val="FF0000"/>
                </a:solidFill>
              </a:rPr>
              <a:t>, </a:t>
            </a:r>
            <a:r>
              <a:rPr lang="en-US" i="1" dirty="0" smtClean="0">
                <a:solidFill>
                  <a:srgbClr val="FF0000"/>
                </a:solidFill>
              </a:rPr>
              <a:t>H</a:t>
            </a:r>
            <a:r>
              <a:rPr lang="en-US" baseline="-25000" dirty="0" smtClean="0">
                <a:solidFill>
                  <a:srgbClr val="FF0000"/>
                </a:solidFill>
                <a:latin typeface="Cambria Math" pitchFamily="18" charset="0"/>
                <a:ea typeface="Cambria Math" pitchFamily="18" charset="0"/>
              </a:rPr>
              <a:t>2</a:t>
            </a:r>
            <a:r>
              <a:rPr lang="en-US" dirty="0" smtClean="0">
                <a:solidFill>
                  <a:srgbClr val="FF0000"/>
                </a:solidFill>
              </a:rPr>
              <a:t>, and </a:t>
            </a:r>
            <a:r>
              <a:rPr lang="en-US" i="1" dirty="0" smtClean="0">
                <a:solidFill>
                  <a:srgbClr val="FF0000"/>
                </a:solidFill>
              </a:rPr>
              <a:t>H</a:t>
            </a:r>
            <a:r>
              <a:rPr lang="en-US" baseline="-25000" dirty="0" smtClean="0">
                <a:solidFill>
                  <a:srgbClr val="FF0000"/>
                </a:solidFill>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smtClean="0"/>
              <a:t>G</a:t>
            </a:r>
            <a:r>
              <a:rPr lang="en-US" dirty="0" err="1" smtClean="0"/>
              <a:t>.These</a:t>
            </a:r>
            <a:r>
              <a:rPr lang="en-US" dirty="0" smtClean="0"/>
              <a:t> three </a:t>
            </a:r>
            <a:r>
              <a:rPr lang="en-US" dirty="0" err="1" smtClean="0"/>
              <a:t>subgraphs</a:t>
            </a:r>
            <a:r>
              <a:rPr lang="en-US" dirty="0" smtClean="0"/>
              <a:t> are the connected components of </a:t>
            </a:r>
            <a:r>
              <a:rPr lang="en-US" i="1" dirty="0" smtClean="0"/>
              <a:t>H</a:t>
            </a:r>
            <a:r>
              <a:rPr lang="en-US" dirty="0" smtClean="0"/>
              <a:t>. </a:t>
            </a:r>
          </a:p>
          <a:p>
            <a:pPr indent="0">
              <a:buNone/>
            </a:pPr>
            <a:endParaRPr lang="en-US" dirty="0"/>
          </a:p>
          <a:p>
            <a:pPr indent="0">
              <a:buNone/>
            </a:pPr>
            <a:endParaRPr lang="en-US" dirty="0" smtClean="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2296" y="5029200"/>
            <a:ext cx="2869692" cy="1618297"/>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63</a:t>
            </a:fld>
            <a:endParaRPr lang="en-US"/>
          </a:p>
        </p:txBody>
      </p:sp>
    </p:spTree>
    <p:extLst>
      <p:ext uri="{BB962C8B-B14F-4D97-AF65-F5344CB8AC3E}">
        <p14:creationId xmlns:p14="http://schemas.microsoft.com/office/powerpoint/2010/main" val="17521107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Directed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 directed graph is </a:t>
            </a:r>
            <a:r>
              <a:rPr lang="en-US" b="1" i="1" dirty="0" smtClean="0">
                <a:solidFill>
                  <a:srgbClr val="FF0000"/>
                </a:solidFill>
              </a:rPr>
              <a:t>strongly connected </a:t>
            </a:r>
            <a:r>
              <a:rPr lang="en-US" b="1" dirty="0" smtClean="0">
                <a:solidFill>
                  <a:srgbClr val="FF0000"/>
                </a:solidFill>
              </a:rPr>
              <a:t>if there is a path from </a:t>
            </a:r>
            <a:r>
              <a:rPr lang="en-US" b="1" i="1" dirty="0" smtClean="0">
                <a:solidFill>
                  <a:srgbClr val="FF0000"/>
                </a:solidFill>
              </a:rPr>
              <a:t>a</a:t>
            </a:r>
            <a:r>
              <a:rPr lang="en-US" b="1" dirty="0" smtClean="0">
                <a:solidFill>
                  <a:srgbClr val="FF0000"/>
                </a:solidFill>
              </a:rPr>
              <a:t> to </a:t>
            </a:r>
            <a:r>
              <a:rPr lang="en-US" b="1" i="1" dirty="0" smtClean="0">
                <a:solidFill>
                  <a:srgbClr val="FF0000"/>
                </a:solidFill>
              </a:rPr>
              <a:t>b</a:t>
            </a:r>
            <a:r>
              <a:rPr lang="en-US" b="1" dirty="0" smtClean="0">
                <a:solidFill>
                  <a:srgbClr val="FF0000"/>
                </a:solidFill>
              </a:rPr>
              <a:t> and a path from </a:t>
            </a:r>
            <a:r>
              <a:rPr lang="en-US" b="1" i="1" dirty="0" smtClean="0">
                <a:solidFill>
                  <a:srgbClr val="FF0000"/>
                </a:solidFill>
              </a:rPr>
              <a:t>b</a:t>
            </a:r>
            <a:r>
              <a:rPr lang="en-US" b="1" dirty="0" smtClean="0">
                <a:solidFill>
                  <a:srgbClr val="FF0000"/>
                </a:solidFill>
              </a:rPr>
              <a:t> to </a:t>
            </a:r>
            <a:r>
              <a:rPr lang="en-US" b="1" i="1" dirty="0" smtClean="0">
                <a:solidFill>
                  <a:srgbClr val="FF0000"/>
                </a:solidFill>
              </a:rPr>
              <a:t>a</a:t>
            </a:r>
            <a:r>
              <a:rPr lang="en-US" b="1" dirty="0" smtClean="0">
                <a:solidFill>
                  <a:srgbClr val="FF0000"/>
                </a:solidFill>
              </a:rPr>
              <a:t> whenever </a:t>
            </a:r>
            <a:r>
              <a:rPr lang="en-US" b="1" i="1" dirty="0" smtClean="0">
                <a:solidFill>
                  <a:srgbClr val="FF0000"/>
                </a:solidFill>
              </a:rPr>
              <a:t>a</a:t>
            </a:r>
            <a:r>
              <a:rPr lang="en-US" b="1" dirty="0" smtClean="0">
                <a:solidFill>
                  <a:srgbClr val="FF0000"/>
                </a:solidFill>
              </a:rPr>
              <a:t> and </a:t>
            </a:r>
            <a:r>
              <a:rPr lang="en-US" b="1" i="1" dirty="0" smtClean="0">
                <a:solidFill>
                  <a:srgbClr val="FF0000"/>
                </a:solidFill>
              </a:rPr>
              <a:t>b</a:t>
            </a:r>
            <a:r>
              <a:rPr lang="en-US" b="1" dirty="0" smtClean="0">
                <a:solidFill>
                  <a:srgbClr val="FF0000"/>
                </a:solidFill>
              </a:rPr>
              <a:t> are vertices in the graph</a:t>
            </a:r>
            <a:r>
              <a:rPr lang="en-US" dirty="0" smtClean="0"/>
              <a:t>. </a:t>
            </a:r>
          </a:p>
          <a:p>
            <a:pPr indent="0">
              <a:buNone/>
            </a:pPr>
            <a:r>
              <a:rPr lang="en-US" b="1" dirty="0"/>
              <a:t>Definition</a:t>
            </a:r>
            <a:r>
              <a:rPr lang="en-US" dirty="0"/>
              <a:t>: A directed graph is </a:t>
            </a:r>
            <a:r>
              <a:rPr lang="en-US" b="1" i="1" dirty="0" smtClean="0">
                <a:solidFill>
                  <a:srgbClr val="00B050"/>
                </a:solidFill>
              </a:rPr>
              <a:t>weakly </a:t>
            </a:r>
            <a:r>
              <a:rPr lang="en-US" b="1" i="1" dirty="0">
                <a:solidFill>
                  <a:srgbClr val="00B050"/>
                </a:solidFill>
              </a:rPr>
              <a:t>connected </a:t>
            </a:r>
            <a:r>
              <a:rPr lang="en-US" b="1" dirty="0">
                <a:solidFill>
                  <a:srgbClr val="00B050"/>
                </a:solidFill>
              </a:rPr>
              <a:t>if there is a path </a:t>
            </a:r>
            <a:r>
              <a:rPr lang="en-US" b="1" dirty="0" smtClean="0">
                <a:solidFill>
                  <a:srgbClr val="00B050"/>
                </a:solidFill>
              </a:rPr>
              <a:t>between every two vertices in the underlying undirected graph, </a:t>
            </a:r>
            <a:r>
              <a:rPr lang="en-US" b="1" dirty="0">
                <a:solidFill>
                  <a:srgbClr val="00B050"/>
                </a:solidFill>
              </a:rPr>
              <a:t>which is the undirected graph obtained by ignoring the directions of the edges of the directed graph</a:t>
            </a:r>
            <a:r>
              <a:rPr lang="en-US" b="1" dirty="0" smtClean="0">
                <a:solidFill>
                  <a:srgbClr val="00B050"/>
                </a:solidFill>
              </a:rPr>
              <a:t>.</a:t>
            </a:r>
            <a:r>
              <a:rPr lang="en-US" dirty="0" smtClean="0"/>
              <a:t> </a:t>
            </a:r>
            <a:endParaRPr lang="en-US" dirty="0"/>
          </a:p>
          <a:p>
            <a:pPr indent="0">
              <a:buNone/>
            </a:pPr>
            <a:endParaRPr lang="en-US" dirty="0" smtClean="0"/>
          </a:p>
          <a:p>
            <a:pPr indent="0">
              <a:buNone/>
            </a:pP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64</a:t>
            </a:fld>
            <a:endParaRPr lang="en-US"/>
          </a:p>
        </p:txBody>
      </p:sp>
    </p:spTree>
    <p:extLst>
      <p:ext uri="{BB962C8B-B14F-4D97-AF65-F5344CB8AC3E}">
        <p14:creationId xmlns:p14="http://schemas.microsoft.com/office/powerpoint/2010/main" val="7395621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indent="0">
              <a:buNone/>
            </a:pPr>
            <a:r>
              <a:rPr lang="en-US" b="1" dirty="0" smtClean="0"/>
              <a:t>Example</a:t>
            </a:r>
            <a:r>
              <a:rPr lang="en-US" dirty="0" smtClean="0"/>
              <a:t>: </a:t>
            </a:r>
            <a:r>
              <a:rPr lang="en-US" b="1" i="1" dirty="0" smtClean="0">
                <a:solidFill>
                  <a:srgbClr val="FF0000"/>
                </a:solidFill>
              </a:rPr>
              <a:t>G</a:t>
            </a:r>
            <a:r>
              <a:rPr lang="en-US" b="1" dirty="0" smtClean="0">
                <a:solidFill>
                  <a:srgbClr val="FF0000"/>
                </a:solidFill>
              </a:rPr>
              <a:t> is strongly connected</a:t>
            </a:r>
            <a:r>
              <a:rPr lang="en-US" dirty="0" smtClean="0"/>
              <a:t>                                                             because there is a path between any                                                       two vertices in the directed graph.                                                            Hence, </a:t>
            </a:r>
            <a:r>
              <a:rPr lang="en-US" i="1" dirty="0" smtClean="0"/>
              <a:t>G</a:t>
            </a:r>
            <a:r>
              <a:rPr lang="en-US" dirty="0" smtClean="0"/>
              <a:t> is also weakly connected.                                                                The graph </a:t>
            </a:r>
            <a:r>
              <a:rPr lang="en-US" b="1" i="1" dirty="0" smtClean="0">
                <a:solidFill>
                  <a:srgbClr val="00B050"/>
                </a:solidFill>
              </a:rPr>
              <a:t>H</a:t>
            </a:r>
            <a:r>
              <a:rPr lang="en-US" b="1" dirty="0" smtClean="0">
                <a:solidFill>
                  <a:srgbClr val="00B050"/>
                </a:solidFill>
              </a:rPr>
              <a:t> is not strongly connected, since there is no directed path from </a:t>
            </a:r>
            <a:r>
              <a:rPr lang="en-US" b="1" i="1" dirty="0" smtClean="0">
                <a:solidFill>
                  <a:srgbClr val="00B050"/>
                </a:solidFill>
              </a:rPr>
              <a:t>a</a:t>
            </a:r>
            <a:r>
              <a:rPr lang="en-US" b="1" dirty="0" smtClean="0">
                <a:solidFill>
                  <a:srgbClr val="00B050"/>
                </a:solidFill>
              </a:rPr>
              <a:t> to </a:t>
            </a:r>
            <a:r>
              <a:rPr lang="en-US" b="1" i="1" dirty="0" smtClean="0">
                <a:solidFill>
                  <a:srgbClr val="00B050"/>
                </a:solidFill>
              </a:rPr>
              <a:t>b</a:t>
            </a:r>
            <a:r>
              <a:rPr lang="en-US" b="1" dirty="0" smtClean="0">
                <a:solidFill>
                  <a:srgbClr val="00B050"/>
                </a:solidFill>
              </a:rPr>
              <a:t>, but it is weakly connected</a:t>
            </a:r>
            <a:r>
              <a:rPr lang="en-US" dirty="0" smtClean="0"/>
              <a:t>.</a:t>
            </a:r>
          </a:p>
          <a:p>
            <a:pPr indent="0">
              <a:buNone/>
            </a:pPr>
            <a:endParaRPr lang="en-US" dirty="0"/>
          </a:p>
          <a:p>
            <a:pPr indent="0">
              <a:buNone/>
            </a:pPr>
            <a:r>
              <a:rPr lang="en-US" b="1" dirty="0" smtClean="0"/>
              <a:t>Definition</a:t>
            </a:r>
            <a:r>
              <a:rPr lang="en-US" dirty="0" smtClean="0"/>
              <a:t>: </a:t>
            </a:r>
            <a:r>
              <a:rPr lang="en-US" b="1" i="1" dirty="0" smtClean="0">
                <a:solidFill>
                  <a:srgbClr val="FF0000"/>
                </a:solidFill>
              </a:rPr>
              <a:t>The </a:t>
            </a:r>
            <a:r>
              <a:rPr lang="en-US" b="1" i="1" dirty="0" err="1" smtClean="0">
                <a:solidFill>
                  <a:srgbClr val="FF0000"/>
                </a:solidFill>
              </a:rPr>
              <a:t>subgraphs</a:t>
            </a:r>
            <a:r>
              <a:rPr lang="en-US" b="1" i="1" dirty="0" smtClean="0">
                <a:solidFill>
                  <a:srgbClr val="FF0000"/>
                </a:solidFill>
              </a:rPr>
              <a:t> of a directed graph G that are strongly connected but not contained in larger strongly connected </a:t>
            </a:r>
            <a:r>
              <a:rPr lang="en-US" b="1" i="1" dirty="0" err="1" smtClean="0">
                <a:solidFill>
                  <a:srgbClr val="FF0000"/>
                </a:solidFill>
              </a:rPr>
              <a:t>subgraphs</a:t>
            </a:r>
            <a:r>
              <a:rPr lang="en-US" b="1" i="1" dirty="0" smtClean="0">
                <a:solidFill>
                  <a:srgbClr val="FF0000"/>
                </a:solidFill>
              </a:rPr>
              <a:t>,</a:t>
            </a:r>
            <a:r>
              <a:rPr lang="en-US" dirty="0" smtClean="0"/>
              <a:t> that is, the maximal strongly connected </a:t>
            </a:r>
            <a:r>
              <a:rPr lang="en-US" dirty="0" err="1" smtClean="0"/>
              <a:t>subgraphs</a:t>
            </a:r>
            <a:r>
              <a:rPr lang="en-US" dirty="0" smtClean="0"/>
              <a:t>, are called the </a:t>
            </a:r>
            <a:r>
              <a:rPr lang="en-US" i="1" dirty="0" smtClean="0"/>
              <a:t>strongly connected components</a:t>
            </a:r>
            <a:r>
              <a:rPr lang="en-US" dirty="0" smtClean="0"/>
              <a:t> or </a:t>
            </a:r>
            <a:r>
              <a:rPr lang="en-US" i="1" dirty="0" smtClean="0"/>
              <a:t>strong components </a:t>
            </a:r>
            <a:r>
              <a:rPr lang="en-US" dirty="0" smtClean="0"/>
              <a:t>of </a:t>
            </a:r>
            <a:r>
              <a:rPr lang="en-US" i="1" dirty="0" smtClean="0"/>
              <a:t>G</a:t>
            </a:r>
            <a:r>
              <a:rPr lang="en-US" dirty="0" smtClean="0"/>
              <a:t>. </a:t>
            </a:r>
          </a:p>
          <a:p>
            <a:pPr indent="0">
              <a:buNone/>
            </a:pPr>
            <a:endParaRPr lang="en-US" dirty="0"/>
          </a:p>
          <a:p>
            <a:pPr indent="0">
              <a:buNone/>
            </a:pPr>
            <a:r>
              <a:rPr lang="en-US" b="1" dirty="0"/>
              <a:t>Example </a:t>
            </a:r>
            <a:r>
              <a:rPr lang="en-US" b="1" dirty="0" smtClean="0"/>
              <a:t>(</a:t>
            </a:r>
            <a:r>
              <a:rPr lang="en-US" i="1" dirty="0" smtClean="0"/>
              <a:t>continued</a:t>
            </a:r>
            <a:r>
              <a:rPr lang="en-US" b="1" dirty="0" smtClean="0"/>
              <a:t>)</a:t>
            </a:r>
            <a:r>
              <a:rPr lang="en-US" dirty="0" smtClean="0"/>
              <a:t>: The graph </a:t>
            </a:r>
            <a:r>
              <a:rPr lang="en-US" i="1" dirty="0" smtClean="0"/>
              <a:t>H</a:t>
            </a:r>
            <a:r>
              <a:rPr lang="en-US" dirty="0" smtClean="0"/>
              <a:t> has three strongly connected components, consisting of the vertex </a:t>
            </a:r>
            <a:r>
              <a:rPr lang="en-US" i="1" dirty="0" smtClean="0"/>
              <a:t>a</a:t>
            </a:r>
            <a:r>
              <a:rPr lang="en-US" dirty="0" smtClean="0"/>
              <a:t>; the vertex </a:t>
            </a:r>
            <a:r>
              <a:rPr lang="en-US" i="1" dirty="0" smtClean="0"/>
              <a:t>e;</a:t>
            </a:r>
            <a:r>
              <a:rPr lang="en-US" dirty="0" smtClean="0"/>
              <a:t> and the </a:t>
            </a:r>
            <a:r>
              <a:rPr lang="en-US" dirty="0" err="1" smtClean="0"/>
              <a:t>subgraph</a:t>
            </a:r>
            <a:r>
              <a:rPr lang="en-US" dirty="0" smtClean="0"/>
              <a:t> consisting of the vertices </a:t>
            </a:r>
            <a:r>
              <a:rPr lang="en-US" i="1" dirty="0" smtClean="0"/>
              <a:t>b</a:t>
            </a:r>
            <a:r>
              <a:rPr lang="en-US" dirty="0" smtClean="0"/>
              <a:t>, </a:t>
            </a:r>
            <a:r>
              <a:rPr lang="en-US" i="1" dirty="0" smtClean="0"/>
              <a:t>c</a:t>
            </a:r>
            <a:r>
              <a:rPr lang="en-US" dirty="0" smtClean="0"/>
              <a:t>, </a:t>
            </a:r>
            <a:r>
              <a:rPr lang="en-US" i="1" dirty="0" smtClean="0"/>
              <a:t>d</a:t>
            </a:r>
            <a:r>
              <a:rPr lang="en-US" dirty="0" smtClean="0"/>
              <a:t> and edges (</a:t>
            </a:r>
            <a:r>
              <a:rPr lang="en-US" i="1" dirty="0" err="1" smtClean="0"/>
              <a:t>b</a:t>
            </a:r>
            <a:r>
              <a:rPr lang="en-US" dirty="0" err="1" smtClean="0"/>
              <a:t>,</a:t>
            </a:r>
            <a:r>
              <a:rPr lang="en-US" i="1" dirty="0" err="1" smtClean="0"/>
              <a:t>c</a:t>
            </a:r>
            <a:r>
              <a:rPr lang="en-US" dirty="0" smtClean="0"/>
              <a:t>), (</a:t>
            </a:r>
            <a:r>
              <a:rPr lang="en-US" i="1" dirty="0" err="1" smtClean="0"/>
              <a:t>c</a:t>
            </a:r>
            <a:r>
              <a:rPr lang="en-US" dirty="0" err="1" smtClean="0"/>
              <a:t>,</a:t>
            </a:r>
            <a:r>
              <a:rPr lang="en-US" i="1" dirty="0" err="1" smtClean="0"/>
              <a:t>d</a:t>
            </a:r>
            <a:r>
              <a:rPr lang="en-US" dirty="0" smtClean="0"/>
              <a:t>), and (</a:t>
            </a:r>
            <a:r>
              <a:rPr lang="en-US" i="1" dirty="0" err="1" smtClean="0"/>
              <a:t>d</a:t>
            </a:r>
            <a:r>
              <a:rPr lang="en-US" dirty="0" err="1" smtClean="0"/>
              <a:t>,</a:t>
            </a:r>
            <a:r>
              <a:rPr lang="en-US" i="1" dirty="0" err="1"/>
              <a:t>b</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399" y="1143000"/>
            <a:ext cx="3347997" cy="167640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65</a:t>
            </a:fld>
            <a:endParaRPr lang="en-US"/>
          </a:p>
        </p:txBody>
      </p:sp>
    </p:spTree>
    <p:extLst>
      <p:ext uri="{BB962C8B-B14F-4D97-AF65-F5344CB8AC3E}">
        <p14:creationId xmlns:p14="http://schemas.microsoft.com/office/powerpoint/2010/main" val="31111538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Euler Graphs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10.5</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Euler Paths and Circuits</a:t>
            </a:r>
          </a:p>
        </p:txBody>
      </p:sp>
      <p:sp>
        <p:nvSpPr>
          <p:cNvPr id="4" name="Slide Number Placeholder 3"/>
          <p:cNvSpPr>
            <a:spLocks noGrp="1"/>
          </p:cNvSpPr>
          <p:nvPr>
            <p:ph type="sldNum" sz="quarter" idx="12"/>
          </p:nvPr>
        </p:nvSpPr>
        <p:spPr/>
        <p:txBody>
          <a:bodyPr/>
          <a:lstStyle/>
          <a:p>
            <a:fld id="{8CD41AC4-40F7-4FE0-8905-74C6698904F3}"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 Paths and Circuits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town of K</a:t>
            </a:r>
            <a:r>
              <a:rPr lang="az-Cyrl-AZ" dirty="0" smtClean="0">
                <a:latin typeface="Cambria Math"/>
                <a:ea typeface="Cambria Math"/>
              </a:rPr>
              <a:t>ӧ</a:t>
            </a:r>
            <a:r>
              <a:rPr lang="en-US" dirty="0" err="1" smtClean="0"/>
              <a:t>nigsberg</a:t>
            </a:r>
            <a:r>
              <a:rPr lang="en-US" dirty="0" smtClean="0"/>
              <a:t>, Prussia (now </a:t>
            </a:r>
            <a:r>
              <a:rPr lang="en-US" dirty="0" err="1" smtClean="0"/>
              <a:t>Kalingrad</a:t>
            </a:r>
            <a:r>
              <a:rPr lang="en-US" dirty="0" smtClean="0"/>
              <a:t>, Russia) was divided into four sections by the branches of the </a:t>
            </a:r>
            <a:r>
              <a:rPr lang="en-US" dirty="0" err="1" smtClean="0"/>
              <a:t>Pregel</a:t>
            </a:r>
            <a:r>
              <a:rPr lang="en-US" dirty="0" smtClean="0"/>
              <a:t> river. In the </a:t>
            </a:r>
            <a:r>
              <a:rPr lang="en-US" dirty="0" smtClean="0">
                <a:latin typeface="Cambria Math" pitchFamily="18" charset="0"/>
                <a:ea typeface="Cambria Math" pitchFamily="18" charset="0"/>
              </a:rPr>
              <a:t>18</a:t>
            </a:r>
            <a:r>
              <a:rPr lang="en-US" dirty="0" smtClean="0"/>
              <a:t>th century seven bridges connected these regions.</a:t>
            </a:r>
          </a:p>
          <a:p>
            <a:r>
              <a:rPr lang="en-US" dirty="0"/>
              <a:t>People wondered whether </a:t>
            </a:r>
            <a:r>
              <a:rPr lang="en-US" dirty="0" err="1"/>
              <a:t>whether</a:t>
            </a:r>
            <a:r>
              <a:rPr lang="en-US" dirty="0"/>
              <a:t> it was possible to follow a path that crosses each bridge exactly once and returns to the starting point.</a:t>
            </a:r>
            <a:endParaRPr lang="en-US" dirty="0" smtClean="0"/>
          </a:p>
          <a:p>
            <a:r>
              <a:rPr lang="en-US" dirty="0" smtClean="0"/>
              <a:t>The Swiss mathematician Leonard Euler proved that </a:t>
            </a:r>
            <a:r>
              <a:rPr lang="en-US" dirty="0"/>
              <a:t>no such path exists.   This result is often considered to be the first theorem ever proved in </a:t>
            </a:r>
            <a:r>
              <a:rPr lang="en-US" dirty="0" smtClean="0"/>
              <a:t>graph theory.</a:t>
            </a:r>
          </a:p>
          <a:p>
            <a:endParaRPr lang="en-US" dirty="0"/>
          </a:p>
          <a:p>
            <a:endParaRPr lang="en-US" dirty="0" smtClean="0"/>
          </a:p>
          <a:p>
            <a:pPr marL="0" indent="0">
              <a:buNone/>
            </a:pPr>
            <a:r>
              <a:rPr lang="en-US" dirty="0" smtClean="0"/>
              <a:t>  </a:t>
            </a:r>
          </a:p>
          <a:p>
            <a:pPr marL="0" indent="0">
              <a:buNone/>
            </a:pPr>
            <a:r>
              <a:rPr lang="en-US" dirty="0" smtClean="0"/>
              <a:t>  </a:t>
            </a:r>
          </a:p>
          <a:p>
            <a:pPr marL="0" indent="0">
              <a:buNone/>
            </a:pPr>
            <a:r>
              <a:rPr lang="en-US" dirty="0"/>
              <a:t> </a:t>
            </a:r>
            <a:endParaRPr lang="en-US" dirty="0" smtClean="0"/>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191000"/>
            <a:ext cx="3768090" cy="168630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6260" y="4748784"/>
            <a:ext cx="834390" cy="1433322"/>
          </a:xfrm>
          <a:prstGeom prst="rect">
            <a:avLst/>
          </a:prstGeom>
        </p:spPr>
      </p:pic>
      <p:sp>
        <p:nvSpPr>
          <p:cNvPr id="8" name="TextBox 7"/>
          <p:cNvSpPr txBox="1"/>
          <p:nvPr/>
        </p:nvSpPr>
        <p:spPr>
          <a:xfrm>
            <a:off x="838200" y="5997440"/>
            <a:ext cx="3489960" cy="369332"/>
          </a:xfrm>
          <a:prstGeom prst="rect">
            <a:avLst/>
          </a:prstGeom>
          <a:noFill/>
        </p:spPr>
        <p:txBody>
          <a:bodyPr wrap="square" rtlCol="0">
            <a:spAutoFit/>
          </a:bodyPr>
          <a:lstStyle/>
          <a:p>
            <a:r>
              <a:rPr lang="en-US" b="1" dirty="0" smtClean="0"/>
              <a:t>The </a:t>
            </a:r>
            <a:r>
              <a:rPr lang="en-US" b="1" dirty="0" smtClean="0">
                <a:latin typeface="Cambria Math" pitchFamily="18" charset="0"/>
                <a:ea typeface="Cambria Math" pitchFamily="18" charset="0"/>
              </a:rPr>
              <a:t>7</a:t>
            </a:r>
            <a:r>
              <a:rPr lang="en-US" b="1" dirty="0" smtClean="0"/>
              <a:t> Bridges of</a:t>
            </a:r>
            <a:r>
              <a:rPr lang="en-US" b="1" dirty="0"/>
              <a:t> K</a:t>
            </a:r>
            <a:r>
              <a:rPr lang="az-Cyrl-AZ" b="1" dirty="0">
                <a:latin typeface="Cambria Math"/>
                <a:ea typeface="Cambria Math"/>
              </a:rPr>
              <a:t>ӧ</a:t>
            </a:r>
            <a:r>
              <a:rPr lang="en-US" b="1" dirty="0" err="1"/>
              <a:t>nigsberg</a:t>
            </a:r>
            <a:r>
              <a:rPr lang="en-US" dirty="0" smtClean="0"/>
              <a:t>  </a:t>
            </a:r>
            <a:endParaRPr lang="en-US" dirty="0"/>
          </a:p>
        </p:txBody>
      </p:sp>
      <p:sp>
        <p:nvSpPr>
          <p:cNvPr id="9" name="TextBox 8"/>
          <p:cNvSpPr txBox="1"/>
          <p:nvPr/>
        </p:nvSpPr>
        <p:spPr>
          <a:xfrm>
            <a:off x="6713474" y="4927560"/>
            <a:ext cx="1917065" cy="1200329"/>
          </a:xfrm>
          <a:prstGeom prst="rect">
            <a:avLst/>
          </a:prstGeom>
          <a:noFill/>
        </p:spPr>
        <p:txBody>
          <a:bodyPr wrap="square" rtlCol="0">
            <a:spAutoFit/>
          </a:bodyPr>
          <a:lstStyle/>
          <a:p>
            <a:r>
              <a:rPr lang="en-US" b="1" dirty="0" err="1" smtClean="0"/>
              <a:t>Multigraph</a:t>
            </a:r>
            <a:r>
              <a:rPr lang="en-US" b="1" dirty="0" smtClean="0"/>
              <a:t> Model of the </a:t>
            </a:r>
            <a:r>
              <a:rPr lang="en-US" b="1" dirty="0"/>
              <a:t>B</a:t>
            </a:r>
            <a:r>
              <a:rPr lang="en-US" b="1" dirty="0" smtClean="0"/>
              <a:t>ridges of K</a:t>
            </a:r>
            <a:r>
              <a:rPr lang="az-Cyrl-AZ" b="1" dirty="0">
                <a:latin typeface="Cambria Math"/>
                <a:ea typeface="Cambria Math"/>
              </a:rPr>
              <a:t>ӧ</a:t>
            </a:r>
            <a:r>
              <a:rPr lang="en-US" b="1" dirty="0" err="1"/>
              <a:t>nigsberg</a:t>
            </a:r>
            <a:r>
              <a:rPr lang="en-US" b="1" dirty="0" smtClean="0"/>
              <a:t>  </a:t>
            </a:r>
            <a:endParaRPr lang="en-US" b="1" dirty="0"/>
          </a:p>
        </p:txBody>
      </p:sp>
      <p:sp>
        <p:nvSpPr>
          <p:cNvPr id="10" name="Slide Number Placeholder 9"/>
          <p:cNvSpPr>
            <a:spLocks noGrp="1"/>
          </p:cNvSpPr>
          <p:nvPr>
            <p:ph type="sldNum" sz="quarter" idx="12"/>
          </p:nvPr>
        </p:nvSpPr>
        <p:spPr/>
        <p:txBody>
          <a:bodyPr/>
          <a:lstStyle/>
          <a:p>
            <a:fld id="{8CD41AC4-40F7-4FE0-8905-74C6698904F3}" type="slidenum">
              <a:rPr lang="en-US" smtClean="0"/>
              <a:pPr/>
              <a:t>68</a:t>
            </a:fld>
            <a:endParaRPr lang="en-US"/>
          </a:p>
        </p:txBody>
      </p:sp>
    </p:spTree>
    <p:extLst>
      <p:ext uri="{BB962C8B-B14F-4D97-AF65-F5344CB8AC3E}">
        <p14:creationId xmlns:p14="http://schemas.microsoft.com/office/powerpoint/2010/main" val="37861885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Euler Paths and Circuits (</a:t>
            </a:r>
            <a:r>
              <a:rPr lang="en-US" i="1" dirty="0" smtClean="0"/>
              <a:t>continued</a:t>
            </a:r>
            <a:r>
              <a:rPr lang="en-US" dirty="0" smtClean="0"/>
              <a:t>)</a:t>
            </a:r>
            <a:endParaRPr lang="en-US" dirty="0"/>
          </a:p>
        </p:txBody>
      </p:sp>
      <p:sp>
        <p:nvSpPr>
          <p:cNvPr id="3" name="Content Placeholder 2"/>
          <p:cNvSpPr>
            <a:spLocks noGrp="1"/>
          </p:cNvSpPr>
          <p:nvPr>
            <p:ph idx="1"/>
          </p:nvPr>
        </p:nvSpPr>
        <p:spPr>
          <a:xfrm>
            <a:off x="457200" y="1828800"/>
            <a:ext cx="8229600" cy="4922520"/>
          </a:xfrm>
        </p:spPr>
        <p:txBody>
          <a:bodyPr>
            <a:normAutofit fontScale="92500" lnSpcReduction="20000"/>
          </a:bodyPr>
          <a:lstStyle/>
          <a:p>
            <a:pPr indent="0">
              <a:buNone/>
            </a:pPr>
            <a:r>
              <a:rPr lang="en-US" b="1" dirty="0" smtClean="0"/>
              <a:t>Definition</a:t>
            </a:r>
            <a:r>
              <a:rPr lang="en-US" dirty="0" smtClean="0"/>
              <a:t>: An </a:t>
            </a:r>
            <a:r>
              <a:rPr lang="en-US" b="1" i="1" dirty="0" smtClean="0">
                <a:solidFill>
                  <a:srgbClr val="FF0000"/>
                </a:solidFill>
              </a:rPr>
              <a:t>Euler circuit </a:t>
            </a:r>
            <a:r>
              <a:rPr lang="en-US" b="1" dirty="0" smtClean="0">
                <a:solidFill>
                  <a:srgbClr val="FF0000"/>
                </a:solidFill>
              </a:rPr>
              <a:t>in a graph </a:t>
            </a:r>
            <a:r>
              <a:rPr lang="en-US" b="1" i="1" dirty="0" smtClean="0">
                <a:solidFill>
                  <a:srgbClr val="FF0000"/>
                </a:solidFill>
              </a:rPr>
              <a:t>G</a:t>
            </a:r>
            <a:r>
              <a:rPr lang="en-US" b="1" dirty="0" smtClean="0">
                <a:solidFill>
                  <a:srgbClr val="FF0000"/>
                </a:solidFill>
              </a:rPr>
              <a:t> is a simple circuit containing every edge of </a:t>
            </a:r>
            <a:r>
              <a:rPr lang="en-US" b="1" i="1" dirty="0" smtClean="0">
                <a:solidFill>
                  <a:srgbClr val="FF0000"/>
                </a:solidFill>
              </a:rPr>
              <a:t>G</a:t>
            </a:r>
            <a:r>
              <a:rPr lang="en-US" dirty="0" smtClean="0"/>
              <a:t>. An </a:t>
            </a:r>
            <a:r>
              <a:rPr lang="en-US" b="1" i="1" dirty="0" smtClean="0">
                <a:solidFill>
                  <a:srgbClr val="00B050"/>
                </a:solidFill>
              </a:rPr>
              <a:t>Euler path </a:t>
            </a:r>
            <a:r>
              <a:rPr lang="en-US" b="1" dirty="0" smtClean="0">
                <a:solidFill>
                  <a:srgbClr val="00B050"/>
                </a:solidFill>
              </a:rPr>
              <a:t>in </a:t>
            </a:r>
            <a:r>
              <a:rPr lang="en-US" b="1" i="1" dirty="0" smtClean="0">
                <a:solidFill>
                  <a:srgbClr val="00B050"/>
                </a:solidFill>
              </a:rPr>
              <a:t>G</a:t>
            </a:r>
            <a:r>
              <a:rPr lang="en-US" b="1" dirty="0" smtClean="0">
                <a:solidFill>
                  <a:srgbClr val="00B050"/>
                </a:solidFill>
              </a:rPr>
              <a:t> is a simple path containing every edge of </a:t>
            </a:r>
            <a:r>
              <a:rPr lang="en-US" b="1" i="1" dirty="0" smtClean="0">
                <a:solidFill>
                  <a:srgbClr val="00B050"/>
                </a:solidFill>
              </a:rPr>
              <a:t>G</a:t>
            </a:r>
            <a:r>
              <a:rPr lang="en-US" dirty="0" smtClean="0"/>
              <a:t>. </a:t>
            </a:r>
          </a:p>
          <a:p>
            <a:pPr indent="0">
              <a:buNone/>
            </a:pPr>
            <a:r>
              <a:rPr lang="en-US" b="1" dirty="0" smtClean="0"/>
              <a:t>Example</a:t>
            </a:r>
            <a:r>
              <a:rPr lang="en-US" dirty="0" smtClean="0"/>
              <a:t>: Which of the undirected graphs </a:t>
            </a:r>
            <a:r>
              <a:rPr lang="en-US" i="1" dirty="0" smtClean="0"/>
              <a:t>G</a:t>
            </a:r>
            <a:r>
              <a:rPr lang="en-US" baseline="-25000" dirty="0" smtClean="0">
                <a:latin typeface="Cambria Math" pitchFamily="18" charset="0"/>
                <a:ea typeface="Cambria Math" pitchFamily="18" charset="0"/>
              </a:rPr>
              <a:t>1</a:t>
            </a:r>
            <a:r>
              <a:rPr lang="en-US" dirty="0" smtClean="0"/>
              <a:t>, </a:t>
            </a:r>
            <a:r>
              <a:rPr lang="en-US" i="1" dirty="0" smtClean="0"/>
              <a:t>G</a:t>
            </a:r>
            <a:r>
              <a:rPr lang="en-US" baseline="-25000" dirty="0" smtClean="0">
                <a:latin typeface="Cambria Math" pitchFamily="18" charset="0"/>
                <a:ea typeface="Cambria Math" pitchFamily="18" charset="0"/>
              </a:rPr>
              <a:t>2</a:t>
            </a:r>
            <a:r>
              <a:rPr lang="en-US" dirty="0" smtClean="0"/>
              <a:t>, and </a:t>
            </a:r>
            <a:r>
              <a:rPr lang="en-US" i="1" dirty="0" smtClean="0"/>
              <a:t>G</a:t>
            </a:r>
            <a:r>
              <a:rPr lang="en-US" baseline="-25000" dirty="0" smtClean="0">
                <a:latin typeface="Cambria Math" pitchFamily="18" charset="0"/>
                <a:ea typeface="Cambria Math" pitchFamily="18" charset="0"/>
              </a:rPr>
              <a:t>3</a:t>
            </a:r>
            <a:r>
              <a:rPr lang="en-US" dirty="0" smtClean="0"/>
              <a:t> has a Euler circuit? Of those that do not, which has an Euler path?</a:t>
            </a:r>
          </a:p>
          <a:p>
            <a:pPr indent="0">
              <a:buNone/>
            </a:pPr>
            <a:endParaRPr lang="en-US" dirty="0" smtClean="0"/>
          </a:p>
          <a:p>
            <a:pPr indent="0">
              <a:buNone/>
            </a:pPr>
            <a:endParaRPr lang="en-US" dirty="0" smtClean="0"/>
          </a:p>
          <a:p>
            <a:pPr indent="0">
              <a:buNone/>
            </a:pPr>
            <a:r>
              <a:rPr lang="en-US" dirty="0"/>
              <a:t> </a:t>
            </a:r>
            <a:endParaRPr lang="en-US" dirty="0" smtClean="0"/>
          </a:p>
          <a:p>
            <a:pPr indent="0">
              <a:buNone/>
            </a:pPr>
            <a:endParaRPr lang="en-US" dirty="0"/>
          </a:p>
          <a:p>
            <a:pPr indent="0">
              <a:buNone/>
            </a:pPr>
            <a:r>
              <a:rPr lang="en-US" b="1" dirty="0" smtClean="0"/>
              <a:t>Solution</a:t>
            </a:r>
            <a:r>
              <a:rPr lang="en-US" dirty="0" smtClean="0"/>
              <a:t>: The graph </a:t>
            </a:r>
            <a:r>
              <a:rPr lang="en-US" i="1" dirty="0"/>
              <a:t>G</a:t>
            </a:r>
            <a:r>
              <a:rPr lang="en-US" baseline="-25000" dirty="0">
                <a:latin typeface="Cambria Math" pitchFamily="18" charset="0"/>
                <a:ea typeface="Cambria Math" pitchFamily="18" charset="0"/>
              </a:rPr>
              <a:t>1</a:t>
            </a:r>
            <a:r>
              <a:rPr lang="en-US" dirty="0" smtClean="0"/>
              <a:t> has an Euler circuit (e.g., </a:t>
            </a:r>
            <a:r>
              <a:rPr lang="en-US" i="1" dirty="0" smtClean="0"/>
              <a:t>a</a:t>
            </a:r>
            <a:r>
              <a:rPr lang="en-US" dirty="0" smtClean="0"/>
              <a:t>, </a:t>
            </a:r>
            <a:r>
              <a:rPr lang="en-US" i="1" dirty="0" smtClean="0"/>
              <a:t>e</a:t>
            </a:r>
            <a:r>
              <a:rPr lang="en-US" dirty="0" smtClean="0"/>
              <a:t>, </a:t>
            </a:r>
            <a:r>
              <a:rPr lang="en-US" i="1" dirty="0" smtClean="0"/>
              <a:t>c</a:t>
            </a:r>
            <a:r>
              <a:rPr lang="en-US" dirty="0" smtClean="0"/>
              <a:t>, </a:t>
            </a:r>
            <a:r>
              <a:rPr lang="en-US" i="1" dirty="0" smtClean="0"/>
              <a:t>d</a:t>
            </a:r>
            <a:r>
              <a:rPr lang="en-US" dirty="0" smtClean="0"/>
              <a:t>, </a:t>
            </a:r>
            <a:r>
              <a:rPr lang="en-US" i="1" dirty="0" smtClean="0"/>
              <a:t>e</a:t>
            </a:r>
            <a:r>
              <a:rPr lang="en-US" dirty="0" smtClean="0"/>
              <a:t>, </a:t>
            </a:r>
            <a:r>
              <a:rPr lang="en-US" i="1" dirty="0" smtClean="0"/>
              <a:t>b</a:t>
            </a:r>
            <a:r>
              <a:rPr lang="en-US" dirty="0" smtClean="0"/>
              <a:t>, </a:t>
            </a:r>
            <a:r>
              <a:rPr lang="en-US" i="1" dirty="0" smtClean="0"/>
              <a:t>a</a:t>
            </a:r>
            <a:r>
              <a:rPr lang="en-US" dirty="0" smtClean="0"/>
              <a:t>). But, as can easily be verified by inspection, neither </a:t>
            </a:r>
            <a:r>
              <a:rPr lang="en-US" i="1" dirty="0"/>
              <a:t>G</a:t>
            </a:r>
            <a:r>
              <a:rPr lang="en-US" baseline="-25000" dirty="0">
                <a:latin typeface="Cambria Math" pitchFamily="18" charset="0"/>
                <a:ea typeface="Cambria Math" pitchFamily="18" charset="0"/>
              </a:rPr>
              <a:t>2</a:t>
            </a:r>
            <a:r>
              <a:rPr lang="en-US" dirty="0" smtClean="0"/>
              <a:t>  nor </a:t>
            </a:r>
            <a:r>
              <a:rPr lang="en-US" i="1" dirty="0"/>
              <a:t>G</a:t>
            </a:r>
            <a:r>
              <a:rPr lang="en-US" baseline="-25000" dirty="0">
                <a:latin typeface="Cambria Math" pitchFamily="18" charset="0"/>
                <a:ea typeface="Cambria Math" pitchFamily="18" charset="0"/>
              </a:rPr>
              <a:t>3</a:t>
            </a:r>
            <a:r>
              <a:rPr lang="en-US" dirty="0" smtClean="0"/>
              <a:t> has an Euler circuit. Note that </a:t>
            </a:r>
            <a:r>
              <a:rPr lang="en-US" i="1" dirty="0"/>
              <a:t>G</a:t>
            </a:r>
            <a:r>
              <a:rPr lang="en-US" baseline="-25000" dirty="0">
                <a:latin typeface="Cambria Math" pitchFamily="18" charset="0"/>
                <a:ea typeface="Cambria Math" pitchFamily="18" charset="0"/>
              </a:rPr>
              <a:t>3</a:t>
            </a:r>
            <a:r>
              <a:rPr lang="en-US" dirty="0" smtClean="0"/>
              <a:t>  has an Euler path (e.g., </a:t>
            </a:r>
            <a:r>
              <a:rPr lang="en-US" i="1" dirty="0"/>
              <a:t>a</a:t>
            </a:r>
            <a:r>
              <a:rPr lang="en-US" dirty="0" smtClean="0"/>
              <a:t>, </a:t>
            </a:r>
            <a:r>
              <a:rPr lang="en-US" i="1" dirty="0"/>
              <a:t>c</a:t>
            </a:r>
            <a:r>
              <a:rPr lang="en-US" dirty="0" smtClean="0"/>
              <a:t>, </a:t>
            </a:r>
            <a:r>
              <a:rPr lang="en-US" i="1" dirty="0"/>
              <a:t>d</a:t>
            </a:r>
            <a:r>
              <a:rPr lang="en-US" dirty="0" smtClean="0"/>
              <a:t>, </a:t>
            </a:r>
            <a:r>
              <a:rPr lang="en-US" i="1" dirty="0"/>
              <a:t>e</a:t>
            </a:r>
            <a:r>
              <a:rPr lang="en-US" dirty="0" smtClean="0"/>
              <a:t>, </a:t>
            </a:r>
            <a:r>
              <a:rPr lang="en-US" i="1" dirty="0" smtClean="0"/>
              <a:t>b</a:t>
            </a:r>
            <a:r>
              <a:rPr lang="en-US" dirty="0" smtClean="0"/>
              <a:t>, </a:t>
            </a:r>
            <a:r>
              <a:rPr lang="en-US" i="1" dirty="0" smtClean="0"/>
              <a:t>d, a</a:t>
            </a:r>
            <a:r>
              <a:rPr lang="en-US" dirty="0" smtClean="0"/>
              <a:t>, </a:t>
            </a:r>
            <a:r>
              <a:rPr lang="en-US" i="1" dirty="0" smtClean="0"/>
              <a:t>b</a:t>
            </a:r>
            <a:r>
              <a:rPr lang="en-US" dirty="0"/>
              <a:t>), </a:t>
            </a:r>
            <a:r>
              <a:rPr lang="en-US" dirty="0" smtClean="0"/>
              <a:t>but </a:t>
            </a:r>
            <a:r>
              <a:rPr lang="en-US" dirty="0"/>
              <a:t>there is </a:t>
            </a:r>
            <a:r>
              <a:rPr lang="en-US" dirty="0" smtClean="0"/>
              <a:t>no </a:t>
            </a:r>
            <a:r>
              <a:rPr lang="en-US" dirty="0"/>
              <a:t>Euler path in </a:t>
            </a:r>
            <a:r>
              <a:rPr lang="en-US" i="1" dirty="0" smtClean="0"/>
              <a:t>G</a:t>
            </a:r>
            <a:r>
              <a:rPr lang="en-US" baseline="-25000" dirty="0" smtClean="0">
                <a:latin typeface="Cambria Math" pitchFamily="18" charset="0"/>
                <a:ea typeface="Cambria Math" pitchFamily="18" charset="0"/>
              </a:rPr>
              <a:t>2</a:t>
            </a:r>
            <a:r>
              <a:rPr lang="en-US" dirty="0" smtClean="0"/>
              <a:t>, </a:t>
            </a:r>
            <a:r>
              <a:rPr lang="en-US" dirty="0"/>
              <a:t>which can be verified by inspection.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7761" y="3505200"/>
            <a:ext cx="4500814" cy="167640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69</a:t>
            </a:fld>
            <a:endParaRPr lang="en-US"/>
          </a:p>
        </p:txBody>
      </p:sp>
    </p:spTree>
    <p:extLst>
      <p:ext uri="{BB962C8B-B14F-4D97-AF65-F5344CB8AC3E}">
        <p14:creationId xmlns:p14="http://schemas.microsoft.com/office/powerpoint/2010/main" val="1303016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An </a:t>
            </a:r>
            <a:r>
              <a:rPr lang="en-US" b="1" i="1" dirty="0" smtClean="0">
                <a:solidFill>
                  <a:srgbClr val="FF0000"/>
                </a:solidFill>
              </a:rPr>
              <a:t>directed graph </a:t>
            </a:r>
            <a:r>
              <a:rPr lang="en-US" b="1" dirty="0" smtClean="0">
                <a:solidFill>
                  <a:srgbClr val="FF0000"/>
                </a:solidFill>
              </a:rPr>
              <a:t> (or </a:t>
            </a:r>
            <a:r>
              <a:rPr lang="en-US" b="1" i="1" dirty="0" smtClean="0">
                <a:solidFill>
                  <a:srgbClr val="FF0000"/>
                </a:solidFill>
              </a:rPr>
              <a:t>digraph</a:t>
            </a:r>
            <a:r>
              <a:rPr lang="en-US" b="1" dirty="0" smtClean="0">
                <a:solidFill>
                  <a:srgbClr val="FF0000"/>
                </a:solidFill>
              </a:rPr>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a:t> </a:t>
            </a:r>
            <a:r>
              <a:rPr lang="en-US" dirty="0" smtClean="0"/>
              <a:t>a nonempty set </a:t>
            </a:r>
            <a:r>
              <a:rPr lang="en-US" b="1" i="1" dirty="0" smtClean="0">
                <a:solidFill>
                  <a:srgbClr val="7030A0"/>
                </a:solidFill>
              </a:rPr>
              <a:t>V</a:t>
            </a:r>
            <a:r>
              <a:rPr lang="en-US" b="1" dirty="0" smtClean="0">
                <a:solidFill>
                  <a:srgbClr val="7030A0"/>
                </a:solidFill>
              </a:rPr>
              <a:t> of </a:t>
            </a:r>
            <a:r>
              <a:rPr lang="en-US" b="1" i="1" dirty="0" smtClean="0">
                <a:solidFill>
                  <a:srgbClr val="7030A0"/>
                </a:solidFill>
              </a:rPr>
              <a:t>vertices </a:t>
            </a:r>
            <a:r>
              <a:rPr lang="en-US" b="1" dirty="0" smtClean="0">
                <a:solidFill>
                  <a:srgbClr val="7030A0"/>
                </a:solidFill>
              </a:rPr>
              <a:t>(or </a:t>
            </a:r>
            <a:r>
              <a:rPr lang="en-US" b="1" i="1" dirty="0" smtClean="0">
                <a:solidFill>
                  <a:srgbClr val="7030A0"/>
                </a:solidFill>
              </a:rPr>
              <a:t>nodes</a:t>
            </a:r>
            <a:r>
              <a:rPr lang="en-US" b="1" dirty="0" smtClean="0">
                <a:solidFill>
                  <a:srgbClr val="7030A0"/>
                </a:solidFill>
              </a:rPr>
              <a:t>) </a:t>
            </a:r>
            <a:r>
              <a:rPr lang="en-US" dirty="0" smtClean="0"/>
              <a:t>and a set </a:t>
            </a:r>
            <a:r>
              <a:rPr lang="en-US" b="1" i="1" dirty="0" smtClean="0">
                <a:solidFill>
                  <a:srgbClr val="7030A0"/>
                </a:solidFill>
              </a:rPr>
              <a:t>E</a:t>
            </a:r>
            <a:r>
              <a:rPr lang="en-US" b="1" dirty="0" smtClean="0">
                <a:solidFill>
                  <a:srgbClr val="7030A0"/>
                </a:solidFill>
              </a:rPr>
              <a:t> of </a:t>
            </a:r>
            <a:r>
              <a:rPr lang="en-US" b="1" i="1" dirty="0" smtClean="0">
                <a:solidFill>
                  <a:srgbClr val="7030A0"/>
                </a:solidFill>
              </a:rPr>
              <a:t>directed edges </a:t>
            </a:r>
            <a:r>
              <a:rPr lang="en-US" b="1" dirty="0" smtClean="0">
                <a:solidFill>
                  <a:srgbClr val="7030A0"/>
                </a:solidFill>
              </a:rPr>
              <a:t>(or </a:t>
            </a:r>
            <a:r>
              <a:rPr lang="en-US" b="1" i="1" dirty="0" smtClean="0">
                <a:solidFill>
                  <a:srgbClr val="7030A0"/>
                </a:solidFill>
              </a:rPr>
              <a:t>arcs</a:t>
            </a:r>
            <a:r>
              <a:rPr lang="en-US" b="1" dirty="0" smtClean="0">
                <a:solidFill>
                  <a:srgbClr val="7030A0"/>
                </a:solidFill>
              </a:rPr>
              <a:t>)</a:t>
            </a:r>
            <a:r>
              <a:rPr lang="en-US" b="1" i="1" dirty="0" smtClean="0">
                <a:solidFill>
                  <a:srgbClr val="7030A0"/>
                </a:solidFill>
              </a:rPr>
              <a:t>. </a:t>
            </a:r>
            <a:r>
              <a:rPr lang="en-US" dirty="0" smtClean="0"/>
              <a:t>Each edge is associated with an ordered pair of vertices.  The directed edge associated with the ordered pair </a:t>
            </a:r>
            <a:r>
              <a:rPr lang="en-US" b="1" dirty="0" smtClean="0">
                <a:solidFill>
                  <a:srgbClr val="FF0000"/>
                </a:solidFill>
              </a:rPr>
              <a:t>(</a:t>
            </a:r>
            <a:r>
              <a:rPr lang="en-US" b="1" i="1" dirty="0" err="1" smtClean="0">
                <a:solidFill>
                  <a:srgbClr val="FF0000"/>
                </a:solidFill>
              </a:rPr>
              <a:t>u</a:t>
            </a:r>
            <a:r>
              <a:rPr lang="en-US" b="1" dirty="0" err="1" smtClean="0">
                <a:solidFill>
                  <a:srgbClr val="FF0000"/>
                </a:solidFill>
              </a:rPr>
              <a:t>,</a:t>
            </a:r>
            <a:r>
              <a:rPr lang="en-US" b="1" i="1" dirty="0" err="1" smtClean="0">
                <a:solidFill>
                  <a:srgbClr val="FF0000"/>
                </a:solidFill>
              </a:rPr>
              <a:t>v</a:t>
            </a:r>
            <a:r>
              <a:rPr lang="en-US" b="1" dirty="0" smtClean="0">
                <a:solidFill>
                  <a:srgbClr val="FF0000"/>
                </a:solidFill>
              </a:rPr>
              <a:t>) is said to </a:t>
            </a:r>
            <a:r>
              <a:rPr lang="en-US" b="1" i="1" dirty="0" smtClean="0">
                <a:solidFill>
                  <a:srgbClr val="FF0000"/>
                </a:solidFill>
              </a:rPr>
              <a:t>start at u</a:t>
            </a:r>
            <a:r>
              <a:rPr lang="en-US" b="1" dirty="0" smtClean="0">
                <a:solidFill>
                  <a:srgbClr val="FF0000"/>
                </a:solidFill>
              </a:rPr>
              <a:t> and </a:t>
            </a:r>
            <a:r>
              <a:rPr lang="en-US" b="1" i="1" dirty="0" smtClean="0">
                <a:solidFill>
                  <a:srgbClr val="FF0000"/>
                </a:solidFill>
              </a:rPr>
              <a:t>end at</a:t>
            </a:r>
            <a:r>
              <a:rPr lang="en-US" b="1" dirty="0" smtClean="0">
                <a:solidFill>
                  <a:srgbClr val="FF0000"/>
                </a:solidFill>
              </a:rPr>
              <a:t> </a:t>
            </a:r>
            <a:r>
              <a:rPr lang="en-US" b="1" i="1" dirty="0" smtClean="0">
                <a:solidFill>
                  <a:srgbClr val="FF0000"/>
                </a:solidFill>
              </a:rPr>
              <a:t>v</a:t>
            </a:r>
            <a:r>
              <a:rPr lang="en-US" dirty="0" smtClean="0"/>
              <a:t>. </a:t>
            </a:r>
          </a:p>
          <a:p>
            <a:pPr>
              <a:buNone/>
            </a:pPr>
            <a:r>
              <a:rPr lang="en-US" b="1" dirty="0" smtClean="0"/>
              <a:t>   Remark</a:t>
            </a:r>
            <a:r>
              <a:rPr lang="en-US" dirty="0" smtClean="0"/>
              <a:t>: </a:t>
            </a:r>
          </a:p>
          <a:p>
            <a:pPr lvl="1"/>
            <a:r>
              <a:rPr lang="en-US" b="1" dirty="0">
                <a:solidFill>
                  <a:srgbClr val="00B050"/>
                </a:solidFill>
              </a:rPr>
              <a:t>G</a:t>
            </a:r>
            <a:r>
              <a:rPr lang="en-US" b="1" dirty="0" smtClean="0">
                <a:solidFill>
                  <a:srgbClr val="00B050"/>
                </a:solidFill>
              </a:rPr>
              <a:t>raphs where the end points of an edge are not ordered are said to be </a:t>
            </a:r>
            <a:r>
              <a:rPr lang="en-US" b="1" i="1" dirty="0" smtClean="0">
                <a:solidFill>
                  <a:srgbClr val="00B050"/>
                </a:solidFill>
              </a:rPr>
              <a:t>undirected graphs</a:t>
            </a:r>
            <a:r>
              <a:rPr lang="en-US" b="1" dirty="0" smtClean="0">
                <a:solidFill>
                  <a:srgbClr val="00B050"/>
                </a:solidFill>
              </a:rPr>
              <a:t>.</a:t>
            </a:r>
          </a:p>
          <a:p>
            <a:pPr>
              <a:buNone/>
            </a:pPr>
            <a:endParaRPr lang="en-US" i="1" dirty="0" smtClean="0"/>
          </a:p>
          <a:p>
            <a:endParaRPr lang="en-US" i="1"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 (</a:t>
            </a:r>
            <a:r>
              <a:rPr lang="en-US" i="1" dirty="0" smtClean="0"/>
              <a:t>continued</a:t>
            </a:r>
            <a:r>
              <a:rPr lang="en-US" dirty="0" smtClean="0"/>
              <a:t>)</a:t>
            </a:r>
            <a:endParaRPr lang="en-US" dirty="0"/>
          </a:p>
        </p:txBody>
      </p:sp>
      <p:sp>
        <p:nvSpPr>
          <p:cNvPr id="3" name="Content Placeholder 2"/>
          <p:cNvSpPr>
            <a:spLocks noGrp="1"/>
          </p:cNvSpPr>
          <p:nvPr>
            <p:ph idx="1"/>
          </p:nvPr>
        </p:nvSpPr>
        <p:spPr>
          <a:xfrm>
            <a:off x="630217" y="1928297"/>
            <a:ext cx="8229600" cy="4389120"/>
          </a:xfrm>
        </p:spPr>
        <p:txBody>
          <a:bodyPr/>
          <a:lstStyle/>
          <a:p>
            <a:r>
              <a:rPr lang="en-US" sz="2000" dirty="0"/>
              <a:t>A</a:t>
            </a:r>
            <a:r>
              <a:rPr lang="en-US" sz="2000" dirty="0" smtClean="0"/>
              <a:t> </a:t>
            </a:r>
            <a:r>
              <a:rPr lang="en-US" sz="2000" b="1" i="1" dirty="0" smtClean="0">
                <a:solidFill>
                  <a:srgbClr val="FF0000"/>
                </a:solidFill>
              </a:rPr>
              <a:t>simple directed graph </a:t>
            </a:r>
            <a:r>
              <a:rPr lang="en-US" sz="2000" b="1" dirty="0" smtClean="0">
                <a:solidFill>
                  <a:srgbClr val="FF0000"/>
                </a:solidFill>
              </a:rPr>
              <a:t>has no loops and no multiple edges</a:t>
            </a:r>
            <a:r>
              <a:rPr lang="en-US" sz="2000" dirty="0" smtClean="0"/>
              <a:t>.</a:t>
            </a:r>
          </a:p>
          <a:p>
            <a:pPr marL="0" indent="0">
              <a:buNone/>
            </a:pPr>
            <a:endParaRPr lang="en-US" dirty="0"/>
          </a:p>
          <a:p>
            <a:pPr marL="0" indent="0">
              <a:buNone/>
            </a:pPr>
            <a:endParaRPr lang="en-US" dirty="0" smtClean="0"/>
          </a:p>
          <a:p>
            <a:pPr marL="0" indent="0">
              <a:buNone/>
            </a:pPr>
            <a:endParaRPr lang="en-US" dirty="0" smtClean="0"/>
          </a:p>
          <a:p>
            <a:r>
              <a:rPr lang="en-US" sz="2000" dirty="0"/>
              <a:t>A</a:t>
            </a:r>
            <a:r>
              <a:rPr lang="en-US" sz="2000" dirty="0" smtClean="0"/>
              <a:t> </a:t>
            </a:r>
            <a:r>
              <a:rPr lang="en-US" sz="2000" b="1" i="1" dirty="0" smtClean="0">
                <a:solidFill>
                  <a:srgbClr val="FF0000"/>
                </a:solidFill>
              </a:rPr>
              <a:t>directed </a:t>
            </a:r>
            <a:r>
              <a:rPr lang="en-US" sz="2000" b="1" i="1" dirty="0" err="1" smtClean="0">
                <a:solidFill>
                  <a:srgbClr val="FF0000"/>
                </a:solidFill>
              </a:rPr>
              <a:t>multigraph</a:t>
            </a:r>
            <a:r>
              <a:rPr lang="en-US" sz="2000" b="1" dirty="0" smtClean="0">
                <a:solidFill>
                  <a:srgbClr val="FF0000"/>
                </a:solidFill>
              </a:rPr>
              <a:t> may have multiple directed edges</a:t>
            </a:r>
            <a:r>
              <a:rPr lang="en-US" sz="2000" dirty="0" smtClean="0"/>
              <a:t>.  When there are </a:t>
            </a:r>
            <a:r>
              <a:rPr lang="en-US" sz="2000" i="1" dirty="0" smtClean="0"/>
              <a:t>m</a:t>
            </a:r>
            <a:r>
              <a:rPr lang="en-US" sz="2000" dirty="0" smtClean="0"/>
              <a:t> directed edges from the vertex </a:t>
            </a:r>
            <a:r>
              <a:rPr lang="en-US" sz="2000" i="1" dirty="0" smtClean="0"/>
              <a:t>u</a:t>
            </a:r>
            <a:r>
              <a:rPr lang="en-US" sz="2000" dirty="0" smtClean="0"/>
              <a:t> to the vertex </a:t>
            </a:r>
            <a:r>
              <a:rPr lang="en-US" sz="2000" i="1" dirty="0" smtClean="0"/>
              <a:t>v</a:t>
            </a:r>
            <a:r>
              <a:rPr lang="en-US" sz="2000" dirty="0" smtClean="0"/>
              <a:t>,  we say that  </a:t>
            </a:r>
            <a:r>
              <a:rPr lang="en-US" sz="2000" b="1" dirty="0" smtClean="0">
                <a:solidFill>
                  <a:srgbClr val="FF0000"/>
                </a:solidFill>
              </a:rPr>
              <a:t>(</a:t>
            </a:r>
            <a:r>
              <a:rPr lang="en-US" sz="2000" b="1" i="1" dirty="0" err="1" smtClean="0">
                <a:solidFill>
                  <a:srgbClr val="FF0000"/>
                </a:solidFill>
              </a:rPr>
              <a:t>u,v</a:t>
            </a:r>
            <a:r>
              <a:rPr lang="en-US" sz="2000" b="1" dirty="0" smtClean="0">
                <a:solidFill>
                  <a:srgbClr val="FF0000"/>
                </a:solidFill>
              </a:rPr>
              <a:t>)</a:t>
            </a:r>
            <a:r>
              <a:rPr lang="en-US" sz="2000" b="1" i="1" dirty="0" smtClean="0">
                <a:solidFill>
                  <a:srgbClr val="FF0000"/>
                </a:solidFill>
              </a:rPr>
              <a:t> </a:t>
            </a:r>
            <a:r>
              <a:rPr lang="en-US" sz="2000" b="1" dirty="0" smtClean="0">
                <a:solidFill>
                  <a:srgbClr val="FF0000"/>
                </a:solidFill>
              </a:rPr>
              <a:t>is an edge of </a:t>
            </a:r>
            <a:r>
              <a:rPr lang="en-US" sz="2000" b="1" i="1" dirty="0" smtClean="0">
                <a:solidFill>
                  <a:srgbClr val="FF0000"/>
                </a:solidFill>
              </a:rPr>
              <a:t>multiplicity m</a:t>
            </a:r>
            <a:r>
              <a:rPr lang="en-US" sz="2000" dirty="0" smtClean="0"/>
              <a:t>.</a:t>
            </a:r>
            <a:endParaRPr lang="en-US" sz="2000" dirty="0"/>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smtClean="0"/>
                <a:t>a</a:t>
              </a:r>
              <a:endParaRPr lang="en-US" i="1" dirty="0"/>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smtClean="0"/>
                <a:t>b</a:t>
              </a:r>
              <a:endParaRPr lang="en-US" i="1" dirty="0"/>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smtClean="0"/>
                <a:t>c</a:t>
              </a:r>
              <a:endParaRPr lang="en-US" i="1" dirty="0"/>
            </a:p>
          </p:txBody>
        </p:sp>
      </p:grpSp>
      <p:grpSp>
        <p:nvGrpSpPr>
          <p:cNvPr id="14" name="Group 13"/>
          <p:cNvGrpSpPr/>
          <p:nvPr/>
        </p:nvGrpSpPr>
        <p:grpSpPr>
          <a:xfrm>
            <a:off x="5118374" y="4669824"/>
            <a:ext cx="3187426" cy="1959576"/>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smtClean="0"/>
                <a:t>c</a:t>
              </a:r>
              <a:endParaRPr lang="en-US" i="1" dirty="0"/>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smtClean="0"/>
                <a:t>a</a:t>
              </a:r>
              <a:endParaRPr lang="en-US" i="1" dirty="0"/>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smtClean="0"/>
                <a:t>b</a:t>
              </a:r>
              <a:endParaRPr lang="en-US" i="1" dirty="0"/>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90600" y="5524689"/>
            <a:ext cx="4586897" cy="1015663"/>
          </a:xfrm>
          <a:prstGeom prst="rect">
            <a:avLst/>
          </a:prstGeom>
          <a:noFill/>
        </p:spPr>
        <p:txBody>
          <a:bodyPr wrap="square" rtlCol="0">
            <a:spAutoFit/>
          </a:bodyPr>
          <a:lstStyle/>
          <a:p>
            <a:r>
              <a:rPr lang="en-US" sz="2000" dirty="0" smtClean="0"/>
              <a:t>In this directed </a:t>
            </a:r>
            <a:r>
              <a:rPr lang="en-US" sz="2000" dirty="0" err="1" smtClean="0"/>
              <a:t>multigraph</a:t>
            </a:r>
            <a:r>
              <a:rPr lang="en-US" sz="2000" dirty="0" smtClean="0"/>
              <a:t> the multiplicity </a:t>
            </a:r>
            <a:r>
              <a:rPr lang="en-US" sz="2000" dirty="0"/>
              <a:t>of (</a:t>
            </a:r>
            <a:r>
              <a:rPr lang="en-US" sz="2000" i="1" dirty="0" err="1"/>
              <a:t>a,b</a:t>
            </a:r>
            <a:r>
              <a:rPr lang="en-US" sz="2000" dirty="0"/>
              <a:t>) is </a:t>
            </a:r>
            <a:r>
              <a:rPr lang="en-US" sz="2000" dirty="0" smtClean="0">
                <a:latin typeface="Cambria Math" pitchFamily="18" charset="0"/>
                <a:ea typeface="Cambria Math" pitchFamily="18" charset="0"/>
              </a:rPr>
              <a:t>1 and the multiplicity </a:t>
            </a:r>
            <a:r>
              <a:rPr lang="en-US" sz="2000" dirty="0">
                <a:latin typeface="Cambria Math" pitchFamily="18" charset="0"/>
                <a:ea typeface="Cambria Math" pitchFamily="18" charset="0"/>
              </a:rPr>
              <a:t>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a:t>
            </a:r>
            <a:r>
              <a:rPr lang="en-US" sz="2000" dirty="0" smtClean="0">
                <a:latin typeface="Cambria Math" pitchFamily="18" charset="0"/>
                <a:ea typeface="Cambria Math" pitchFamily="18" charset="0"/>
              </a:rPr>
              <a:t>2.</a:t>
            </a:r>
            <a:endParaRPr lang="en-US" sz="2000" dirty="0">
              <a:latin typeface="Cambria Math" pitchFamily="18" charset="0"/>
              <a:ea typeface="Cambria Math" pitchFamily="18" charset="0"/>
            </a:endParaRP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smtClean="0"/>
              <a:t>This is a directed graph with three vertices and four edges.</a:t>
            </a:r>
            <a:endParaRPr lang="en-US" sz="2000" dirty="0"/>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
        <p:nvSpPr>
          <p:cNvPr id="35" name="Slide Number Placeholder 34"/>
          <p:cNvSpPr>
            <a:spLocks noGrp="1"/>
          </p:cNvSpPr>
          <p:nvPr>
            <p:ph type="sldNum" sz="quarter" idx="12"/>
          </p:nvPr>
        </p:nvSpPr>
        <p:spPr/>
        <p:txBody>
          <a:bodyPr/>
          <a:lstStyle/>
          <a:p>
            <a:fld id="{8CD41AC4-40F7-4FE0-8905-74C6698904F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a:t>
            </a:r>
            <a:br>
              <a:rPr lang="en-US" dirty="0" smtClean="0"/>
            </a:br>
            <a:r>
              <a:rPr lang="en-US" dirty="0" smtClean="0"/>
              <a:t>Computer Networks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we build a graph model, we use the appropriate type of graph to capture the important features of the application. </a:t>
            </a:r>
          </a:p>
          <a:p>
            <a:r>
              <a:rPr lang="en-US" dirty="0"/>
              <a:t>We illustrate this process using </a:t>
            </a:r>
            <a:r>
              <a:rPr lang="en-US" b="1" dirty="0">
                <a:solidFill>
                  <a:srgbClr val="FF0000"/>
                </a:solidFill>
              </a:rPr>
              <a:t>graph models of different types of computer </a:t>
            </a:r>
            <a:r>
              <a:rPr lang="en-US" b="1" dirty="0" smtClean="0">
                <a:solidFill>
                  <a:srgbClr val="FF0000"/>
                </a:solidFill>
              </a:rPr>
              <a:t>networks</a:t>
            </a:r>
            <a:r>
              <a:rPr lang="en-US" dirty="0" smtClean="0"/>
              <a:t>. In all these graph models, the vertices represent data centers and the edges represent communication links.</a:t>
            </a:r>
          </a:p>
          <a:p>
            <a:r>
              <a:rPr lang="en-US" dirty="0" smtClean="0"/>
              <a:t> To </a:t>
            </a:r>
            <a:r>
              <a:rPr lang="en-US" b="1" dirty="0" smtClean="0">
                <a:solidFill>
                  <a:srgbClr val="00B050"/>
                </a:solidFill>
              </a:rPr>
              <a:t>model a computer network</a:t>
            </a:r>
            <a:r>
              <a:rPr lang="en-US" dirty="0" smtClean="0"/>
              <a:t> where we are only concerned whether two data centers are connected by a communications link, we </a:t>
            </a:r>
            <a:r>
              <a:rPr lang="en-US" b="1" dirty="0" smtClean="0">
                <a:solidFill>
                  <a:srgbClr val="00B050"/>
                </a:solidFill>
              </a:rPr>
              <a:t>use a simple graph</a:t>
            </a:r>
            <a:r>
              <a:rPr lang="en-US" dirty="0" smtClean="0"/>
              <a:t>.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smtClean="0"/>
              <a:t> </a:t>
            </a:r>
          </a:p>
          <a:p>
            <a:pPr marL="0" indent="0">
              <a:buNone/>
            </a:pPr>
            <a:r>
              <a:rPr lang="en-US" dirty="0"/>
              <a:t> </a:t>
            </a:r>
            <a:r>
              <a:rPr lang="en-US" dirty="0" smtClean="0"/>
              <a:t> </a:t>
            </a:r>
          </a:p>
          <a:p>
            <a:endParaRPr lang="en-US" dirty="0" smtClean="0"/>
          </a:p>
          <a:p>
            <a:endParaRPr lang="en-US" dirty="0" smtClean="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914400" y="4572000"/>
            <a:ext cx="7550610" cy="1981200"/>
          </a:xfrm>
          <a:prstGeom prst="rect">
            <a:avLst/>
          </a:prstGeom>
        </p:spPr>
      </p:pic>
      <p:sp>
        <p:nvSpPr>
          <p:cNvPr id="6" name="Slide Number Placeholder 5"/>
          <p:cNvSpPr>
            <a:spLocks noGrp="1"/>
          </p:cNvSpPr>
          <p:nvPr>
            <p:ph type="sldNum" sz="quarter" idx="12"/>
          </p:nvPr>
        </p:nvSpPr>
        <p:spPr/>
        <p:txBody>
          <a:bodyPr/>
          <a:lstStyle/>
          <a:p>
            <a:fld id="{8CD41AC4-40F7-4FE0-8905-74C6698904F3}" type="slidenum">
              <a:rPr lang="en-US" smtClean="0"/>
              <a:pPr/>
              <a:t>9</a:t>
            </a:fld>
            <a:endParaRPr lang="en-US"/>
          </a:p>
        </p:txBody>
      </p:sp>
    </p:spTree>
    <p:extLst>
      <p:ext uri="{BB962C8B-B14F-4D97-AF65-F5344CB8AC3E}">
        <p14:creationId xmlns:p14="http://schemas.microsoft.com/office/powerpoint/2010/main" val="26764225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16223</TotalTime>
  <Words>6399</Words>
  <Application>Microsoft Office PowerPoint</Application>
  <PresentationFormat>On-screen Show (4:3)</PresentationFormat>
  <Paragraphs>565</Paragraphs>
  <Slides>69</Slides>
  <Notes>1</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Flow</vt:lpstr>
      <vt:lpstr>Graphs</vt:lpstr>
      <vt:lpstr>Chapter Summary</vt:lpstr>
      <vt:lpstr>Graphs and Graph Models</vt:lpstr>
      <vt:lpstr>Section Summary</vt:lpstr>
      <vt:lpstr>Graphs</vt:lpstr>
      <vt:lpstr>Some Terminology</vt:lpstr>
      <vt:lpstr>Directed Graphs</vt:lpstr>
      <vt:lpstr>Some Terminology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Examples of  Collaboration Graphs</vt:lpstr>
      <vt:lpstr>Transportation Graphs</vt:lpstr>
      <vt:lpstr>Software Design Applications</vt:lpstr>
      <vt:lpstr>Software Design Applications (continued)</vt:lpstr>
      <vt:lpstr>Graph Terminology and Special Types of Graphs</vt:lpstr>
      <vt:lpstr>Section Summary</vt:lpstr>
      <vt:lpstr>Basic Terminology</vt:lpstr>
      <vt:lpstr>Degrees and Neighborhoods of Vertices</vt:lpstr>
      <vt:lpstr>Degrees of Vertices</vt:lpstr>
      <vt:lpstr>Handshaking Theorem</vt:lpstr>
      <vt:lpstr>Degree of Vertices (continued)</vt:lpstr>
      <vt:lpstr>Directed Graphs</vt:lpstr>
      <vt:lpstr>Directed Graphs (continued)</vt:lpstr>
      <vt:lpstr>Directed Graphs (continued)</vt:lpstr>
      <vt:lpstr>Special Types of Simple Graphs: Complete Graphs</vt:lpstr>
      <vt:lpstr>Special Types of Simple Graphs: Cycles and Wheels</vt:lpstr>
      <vt:lpstr>Special Types of Simple Graphs:       n-Cubes</vt:lpstr>
      <vt:lpstr>Special Types of Graphs and Computer Network Architecture</vt:lpstr>
      <vt:lpstr>Bipartite Graphs</vt:lpstr>
      <vt:lpstr>Bipartite Graphs (continued)</vt:lpstr>
      <vt:lpstr>Complete Bipartite Graphs</vt:lpstr>
      <vt:lpstr>New Graphs from Old </vt:lpstr>
      <vt:lpstr>Bipartite Graphs and Matchings</vt:lpstr>
      <vt:lpstr>New Graphs from Old (continued)</vt:lpstr>
      <vt:lpstr>Representing Graphs and Graph Isomorphism</vt:lpstr>
      <vt:lpstr>Section Summary</vt:lpstr>
      <vt:lpstr>Representing Graphs:  Adjacency Lists</vt:lpstr>
      <vt:lpstr>Representation of Graphs: Adjacency Matrices</vt:lpstr>
      <vt:lpstr>Adjacency Matrices (continued)</vt:lpstr>
      <vt:lpstr>Adjacency Matrices (continued)</vt:lpstr>
      <vt:lpstr>Adjacency Matrices (continued)</vt:lpstr>
      <vt:lpstr>Representation of Graphs: Incidence Matrices</vt:lpstr>
      <vt:lpstr>Incidence Matrices (continued)</vt:lpstr>
      <vt:lpstr>Isomorphism of Graphs</vt:lpstr>
      <vt:lpstr>Isomorphism of Graphs (cont.)</vt:lpstr>
      <vt:lpstr>Isomorphism of Graphs (cont.)</vt:lpstr>
      <vt:lpstr>Isomorphism of Graphs (cont.)</vt:lpstr>
      <vt:lpstr>Algorithms for Graph Isomorphism</vt:lpstr>
      <vt:lpstr>Applications of Graph Isomorphism </vt:lpstr>
      <vt:lpstr>Connectivity</vt:lpstr>
      <vt:lpstr>Section Summary</vt:lpstr>
      <vt:lpstr>Paths</vt:lpstr>
      <vt:lpstr>Paths</vt:lpstr>
      <vt:lpstr>Paths (continued)</vt:lpstr>
      <vt:lpstr>Degrees of Separation</vt:lpstr>
      <vt:lpstr>Erdős numbers</vt:lpstr>
      <vt:lpstr>Bacon Numbrers</vt:lpstr>
      <vt:lpstr>Connectedness in Undirected Graphs</vt:lpstr>
      <vt:lpstr>Connected Components</vt:lpstr>
      <vt:lpstr>Connectedness in Directed Graphs</vt:lpstr>
      <vt:lpstr>Connectedness in Directed Graphs (continued)</vt:lpstr>
      <vt:lpstr>Euler Graphs</vt:lpstr>
      <vt:lpstr>Section Summary</vt:lpstr>
      <vt:lpstr>Euler Paths and Circuits</vt:lpstr>
      <vt:lpstr>Euler Paths and Circuits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Young</cp:lastModifiedBy>
  <cp:revision>764</cp:revision>
  <dcterms:created xsi:type="dcterms:W3CDTF">2011-03-27T19:58:04Z</dcterms:created>
  <dcterms:modified xsi:type="dcterms:W3CDTF">2020-11-17T09:38:55Z</dcterms:modified>
</cp:coreProperties>
</file>