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7"/>
  </p:notesMasterIdLst>
  <p:handoutMasterIdLst>
    <p:handoutMasterId r:id="rId68"/>
  </p:handoutMasterIdLst>
  <p:sldIdLst>
    <p:sldId id="291" r:id="rId2"/>
    <p:sldId id="316" r:id="rId3"/>
    <p:sldId id="298" r:id="rId4"/>
    <p:sldId id="318" r:id="rId5"/>
    <p:sldId id="296" r:id="rId6"/>
    <p:sldId id="292" r:id="rId7"/>
    <p:sldId id="299" r:id="rId8"/>
    <p:sldId id="317" r:id="rId9"/>
    <p:sldId id="321" r:id="rId10"/>
    <p:sldId id="320" r:id="rId11"/>
    <p:sldId id="322" r:id="rId12"/>
    <p:sldId id="302" r:id="rId13"/>
    <p:sldId id="323" r:id="rId14"/>
    <p:sldId id="324" r:id="rId15"/>
    <p:sldId id="303" r:id="rId16"/>
    <p:sldId id="325" r:id="rId17"/>
    <p:sldId id="356" r:id="rId18"/>
    <p:sldId id="304" r:id="rId19"/>
    <p:sldId id="306" r:id="rId20"/>
    <p:sldId id="305" r:id="rId21"/>
    <p:sldId id="309" r:id="rId22"/>
    <p:sldId id="308" r:id="rId23"/>
    <p:sldId id="312" r:id="rId24"/>
    <p:sldId id="314" r:id="rId25"/>
    <p:sldId id="327" r:id="rId26"/>
    <p:sldId id="354" r:id="rId27"/>
    <p:sldId id="328" r:id="rId28"/>
    <p:sldId id="330" r:id="rId29"/>
    <p:sldId id="331" r:id="rId30"/>
    <p:sldId id="333" r:id="rId31"/>
    <p:sldId id="334" r:id="rId32"/>
    <p:sldId id="357" r:id="rId33"/>
    <p:sldId id="336" r:id="rId34"/>
    <p:sldId id="359" r:id="rId35"/>
    <p:sldId id="360" r:id="rId36"/>
    <p:sldId id="361" r:id="rId37"/>
    <p:sldId id="492" r:id="rId38"/>
    <p:sldId id="352" r:id="rId39"/>
    <p:sldId id="353" r:id="rId40"/>
    <p:sldId id="363" r:id="rId41"/>
    <p:sldId id="395" r:id="rId42"/>
    <p:sldId id="396" r:id="rId43"/>
    <p:sldId id="364" r:id="rId44"/>
    <p:sldId id="366" r:id="rId45"/>
    <p:sldId id="397" r:id="rId46"/>
    <p:sldId id="368" r:id="rId47"/>
    <p:sldId id="375" r:id="rId48"/>
    <p:sldId id="377" r:id="rId49"/>
    <p:sldId id="379" r:id="rId50"/>
    <p:sldId id="381" r:id="rId51"/>
    <p:sldId id="503" r:id="rId52"/>
    <p:sldId id="383" r:id="rId53"/>
    <p:sldId id="384" r:id="rId54"/>
    <p:sldId id="385" r:id="rId55"/>
    <p:sldId id="386" r:id="rId56"/>
    <p:sldId id="387" r:id="rId57"/>
    <p:sldId id="388" r:id="rId58"/>
    <p:sldId id="389" r:id="rId59"/>
    <p:sldId id="390" r:id="rId60"/>
    <p:sldId id="391" r:id="rId61"/>
    <p:sldId id="398" r:id="rId62"/>
    <p:sldId id="393" r:id="rId63"/>
    <p:sldId id="394" r:id="rId64"/>
    <p:sldId id="399" r:id="rId65"/>
    <p:sldId id="401" r:id="rId66"/>
  </p:sldIdLst>
  <p:sldSz cx="9144000" cy="6858000" type="screen4x3"/>
  <p:notesSz cx="7010400" cy="9296400"/>
  <p:embeddedFontLst>
    <p:embeddedFont>
      <p:font typeface="Wingdings 2" pitchFamily="18" charset="2"/>
      <p:regular r:id="rId69"/>
    </p:embeddedFont>
    <p:embeddedFont>
      <p:font typeface="Brush Script MT" pitchFamily="66" charset="0"/>
      <p:italic r:id="rId70"/>
    </p:embeddedFont>
    <p:embeddedFont>
      <p:font typeface="MS Reference Sans Serif" pitchFamily="34" charset="0"/>
      <p:regular r:id="rId71"/>
    </p:embeddedFont>
    <p:embeddedFont>
      <p:font typeface="Cambria Math" pitchFamily="18" charset="0"/>
      <p:regular r:id="rId72"/>
    </p:embeddedFont>
    <p:embeddedFont>
      <p:font typeface="Constantia" pitchFamily="18" charset="0"/>
      <p:regular r:id="rId73"/>
      <p:bold r:id="rId74"/>
      <p:italic r:id="rId75"/>
      <p:boldItalic r:id="rId76"/>
    </p:embeddedFont>
    <p:embeddedFont>
      <p:font typeface="Lucida Calligraphy" pitchFamily="66" charset="0"/>
      <p:regular r:id="rId77"/>
    </p:embeddedFont>
    <p:embeddedFont>
      <p:font typeface="Calibri" pitchFamily="34" charset="0"/>
      <p:regular r:id="rId78"/>
      <p:bold r:id="rId79"/>
      <p:italic r:id="rId80"/>
      <p:boldItalic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7" autoAdjust="0"/>
    <p:restoredTop sz="89964" autoAdjust="0"/>
  </p:normalViewPr>
  <p:slideViewPr>
    <p:cSldViewPr>
      <p:cViewPr>
        <p:scale>
          <a:sx n="86" d="100"/>
          <a:sy n="86" d="100"/>
        </p:scale>
        <p:origin x="-1363"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6" Type="http://schemas.openxmlformats.org/officeDocument/2006/relationships/font" Target="fonts/font8.fntdata"/><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3/11/2021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31672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3/11/2021</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389163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5</a:t>
            </a:fld>
            <a:endParaRPr lang="en-US"/>
          </a:p>
        </p:txBody>
      </p:sp>
    </p:spTree>
    <p:extLst>
      <p:ext uri="{BB962C8B-B14F-4D97-AF65-F5344CB8AC3E}">
        <p14:creationId xmlns:p14="http://schemas.microsoft.com/office/powerpoint/2010/main" val="226925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7</a:t>
            </a:fld>
            <a:endParaRPr lang="en-US"/>
          </a:p>
        </p:txBody>
      </p:sp>
    </p:spTree>
    <p:extLst>
      <p:ext uri="{BB962C8B-B14F-4D97-AF65-F5344CB8AC3E}">
        <p14:creationId xmlns:p14="http://schemas.microsoft.com/office/powerpoint/2010/main" val="131261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14</a:t>
            </a:fld>
            <a:endParaRPr lang="en-US"/>
          </a:p>
        </p:txBody>
      </p:sp>
    </p:spTree>
    <p:extLst>
      <p:ext uri="{BB962C8B-B14F-4D97-AF65-F5344CB8AC3E}">
        <p14:creationId xmlns:p14="http://schemas.microsoft.com/office/powerpoint/2010/main" val="428447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34</a:t>
            </a:fld>
            <a:endParaRPr lang="en-US"/>
          </a:p>
        </p:txBody>
      </p:sp>
    </p:spTree>
    <p:extLst>
      <p:ext uri="{BB962C8B-B14F-4D97-AF65-F5344CB8AC3E}">
        <p14:creationId xmlns:p14="http://schemas.microsoft.com/office/powerpoint/2010/main" val="370731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35</a:t>
            </a:fld>
            <a:endParaRPr lang="en-US"/>
          </a:p>
        </p:txBody>
      </p:sp>
    </p:spTree>
    <p:extLst>
      <p:ext uri="{BB962C8B-B14F-4D97-AF65-F5344CB8AC3E}">
        <p14:creationId xmlns:p14="http://schemas.microsoft.com/office/powerpoint/2010/main" val="197585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36</a:t>
            </a:fld>
            <a:endParaRPr lang="en-US"/>
          </a:p>
        </p:txBody>
      </p:sp>
    </p:spTree>
    <p:extLst>
      <p:ext uri="{BB962C8B-B14F-4D97-AF65-F5344CB8AC3E}">
        <p14:creationId xmlns:p14="http://schemas.microsoft.com/office/powerpoint/2010/main" val="286469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910270-99CE-4443-9CF5-FCB406DE4D52}" type="datetime1">
              <a:rPr lang="en-US" smtClean="0"/>
              <a:t>3/11/2021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15B26-46A2-4630-87A8-53A860B1EFAE}"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E0B8CC-A619-417F-9768-8895F32B2EEC}"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A76E7C-06F7-4E68-A05F-7E3F5E20221F}"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7FF99E-51B6-4E47-B929-488B200BBFCB}" type="datetime1">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9DF8E1-31A7-44AE-9481-67C32F5384E7}" type="datetime1">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67C747-987F-4E5A-9EBF-E70EB82FBB25}" type="datetime1">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868712-9A70-4A25-9F2C-481F0755F838}" type="datetime1">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417F3-FD81-4AEC-9B58-1B9A643B8611}" type="datetime1">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0F680D-156A-4832-B70E-6F9BE09A878D}" type="datetime1">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6DEB3E-6977-48F4-902A-4DA05EBA8A7E}" type="datetime1">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02314F-89EB-420C-BE24-DA59221E3B00}" type="datetime1">
              <a:rPr lang="en-US" smtClean="0"/>
              <a:t>3/11/2021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6.png"/><Relationship Id="rId2" Type="http://schemas.openxmlformats.org/officeDocument/2006/relationships/tags" Target="../tags/tag13.xml"/><Relationship Id="rId16" Type="http://schemas.openxmlformats.org/officeDocument/2006/relationships/image" Target="../media/image20.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5.png"/><Relationship Id="rId5" Type="http://schemas.openxmlformats.org/officeDocument/2006/relationships/tags" Target="../tags/tag16.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15.xml"/><Relationship Id="rId9" Type="http://schemas.openxmlformats.org/officeDocument/2006/relationships/notesSlide" Target="../notesSlides/notesSlide4.xml"/><Relationship Id="rId14"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25.png"/><Relationship Id="rId3" Type="http://schemas.openxmlformats.org/officeDocument/2006/relationships/tags" Target="../tags/tag21.xml"/><Relationship Id="rId7" Type="http://schemas.openxmlformats.org/officeDocument/2006/relationships/slideLayout" Target="../slideLayouts/slideLayout2.xml"/><Relationship Id="rId12" Type="http://schemas.openxmlformats.org/officeDocument/2006/relationships/image" Target="../media/image2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23.png"/><Relationship Id="rId5" Type="http://schemas.openxmlformats.org/officeDocument/2006/relationships/tags" Target="../tags/tag23.xml"/><Relationship Id="rId10" Type="http://schemas.openxmlformats.org/officeDocument/2006/relationships/image" Target="../media/image22.png"/><Relationship Id="rId4" Type="http://schemas.openxmlformats.org/officeDocument/2006/relationships/tags" Target="../tags/tag22.xml"/><Relationship Id="rId9" Type="http://schemas.openxmlformats.org/officeDocument/2006/relationships/image" Target="../media/image21.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31.png"/><Relationship Id="rId3" Type="http://schemas.openxmlformats.org/officeDocument/2006/relationships/tags" Target="../tags/tag27.xml"/><Relationship Id="rId7" Type="http://schemas.openxmlformats.org/officeDocument/2006/relationships/slideLayout" Target="../slideLayouts/slideLayout2.xml"/><Relationship Id="rId12" Type="http://schemas.openxmlformats.org/officeDocument/2006/relationships/image" Target="../media/image3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29.png"/><Relationship Id="rId5" Type="http://schemas.openxmlformats.org/officeDocument/2006/relationships/tags" Target="../tags/tag29.xml"/><Relationship Id="rId10" Type="http://schemas.openxmlformats.org/officeDocument/2006/relationships/image" Target="../media/image28.png"/><Relationship Id="rId4" Type="http://schemas.openxmlformats.org/officeDocument/2006/relationships/tags" Target="../tags/tag28.xml"/><Relationship Id="rId9" Type="http://schemas.openxmlformats.org/officeDocument/2006/relationships/image" Target="../media/image27.png"/><Relationship Id="rId1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6.png"/><Relationship Id="rId3" Type="http://schemas.openxmlformats.org/officeDocument/2006/relationships/tags" Target="../tags/tag33.xml"/><Relationship Id="rId7" Type="http://schemas.openxmlformats.org/officeDocument/2006/relationships/slideLayout" Target="../slideLayouts/slideLayout2.xml"/><Relationship Id="rId12" Type="http://schemas.openxmlformats.org/officeDocument/2006/relationships/image" Target="../media/image37.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6.png"/><Relationship Id="rId5" Type="http://schemas.openxmlformats.org/officeDocument/2006/relationships/tags" Target="../tags/tag35.xml"/><Relationship Id="rId10" Type="http://schemas.openxmlformats.org/officeDocument/2006/relationships/image" Target="../media/image35.png"/><Relationship Id="rId4" Type="http://schemas.openxmlformats.org/officeDocument/2006/relationships/tags" Target="../tags/tag34.xml"/><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8.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55.xml"/><Relationship Id="rId7" Type="http://schemas.openxmlformats.org/officeDocument/2006/relationships/image" Target="../media/image56.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2.png"/><Relationship Id="rId5" Type="http://schemas.openxmlformats.org/officeDocument/2006/relationships/slideLayout" Target="../slideLayouts/slideLayout2.xml"/><Relationship Id="rId4" Type="http://schemas.openxmlformats.org/officeDocument/2006/relationships/tags" Target="../tags/tag56.xml"/><Relationship Id="rId9"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tags" Target="../tags/tag59.xml"/><Relationship Id="rId7" Type="http://schemas.openxmlformats.org/officeDocument/2006/relationships/slideLayout" Target="../slideLayouts/slideLayout2.xml"/><Relationship Id="rId12" Type="http://schemas.openxmlformats.org/officeDocument/2006/relationships/image" Target="../media/image6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64.png"/><Relationship Id="rId5" Type="http://schemas.openxmlformats.org/officeDocument/2006/relationships/tags" Target="../tags/tag61.xml"/><Relationship Id="rId10" Type="http://schemas.openxmlformats.org/officeDocument/2006/relationships/image" Target="../media/image63.png"/><Relationship Id="rId4" Type="http://schemas.openxmlformats.org/officeDocument/2006/relationships/tags" Target="../tags/tag60.xml"/><Relationship Id="rId9"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Structures: Sets, Functions, Sequences, Sums, </a:t>
            </a:r>
            <a:r>
              <a:rPr lang="en-US" smtClean="0"/>
              <a:t>and Matrices</a:t>
            </a:r>
            <a:endParaRPr lang="en-US" dirty="0"/>
          </a:p>
        </p:txBody>
      </p:sp>
      <p:sp>
        <p:nvSpPr>
          <p:cNvPr id="3" name="Subtitle 2"/>
          <p:cNvSpPr>
            <a:spLocks noGrp="1"/>
          </p:cNvSpPr>
          <p:nvPr>
            <p:ph type="subTitle" idx="1"/>
          </p:nvPr>
        </p:nvSpPr>
        <p:spPr/>
        <p:txBody>
          <a:bodyPr/>
          <a:lstStyle/>
          <a:p>
            <a:r>
              <a:rPr lang="en-US" dirty="0" smtClean="0"/>
              <a:t>Chapter 2</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Set-Builder Notation</a:t>
            </a:r>
            <a:endParaRPr lang="en-US" dirty="0"/>
          </a:p>
        </p:txBody>
      </p:sp>
      <p:sp>
        <p:nvSpPr>
          <p:cNvPr id="3" name="Content Placeholder 2"/>
          <p:cNvSpPr>
            <a:spLocks noGrp="1"/>
          </p:cNvSpPr>
          <p:nvPr>
            <p:ph idx="1"/>
          </p:nvPr>
        </p:nvSpPr>
        <p:spPr/>
        <p:txBody>
          <a:bodyPr>
            <a:normAutofit lnSpcReduction="10000"/>
          </a:bodyPr>
          <a:lstStyle/>
          <a:p>
            <a:r>
              <a:rPr lang="en-US" dirty="0" smtClean="0"/>
              <a:t>Specify the property or properties that all members must satisfy:</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is a positive integer less than 100}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is an odd positive integer less than 10}</a:t>
            </a:r>
          </a:p>
          <a:p>
            <a:pPr>
              <a:buNone/>
            </a:pPr>
            <a:r>
              <a:rPr lang="en-US" b="1"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 Z⁺</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is odd and </a:t>
            </a:r>
            <a:r>
              <a:rPr lang="en-US" i="1" dirty="0" smtClean="0">
                <a:ea typeface="Cambria Math" pitchFamily="18" charset="0"/>
              </a:rPr>
              <a:t>x</a:t>
            </a:r>
            <a:r>
              <a:rPr lang="en-US" dirty="0" smtClean="0">
                <a:latin typeface="Cambria Math" pitchFamily="18" charset="0"/>
                <a:ea typeface="Cambria Math" pitchFamily="18" charset="0"/>
              </a:rPr>
              <a:t> &lt; 10}</a:t>
            </a:r>
          </a:p>
          <a:p>
            <a:r>
              <a:rPr lang="en-US" dirty="0" smtClean="0"/>
              <a:t>A predicate may be used: </a:t>
            </a:r>
          </a:p>
          <a:p>
            <a:pPr>
              <a:buNone/>
            </a:pPr>
            <a:r>
              <a:rPr lang="en-US" dirty="0" smtClean="0"/>
              <a:t>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P(</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t>Example: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Prime(</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ea typeface="Cambria Math" pitchFamily="18" charset="0"/>
              </a:rPr>
              <a:t>Positive rational numbers</a:t>
            </a:r>
            <a:r>
              <a:rPr lang="en-US" i="1" dirty="0" smtClean="0">
                <a:ea typeface="Cambria Math" pitchFamily="18" charset="0"/>
              </a:rPr>
              <a:t>:</a:t>
            </a:r>
          </a:p>
          <a:p>
            <a:pPr>
              <a:buNone/>
            </a:pPr>
            <a:r>
              <a:rPr lang="en-US" i="1" dirty="0" smtClean="0">
                <a:ea typeface="Cambria Math" pitchFamily="18" charset="0"/>
              </a:rPr>
              <a:t>        </a:t>
            </a:r>
            <a:r>
              <a:rPr lang="en-US" b="1" dirty="0" smtClean="0">
                <a:latin typeface="Cambria Math" pitchFamily="18" charset="0"/>
                <a:ea typeface="Cambria Math" pitchFamily="18" charset="0"/>
              </a:rPr>
              <a:t>Q</a:t>
            </a:r>
            <a:r>
              <a:rPr lang="en-US" b="1" baseline="30000"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 </a:t>
            </a:r>
            <a:r>
              <a:rPr lang="en-US" b="1" dirty="0" smtClean="0">
                <a:ea typeface="Cambria Math" pitchFamily="18" charset="0"/>
              </a:rPr>
              <a:t>R</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 for some positive integers </a:t>
            </a:r>
            <a:r>
              <a:rPr lang="en-US" i="1" dirty="0" err="1" smtClean="0">
                <a:latin typeface="Cambria Math" pitchFamily="18" charset="0"/>
                <a:ea typeface="Cambria Math" pitchFamily="18" charset="0"/>
              </a:rPr>
              <a:t>p</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q</a:t>
            </a:r>
            <a:r>
              <a:rPr lang="en-US" dirty="0" smtClean="0">
                <a:latin typeface="Cambria Math" pitchFamily="18" charset="0"/>
                <a:ea typeface="Cambria Math" pitchFamily="18" charset="0"/>
              </a:rPr>
              <a:t>}</a:t>
            </a:r>
          </a:p>
          <a:p>
            <a:endParaRPr lang="en-US" i="1" dirty="0" smtClean="0">
              <a:latin typeface="Cambria Math" pitchFamily="18" charset="0"/>
              <a:ea typeface="Cambria Math" pitchFamily="18" charset="0"/>
            </a:endParaRPr>
          </a:p>
          <a:p>
            <a:pPr>
              <a:buNone/>
            </a:pPr>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Notation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  </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a:t>
            </a:r>
          </a:p>
          <a:p>
            <a:pPr>
              <a:buNone/>
            </a:pPr>
            <a:endParaRPr lang="en-US" dirty="0" smtClean="0">
              <a:latin typeface="Cambria Math"/>
              <a:ea typeface="Cambria Math"/>
            </a:endParaRPr>
          </a:p>
          <a:p>
            <a:pPr>
              <a:buNone/>
            </a:pPr>
            <a:r>
              <a:rPr lang="en-US" i="1" dirty="0" smtClean="0"/>
              <a:t>  closed interval  </a:t>
            </a:r>
            <a:r>
              <a:rPr lang="en-US" dirty="0" smtClean="0"/>
              <a:t>[</a:t>
            </a:r>
            <a:r>
              <a:rPr lang="en-US" dirty="0" err="1" smtClean="0"/>
              <a:t>a,b</a:t>
            </a:r>
            <a:r>
              <a:rPr lang="en-US" dirty="0" smtClean="0"/>
              <a:t>]</a:t>
            </a:r>
          </a:p>
          <a:p>
            <a:pPr>
              <a:buNone/>
            </a:pPr>
            <a:r>
              <a:rPr lang="en-US" i="1" dirty="0" smtClean="0"/>
              <a:t>  open interval     </a:t>
            </a:r>
            <a:r>
              <a:rPr lang="en-US" dirty="0" smtClean="0"/>
              <a:t>(</a:t>
            </a:r>
            <a:r>
              <a:rPr lang="en-US" dirty="0" err="1" smtClean="0"/>
              <a:t>a,b</a:t>
            </a:r>
            <a:r>
              <a:rPr lang="en-US" dirty="0" smtClean="0"/>
              <a:t>)</a:t>
            </a: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Set and Empty Set</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universal set</a:t>
            </a:r>
            <a:r>
              <a:rPr lang="en-US" dirty="0" smtClean="0"/>
              <a:t> </a:t>
            </a:r>
            <a:r>
              <a:rPr lang="en-US" i="1" dirty="0" smtClean="0"/>
              <a:t>U </a:t>
            </a:r>
            <a:r>
              <a:rPr lang="en-US" dirty="0" smtClean="0"/>
              <a:t>is the set containing everything currently under consideration. </a:t>
            </a:r>
            <a:endParaRPr lang="en-US" i="1" dirty="0" smtClean="0"/>
          </a:p>
          <a:p>
            <a:pPr lvl="1"/>
            <a:r>
              <a:rPr lang="en-US" dirty="0" smtClean="0"/>
              <a:t>Sometimes implicit</a:t>
            </a:r>
          </a:p>
          <a:p>
            <a:pPr lvl="1"/>
            <a:r>
              <a:rPr lang="en-US" dirty="0" smtClean="0"/>
              <a:t>Sometimes explicitly stated.</a:t>
            </a:r>
          </a:p>
          <a:p>
            <a:pPr lvl="1"/>
            <a:r>
              <a:rPr lang="en-US" dirty="0" smtClean="0"/>
              <a:t>Contents depend on the context.</a:t>
            </a:r>
          </a:p>
          <a:p>
            <a:r>
              <a:rPr lang="en-US" dirty="0" smtClean="0"/>
              <a:t>The empty set is the set with no</a:t>
            </a:r>
          </a:p>
          <a:p>
            <a:pPr>
              <a:buNone/>
            </a:pPr>
            <a:r>
              <a:rPr lang="en-US" dirty="0" smtClean="0"/>
              <a:t>      elements. Symbolized </a:t>
            </a:r>
            <a:r>
              <a:rPr lang="en-US" dirty="0" smtClean="0">
                <a:latin typeface="Cambria Math"/>
                <a:ea typeface="Cambria Math"/>
              </a:rPr>
              <a:t>∅, but</a:t>
            </a:r>
          </a:p>
          <a:p>
            <a:pPr>
              <a:buNone/>
            </a:pPr>
            <a:r>
              <a:rPr lang="en-US" dirty="0" smtClean="0">
                <a:latin typeface="Cambria Math"/>
                <a:ea typeface="Cambria Math"/>
              </a:rPr>
              <a:t>       </a:t>
            </a:r>
            <a:r>
              <a:rPr lang="en-US" dirty="0" smtClean="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smtClean="0"/>
              <a:t>U</a:t>
            </a:r>
            <a:endParaRPr lang="en-US" i="1" dirty="0"/>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smtClean="0"/>
              <a:t>Venn Diagram</a:t>
            </a:r>
            <a:endParaRPr lang="en-US" dirty="0"/>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smtClean="0"/>
              <a:t>   a e </a:t>
            </a:r>
            <a:r>
              <a:rPr lang="en-US" dirty="0" err="1" smtClean="0"/>
              <a:t>i</a:t>
            </a:r>
            <a:endParaRPr lang="en-US" dirty="0" smtClean="0"/>
          </a:p>
          <a:p>
            <a:r>
              <a:rPr lang="en-US" dirty="0" smtClean="0"/>
              <a:t>    o u</a:t>
            </a:r>
            <a:endParaRPr lang="en-US" dirty="0"/>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smtClean="0"/>
              <a:t>V</a:t>
            </a:r>
            <a:endParaRPr lang="en-US" i="1" dirty="0"/>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smtClean="0"/>
              <a:t>John Venn (1834-1923)</a:t>
            </a:r>
          </a:p>
          <a:p>
            <a:r>
              <a:rPr lang="en-US" dirty="0" smtClean="0"/>
              <a:t>Cambridge, UK</a:t>
            </a:r>
            <a:endParaRPr lang="en-US" dirty="0"/>
          </a:p>
        </p:txBody>
      </p:sp>
      <p:sp>
        <p:nvSpPr>
          <p:cNvPr id="8" name="Slide Number Placeholder 7"/>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to remember</a:t>
            </a:r>
            <a:endParaRPr lang="en-US" dirty="0"/>
          </a:p>
        </p:txBody>
      </p:sp>
      <p:sp>
        <p:nvSpPr>
          <p:cNvPr id="3" name="Content Placeholder 2"/>
          <p:cNvSpPr>
            <a:spLocks noGrp="1"/>
          </p:cNvSpPr>
          <p:nvPr>
            <p:ph idx="1"/>
          </p:nvPr>
        </p:nvSpPr>
        <p:spPr/>
        <p:txBody>
          <a:bodyPr/>
          <a:lstStyle/>
          <a:p>
            <a:r>
              <a:rPr lang="en-US" dirty="0" smtClean="0"/>
              <a:t>Sets can be elements of sets.</a:t>
            </a:r>
          </a:p>
          <a:p>
            <a:pPr>
              <a:buNone/>
            </a:pPr>
            <a:r>
              <a:rPr lang="en-US" dirty="0" smtClean="0">
                <a:latin typeface="Cambria Math" pitchFamily="18" charset="0"/>
                <a:ea typeface="Cambria Math" pitchFamily="18" charset="0"/>
              </a:rPr>
              <a:t>         {{1,2,3},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b,c</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Z</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R</a:t>
            </a:r>
            <a:r>
              <a:rPr lang="en-US" dirty="0" smtClean="0">
                <a:latin typeface="Cambria Math" pitchFamily="18" charset="0"/>
                <a:ea typeface="Cambria Math" pitchFamily="18" charset="0"/>
              </a:rPr>
              <a:t>}</a:t>
            </a:r>
          </a:p>
          <a:p>
            <a:r>
              <a:rPr lang="en-US" dirty="0" smtClean="0"/>
              <a:t>The empty set is different from a set containing the empty set.</a:t>
            </a:r>
          </a:p>
          <a:p>
            <a:pPr>
              <a:buNone/>
            </a:pP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 { ∅ }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Equality</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Two sets are </a:t>
            </a:r>
            <a:r>
              <a:rPr lang="en-US" i="1" dirty="0" smtClean="0"/>
              <a:t>equal</a:t>
            </a:r>
            <a:r>
              <a:rPr lang="en-US" dirty="0" smtClean="0"/>
              <a:t> if and only if they have the same elements. </a:t>
            </a:r>
          </a:p>
          <a:p>
            <a:pPr lvl="1"/>
            <a:r>
              <a:rPr lang="en-US" dirty="0" smtClean="0"/>
              <a:t>Therefore if A and B are sets, then A and B are equal if and only if                                         . </a:t>
            </a:r>
          </a:p>
          <a:p>
            <a:pPr lvl="1"/>
            <a:r>
              <a:rPr lang="en-US" dirty="0" smtClean="0"/>
              <a:t>We write </a:t>
            </a:r>
            <a:r>
              <a:rPr lang="en-US" i="1" dirty="0" smtClean="0"/>
              <a:t>A</a:t>
            </a:r>
            <a:r>
              <a:rPr lang="en-US" dirty="0" smtClean="0"/>
              <a:t> = </a:t>
            </a:r>
            <a:r>
              <a:rPr lang="en-US" i="1" dirty="0" smtClean="0"/>
              <a:t>B</a:t>
            </a:r>
            <a:r>
              <a:rPr lang="en-US" dirty="0" smtClean="0"/>
              <a:t> if </a:t>
            </a:r>
            <a:r>
              <a:rPr lang="en-US" i="1" dirty="0" smtClean="0"/>
              <a:t>A</a:t>
            </a:r>
            <a:r>
              <a:rPr lang="en-US" dirty="0" smtClean="0"/>
              <a:t> and </a:t>
            </a:r>
            <a:r>
              <a:rPr lang="en-US" i="1" dirty="0" smtClean="0"/>
              <a:t>B</a:t>
            </a:r>
            <a:r>
              <a:rPr lang="en-US" dirty="0" smtClean="0"/>
              <a:t> are equal sets.</a:t>
            </a:r>
          </a:p>
          <a:p>
            <a:pPr>
              <a:buNone/>
            </a:pPr>
            <a:r>
              <a:rPr lang="en-US" dirty="0" smtClean="0"/>
              <a:t>                </a:t>
            </a:r>
            <a:r>
              <a:rPr lang="en-US" dirty="0" smtClean="0">
                <a:latin typeface="Cambria Math" pitchFamily="18" charset="0"/>
                <a:ea typeface="Cambria Math" pitchFamily="18" charset="0"/>
              </a:rPr>
              <a:t>{1,3,5}   = {3, 5, 1}</a:t>
            </a:r>
          </a:p>
          <a:p>
            <a:pPr>
              <a:buNone/>
            </a:pPr>
            <a:r>
              <a:rPr lang="en-US" dirty="0" smtClean="0">
                <a:latin typeface="Cambria Math" pitchFamily="18" charset="0"/>
                <a:ea typeface="Cambria Math" pitchFamily="18" charset="0"/>
              </a:rPr>
              <a:t>                  {1,5,5,5,3,3,1} = {1,3,5}</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a:t>
            </a:r>
            <a:r>
              <a:rPr lang="en-US" i="1" dirty="0" smtClean="0"/>
              <a:t>A</a:t>
            </a:r>
            <a:r>
              <a:rPr lang="en-US" dirty="0" smtClean="0"/>
              <a:t> is a </a:t>
            </a:r>
            <a:r>
              <a:rPr lang="en-US" i="1" dirty="0" smtClean="0"/>
              <a:t>subset</a:t>
            </a:r>
            <a:r>
              <a:rPr lang="en-US" dirty="0" smtClean="0"/>
              <a:t> of </a:t>
            </a:r>
            <a:r>
              <a:rPr lang="en-US" i="1" dirty="0" smtClean="0"/>
              <a:t>B</a:t>
            </a:r>
            <a:r>
              <a:rPr lang="en-US" dirty="0" smtClean="0"/>
              <a:t>, if and only if every element of </a:t>
            </a:r>
            <a:r>
              <a:rPr lang="en-US" i="1" dirty="0" smtClean="0"/>
              <a:t>A</a:t>
            </a:r>
            <a:r>
              <a:rPr lang="en-US" dirty="0" smtClean="0"/>
              <a:t> is also an element of </a:t>
            </a:r>
            <a:r>
              <a:rPr lang="en-US" i="1" dirty="0" smtClean="0"/>
              <a:t>B</a:t>
            </a:r>
            <a:r>
              <a:rPr lang="en-US" dirty="0" smtClean="0"/>
              <a:t>.  </a:t>
            </a:r>
          </a:p>
          <a:p>
            <a:pPr lvl="1"/>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is used </a:t>
            </a:r>
            <a:r>
              <a:rPr lang="en-US" dirty="0" smtClean="0">
                <a:latin typeface="Cambria Math"/>
                <a:ea typeface="Cambria Math"/>
              </a:rPr>
              <a:t>to indicate that </a:t>
            </a:r>
            <a:r>
              <a:rPr lang="en-US" i="1" dirty="0" smtClean="0">
                <a:latin typeface="Cambria Math"/>
                <a:ea typeface="Cambria Math"/>
              </a:rPr>
              <a:t>A</a:t>
            </a:r>
            <a:r>
              <a:rPr lang="en-US" dirty="0" smtClean="0">
                <a:latin typeface="Cambria Math"/>
                <a:ea typeface="Cambria Math"/>
              </a:rPr>
              <a:t> is a subset of the set </a:t>
            </a:r>
            <a:r>
              <a:rPr lang="en-US" i="1" dirty="0" smtClean="0">
                <a:latin typeface="Cambria Math"/>
                <a:ea typeface="Cambria Math"/>
              </a:rPr>
              <a:t>B</a:t>
            </a:r>
            <a:r>
              <a:rPr lang="en-US" dirty="0" smtClean="0">
                <a:latin typeface="Cambria Math"/>
                <a:ea typeface="Cambria Math"/>
              </a:rPr>
              <a:t>. </a:t>
            </a:r>
          </a:p>
          <a:p>
            <a:pPr lvl="1"/>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holds if and only if                                            </a:t>
            </a:r>
            <a:r>
              <a:rPr lang="en-US" dirty="0" smtClean="0"/>
              <a:t>is true. </a:t>
            </a:r>
          </a:p>
          <a:p>
            <a:pPr marL="1124712" lvl="2" indent="-457200">
              <a:buFont typeface="+mj-lt"/>
              <a:buAutoNum type="arabicPeriod"/>
            </a:pPr>
            <a:r>
              <a:rPr lang="en-US" dirty="0" smtClean="0"/>
              <a:t>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dirty="0" smtClean="0">
                <a:latin typeface="Cambria Math"/>
                <a:ea typeface="Cambria Math"/>
              </a:rPr>
              <a:t>∅</a:t>
            </a:r>
            <a:r>
              <a:rPr lang="en-US" dirty="0" smtClean="0">
                <a:latin typeface="MS Reference Sans Serif" pitchFamily="34" charset="0"/>
                <a:ea typeface="Cambria Math" pitchFamily="18" charset="0"/>
              </a:rPr>
              <a:t>  </a:t>
            </a:r>
            <a:r>
              <a:rPr lang="en-US" dirty="0" smtClean="0"/>
              <a:t>is  always false, </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endParaRPr lang="en-US" b="1" dirty="0" smtClean="0"/>
          </a:p>
          <a:p>
            <a:pPr marL="1124712" lvl="2" indent="-457200">
              <a:buFont typeface="+mj-lt"/>
              <a:buAutoNum type="arabicPeriod"/>
            </a:pPr>
            <a:r>
              <a:rPr lang="en-US" dirty="0" smtClean="0"/>
              <a:t> 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Showing a Set is or is not a Subset of Another Set</a:t>
            </a:r>
            <a:endParaRPr lang="en-US" dirty="0"/>
          </a:p>
        </p:txBody>
      </p:sp>
      <p:sp>
        <p:nvSpPr>
          <p:cNvPr id="3" name="Content Placeholder 2"/>
          <p:cNvSpPr>
            <a:spLocks noGrp="1"/>
          </p:cNvSpPr>
          <p:nvPr>
            <p:ph idx="1"/>
          </p:nvPr>
        </p:nvSpPr>
        <p:spPr/>
        <p:txBody>
          <a:bodyPr>
            <a:normAutofit lnSpcReduction="10000"/>
          </a:bodyPr>
          <a:lstStyle/>
          <a:p>
            <a:r>
              <a:rPr lang="en-US" b="1" dirty="0" smtClean="0">
                <a:ea typeface="Cambria Math" pitchFamily="18" charset="0"/>
              </a:rPr>
              <a:t>Showing  that A is a Subset of B</a:t>
            </a:r>
            <a:r>
              <a:rPr lang="en-US" dirty="0" smtClean="0">
                <a:ea typeface="Cambria Math" pitchFamily="18" charset="0"/>
              </a:rPr>
              <a:t>: To </a:t>
            </a:r>
            <a:r>
              <a:rPr lang="en-US" dirty="0" smtClean="0">
                <a:latin typeface="Cambria Math" pitchFamily="18" charset="0"/>
                <a:ea typeface="Cambria Math" pitchFamily="18" charset="0"/>
              </a:rPr>
              <a:t>show that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show that if </a:t>
            </a:r>
            <a:r>
              <a:rPr lang="en-US" i="1" dirty="0" smtClean="0">
                <a:ea typeface="Cambria Math" pitchFamily="18" charset="0"/>
              </a:rPr>
              <a:t>x</a:t>
            </a:r>
            <a:r>
              <a:rPr lang="en-US" dirty="0" smtClean="0">
                <a:latin typeface="Cambria Math" pitchFamily="18" charset="0"/>
                <a:ea typeface="Cambria Math" pitchFamily="18" charset="0"/>
              </a:rPr>
              <a:t> belongs to </a:t>
            </a:r>
            <a:r>
              <a:rPr lang="en-US" i="1" dirty="0" smtClean="0">
                <a:ea typeface="Cambria Math" pitchFamily="18" charset="0"/>
              </a:rPr>
              <a:t>A,</a:t>
            </a:r>
            <a:r>
              <a:rPr lang="en-US" dirty="0" smtClean="0">
                <a:latin typeface="Cambria Math" pitchFamily="18" charset="0"/>
                <a:ea typeface="Cambria Math" pitchFamily="18" charset="0"/>
              </a:rPr>
              <a:t> then </a:t>
            </a:r>
            <a:r>
              <a:rPr lang="en-US" dirty="0" smtClean="0">
                <a:ea typeface="Cambria Math" pitchFamily="18" charset="0"/>
              </a:rPr>
              <a:t>x </a:t>
            </a:r>
            <a:r>
              <a:rPr lang="en-US" dirty="0" smtClean="0">
                <a:latin typeface="Cambria Math" pitchFamily="18" charset="0"/>
                <a:ea typeface="Cambria Math" pitchFamily="18" charset="0"/>
              </a:rPr>
              <a:t>also belongs to </a:t>
            </a:r>
            <a:r>
              <a:rPr lang="en-US" i="1" dirty="0" smtClean="0">
                <a:ea typeface="Cambria Math" pitchFamily="18" charset="0"/>
              </a:rPr>
              <a:t>B</a:t>
            </a:r>
            <a:r>
              <a:rPr lang="en-US" dirty="0" smtClean="0">
                <a:latin typeface="Cambria Math" pitchFamily="18" charset="0"/>
                <a:ea typeface="Cambria Math" pitchFamily="18" charset="0"/>
              </a:rPr>
              <a:t>.</a:t>
            </a:r>
            <a:endParaRPr lang="en-US" b="1" dirty="0" smtClean="0">
              <a:latin typeface="Cambria Math" pitchFamily="18" charset="0"/>
              <a:ea typeface="Cambria Math" pitchFamily="18" charset="0"/>
            </a:endParaRPr>
          </a:p>
          <a:p>
            <a:r>
              <a:rPr lang="en-US" b="1" dirty="0" smtClean="0">
                <a:ea typeface="Cambria Math" pitchFamily="18" charset="0"/>
              </a:rPr>
              <a:t>Showing that A is not a Subset of B</a:t>
            </a:r>
            <a:r>
              <a:rPr lang="en-US" dirty="0" smtClean="0">
                <a:latin typeface="Cambria Math" pitchFamily="18" charset="0"/>
                <a:ea typeface="Cambria Math" pitchFamily="18" charset="0"/>
              </a:rPr>
              <a:t>: </a:t>
            </a:r>
            <a:r>
              <a:rPr lang="en-US" dirty="0" smtClean="0"/>
              <a:t>To show that </a:t>
            </a:r>
            <a:r>
              <a:rPr lang="en-US" i="1" dirty="0" smtClean="0"/>
              <a:t>A</a:t>
            </a:r>
            <a:r>
              <a:rPr lang="en-US" dirty="0" smtClean="0"/>
              <a:t> is not a subset of </a:t>
            </a:r>
            <a:r>
              <a:rPr lang="en-US" i="1" dirty="0" smtClean="0"/>
              <a:t>B</a:t>
            </a: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t>  find an element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with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latin typeface="Cambria Math" pitchFamily="18" charset="0"/>
                <a:ea typeface="Cambria Math" pitchFamily="18" charset="0"/>
              </a:rPr>
              <a:t>  </a:t>
            </a:r>
            <a:r>
              <a:rPr lang="en-US" dirty="0" smtClean="0">
                <a:ea typeface="Cambria Math" pitchFamily="18" charset="0"/>
              </a:rPr>
              <a:t>(</a:t>
            </a:r>
            <a:r>
              <a:rPr lang="en-US" dirty="0" smtClean="0">
                <a:latin typeface="Cambria Math" pitchFamily="18" charset="0"/>
                <a:ea typeface="Cambria Math" pitchFamily="18" charset="0"/>
              </a:rPr>
              <a:t>Such an </a:t>
            </a:r>
            <a:r>
              <a:rPr lang="en-US" i="1" dirty="0" smtClean="0">
                <a:ea typeface="Cambria Math" pitchFamily="18" charset="0"/>
              </a:rPr>
              <a:t>x</a:t>
            </a:r>
            <a:r>
              <a:rPr lang="en-US" dirty="0" smtClean="0">
                <a:latin typeface="Cambria Math" pitchFamily="18" charset="0"/>
                <a:ea typeface="Cambria Math" pitchFamily="18" charset="0"/>
              </a:rPr>
              <a:t> is a counterexample to the claim that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implies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Examples</a:t>
            </a:r>
            <a:r>
              <a:rPr lang="en-US" dirty="0" smtClean="0">
                <a:ea typeface="Cambria Math" pitchFamily="18" charset="0"/>
              </a:rPr>
              <a:t>:</a:t>
            </a:r>
            <a:r>
              <a:rPr lang="en-US" b="1" dirty="0" smtClean="0">
                <a:ea typeface="Cambria Math" pitchFamily="18" charset="0"/>
              </a:rPr>
              <a:t> </a:t>
            </a:r>
          </a:p>
          <a:p>
            <a:pPr marL="850392" lvl="1" indent="-457200">
              <a:buFont typeface="+mj-lt"/>
              <a:buAutoNum type="arabicPeriod"/>
            </a:pPr>
            <a:r>
              <a:rPr lang="en-US" dirty="0" smtClean="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smtClean="0">
                <a:latin typeface="Cambria Math" pitchFamily="18" charset="0"/>
                <a:ea typeface="Cambria Math" pitchFamily="18" charset="0"/>
              </a:rPr>
              <a:t>The set of integers with squares less than 100 is not a subset of the set of nonnegative integers.</a:t>
            </a:r>
          </a:p>
          <a:p>
            <a:endParaRPr lang="en-US" b="1" dirty="0" smtClean="0">
              <a:latin typeface="Cambria Math" pitchFamily="18" charset="0"/>
              <a:ea typeface="Cambria Math" pitchFamily="18" charset="0"/>
            </a:endParaRP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look at Equality of Sets</a:t>
            </a:r>
            <a:endParaRPr lang="en-US" dirty="0"/>
          </a:p>
        </p:txBody>
      </p:sp>
      <p:sp>
        <p:nvSpPr>
          <p:cNvPr id="3" name="Content Placeholder 2"/>
          <p:cNvSpPr>
            <a:spLocks noGrp="1"/>
          </p:cNvSpPr>
          <p:nvPr>
            <p:ph idx="1"/>
          </p:nvPr>
        </p:nvSpPr>
        <p:spPr/>
        <p:txBody>
          <a:bodyPr/>
          <a:lstStyle/>
          <a:p>
            <a:r>
              <a:rPr lang="en-US" dirty="0" smtClean="0"/>
              <a:t>Recall that two sets </a:t>
            </a:r>
            <a:r>
              <a:rPr lang="en-US" i="1" dirty="0" smtClean="0"/>
              <a:t>A</a:t>
            </a:r>
            <a:r>
              <a:rPr lang="en-US" dirty="0" smtClean="0"/>
              <a:t> and </a:t>
            </a:r>
            <a:r>
              <a:rPr lang="en-US" i="1" dirty="0" smtClean="0"/>
              <a:t>B</a:t>
            </a:r>
            <a:r>
              <a:rPr lang="en-US" dirty="0" smtClean="0"/>
              <a:t> are </a:t>
            </a:r>
            <a:r>
              <a:rPr lang="en-US" i="1" dirty="0" smtClean="0"/>
              <a:t>equal</a:t>
            </a:r>
            <a:r>
              <a:rPr lang="en-US" dirty="0" smtClean="0"/>
              <a:t>, denoted by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r>
              <a:rPr lang="en-US" dirty="0" smtClean="0"/>
              <a:t>Using logical equivalences we have that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endParaRPr lang="en-US" dirty="0" smtClean="0"/>
          </a:p>
          <a:p>
            <a:r>
              <a:rPr lang="en-US" dirty="0" smtClean="0"/>
              <a:t> This is equivalent to</a:t>
            </a:r>
          </a:p>
          <a:p>
            <a:pPr>
              <a:buNone/>
            </a:pP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and      </a:t>
            </a:r>
            <a:r>
              <a:rPr lang="en-US" i="1" dirty="0" smtClean="0">
                <a:ea typeface="Cambria Math" pitchFamily="18" charset="0"/>
              </a:rPr>
              <a:t>B </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Subsets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but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ea typeface="Cambria Math" pitchFamily="18" charset="0"/>
              </a:rPr>
              <a:t>B</a:t>
            </a:r>
            <a:r>
              <a:rPr lang="en-US" dirty="0" smtClean="0"/>
              <a:t>, then we say </a:t>
            </a:r>
            <a:r>
              <a:rPr lang="en-US" i="1" dirty="0" smtClean="0"/>
              <a:t>A</a:t>
            </a:r>
            <a:r>
              <a:rPr lang="en-US" dirty="0" smtClean="0"/>
              <a:t> is a </a:t>
            </a:r>
            <a:r>
              <a:rPr lang="en-US" i="1" dirty="0" smtClean="0"/>
              <a:t>proper subset </a:t>
            </a:r>
            <a:r>
              <a:rPr lang="en-US" dirty="0" smtClean="0"/>
              <a:t>of </a:t>
            </a:r>
            <a:r>
              <a:rPr lang="en-US" i="1" dirty="0" smtClean="0"/>
              <a:t>B</a:t>
            </a:r>
            <a:r>
              <a:rPr lang="en-US" dirty="0" smtClean="0"/>
              <a:t>, denoted by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If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ea typeface="Cambria Math" pitchFamily="18" charset="0"/>
              </a:rPr>
              <a:t>, then</a:t>
            </a:r>
          </a:p>
          <a:p>
            <a:pPr>
              <a:buNone/>
            </a:pPr>
            <a:endParaRPr lang="en-US" b="1" dirty="0" smtClean="0">
              <a:latin typeface="Cambria Math" pitchFamily="18" charset="0"/>
              <a:ea typeface="Cambria Math" pitchFamily="18" charset="0"/>
            </a:endParaRPr>
          </a:p>
          <a:p>
            <a:pPr>
              <a:buNone/>
            </a:pPr>
            <a:endParaRPr lang="en-US" b="1" dirty="0" smtClean="0">
              <a:latin typeface="Cambria Math" pitchFamily="18" charset="0"/>
              <a:ea typeface="Cambria Math" pitchFamily="18" charset="0"/>
            </a:endParaRPr>
          </a:p>
          <a:p>
            <a:pPr>
              <a:buNone/>
            </a:pP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is true. </a:t>
            </a:r>
            <a:endParaRPr lang="en-US" dirty="0" smtClean="0"/>
          </a:p>
          <a:p>
            <a:endParaRPr lang="en-US" dirty="0" smtClean="0"/>
          </a:p>
          <a:p>
            <a:pPr>
              <a:buNone/>
            </a:pPr>
            <a:r>
              <a:rPr lang="en-US" dirty="0" smtClean="0"/>
              <a:t>    Venn Diagram</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smtClean="0"/>
              <a:t>U</a:t>
            </a:r>
            <a:endParaRPr lang="en-US" i="1" dirty="0"/>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0" y="4648200"/>
            <a:ext cx="6096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81600" y="5040868"/>
            <a:ext cx="609600" cy="369332"/>
          </a:xfrm>
          <a:prstGeom prst="rect">
            <a:avLst/>
          </a:prstGeom>
          <a:noFill/>
        </p:spPr>
        <p:txBody>
          <a:bodyPr wrap="square" rtlCol="0">
            <a:spAutoFit/>
          </a:bodyPr>
          <a:lstStyle/>
          <a:p>
            <a:r>
              <a:rPr lang="en-US" i="1" dirty="0" smtClean="0"/>
              <a:t>A</a:t>
            </a: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Cardinality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a:t>
            </a:r>
            <a:r>
              <a:rPr lang="en-US" b="1" dirty="0" smtClean="0"/>
              <a:t> </a:t>
            </a:r>
            <a:r>
              <a:rPr lang="en-US" dirty="0" smtClean="0"/>
              <a:t>If there are exactly n distinct elements in </a:t>
            </a:r>
            <a:r>
              <a:rPr lang="en-US" i="1" dirty="0" smtClean="0"/>
              <a:t>S </a:t>
            </a:r>
            <a:r>
              <a:rPr lang="en-US" dirty="0" smtClean="0"/>
              <a:t>where </a:t>
            </a:r>
            <a:r>
              <a:rPr lang="en-US" i="1" dirty="0" smtClean="0"/>
              <a:t>n</a:t>
            </a:r>
            <a:r>
              <a:rPr lang="en-US" dirty="0" smtClean="0"/>
              <a:t> is a nonnegative integer, we say that </a:t>
            </a:r>
            <a:r>
              <a:rPr lang="en-US" i="1" dirty="0" smtClean="0"/>
              <a:t>S</a:t>
            </a:r>
            <a:r>
              <a:rPr lang="en-US" dirty="0" smtClean="0"/>
              <a:t> is </a:t>
            </a:r>
            <a:r>
              <a:rPr lang="en-US" i="1" dirty="0" smtClean="0"/>
              <a:t>finite</a:t>
            </a:r>
            <a:r>
              <a:rPr lang="en-US" dirty="0" smtClean="0"/>
              <a:t>. Otherwise it is </a:t>
            </a:r>
            <a:r>
              <a:rPr lang="en-US" i="1" dirty="0" smtClean="0"/>
              <a:t>infinite</a:t>
            </a:r>
            <a:r>
              <a:rPr lang="en-US" dirty="0" smtClean="0"/>
              <a:t>. </a:t>
            </a:r>
          </a:p>
          <a:p>
            <a:pPr>
              <a:buNone/>
            </a:pPr>
            <a:r>
              <a:rPr lang="en-US" b="1" dirty="0" smtClean="0"/>
              <a:t>   Definition</a:t>
            </a:r>
            <a:r>
              <a:rPr lang="en-US" dirty="0" smtClean="0"/>
              <a:t>:</a:t>
            </a:r>
            <a:r>
              <a:rPr lang="en-US" b="1" dirty="0" smtClean="0"/>
              <a:t> </a:t>
            </a:r>
            <a:r>
              <a:rPr lang="en-US" dirty="0" smtClean="0"/>
              <a:t>The  </a:t>
            </a:r>
            <a:r>
              <a:rPr lang="en-US" i="1" dirty="0" smtClean="0"/>
              <a:t>cardinality</a:t>
            </a:r>
            <a:r>
              <a:rPr lang="en-US" dirty="0" smtClean="0"/>
              <a:t> of  a finite set </a:t>
            </a:r>
            <a:r>
              <a:rPr lang="en-US" i="1" dirty="0" smtClean="0"/>
              <a:t>A, </a:t>
            </a:r>
            <a:r>
              <a:rPr lang="en-US" dirty="0" smtClean="0"/>
              <a:t>denoted by |</a:t>
            </a:r>
            <a:r>
              <a:rPr lang="en-US" i="1" dirty="0" smtClean="0"/>
              <a:t>A</a:t>
            </a:r>
            <a:r>
              <a:rPr lang="en-US" dirty="0" smtClean="0"/>
              <a:t>|,  is the number of (distinct) elements of </a:t>
            </a:r>
            <a:r>
              <a:rPr lang="en-US" i="1" dirty="0" smtClean="0"/>
              <a:t>A</a:t>
            </a:r>
            <a:r>
              <a:rPr lang="en-US" dirty="0" smtClean="0"/>
              <a:t>. </a:t>
            </a:r>
          </a:p>
          <a:p>
            <a:pPr>
              <a:buNone/>
            </a:pPr>
            <a:r>
              <a:rPr lang="en-US" dirty="0" smtClean="0"/>
              <a:t>   </a:t>
            </a:r>
            <a:r>
              <a:rPr lang="en-US" b="1" dirty="0" smtClean="0"/>
              <a:t>Examples</a:t>
            </a:r>
            <a:r>
              <a:rPr lang="en-US" dirty="0" smtClean="0"/>
              <a:t>:</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0</a:t>
            </a:r>
          </a:p>
          <a:p>
            <a:pPr marL="514350" indent="-514350">
              <a:buFont typeface="+mj-lt"/>
              <a:buAutoNum type="arabicPeriod"/>
            </a:pPr>
            <a:r>
              <a:rPr lang="en-US" dirty="0" smtClean="0"/>
              <a:t>Let S be the letters of the English alphabet. Then |</a:t>
            </a:r>
            <a:r>
              <a:rPr lang="en-US" i="1" dirty="0" smtClean="0"/>
              <a:t>S</a:t>
            </a:r>
            <a:r>
              <a:rPr lang="en-US" dirty="0" smtClean="0"/>
              <a:t>| = </a:t>
            </a:r>
            <a:r>
              <a:rPr lang="en-US" dirty="0" smtClean="0">
                <a:latin typeface="Cambria Math" pitchFamily="18" charset="0"/>
                <a:ea typeface="Cambria Math" pitchFamily="18" charset="0"/>
              </a:rPr>
              <a:t>26</a:t>
            </a:r>
          </a:p>
          <a:p>
            <a:pPr marL="514350" indent="-514350">
              <a:buFont typeface="+mj-lt"/>
              <a:buAutoNum type="arabicPeriod"/>
            </a:pPr>
            <a:r>
              <a:rPr lang="en-US" dirty="0" smtClean="0"/>
              <a:t>|{</a:t>
            </a:r>
            <a:r>
              <a:rPr lang="en-US" dirty="0" smtClean="0">
                <a:latin typeface="Cambria Math" pitchFamily="18" charset="0"/>
                <a:ea typeface="Cambria Math" pitchFamily="18" charset="0"/>
              </a:rPr>
              <a:t>1,2,3</a:t>
            </a:r>
            <a:r>
              <a:rPr lang="en-US" dirty="0" smtClean="0"/>
              <a:t>}| = </a:t>
            </a:r>
            <a:r>
              <a:rPr lang="en-US" dirty="0" smtClean="0">
                <a:latin typeface="Cambria Math" pitchFamily="18" charset="0"/>
                <a:ea typeface="Cambria Math" pitchFamily="18" charset="0"/>
              </a:rPr>
              <a:t>3</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1</a:t>
            </a:r>
          </a:p>
          <a:p>
            <a:pPr marL="514350" indent="-514350">
              <a:buFont typeface="+mj-lt"/>
              <a:buAutoNum type="arabicPeriod"/>
            </a:pPr>
            <a:r>
              <a:rPr lang="en-US" dirty="0" smtClean="0"/>
              <a:t>The set of integers is infinite.</a:t>
            </a: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Sets </a:t>
            </a:r>
          </a:p>
          <a:p>
            <a:pPr lvl="1"/>
            <a:r>
              <a:rPr lang="en-US" dirty="0" smtClean="0"/>
              <a:t>The Language of Sets</a:t>
            </a:r>
          </a:p>
          <a:p>
            <a:pPr lvl="1"/>
            <a:r>
              <a:rPr lang="en-US" dirty="0" smtClean="0"/>
              <a:t>Set Operations</a:t>
            </a:r>
          </a:p>
          <a:p>
            <a:pPr lvl="1"/>
            <a:r>
              <a:rPr lang="en-US" dirty="0" smtClean="0"/>
              <a:t>Set Identities</a:t>
            </a:r>
          </a:p>
          <a:p>
            <a:r>
              <a:rPr lang="en-US" dirty="0" smtClean="0"/>
              <a:t>Functions</a:t>
            </a:r>
          </a:p>
          <a:p>
            <a:pPr lvl="1"/>
            <a:r>
              <a:rPr lang="en-US" dirty="0" smtClean="0"/>
              <a:t>Types of Functions</a:t>
            </a:r>
          </a:p>
          <a:p>
            <a:pPr lvl="1"/>
            <a:r>
              <a:rPr lang="en-US" dirty="0" smtClean="0"/>
              <a:t>Operations on Functions</a:t>
            </a:r>
          </a:p>
          <a:p>
            <a:pPr lvl="1"/>
            <a:r>
              <a:rPr lang="en-US" dirty="0" smtClean="0"/>
              <a:t>Computability</a:t>
            </a:r>
          </a:p>
          <a:p>
            <a:r>
              <a:rPr lang="en-US" dirty="0" smtClean="0"/>
              <a:t>Sequences and Summations</a:t>
            </a:r>
          </a:p>
          <a:p>
            <a:pPr lvl="1"/>
            <a:r>
              <a:rPr lang="en-US" dirty="0" smtClean="0"/>
              <a:t>Types of Sequences</a:t>
            </a:r>
          </a:p>
          <a:p>
            <a:pPr lvl="1"/>
            <a:r>
              <a:rPr lang="en-US" dirty="0" smtClean="0"/>
              <a:t>Summation Formulae</a:t>
            </a:r>
          </a:p>
          <a:p>
            <a:r>
              <a:rPr lang="en-US" dirty="0" smtClean="0"/>
              <a:t>Matrices</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set of all subsets of a set </a:t>
            </a:r>
            <a:r>
              <a:rPr lang="en-US" i="1" dirty="0" smtClean="0"/>
              <a:t>A</a:t>
            </a:r>
            <a:r>
              <a:rPr lang="en-US" dirty="0" smtClean="0"/>
              <a:t>, denoted </a:t>
            </a:r>
            <a:r>
              <a:rPr lang="en-US" dirty="0" smtClean="0">
                <a:latin typeface="Brush Script MT" pitchFamily="66" charset="0"/>
              </a:rPr>
              <a:t>P</a:t>
            </a:r>
            <a:r>
              <a:rPr lang="en-US" b="1" dirty="0" smtClean="0"/>
              <a:t>(</a:t>
            </a:r>
            <a:r>
              <a:rPr lang="en-US" i="1" dirty="0" smtClean="0"/>
              <a:t>A</a:t>
            </a:r>
            <a:r>
              <a:rPr lang="en-US" b="1" dirty="0" smtClean="0"/>
              <a:t>)</a:t>
            </a:r>
            <a:r>
              <a:rPr lang="en-US" dirty="0" smtClean="0"/>
              <a:t>, is called the </a:t>
            </a:r>
            <a:r>
              <a:rPr lang="en-US" i="1" dirty="0" smtClean="0"/>
              <a:t>power set </a:t>
            </a:r>
            <a:r>
              <a:rPr lang="en-US" dirty="0" smtClean="0"/>
              <a:t>of </a:t>
            </a:r>
            <a:r>
              <a:rPr lang="en-US" i="1" dirty="0" smtClean="0"/>
              <a:t>A</a:t>
            </a:r>
            <a:r>
              <a:rPr lang="en-US" dirty="0" smtClean="0"/>
              <a:t>.</a:t>
            </a:r>
          </a:p>
          <a:p>
            <a:pPr>
              <a:buNone/>
            </a:pPr>
            <a:r>
              <a:rPr lang="en-US" dirty="0" smtClean="0"/>
              <a:t>   </a:t>
            </a:r>
            <a:r>
              <a:rPr lang="en-US" b="1" dirty="0" smtClean="0"/>
              <a:t>Example</a:t>
            </a:r>
            <a:r>
              <a:rPr lang="en-US" dirty="0" smtClean="0"/>
              <a:t>: If </a:t>
            </a:r>
            <a:r>
              <a:rPr lang="en-US" i="1" dirty="0" smtClean="0"/>
              <a:t>A</a:t>
            </a:r>
            <a:r>
              <a:rPr lang="en-US" dirty="0" smtClean="0"/>
              <a:t> = {a, b} then </a:t>
            </a:r>
          </a:p>
          <a:p>
            <a:pPr>
              <a:buNone/>
            </a:pPr>
            <a:r>
              <a:rPr lang="en-US" dirty="0" smtClean="0"/>
              <a:t>              </a:t>
            </a:r>
            <a:r>
              <a:rPr lang="en-US" dirty="0" smtClean="0">
                <a:latin typeface="Brush Script MT" pitchFamily="66" charset="0"/>
              </a:rPr>
              <a:t>P</a:t>
            </a:r>
            <a:r>
              <a:rPr lang="en-US" dirty="0" smtClean="0"/>
              <a:t>(A) = {ø, {a}, {b}, {</a:t>
            </a:r>
            <a:r>
              <a:rPr lang="en-US" dirty="0" err="1" smtClean="0"/>
              <a:t>a,b</a:t>
            </a:r>
            <a:r>
              <a:rPr lang="en-US" dirty="0" smtClean="0"/>
              <a:t>}}</a:t>
            </a:r>
          </a:p>
          <a:p>
            <a:pPr>
              <a:buNone/>
            </a:pPr>
            <a:endParaRPr lang="en-US" dirty="0" smtClean="0"/>
          </a:p>
          <a:p>
            <a:r>
              <a:rPr lang="en-US" dirty="0" smtClean="0"/>
              <a:t>If a set has </a:t>
            </a:r>
            <a:r>
              <a:rPr lang="en-US" i="1" dirty="0" smtClean="0"/>
              <a:t>n</a:t>
            </a:r>
            <a:r>
              <a:rPr lang="en-US" dirty="0" smtClean="0"/>
              <a:t> elements, then the cardinality of the power set is </a:t>
            </a:r>
            <a:r>
              <a:rPr lang="en-US" dirty="0" smtClean="0">
                <a:latin typeface="Cambria Math" pitchFamily="18" charset="0"/>
                <a:ea typeface="Cambria Math" pitchFamily="18" charset="0"/>
              </a:rPr>
              <a:t>2</a:t>
            </a:r>
            <a:r>
              <a:rPr lang="en-US" i="1" dirty="0" smtClean="0"/>
              <a:t>ⁿ</a:t>
            </a:r>
            <a:r>
              <a:rPr lang="en-US" dirty="0" smtClean="0"/>
              <a:t>. (In Chapters 5 and 6, we will discuss different ways to show this.)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ordered n-tuple </a:t>
            </a:r>
            <a:r>
              <a:rPr lang="en-US" dirty="0" smtClean="0"/>
              <a:t>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a:t>
            </a:r>
            <a:r>
              <a:rPr lang="en-US" dirty="0" smtClean="0">
                <a:latin typeface="Cambria Math" pitchFamily="18" charset="0"/>
                <a:ea typeface="Cambria Math" pitchFamily="18" charset="0"/>
              </a:rPr>
              <a:t>, 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dirty="0" smtClean="0"/>
              <a:t>  is the ordered collection that has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t> as its first element and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t>  as its second element and so on until </a:t>
            </a:r>
            <a:r>
              <a:rPr lang="en-US"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as its last element.</a:t>
            </a:r>
          </a:p>
          <a:p>
            <a:r>
              <a:rPr lang="en-US" dirty="0" smtClean="0"/>
              <a:t>Two n-</a:t>
            </a:r>
            <a:r>
              <a:rPr lang="en-US" dirty="0" err="1" smtClean="0"/>
              <a:t>tuples</a:t>
            </a:r>
            <a:r>
              <a:rPr lang="en-US" dirty="0" smtClean="0"/>
              <a:t> are equal if and only if their corresponding elements are equal.</a:t>
            </a:r>
          </a:p>
          <a:p>
            <a:r>
              <a:rPr lang="en-US" dirty="0" smtClean="0">
                <a:latin typeface="Cambria Math" pitchFamily="18" charset="0"/>
                <a:ea typeface="Cambria Math" pitchFamily="18" charset="0"/>
              </a:rPr>
              <a:t>2</a:t>
            </a:r>
            <a:r>
              <a:rPr lang="en-US" dirty="0" smtClean="0"/>
              <a:t>-tuples are called </a:t>
            </a:r>
            <a:r>
              <a:rPr lang="en-US" i="1" dirty="0" smtClean="0"/>
              <a:t>ordered pairs</a:t>
            </a:r>
            <a:r>
              <a:rPr lang="en-US" dirty="0" smtClean="0"/>
              <a:t>.</a:t>
            </a:r>
          </a:p>
          <a:p>
            <a:r>
              <a:rPr lang="en-US" dirty="0" smtClean="0"/>
              <a:t>The ordered pairs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b</a:t>
            </a:r>
            <a:r>
              <a:rPr lang="en-US" dirty="0" smtClean="0"/>
              <a:t>) and (</a:t>
            </a:r>
            <a:r>
              <a:rPr lang="en-US" i="1" dirty="0" smtClean="0">
                <a:latin typeface="Cambria Math" pitchFamily="18" charset="0"/>
                <a:ea typeface="Cambria Math" pitchFamily="18" charset="0"/>
              </a:rPr>
              <a:t>c, d</a:t>
            </a:r>
            <a:r>
              <a:rPr lang="en-US" dirty="0" smtClean="0"/>
              <a:t>) are equal if and only if </a:t>
            </a:r>
            <a:r>
              <a:rPr lang="en-US" i="1" dirty="0" smtClean="0">
                <a:latin typeface="Cambria Math" pitchFamily="18" charset="0"/>
                <a:ea typeface="Cambria Math" pitchFamily="18" charset="0"/>
              </a:rPr>
              <a:t>a = c </a:t>
            </a:r>
            <a:r>
              <a:rPr lang="en-US" dirty="0" smtClean="0"/>
              <a:t>and </a:t>
            </a:r>
            <a:r>
              <a:rPr lang="en-US" i="1" dirty="0" smtClean="0">
                <a:latin typeface="Cambria Math" pitchFamily="18" charset="0"/>
                <a:ea typeface="Cambria Math" pitchFamily="18" charset="0"/>
              </a:rPr>
              <a:t>b = d</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a:t>
            </a:r>
            <a:endParaRPr lang="en-US" dirty="0"/>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smtClean="0">
                <a:ea typeface="Cambria Math" pitchFamily="18" charset="0"/>
              </a:rPr>
              <a:t>   Definition</a:t>
            </a:r>
            <a:r>
              <a:rPr lang="en-US" sz="4500" dirty="0" smtClean="0">
                <a:ea typeface="Cambria Math" pitchFamily="18" charset="0"/>
              </a:rPr>
              <a:t>:  The </a:t>
            </a:r>
            <a:r>
              <a:rPr lang="en-US" sz="4500" i="1" dirty="0" smtClean="0">
                <a:ea typeface="Cambria Math" pitchFamily="18" charset="0"/>
              </a:rPr>
              <a:t>Cartesian Product </a:t>
            </a:r>
            <a:r>
              <a:rPr lang="en-US" sz="4500" dirty="0" smtClean="0">
                <a:ea typeface="Cambria Math" pitchFamily="18" charset="0"/>
              </a:rPr>
              <a:t>of two sets </a:t>
            </a:r>
            <a:r>
              <a:rPr lang="en-US" sz="4500" i="1" dirty="0" smtClean="0">
                <a:ea typeface="Cambria Math" pitchFamily="18" charset="0"/>
              </a:rPr>
              <a:t>A</a:t>
            </a:r>
            <a:r>
              <a:rPr lang="en-US" sz="4500" b="1" dirty="0" smtClean="0">
                <a:ea typeface="Cambria Math" pitchFamily="18" charset="0"/>
              </a:rPr>
              <a:t> </a:t>
            </a:r>
            <a:r>
              <a:rPr lang="en-US" sz="4500" dirty="0" smtClean="0">
                <a:ea typeface="Cambria Math" pitchFamily="18" charset="0"/>
              </a:rPr>
              <a:t>and </a:t>
            </a:r>
            <a:r>
              <a:rPr lang="en-US" sz="4500" i="1" dirty="0" smtClean="0">
                <a:ea typeface="Cambria Math" pitchFamily="18" charset="0"/>
              </a:rPr>
              <a:t>B</a:t>
            </a:r>
            <a:r>
              <a:rPr lang="en-US" sz="4500" dirty="0" smtClean="0">
                <a:ea typeface="Cambria Math" pitchFamily="18" charset="0"/>
              </a:rPr>
              <a:t>, denoted by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the set of ordered pairs (</a:t>
            </a:r>
            <a:r>
              <a:rPr lang="en-US" sz="4500" dirty="0" err="1" smtClean="0">
                <a:ea typeface="Cambria Math" pitchFamily="18" charset="0"/>
              </a:rPr>
              <a:t>a,b</a:t>
            </a:r>
            <a:r>
              <a:rPr lang="en-US" sz="4500" dirty="0" smtClean="0">
                <a:ea typeface="Cambria Math" pitchFamily="18" charset="0"/>
              </a:rPr>
              <a:t>) where    </a:t>
            </a:r>
            <a:r>
              <a:rPr lang="en-US" sz="4500" i="1" dirty="0" smtClean="0">
                <a:ea typeface="Cambria Math" pitchFamily="18" charset="0"/>
              </a:rPr>
              <a:t>a </a:t>
            </a: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and </a:t>
            </a:r>
            <a:r>
              <a:rPr lang="en-US" sz="4500" i="1" dirty="0" smtClean="0">
                <a:ea typeface="Cambria Math" pitchFamily="18" charset="0"/>
              </a:rPr>
              <a:t>b </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a:t>
            </a:r>
          </a:p>
          <a:p>
            <a:pPr>
              <a:buNone/>
            </a:pPr>
            <a:endParaRPr lang="en-US" sz="4500" dirty="0" smtClean="0">
              <a:ea typeface="Cambria Math" pitchFamily="18" charset="0"/>
            </a:endParaRPr>
          </a:p>
          <a:p>
            <a:pPr>
              <a:buNone/>
            </a:pPr>
            <a:r>
              <a:rPr lang="en-US" sz="4500" b="1" dirty="0" smtClean="0">
                <a:ea typeface="Cambria Math" pitchFamily="18" charset="0"/>
              </a:rPr>
              <a:t>   Example</a:t>
            </a:r>
            <a:r>
              <a:rPr lang="en-US" sz="4500" dirty="0" smtClean="0">
                <a:ea typeface="Cambria Math" pitchFamily="18" charset="0"/>
              </a:rPr>
              <a:t>:</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err="1" smtClean="0">
                <a:ea typeface="Cambria Math" pitchFamily="18" charset="0"/>
              </a:rPr>
              <a:t>a,b</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 {</a:t>
            </a:r>
            <a:r>
              <a:rPr lang="en-US" sz="4500" dirty="0" smtClean="0">
                <a:latin typeface="Cambria Math" pitchFamily="18" charset="0"/>
                <a:ea typeface="Cambria Math" pitchFamily="18" charset="0"/>
              </a:rPr>
              <a:t>1</a:t>
            </a:r>
            <a:r>
              <a:rPr lang="en-US" sz="4500" dirty="0" smtClean="0">
                <a:ea typeface="Cambria Math" pitchFamily="18" charset="0"/>
              </a:rPr>
              <a:t>,</a:t>
            </a:r>
            <a:r>
              <a:rPr lang="en-US" sz="4500" dirty="0" smtClean="0">
                <a:latin typeface="Cambria Math" pitchFamily="18" charset="0"/>
                <a:ea typeface="Cambria Math" pitchFamily="18" charset="0"/>
              </a:rPr>
              <a:t>2</a:t>
            </a:r>
            <a:r>
              <a:rPr lang="en-US" sz="4500" dirty="0" smtClean="0">
                <a:ea typeface="Cambria Math" pitchFamily="18" charset="0"/>
              </a:rPr>
              <a:t>,</a:t>
            </a:r>
            <a:r>
              <a:rPr lang="en-US" sz="4500" dirty="0" smtClean="0">
                <a:latin typeface="Cambria Math" pitchFamily="18" charset="0"/>
                <a:ea typeface="Cambria Math" pitchFamily="18" charset="0"/>
              </a:rPr>
              <a:t>3</a:t>
            </a:r>
            <a:r>
              <a:rPr lang="en-US" sz="4500" dirty="0" smtClean="0">
                <a:ea typeface="Cambria Math" pitchFamily="18" charset="0"/>
              </a:rPr>
              <a:t>}</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 {(</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1</a:t>
            </a: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2</a:t>
            </a: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3</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a:t>
            </a:r>
            <a:r>
              <a:rPr lang="en-US" sz="4500" dirty="0" smtClean="0">
                <a:latin typeface="Cambria Math" pitchFamily="18" charset="0"/>
                <a:ea typeface="Cambria Math" pitchFamily="18" charset="0"/>
              </a:rPr>
              <a:t>1</a:t>
            </a:r>
            <a:r>
              <a:rPr lang="en-US" sz="4500" dirty="0" smtClean="0">
                <a:ea typeface="Cambria Math" pitchFamily="18" charset="0"/>
              </a:rPr>
              <a:t>), (</a:t>
            </a:r>
            <a:r>
              <a:rPr lang="en-US" sz="4500" i="1" dirty="0" smtClean="0">
                <a:ea typeface="Cambria Math" pitchFamily="18" charset="0"/>
              </a:rPr>
              <a:t>b,</a:t>
            </a:r>
            <a:r>
              <a:rPr lang="en-US" sz="4500" dirty="0" smtClean="0">
                <a:latin typeface="Cambria Math" pitchFamily="18" charset="0"/>
                <a:ea typeface="Cambria Math" pitchFamily="18" charset="0"/>
              </a:rPr>
              <a:t>2</a:t>
            </a:r>
            <a:r>
              <a:rPr lang="en-US" sz="4500" dirty="0" smtClean="0">
                <a:ea typeface="Cambria Math" pitchFamily="18" charset="0"/>
              </a:rPr>
              <a:t>), (</a:t>
            </a:r>
            <a:r>
              <a:rPr lang="en-US" sz="4500" i="1" dirty="0" smtClean="0">
                <a:ea typeface="Cambria Math" pitchFamily="18" charset="0"/>
              </a:rPr>
              <a:t>b,</a:t>
            </a:r>
            <a:r>
              <a:rPr lang="en-US" sz="4500" dirty="0" smtClean="0">
                <a:latin typeface="Cambria Math" pitchFamily="18" charset="0"/>
                <a:ea typeface="Cambria Math" pitchFamily="18" charset="0"/>
              </a:rPr>
              <a:t>3</a:t>
            </a:r>
            <a:r>
              <a:rPr lang="en-US" sz="4500" dirty="0" smtClean="0">
                <a:ea typeface="Cambria Math" pitchFamily="18" charset="0"/>
              </a:rPr>
              <a:t>)}</a:t>
            </a:r>
          </a:p>
          <a:p>
            <a:pPr>
              <a:buNone/>
            </a:pPr>
            <a:endParaRPr lang="en-US" sz="4500" dirty="0" smtClean="0">
              <a:ea typeface="Cambria Math" pitchFamily="18" charset="0"/>
            </a:endParaRPr>
          </a:p>
          <a:p>
            <a:r>
              <a:rPr lang="en-US" sz="4500" b="1" dirty="0" smtClean="0">
                <a:ea typeface="Cambria Math" pitchFamily="18" charset="0"/>
              </a:rPr>
              <a:t>Definition</a:t>
            </a:r>
            <a:r>
              <a:rPr lang="en-US" sz="4500" dirty="0" smtClean="0">
                <a:ea typeface="Cambria Math" pitchFamily="18" charset="0"/>
              </a:rPr>
              <a:t>: A subset </a:t>
            </a:r>
            <a:r>
              <a:rPr lang="en-US" sz="4500" i="1" dirty="0" smtClean="0">
                <a:ea typeface="Cambria Math" pitchFamily="18" charset="0"/>
              </a:rPr>
              <a:t>R</a:t>
            </a:r>
            <a:r>
              <a:rPr lang="en-US" sz="4500" dirty="0" smtClean="0">
                <a:ea typeface="Cambria Math" pitchFamily="18" charset="0"/>
              </a:rPr>
              <a:t> of the Cartesian product</a:t>
            </a:r>
            <a:r>
              <a:rPr lang="en-US" sz="4500" b="1"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called a </a:t>
            </a:r>
            <a:r>
              <a:rPr lang="en-US" sz="4500" i="1" dirty="0" smtClean="0">
                <a:ea typeface="Cambria Math" pitchFamily="18" charset="0"/>
              </a:rPr>
              <a:t>relation </a:t>
            </a:r>
            <a:r>
              <a:rPr lang="en-US" sz="4500" dirty="0" smtClean="0">
                <a:ea typeface="Cambria Math" pitchFamily="18" charset="0"/>
              </a:rPr>
              <a:t>from the set A to the set B. (Relations will be covered in depth in Chapter </a:t>
            </a:r>
            <a:r>
              <a:rPr lang="en-US" sz="4500" dirty="0" smtClean="0">
                <a:latin typeface="Cambria Math" pitchFamily="18" charset="0"/>
                <a:ea typeface="Cambria Math" pitchFamily="18" charset="0"/>
              </a:rPr>
              <a:t>9</a:t>
            </a:r>
            <a:r>
              <a:rPr lang="en-US" sz="4500" dirty="0" smtClean="0">
                <a:ea typeface="Cambria Math" pitchFamily="18" charset="0"/>
              </a:rPr>
              <a:t>. )</a:t>
            </a:r>
          </a:p>
          <a:p>
            <a:endParaRPr lang="en-US" dirty="0" smtClean="0"/>
          </a:p>
          <a:p>
            <a:pPr>
              <a:buNone/>
            </a:pPr>
            <a:r>
              <a:rPr lang="en-US" dirty="0" smtClean="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smtClean="0"/>
              <a:t>Ren</a:t>
            </a:r>
            <a:r>
              <a:rPr lang="en-US" dirty="0" smtClean="0">
                <a:latin typeface="Cambria Math"/>
                <a:ea typeface="Cambria Math"/>
              </a:rPr>
              <a:t>é Descartes (1596-1650)</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The </a:t>
            </a:r>
            <a:r>
              <a:rPr lang="en-US" dirty="0" err="1" smtClean="0"/>
              <a:t>cartesian</a:t>
            </a:r>
            <a:r>
              <a:rPr lang="en-US" dirty="0" smtClean="0"/>
              <a:t> products of the sets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denoted by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1"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r>
              <a:rPr lang="en-US" dirty="0" smtClean="0"/>
              <a:t>is the set of ordered           </a:t>
            </a:r>
            <a:r>
              <a:rPr lang="en-US" i="1" dirty="0" smtClean="0"/>
              <a:t>n</a:t>
            </a:r>
            <a:r>
              <a:rPr lang="en-US" dirty="0" smtClean="0"/>
              <a:t>-tuples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where   </a:t>
            </a:r>
            <a:r>
              <a:rPr lang="en-US" i="1" dirty="0" err="1" smtClean="0">
                <a:latin typeface="Cambria Math" pitchFamily="18" charset="0"/>
                <a:ea typeface="Cambria Math" pitchFamily="18" charset="0"/>
              </a:rPr>
              <a:t>a</a:t>
            </a:r>
            <a:r>
              <a:rPr lang="en-US" i="1" baseline="-25000" dirty="0" err="1" smtClean="0">
                <a:latin typeface="Cambria Math" pitchFamily="18" charset="0"/>
                <a:ea typeface="Cambria Math" pitchFamily="18" charset="0"/>
              </a:rPr>
              <a:t>i</a:t>
            </a:r>
            <a:r>
              <a:rPr lang="en-US" dirty="0" smtClean="0"/>
              <a:t>   belongs to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 </a:t>
            </a:r>
            <a:r>
              <a:rPr lang="en-US" i="1" dirty="0" smtClean="0">
                <a:latin typeface="Cambria Math" pitchFamily="18" charset="0"/>
                <a:ea typeface="Cambria Math" pitchFamily="18" charset="0"/>
              </a:rPr>
              <a:t>n</a:t>
            </a:r>
            <a:r>
              <a:rPr lang="en-US" dirty="0" smtClean="0"/>
              <a:t>. </a:t>
            </a:r>
          </a:p>
          <a:p>
            <a:endParaRPr lang="en-US" dirty="0" smtClean="0"/>
          </a:p>
          <a:p>
            <a:endParaRPr lang="en-US" dirty="0" smtClean="0"/>
          </a:p>
          <a:p>
            <a:endParaRPr lang="en-US" dirty="0" smtClean="0"/>
          </a:p>
          <a:p>
            <a:pPr>
              <a:buNone/>
            </a:pPr>
            <a:r>
              <a:rPr lang="en-US" b="1" dirty="0" smtClean="0"/>
              <a:t>  Example</a:t>
            </a:r>
            <a:r>
              <a:rPr lang="en-US" dirty="0" smtClean="0"/>
              <a:t>: What is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a:t>
            </a:r>
            <a:r>
              <a:rPr lang="en-US" dirty="0" smtClean="0"/>
              <a:t>where </a:t>
            </a:r>
            <a:r>
              <a:rPr lang="en-US" i="1" dirty="0" smtClean="0"/>
              <a:t>A</a:t>
            </a:r>
            <a:r>
              <a:rPr lang="en-US" dirty="0" smtClean="0"/>
              <a:t> = {</a:t>
            </a:r>
            <a:r>
              <a:rPr lang="en-US" dirty="0" smtClean="0">
                <a:latin typeface="Cambria Math" pitchFamily="18" charset="0"/>
                <a:ea typeface="Cambria Math" pitchFamily="18" charset="0"/>
              </a:rPr>
              <a:t>0,1</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and    </a:t>
            </a:r>
            <a:r>
              <a:rPr lang="en-US" i="1" dirty="0" smtClean="0"/>
              <a:t>C</a:t>
            </a:r>
            <a:r>
              <a:rPr lang="en-US" dirty="0" smtClean="0"/>
              <a:t> = {</a:t>
            </a:r>
            <a:r>
              <a:rPr lang="en-US" dirty="0" smtClean="0">
                <a:latin typeface="Cambria Math" pitchFamily="18" charset="0"/>
                <a:ea typeface="Cambria Math" pitchFamily="18" charset="0"/>
              </a:rPr>
              <a:t>0,1,2</a:t>
            </a:r>
            <a:r>
              <a:rPr lang="en-US" dirty="0" smtClean="0"/>
              <a:t>}</a:t>
            </a:r>
            <a:endParaRPr lang="en-US" b="1" dirty="0" smtClean="0"/>
          </a:p>
          <a:p>
            <a:pPr>
              <a:buNone/>
            </a:pPr>
            <a:r>
              <a:rPr lang="en-US" b="1" dirty="0" smtClean="0"/>
              <a:t>  Solution: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 </a:t>
            </a:r>
            <a:r>
              <a:rPr lang="en-US" dirty="0" smtClean="0"/>
              <a:t>{(</a:t>
            </a:r>
            <a:r>
              <a:rPr lang="en-US" dirty="0" smtClean="0">
                <a:latin typeface="Cambria Math" pitchFamily="18" charset="0"/>
                <a:ea typeface="Cambria Math" pitchFamily="18" charset="0"/>
              </a:rPr>
              <a:t>0,1,0</a:t>
            </a:r>
            <a:r>
              <a:rPr lang="en-US" dirty="0" smtClean="0"/>
              <a:t>), (</a:t>
            </a:r>
            <a:r>
              <a:rPr lang="en-US" dirty="0" smtClean="0">
                <a:latin typeface="Cambria Math" pitchFamily="18" charset="0"/>
                <a:ea typeface="Cambria Math" pitchFamily="18" charset="0"/>
              </a:rPr>
              <a:t>0,1,1</a:t>
            </a:r>
            <a:r>
              <a:rPr lang="en-US" dirty="0" smtClean="0"/>
              <a:t>), (</a:t>
            </a:r>
            <a:r>
              <a:rPr lang="en-US" dirty="0" smtClean="0">
                <a:latin typeface="Cambria Math" pitchFamily="18" charset="0"/>
                <a:ea typeface="Cambria Math" pitchFamily="18" charset="0"/>
              </a:rPr>
              <a:t>0,1,2</a:t>
            </a:r>
            <a:r>
              <a:rPr lang="en-US" dirty="0" smtClean="0"/>
              <a:t>),(</a:t>
            </a:r>
            <a:r>
              <a:rPr lang="en-US" dirty="0" smtClean="0">
                <a:latin typeface="Cambria Math" pitchFamily="18" charset="0"/>
                <a:ea typeface="Cambria Math" pitchFamily="18" charset="0"/>
              </a:rPr>
              <a:t>0,2,0</a:t>
            </a:r>
            <a:r>
              <a:rPr lang="en-US" dirty="0" smtClean="0"/>
              <a:t>), (</a:t>
            </a:r>
            <a:r>
              <a:rPr lang="en-US" dirty="0" smtClean="0">
                <a:latin typeface="Cambria Math" pitchFamily="18" charset="0"/>
                <a:ea typeface="Cambria Math" pitchFamily="18" charset="0"/>
              </a:rPr>
              <a:t>0,2,1</a:t>
            </a:r>
            <a:r>
              <a:rPr lang="en-US" dirty="0" smtClean="0"/>
              <a:t>), (</a:t>
            </a:r>
            <a:r>
              <a:rPr lang="en-US" dirty="0" smtClean="0">
                <a:latin typeface="Cambria Math" pitchFamily="18" charset="0"/>
                <a:ea typeface="Cambria Math" pitchFamily="18" charset="0"/>
              </a:rPr>
              <a:t>0,2,2</a:t>
            </a:r>
            <a:r>
              <a:rPr lang="en-US" dirty="0" smtClean="0"/>
              <a:t>),(</a:t>
            </a:r>
            <a:r>
              <a:rPr lang="en-US" dirty="0" smtClean="0">
                <a:latin typeface="Cambria Math" pitchFamily="18" charset="0"/>
                <a:ea typeface="Cambria Math" pitchFamily="18" charset="0"/>
              </a:rPr>
              <a:t>1,1,0</a:t>
            </a:r>
            <a:r>
              <a:rPr lang="en-US" dirty="0" smtClean="0"/>
              <a:t>), (</a:t>
            </a:r>
            <a:r>
              <a:rPr lang="en-US" dirty="0" smtClean="0">
                <a:latin typeface="Cambria Math" pitchFamily="18" charset="0"/>
                <a:ea typeface="Cambria Math" pitchFamily="18" charset="0"/>
              </a:rPr>
              <a:t>1,1,1</a:t>
            </a:r>
            <a:r>
              <a:rPr lang="en-US" dirty="0" smtClean="0"/>
              <a:t>), (</a:t>
            </a:r>
            <a:r>
              <a:rPr lang="en-US" dirty="0" smtClean="0">
                <a:latin typeface="Cambria Math" pitchFamily="18" charset="0"/>
                <a:ea typeface="Cambria Math" pitchFamily="18" charset="0"/>
              </a:rPr>
              <a:t>1,1,2</a:t>
            </a:r>
            <a:r>
              <a:rPr lang="en-US" dirty="0" smtClean="0"/>
              <a:t>), (</a:t>
            </a:r>
            <a:r>
              <a:rPr lang="en-US" dirty="0" smtClean="0">
                <a:latin typeface="Cambria Math" pitchFamily="18" charset="0"/>
                <a:ea typeface="Cambria Math" pitchFamily="18" charset="0"/>
              </a:rPr>
              <a:t>1,2,0</a:t>
            </a:r>
            <a:r>
              <a:rPr lang="en-US" dirty="0" smtClean="0"/>
              <a:t>), (</a:t>
            </a:r>
            <a:r>
              <a:rPr lang="en-US" dirty="0" smtClean="0">
                <a:latin typeface="Cambria Math" pitchFamily="18" charset="0"/>
                <a:ea typeface="Cambria Math" pitchFamily="18" charset="0"/>
              </a:rPr>
              <a:t>1,2,1</a:t>
            </a:r>
            <a:r>
              <a:rPr lang="en-US" dirty="0" smtClean="0"/>
              <a:t>), (</a:t>
            </a:r>
            <a:r>
              <a:rPr lang="en-US" dirty="0" smtClean="0">
                <a:latin typeface="Cambria Math" pitchFamily="18" charset="0"/>
                <a:ea typeface="Cambria Math" pitchFamily="18" charset="0"/>
              </a:rPr>
              <a:t>1,2,2</a:t>
            </a:r>
            <a:r>
              <a:rPr lang="en-US" dirty="0" smtClean="0"/>
              <a:t>)}</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Sets of Quantifiers</a:t>
            </a:r>
            <a:endParaRPr lang="en-US" dirty="0"/>
          </a:p>
        </p:txBody>
      </p:sp>
      <p:sp>
        <p:nvSpPr>
          <p:cNvPr id="3" name="Content Placeholder 2"/>
          <p:cNvSpPr>
            <a:spLocks noGrp="1"/>
          </p:cNvSpPr>
          <p:nvPr>
            <p:ph idx="1"/>
          </p:nvPr>
        </p:nvSpPr>
        <p:spPr/>
        <p:txBody>
          <a:bodyPr/>
          <a:lstStyle/>
          <a:p>
            <a:r>
              <a:rPr lang="en-US" dirty="0" smtClean="0"/>
              <a:t>Given a predicate </a:t>
            </a:r>
            <a:r>
              <a:rPr lang="en-US" i="1" dirty="0" smtClean="0"/>
              <a:t>P</a:t>
            </a:r>
            <a:r>
              <a:rPr lang="en-US" dirty="0" smtClean="0"/>
              <a:t> and a domain </a:t>
            </a:r>
            <a:r>
              <a:rPr lang="en-US" i="1" dirty="0" smtClean="0"/>
              <a:t>D</a:t>
            </a:r>
            <a:r>
              <a:rPr lang="en-US" dirty="0" smtClean="0"/>
              <a:t>, we define the </a:t>
            </a:r>
            <a:r>
              <a:rPr lang="en-US" i="1" dirty="0" smtClean="0"/>
              <a:t>truth set </a:t>
            </a:r>
            <a:r>
              <a:rPr lang="en-US" dirty="0" smtClean="0"/>
              <a:t>of </a:t>
            </a:r>
            <a:r>
              <a:rPr lang="en-US" i="1" dirty="0" smtClean="0"/>
              <a:t>P</a:t>
            </a:r>
            <a:r>
              <a:rPr lang="en-US" dirty="0" smtClean="0"/>
              <a:t> to be the set of elements in </a:t>
            </a:r>
            <a:r>
              <a:rPr lang="en-US" i="1" dirty="0" smtClean="0"/>
              <a:t>D</a:t>
            </a:r>
            <a:r>
              <a:rPr lang="en-US" dirty="0" smtClean="0"/>
              <a:t> for which </a:t>
            </a:r>
            <a:r>
              <a:rPr lang="en-US" i="1" dirty="0" smtClean="0"/>
              <a:t>P</a:t>
            </a:r>
            <a:r>
              <a:rPr lang="en-US" dirty="0" smtClean="0"/>
              <a:t>(</a:t>
            </a:r>
            <a:r>
              <a:rPr lang="en-US" i="1" dirty="0" smtClean="0"/>
              <a:t>x</a:t>
            </a:r>
            <a:r>
              <a:rPr lang="en-US" dirty="0" smtClean="0"/>
              <a:t>) is true. The truth set of </a:t>
            </a:r>
            <a:r>
              <a:rPr lang="en-US" i="1" dirty="0" smtClean="0"/>
              <a:t>P</a:t>
            </a:r>
            <a:r>
              <a:rPr lang="en-US" dirty="0" smtClean="0"/>
              <a:t>(x) is denoted by </a:t>
            </a:r>
          </a:p>
          <a:p>
            <a:endParaRPr lang="en-US" dirty="0" smtClean="0"/>
          </a:p>
          <a:p>
            <a:endParaRPr lang="en-US" dirty="0" smtClean="0"/>
          </a:p>
          <a:p>
            <a:r>
              <a:rPr lang="en-US" b="1" dirty="0" smtClean="0"/>
              <a:t>Example</a:t>
            </a:r>
            <a:r>
              <a:rPr lang="en-US" dirty="0" smtClean="0"/>
              <a:t>: The truth set of </a:t>
            </a:r>
            <a:r>
              <a:rPr lang="en-US" i="1" dirty="0" smtClean="0"/>
              <a:t>P</a:t>
            </a:r>
            <a:r>
              <a:rPr lang="en-US" dirty="0" smtClean="0"/>
              <a:t>(</a:t>
            </a:r>
            <a:r>
              <a:rPr lang="en-US" i="1" dirty="0" smtClean="0"/>
              <a:t>x</a:t>
            </a:r>
            <a:r>
              <a:rPr lang="en-US" dirty="0" smtClean="0"/>
              <a:t>) where the domain is the integers and </a:t>
            </a:r>
            <a:r>
              <a:rPr lang="en-US" i="1" dirty="0" smtClean="0"/>
              <a:t>P</a:t>
            </a:r>
            <a:r>
              <a:rPr lang="en-US" dirty="0" smtClean="0"/>
              <a:t>(</a:t>
            </a:r>
            <a:r>
              <a:rPr lang="en-US" i="1" dirty="0" smtClean="0"/>
              <a:t>x</a:t>
            </a:r>
            <a:r>
              <a:rPr lang="en-US" dirty="0" smtClean="0"/>
              <a:t>) is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is the set </a:t>
            </a:r>
            <a:r>
              <a:rPr lang="en-US" dirty="0" smtClean="0">
                <a:latin typeface="Cambria Math" pitchFamily="18" charset="0"/>
                <a:ea typeface="Cambria Math" pitchFamily="18" charset="0"/>
              </a:rPr>
              <a:t>{-1,1}</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Operations</a:t>
            </a:r>
            <a:endParaRPr lang="en-US" dirty="0"/>
          </a:p>
        </p:txBody>
      </p:sp>
      <p:sp>
        <p:nvSpPr>
          <p:cNvPr id="3" name="Subtitle 2"/>
          <p:cNvSpPr>
            <a:spLocks noGrp="1"/>
          </p:cNvSpPr>
          <p:nvPr>
            <p:ph type="subTitle" idx="1"/>
          </p:nvPr>
        </p:nvSpPr>
        <p:spPr/>
        <p:txBody>
          <a:bodyPr/>
          <a:lstStyle/>
          <a:p>
            <a:r>
              <a:rPr lang="en-US" dirty="0" smtClean="0"/>
              <a:t>Section 2.2</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Set Operations</a:t>
            </a:r>
          </a:p>
          <a:p>
            <a:pPr lvl="1"/>
            <a:r>
              <a:rPr lang="en-US" dirty="0" smtClean="0"/>
              <a:t>Union</a:t>
            </a:r>
          </a:p>
          <a:p>
            <a:pPr lvl="1"/>
            <a:r>
              <a:rPr lang="en-US" dirty="0" smtClean="0"/>
              <a:t>Intersection</a:t>
            </a:r>
          </a:p>
          <a:p>
            <a:pPr lvl="1"/>
            <a:r>
              <a:rPr lang="en-US" dirty="0" smtClean="0"/>
              <a:t>Complementation</a:t>
            </a:r>
          </a:p>
          <a:p>
            <a:pPr lvl="1"/>
            <a:r>
              <a:rPr lang="en-US" dirty="0" smtClean="0"/>
              <a:t>Difference</a:t>
            </a:r>
          </a:p>
          <a:p>
            <a:r>
              <a:rPr lang="en-US" dirty="0" smtClean="0"/>
              <a:t>More on Set Cardinality</a:t>
            </a:r>
          </a:p>
          <a:p>
            <a:r>
              <a:rPr lang="en-US" dirty="0" smtClean="0"/>
              <a:t>Set Identities</a:t>
            </a:r>
          </a:p>
          <a:p>
            <a:r>
              <a:rPr lang="en-US" dirty="0" smtClean="0"/>
              <a:t>Proving Identities</a:t>
            </a:r>
          </a:p>
          <a:p>
            <a:r>
              <a:rPr lang="en-US" dirty="0" smtClean="0"/>
              <a:t>Membership Tables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a:bodyPr>
          <a:lstStyle/>
          <a:p>
            <a:r>
              <a:rPr lang="en-US" dirty="0" smtClean="0"/>
              <a:t>Propositional calculus and set theory are both instances of an algebraic system called a </a:t>
            </a:r>
            <a:r>
              <a:rPr lang="en-US" i="1" dirty="0" smtClean="0"/>
              <a:t>Boolean Algebra</a:t>
            </a:r>
            <a:r>
              <a:rPr lang="en-US" dirty="0" smtClean="0"/>
              <a:t>. This is discussed in Chapter </a:t>
            </a:r>
            <a:r>
              <a:rPr lang="en-US" dirty="0" smtClean="0">
                <a:latin typeface="Cambria Math" pitchFamily="18" charset="0"/>
                <a:ea typeface="Cambria Math" pitchFamily="18" charset="0"/>
              </a:rPr>
              <a:t>12</a:t>
            </a:r>
            <a:r>
              <a:rPr lang="en-US" dirty="0" smtClean="0"/>
              <a:t>.</a:t>
            </a:r>
          </a:p>
          <a:p>
            <a:r>
              <a:rPr lang="en-US" dirty="0" smtClean="0"/>
              <a:t>The operators in set theory are analogous to the corresponding operator in propositional calculus.</a:t>
            </a:r>
          </a:p>
          <a:p>
            <a:r>
              <a:rPr lang="en-US" dirty="0" smtClean="0"/>
              <a:t>As always there must be a universal set  </a:t>
            </a:r>
            <a:r>
              <a:rPr lang="en-US" i="1" dirty="0" smtClean="0"/>
              <a:t>U</a:t>
            </a:r>
            <a:r>
              <a:rPr lang="en-US" dirty="0" smtClean="0"/>
              <a:t>. All sets are assumed to be subsets of </a:t>
            </a:r>
            <a:r>
              <a:rPr lang="en-US" i="1" dirty="0" smtClean="0"/>
              <a:t>U</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Let </a:t>
            </a:r>
            <a:r>
              <a:rPr lang="en-US" i="1" dirty="0" smtClean="0"/>
              <a:t>A</a:t>
            </a:r>
            <a:r>
              <a:rPr lang="en-US" dirty="0" smtClean="0"/>
              <a:t> and </a:t>
            </a:r>
            <a:r>
              <a:rPr lang="en-US" i="1" dirty="0" smtClean="0"/>
              <a:t>B</a:t>
            </a:r>
            <a:r>
              <a:rPr lang="en-US" dirty="0" smtClean="0"/>
              <a:t> be sets. The </a:t>
            </a:r>
            <a:r>
              <a:rPr lang="en-US" i="1" dirty="0" smtClean="0"/>
              <a:t>union</a:t>
            </a:r>
            <a:r>
              <a:rPr lang="en-US" dirty="0" smtClean="0"/>
              <a:t> of the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a:t>
            </a:r>
            <a:r>
              <a:rPr lang="en-US" b="1"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B,</a:t>
            </a:r>
            <a:r>
              <a:rPr lang="en-US" i="1" dirty="0" smtClean="0"/>
              <a:t> </a:t>
            </a:r>
            <a:r>
              <a:rPr lang="en-US" dirty="0" smtClean="0"/>
              <a:t> is the set:</a:t>
            </a:r>
          </a:p>
          <a:p>
            <a:pPr>
              <a:buNone/>
            </a:pPr>
            <a:endParaRPr lang="en-US" dirty="0" smtClean="0"/>
          </a:p>
          <a:p>
            <a:pPr>
              <a:buNone/>
            </a:pPr>
            <a:endParaRPr lang="en-US" dirty="0" smtClean="0"/>
          </a:p>
          <a:p>
            <a:r>
              <a:rPr lang="en-US" b="1" dirty="0" smtClean="0"/>
              <a:t>Example</a:t>
            </a:r>
            <a:r>
              <a:rPr lang="en-US" dirty="0" smtClean="0"/>
              <a:t>: What is   {</a:t>
            </a:r>
            <a:r>
              <a:rPr lang="en-US" dirty="0" smtClean="0">
                <a:latin typeface="Cambria Math" pitchFamily="18" charset="0"/>
                <a:ea typeface="Cambria Math" pitchFamily="18" charset="0"/>
              </a:rPr>
              <a:t>1,2,3} </a:t>
            </a:r>
            <a:r>
              <a:rPr lang="en-US" dirty="0" smtClean="0"/>
              <a:t> </a:t>
            </a:r>
            <a:r>
              <a:rPr lang="en-US" dirty="0" smtClean="0">
                <a:latin typeface="Cambria Math"/>
                <a:ea typeface="Cambria Math"/>
              </a:rPr>
              <a:t>∪ {3, 4, 5}</a:t>
            </a:r>
            <a:r>
              <a:rPr lang="en-US" dirty="0" smtClean="0"/>
              <a:t>?</a:t>
            </a:r>
          </a:p>
          <a:p>
            <a:pPr>
              <a:buNone/>
            </a:pPr>
            <a:endParaRPr lang="en-US" dirty="0" smtClean="0"/>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1,2,3,4,5}</a:t>
            </a:r>
            <a:endParaRPr lang="en-US" dirty="0" smtClean="0"/>
          </a:p>
          <a:p>
            <a:pPr>
              <a:buNone/>
            </a:pPr>
            <a:r>
              <a:rPr lang="en-US" dirty="0" smtClean="0"/>
              <a:t>             </a:t>
            </a:r>
            <a:r>
              <a:rPr lang="en-US" sz="2400" dirty="0" smtClean="0"/>
              <a:t>                                   </a:t>
            </a:r>
            <a:endParaRPr lang="en-US" dirty="0" smtClean="0"/>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smtClean="0"/>
                <a:t>U</a:t>
              </a:r>
              <a:endParaRPr lang="en-US" i="1" dirty="0"/>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smtClean="0"/>
                <a:t>B</a:t>
              </a:r>
              <a:endParaRPr lang="en-US" i="1" dirty="0"/>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smtClean="0"/>
              <a:t>Venn Diagram for </a:t>
            </a:r>
            <a:r>
              <a:rPr lang="en-US" i="1" dirty="0" smtClean="0"/>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a:ln>
            <a:noFill/>
          </a:ln>
        </p:spPr>
        <p:txBody>
          <a:bodyPr>
            <a:normAutofit lnSpcReduction="10000"/>
          </a:bodyPr>
          <a:lstStyle/>
          <a:p>
            <a:r>
              <a:rPr lang="en-US" b="1" dirty="0" smtClean="0"/>
              <a:t>Definition</a:t>
            </a:r>
            <a:r>
              <a:rPr lang="en-US" dirty="0" smtClean="0"/>
              <a:t>:  The </a:t>
            </a:r>
            <a:r>
              <a:rPr lang="en-US" i="1" dirty="0" smtClean="0"/>
              <a:t>intersection</a:t>
            </a:r>
            <a:r>
              <a:rPr lang="en-US" dirty="0" smtClean="0"/>
              <a:t> of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 </a:t>
            </a:r>
            <a:r>
              <a:rPr lang="en-US" dirty="0" smtClean="0">
                <a:latin typeface="Cambria Math"/>
                <a:ea typeface="Cambria Math"/>
              </a:rPr>
              <a:t>∩ </a:t>
            </a:r>
            <a:r>
              <a:rPr lang="en-US" i="1" dirty="0" smtClean="0">
                <a:ea typeface="Cambria Math"/>
              </a:rPr>
              <a:t>B,</a:t>
            </a:r>
            <a:r>
              <a:rPr lang="en-US" dirty="0" smtClean="0"/>
              <a:t>  is</a:t>
            </a:r>
          </a:p>
          <a:p>
            <a:endParaRPr lang="en-US" dirty="0" smtClean="0"/>
          </a:p>
          <a:p>
            <a:r>
              <a:rPr lang="en-US" dirty="0" smtClean="0"/>
              <a:t>Note if the intersection is empty, then </a:t>
            </a:r>
            <a:r>
              <a:rPr lang="en-US" i="1" dirty="0" smtClean="0"/>
              <a:t>A</a:t>
            </a:r>
            <a:r>
              <a:rPr lang="en-US" b="1" dirty="0" smtClean="0"/>
              <a:t> </a:t>
            </a:r>
            <a:r>
              <a:rPr lang="en-US" dirty="0" smtClean="0"/>
              <a:t>and </a:t>
            </a:r>
            <a:r>
              <a:rPr lang="en-US" i="1" dirty="0" smtClean="0"/>
              <a:t>B</a:t>
            </a:r>
            <a:r>
              <a:rPr lang="en-US" dirty="0" smtClean="0"/>
              <a:t> are said to be </a:t>
            </a:r>
            <a:r>
              <a:rPr lang="en-US" i="1" dirty="0" smtClean="0"/>
              <a:t>disjoint</a:t>
            </a:r>
            <a:r>
              <a:rPr lang="en-US" dirty="0" smtClean="0"/>
              <a:t>.</a:t>
            </a:r>
          </a:p>
          <a:p>
            <a:r>
              <a:rPr lang="en-US" b="1" dirty="0" smtClean="0"/>
              <a:t>Example</a:t>
            </a:r>
            <a:r>
              <a:rPr lang="en-US" dirty="0" smtClean="0"/>
              <a:t>: What is?  </a:t>
            </a:r>
            <a:r>
              <a:rPr lang="en-US" dirty="0" smtClean="0">
                <a:latin typeface="Cambria Math" pitchFamily="18" charset="0"/>
                <a:ea typeface="Cambria Math" pitchFamily="18" charset="0"/>
              </a:rPr>
              <a:t>{1,2,3} ∩ {3,4,5}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{3}</a:t>
            </a:r>
          </a:p>
          <a:p>
            <a:r>
              <a:rPr lang="en-US" b="1" dirty="0" err="1" smtClean="0"/>
              <a:t>Example:</a:t>
            </a:r>
            <a:r>
              <a:rPr lang="en-US" dirty="0" err="1" smtClean="0"/>
              <a:t>What</a:t>
            </a:r>
            <a:r>
              <a:rPr lang="en-US" dirty="0" smtClean="0"/>
              <a:t> is?  </a:t>
            </a:r>
          </a:p>
          <a:p>
            <a:pPr>
              <a:buNone/>
            </a:pPr>
            <a:r>
              <a:rPr lang="en-US" dirty="0" smtClean="0">
                <a:latin typeface="Cambria Math" pitchFamily="18" charset="0"/>
                <a:ea typeface="Cambria Math" pitchFamily="18" charset="0"/>
              </a:rPr>
              <a:t>                {1,2,3} ∩ {4,5,6}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a:t>
            </a:r>
            <a:r>
              <a:rPr lang="en-US" dirty="0" smtClean="0">
                <a:latin typeface="Cambria Math"/>
                <a:ea typeface="Cambria Math"/>
              </a:rPr>
              <a:t>∅</a:t>
            </a: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ea typeface="Cambria Math"/>
              </a:rPr>
              <a:t>A</a:t>
            </a:r>
            <a:r>
              <a:rPr lang="en-US" i="1" dirty="0" smtClean="0">
                <a:latin typeface="Cambria Math"/>
                <a:ea typeface="Cambria Math"/>
              </a:rPr>
              <a:t> </a:t>
            </a:r>
            <a:r>
              <a:rPr lang="en-US" dirty="0" smtClean="0">
                <a:latin typeface="Cambria Math"/>
                <a:ea typeface="Cambria Math"/>
              </a:rPr>
              <a:t>∩</a:t>
            </a:r>
            <a:r>
              <a:rPr lang="en-US" i="1" dirty="0" smtClean="0">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Sets</a:t>
            </a:r>
            <a:endParaRPr lang="en-US" dirty="0"/>
          </a:p>
        </p:txBody>
      </p:sp>
      <p:sp>
        <p:nvSpPr>
          <p:cNvPr id="3" name="Subtitle 2"/>
          <p:cNvSpPr>
            <a:spLocks noGrp="1"/>
          </p:cNvSpPr>
          <p:nvPr>
            <p:ph type="subTitle" idx="1"/>
          </p:nvPr>
        </p:nvSpPr>
        <p:spPr/>
        <p:txBody>
          <a:bodyPr/>
          <a:lstStyle/>
          <a:p>
            <a:r>
              <a:rPr lang="en-US" dirty="0" smtClean="0"/>
              <a:t>Section 2.1</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is a set, then the complement of the </a:t>
            </a:r>
            <a:r>
              <a:rPr lang="en-US" i="1" dirty="0" smtClean="0"/>
              <a:t>A</a:t>
            </a:r>
            <a:r>
              <a:rPr lang="en-US" b="1" dirty="0" smtClean="0"/>
              <a:t> </a:t>
            </a:r>
            <a:r>
              <a:rPr lang="en-US" dirty="0" smtClean="0"/>
              <a:t>(with respect to </a:t>
            </a:r>
            <a:r>
              <a:rPr lang="en-US" i="1" dirty="0" smtClean="0">
                <a:ea typeface="Cambria Math" pitchFamily="18" charset="0"/>
              </a:rPr>
              <a:t>U</a:t>
            </a:r>
            <a:r>
              <a:rPr lang="en-US" dirty="0" smtClean="0"/>
              <a:t>), denoted by </a:t>
            </a:r>
            <a:r>
              <a:rPr lang="en-US" i="1" dirty="0" smtClean="0"/>
              <a:t>Ā</a:t>
            </a:r>
            <a:r>
              <a:rPr lang="en-US" dirty="0" smtClean="0"/>
              <a:t> is the set  </a:t>
            </a:r>
            <a:r>
              <a:rPr lang="en-US" i="1" dirty="0" smtClean="0">
                <a:ea typeface="Cambria Math" pitchFamily="18" charset="0"/>
              </a:rPr>
              <a:t>U</a:t>
            </a:r>
            <a:r>
              <a:rPr lang="en-US" dirty="0" smtClean="0">
                <a:latin typeface="Cambria Math" pitchFamily="18" charset="0"/>
                <a:ea typeface="Cambria Math" pitchFamily="18" charset="0"/>
              </a:rPr>
              <a:t> - </a:t>
            </a:r>
            <a:r>
              <a:rPr lang="en-US" i="1" dirty="0" smtClean="0">
                <a:ea typeface="Cambria Math" pitchFamily="18" charset="0"/>
              </a:rPr>
              <a:t>A</a:t>
            </a:r>
          </a:p>
          <a:p>
            <a:pPr>
              <a:buNone/>
            </a:pPr>
            <a:r>
              <a:rPr lang="en-US" dirty="0" smtClean="0"/>
              <a:t>                       </a:t>
            </a:r>
            <a:r>
              <a:rPr lang="en-US" i="1" dirty="0" smtClean="0">
                <a:ea typeface="Cambria Math" pitchFamily="18" charset="0"/>
              </a:rPr>
              <a:t>Ā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U</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a:t>
            </a:r>
            <a:endParaRPr lang="en-US" dirty="0" smtClean="0">
              <a:latin typeface="Cambria Math" pitchFamily="18" charset="0"/>
              <a:ea typeface="Cambria Math" pitchFamily="18" charset="0"/>
            </a:endParaRPr>
          </a:p>
          <a:p>
            <a:pPr>
              <a:buNone/>
            </a:pPr>
            <a:r>
              <a:rPr lang="en-US" dirty="0" smtClean="0"/>
              <a:t>  (The complement of A is sometimes denoted by </a:t>
            </a:r>
            <a:r>
              <a:rPr lang="en-US" i="1" dirty="0" smtClean="0"/>
              <a:t>A</a:t>
            </a:r>
            <a:r>
              <a:rPr lang="en-US" i="1" baseline="30000" dirty="0" smtClean="0"/>
              <a:t>c </a:t>
            </a:r>
            <a:r>
              <a:rPr lang="en-US" i="1" dirty="0" smtClean="0"/>
              <a:t>.</a:t>
            </a:r>
            <a:r>
              <a:rPr lang="en-US" dirty="0" smtClean="0"/>
              <a:t>)</a:t>
            </a:r>
          </a:p>
          <a:p>
            <a:pPr>
              <a:buNone/>
            </a:pPr>
            <a:r>
              <a:rPr lang="en-US" b="1" dirty="0" smtClean="0"/>
              <a:t>  Example</a:t>
            </a:r>
            <a:r>
              <a:rPr lang="en-US" dirty="0" smtClean="0"/>
              <a:t>: If </a:t>
            </a:r>
            <a:r>
              <a:rPr lang="en-US" i="1" dirty="0" smtClean="0"/>
              <a:t>U</a:t>
            </a:r>
            <a:r>
              <a:rPr lang="en-US" dirty="0" smtClean="0"/>
              <a:t> is the positive integers less than 100, what is the complement of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&gt; 70} </a:t>
            </a:r>
          </a:p>
          <a:p>
            <a:pPr>
              <a:buNone/>
            </a:pPr>
            <a:r>
              <a:rPr lang="en-US" dirty="0" smtClean="0">
                <a:latin typeface="Cambria Math"/>
                <a:ea typeface="Cambria Math"/>
              </a:rPr>
              <a:t>            Solution: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ea typeface="Cambria Math"/>
              </a:rPr>
              <a:t> </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smtClean="0"/>
                <a:t>U</a:t>
              </a:r>
              <a:endParaRPr lang="en-US" i="1" dirty="0"/>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smtClean="0"/>
              <a:t>Venn Diagram for Complement</a:t>
            </a:r>
            <a:endParaRPr lang="en-US" dirty="0"/>
          </a:p>
        </p:txBody>
      </p:sp>
      <p:sp>
        <p:nvSpPr>
          <p:cNvPr id="11" name="Rectangle 10"/>
          <p:cNvSpPr/>
          <p:nvPr/>
        </p:nvSpPr>
        <p:spPr>
          <a:xfrm>
            <a:off x="5638800" y="5410200"/>
            <a:ext cx="336952" cy="369332"/>
          </a:xfrm>
          <a:prstGeom prst="rect">
            <a:avLst/>
          </a:prstGeom>
        </p:spPr>
        <p:txBody>
          <a:bodyPr wrap="none">
            <a:spAutoFit/>
          </a:bodyPr>
          <a:lstStyle/>
          <a:p>
            <a:r>
              <a:rPr lang="en-US" i="1" dirty="0" smtClean="0">
                <a:ea typeface="Cambria Math" pitchFamily="18" charset="0"/>
              </a:rPr>
              <a:t>Ā</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A </a:t>
            </a:r>
            <a:r>
              <a:rPr lang="en-US" dirty="0" smtClean="0"/>
              <a:t>and </a:t>
            </a:r>
            <a:r>
              <a:rPr lang="en-US" i="1" dirty="0" smtClean="0"/>
              <a:t>B</a:t>
            </a:r>
            <a:r>
              <a:rPr lang="en-US" dirty="0" smtClean="0"/>
              <a:t> be sets. The </a:t>
            </a:r>
            <a:r>
              <a:rPr lang="en-US" i="1" dirty="0" smtClean="0"/>
              <a:t>difference</a:t>
            </a:r>
            <a:r>
              <a:rPr lang="en-US" dirty="0" smtClean="0"/>
              <a:t> of </a:t>
            </a:r>
            <a:r>
              <a:rPr lang="en-US" i="1" dirty="0" smtClean="0"/>
              <a:t>A</a:t>
            </a:r>
            <a:r>
              <a:rPr lang="en-US" dirty="0" smtClean="0"/>
              <a:t> and </a:t>
            </a:r>
            <a:r>
              <a:rPr lang="en-US" i="1" dirty="0" smtClean="0"/>
              <a:t>B</a:t>
            </a:r>
            <a:r>
              <a:rPr lang="en-US" dirty="0" smtClean="0"/>
              <a:t>, denoted by </a:t>
            </a:r>
            <a:r>
              <a:rPr lang="en-US" i="1" dirty="0" smtClean="0"/>
              <a:t>A</a:t>
            </a:r>
            <a:r>
              <a:rPr lang="en-US" dirty="0" smtClean="0"/>
              <a:t> – </a:t>
            </a:r>
            <a:r>
              <a:rPr lang="en-US" i="1" dirty="0" smtClean="0"/>
              <a:t>B</a:t>
            </a:r>
            <a:r>
              <a:rPr lang="en-US" dirty="0" smtClean="0"/>
              <a:t>, is the set containing the elements of </a:t>
            </a:r>
            <a:r>
              <a:rPr lang="en-US" i="1" dirty="0" smtClean="0"/>
              <a:t>A</a:t>
            </a:r>
            <a:r>
              <a:rPr lang="en-US" dirty="0" smtClean="0"/>
              <a:t> that are not in </a:t>
            </a:r>
            <a:r>
              <a:rPr lang="en-US" i="1" dirty="0" smtClean="0"/>
              <a:t>B</a:t>
            </a:r>
            <a:r>
              <a:rPr lang="en-US" dirty="0" smtClean="0"/>
              <a:t>. The difference of </a:t>
            </a:r>
            <a:r>
              <a:rPr lang="en-US" i="1" dirty="0" smtClean="0"/>
              <a:t>A</a:t>
            </a:r>
            <a:r>
              <a:rPr lang="en-US" dirty="0" smtClean="0"/>
              <a:t> and </a:t>
            </a:r>
            <a:r>
              <a:rPr lang="en-US" i="1" dirty="0" smtClean="0"/>
              <a:t>B</a:t>
            </a:r>
            <a:r>
              <a:rPr lang="en-US" dirty="0" smtClean="0"/>
              <a:t> is also called the complement of </a:t>
            </a:r>
            <a:r>
              <a:rPr lang="en-US" i="1" dirty="0" smtClean="0"/>
              <a:t>B</a:t>
            </a:r>
            <a:r>
              <a:rPr lang="en-US" dirty="0" smtClean="0"/>
              <a:t> with respect to </a:t>
            </a:r>
            <a:r>
              <a:rPr lang="en-US" i="1" dirty="0" smtClean="0"/>
              <a:t>A</a:t>
            </a:r>
            <a:r>
              <a:rPr lang="en-US" dirty="0" smtClean="0"/>
              <a:t>.</a:t>
            </a:r>
          </a:p>
          <a:p>
            <a:pPr>
              <a:buNone/>
            </a:pPr>
            <a:r>
              <a:rPr lang="en-US" dirty="0" smtClean="0"/>
              <a:t>               </a:t>
            </a:r>
            <a:r>
              <a:rPr lang="en-US" i="1" dirty="0" smtClean="0"/>
              <a:t>A</a:t>
            </a:r>
            <a:r>
              <a:rPr lang="en-US" dirty="0" smtClean="0"/>
              <a:t> – </a:t>
            </a:r>
            <a:r>
              <a:rPr lang="en-US" i="1" dirty="0" smtClean="0"/>
              <a:t>B</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 </a:t>
            </a:r>
            <a:r>
              <a:rPr lang="en-US" dirty="0" smtClean="0">
                <a:latin typeface="Cambria Math"/>
                <a:ea typeface="Cambria Math"/>
                <a:sym typeface="Symbol"/>
              </a:rPr>
              <a:t></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   </a:t>
            </a:r>
            <a:r>
              <a:rPr lang="en-US" i="1" dirty="0" smtClean="0">
                <a:ea typeface="Cambria Math" pitchFamily="18" charset="0"/>
              </a:rPr>
              <a:t>A</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sym typeface="Symbol"/>
              </a:rPr>
              <a:t></a:t>
            </a:r>
            <a:r>
              <a:rPr lang="en-US" i="1" dirty="0" smtClean="0">
                <a:ea typeface="Cambria Math" pitchFamily="18" charset="0"/>
                <a:sym typeface="Symbol"/>
              </a:rPr>
              <a:t>B</a:t>
            </a:r>
            <a:endParaRPr lang="en-US" i="1" dirty="0" smtClean="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smtClean="0"/>
                <a:t>U</a:t>
              </a:r>
              <a:endParaRPr lang="en-US" dirty="0"/>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smtClean="0"/>
                <a:t>A</a:t>
              </a:r>
              <a:endParaRPr lang="en-US" dirty="0"/>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smtClean="0"/>
                <a:t>B</a:t>
              </a:r>
              <a:endParaRPr lang="en-US" dirty="0"/>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Cardinality of the Union of Two Sets</a:t>
            </a:r>
            <a:endParaRPr lang="en-US" sz="4000" dirty="0"/>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smtClean="0">
                <a:ln>
                  <a:noFill/>
                </a:ln>
                <a:solidFill>
                  <a:schemeClr val="tx1"/>
                </a:solidFill>
                <a:effectLst/>
                <a:uLnTx/>
                <a:uFillTx/>
                <a:latin typeface="Cambria Math" pitchFamily="18" charset="0"/>
                <a:ea typeface="Cambria Math" pitchFamily="18" charset="0"/>
              </a:rPr>
              <a:t>| </a:t>
            </a:r>
            <a:r>
              <a:rPr kumimoji="0" lang="en-US" sz="2600" b="0" i="0" u="none" strike="noStrike" kern="1200" cap="none" spc="0" normalizeH="0" baseline="0" noProof="0" smtClean="0">
                <a:ln>
                  <a:noFill/>
                </a:ln>
                <a:solidFill>
                  <a:schemeClr val="tx1"/>
                </a:solidFill>
                <a:effectLst/>
                <a:uLnTx/>
                <a:uFillTx/>
                <a:latin typeface="Cambria Math"/>
                <a:ea typeface="Cambria Math"/>
              </a:rPr>
              <a:t>−</a:t>
            </a:r>
            <a:r>
              <a:rPr kumimoji="0" lang="en-US" sz="2600" b="0" i="0" u="none" strike="noStrike" kern="1200" cap="none" spc="0" normalizeH="0" baseline="0" noProof="0" smtClean="0">
                <a:ln>
                  <a:noFill/>
                </a:ln>
                <a:solidFill>
                  <a:schemeClr val="tx1"/>
                </a:solidFill>
                <a:effectLst/>
                <a:uLnTx/>
                <a:uFillTx/>
                <a:latin typeface="Cambria Math" pitchFamily="18" charset="0"/>
                <a:ea typeface="Cambria Math" pitchFamily="18" charset="0"/>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endParaRPr lang="en-US" sz="2600" dirty="0" smtClean="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smtClean="0"/>
              <a:t>Example</a:t>
            </a:r>
            <a:r>
              <a:rPr lang="en-US" sz="2600" dirty="0" smtClean="0"/>
              <a:t>: Let </a:t>
            </a:r>
            <a:r>
              <a:rPr lang="en-US" sz="2600" i="1" dirty="0" smtClean="0"/>
              <a:t>A</a:t>
            </a:r>
            <a:r>
              <a:rPr lang="en-US" sz="2600" dirty="0" smtClean="0"/>
              <a:t> be the math majors in your class and </a:t>
            </a:r>
            <a:r>
              <a:rPr lang="en-US" sz="2600" i="1" dirty="0" smtClean="0"/>
              <a:t>B</a:t>
            </a:r>
            <a:r>
              <a:rPr lang="en-US" sz="2600" dirty="0" smtClean="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smtClean="0"/>
              <a:t>We will return to this principle in Chapter 6 and Chapter 8 where we will derive a formula for the cardinality of the union of </a:t>
            </a:r>
            <a:r>
              <a:rPr lang="en-US" sz="2600" i="1" dirty="0" smtClean="0"/>
              <a:t>n</a:t>
            </a:r>
            <a:r>
              <a:rPr lang="en-US" sz="2600" dirty="0" smtClean="0"/>
              <a:t> sets, where </a:t>
            </a:r>
            <a:r>
              <a:rPr lang="en-US" sz="2600" i="1" dirty="0" smtClean="0"/>
              <a:t>n</a:t>
            </a:r>
            <a:r>
              <a:rPr lang="en-US" sz="2600" dirty="0" smtClean="0"/>
              <a:t> is a positive integer.</a:t>
            </a:r>
          </a:p>
          <a:p>
            <a:pPr marL="274320" lvl="0" indent="-274320">
              <a:spcBef>
                <a:spcPct val="20000"/>
              </a:spcBef>
              <a:buClr>
                <a:schemeClr val="accent3"/>
              </a:buClr>
              <a:buSzPct val="95000"/>
            </a:pPr>
            <a:r>
              <a:rPr lang="en-US" sz="2600" dirty="0" smtClean="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ea typeface="Cambria Math" pitchFamily="18" charset="0"/>
              </a:rPr>
              <a:t> A</a:t>
            </a:r>
            <a:r>
              <a:rPr lang="en-US" dirty="0" smtClean="0">
                <a:latin typeface="Cambria Math" pitchFamily="18" charset="0"/>
                <a:ea typeface="Cambria Math" pitchFamily="18" charset="0"/>
              </a:rPr>
              <a:t> ∩ </a:t>
            </a:r>
            <a:r>
              <a:rPr lang="en-US" i="1" dirty="0" smtClean="0">
                <a:ea typeface="Cambria Math" pitchFamily="18" charset="0"/>
              </a:rPr>
              <a:t>B, A</a:t>
            </a:r>
            <a:r>
              <a:rPr lang="en-US" dirty="0" smtClean="0">
                <a:latin typeface="Cambria Math" pitchFamily="18" charset="0"/>
                <a:ea typeface="Cambria Math" pitchFamily="18" charset="0"/>
              </a:rPr>
              <a:t> ∪ </a:t>
            </a:r>
            <a:r>
              <a:rPr lang="en-US" i="1" dirty="0" smtClean="0">
                <a:ea typeface="Cambria Math" pitchFamily="18" charset="0"/>
              </a:rPr>
              <a:t>B </a:t>
            </a:r>
            <a:r>
              <a:rPr lang="en-US" dirty="0" smtClean="0">
                <a:latin typeface="Cambria Math"/>
                <a:ea typeface="Cambria Math"/>
              </a:rPr>
              <a:t> </a:t>
            </a:r>
            <a:r>
              <a:rPr lang="en-US" dirty="0" smtClean="0"/>
              <a:t>    </a:t>
            </a:r>
            <a:endParaRPr lang="en-US" dirty="0"/>
          </a:p>
        </p:txBody>
      </p:sp>
      <p:sp>
        <p:nvSpPr>
          <p:cNvPr id="7" name="Slide Number Placeholder 6"/>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Example</a:t>
            </a:r>
            <a:r>
              <a:rPr lang="en-US" sz="2000" dirty="0" smtClean="0"/>
              <a:t>: </a:t>
            </a:r>
            <a:r>
              <a:rPr lang="en-US" sz="2000" i="1" dirty="0" smtClean="0"/>
              <a:t>U</a:t>
            </a:r>
            <a:r>
              <a:rPr lang="en-US" sz="2000" dirty="0" smtClean="0"/>
              <a:t> = {</a:t>
            </a:r>
            <a:r>
              <a:rPr lang="en-US" sz="2000" dirty="0" smtClean="0">
                <a:latin typeface="Cambria Math" pitchFamily="18" charset="0"/>
                <a:ea typeface="Cambria Math" pitchFamily="18" charset="0"/>
              </a:rPr>
              <a:t>0,1,2,3,4,5</a:t>
            </a:r>
            <a:r>
              <a:rPr lang="en-US" sz="2000" dirty="0" smtClean="0"/>
              <a:t>,</a:t>
            </a:r>
            <a:r>
              <a:rPr lang="en-US" sz="2000" dirty="0" smtClean="0">
                <a:latin typeface="Cambria Math" pitchFamily="18" charset="0"/>
                <a:ea typeface="Cambria Math" pitchFamily="18" charset="0"/>
              </a:rPr>
              <a:t>6,7,8,9,10</a:t>
            </a:r>
            <a:r>
              <a:rPr lang="en-US" sz="2000" dirty="0" smtClean="0"/>
              <a:t>}  </a:t>
            </a:r>
            <a:r>
              <a:rPr lang="en-US" sz="2000" i="1" dirty="0" smtClean="0"/>
              <a:t>A</a:t>
            </a:r>
            <a:r>
              <a:rPr lang="en-US" sz="2000" dirty="0" smtClean="0"/>
              <a:t> = {</a:t>
            </a:r>
            <a:r>
              <a:rPr lang="en-US" sz="2000" dirty="0" smtClean="0">
                <a:latin typeface="Cambria Math" pitchFamily="18" charset="0"/>
                <a:ea typeface="Cambria Math" pitchFamily="18" charset="0"/>
              </a:rPr>
              <a:t>1,2,3,4,5</a:t>
            </a:r>
            <a:r>
              <a:rPr lang="en-US" sz="2000" dirty="0" smtClean="0"/>
              <a:t>},    </a:t>
            </a:r>
            <a:r>
              <a:rPr lang="en-US" sz="2000" i="1" dirty="0" smtClean="0"/>
              <a:t>B</a:t>
            </a:r>
            <a:r>
              <a:rPr lang="en-US" sz="2000" dirty="0" smtClean="0"/>
              <a:t> ={</a:t>
            </a:r>
            <a:r>
              <a:rPr lang="en-US" sz="2000" dirty="0" smtClean="0">
                <a:latin typeface="Cambria Math" pitchFamily="18" charset="0"/>
                <a:ea typeface="Cambria Math" pitchFamily="18" charset="0"/>
              </a:rPr>
              <a:t>4,5,6,7,8</a:t>
            </a:r>
            <a:r>
              <a:rPr lang="en-US" sz="2000" dirty="0" smtClean="0"/>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buNone/>
            </a:pPr>
            <a:r>
              <a:rPr lang="en-US" sz="1600" b="1" dirty="0" smtClean="0">
                <a:latin typeface="Cambria Math"/>
                <a:ea typeface="Cambria Math"/>
              </a:rPr>
              <a:t> </a:t>
            </a:r>
            <a:r>
              <a:rPr lang="en-US" sz="1600" b="1" dirty="0" smtClean="0">
                <a:ea typeface="Cambria Math"/>
              </a:rPr>
              <a:t>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1,2,3,4,5</a:t>
            </a:r>
            <a:r>
              <a:rPr lang="en-US" sz="1600" dirty="0" smtClean="0"/>
              <a:t>,</a:t>
            </a:r>
            <a:r>
              <a:rPr lang="en-US" sz="1600" dirty="0" smtClean="0">
                <a:latin typeface="Cambria Math" pitchFamily="18" charset="0"/>
                <a:ea typeface="Cambria Math" pitchFamily="18" charset="0"/>
              </a:rPr>
              <a:t>6,7,8</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4,5</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0,6,7,8,9,10</a:t>
            </a:r>
            <a:r>
              <a:rPr lang="en-US" sz="1600" dirty="0" smtClean="0"/>
              <a:t>}</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buNone/>
            </a:pPr>
            <a:r>
              <a:rPr lang="en-US" sz="1600" dirty="0" smtClean="0">
                <a:latin typeface="Cambria Math" pitchFamily="18" charset="0"/>
                <a:ea typeface="Cambria Math" pitchFamily="18" charset="0"/>
                <a:sym typeface="Symbol"/>
              </a:rPr>
              <a:t> </a:t>
            </a:r>
            <a:r>
              <a:rPr lang="en-US" sz="1600" b="1" dirty="0" smtClean="0">
                <a:ea typeface="Cambria Math"/>
              </a:rPr>
              <a:t>Solution:</a:t>
            </a:r>
            <a:r>
              <a:rPr lang="en-US" sz="1600" dirty="0" smtClean="0"/>
              <a:t> {</a:t>
            </a:r>
            <a:r>
              <a:rPr lang="en-US" sz="1600" dirty="0" smtClean="0">
                <a:latin typeface="Cambria Math" pitchFamily="18" charset="0"/>
                <a:ea typeface="Cambria Math" pitchFamily="18" charset="0"/>
              </a:rPr>
              <a:t>0,1,2,3,9,10</a:t>
            </a:r>
            <a:r>
              <a:rPr lang="en-US" sz="1600" dirty="0" smtClean="0"/>
              <a:t>}</a:t>
            </a:r>
            <a:endParaRPr lang="en-US" sz="1600"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a:t>
            </a:r>
            <a:r>
              <a:rPr lang="en-US" sz="1600" dirty="0" smtClean="0"/>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buNone/>
            </a:pPr>
            <a:r>
              <a:rPr lang="en-US" sz="1600" b="1" dirty="0" smtClean="0">
                <a:ea typeface="Cambria Math"/>
              </a:rPr>
              <a:t>Solution:</a:t>
            </a:r>
            <a:r>
              <a:rPr lang="en-US" sz="1600" b="1" dirty="0" smtClean="0">
                <a:latin typeface="Cambria Math" pitchFamily="18" charset="0"/>
                <a:ea typeface="Cambria Math" pitchFamily="18" charset="0"/>
              </a:rPr>
              <a:t> </a:t>
            </a:r>
            <a:r>
              <a:rPr lang="en-US" sz="1600" dirty="0" smtClean="0"/>
              <a:t>{</a:t>
            </a:r>
            <a:r>
              <a:rPr lang="en-US" sz="1600" dirty="0" smtClean="0">
                <a:latin typeface="Cambria Math" pitchFamily="18" charset="0"/>
                <a:ea typeface="Cambria Math" pitchFamily="18" charset="0"/>
              </a:rPr>
              <a:t>6,7,8</a:t>
            </a:r>
            <a:r>
              <a:rPr lang="en-US" sz="1600" dirty="0" smtClean="0"/>
              <a:t>} </a:t>
            </a:r>
            <a:r>
              <a:rPr lang="en-US" sz="1600" b="1" dirty="0" smtClean="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Identity laws</a:t>
            </a:r>
          </a:p>
          <a:p>
            <a:pPr>
              <a:buNone/>
            </a:pPr>
            <a:r>
              <a:rPr lang="en-US" dirty="0" smtClean="0"/>
              <a:t>                                           </a:t>
            </a:r>
          </a:p>
          <a:p>
            <a:r>
              <a:rPr lang="en-US" dirty="0" smtClean="0"/>
              <a:t>Domination laws</a:t>
            </a:r>
          </a:p>
          <a:p>
            <a:pPr>
              <a:buNone/>
            </a:pPr>
            <a:r>
              <a:rPr lang="en-US" dirty="0" smtClean="0"/>
              <a:t>                                            </a:t>
            </a:r>
          </a:p>
          <a:p>
            <a:r>
              <a:rPr lang="en-US" dirty="0" smtClean="0"/>
              <a:t>Idempotent laws</a:t>
            </a:r>
          </a:p>
          <a:p>
            <a:pPr>
              <a:buNone/>
            </a:pPr>
            <a:r>
              <a:rPr lang="en-US" dirty="0" smtClean="0"/>
              <a:t>                                           </a:t>
            </a:r>
          </a:p>
          <a:p>
            <a:r>
              <a:rPr lang="en-US" dirty="0" smtClean="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12" name="Slide Number Placeholder 11"/>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Commutative laws</a:t>
            </a:r>
          </a:p>
          <a:p>
            <a:pPr>
              <a:buNone/>
            </a:pPr>
            <a:r>
              <a:rPr lang="en-US" dirty="0" smtClean="0"/>
              <a:t>                                           </a:t>
            </a:r>
          </a:p>
          <a:p>
            <a:r>
              <a:rPr lang="en-US" dirty="0" smtClean="0"/>
              <a:t>Associative laws</a:t>
            </a:r>
          </a:p>
          <a:p>
            <a:pPr>
              <a:buNone/>
            </a:pPr>
            <a:r>
              <a:rPr lang="en-US" dirty="0" smtClean="0"/>
              <a:t>    </a:t>
            </a:r>
          </a:p>
          <a:p>
            <a:pPr>
              <a:buNone/>
            </a:pPr>
            <a:r>
              <a:rPr lang="en-US" dirty="0" smtClean="0"/>
              <a:t>                                                                         </a:t>
            </a:r>
          </a:p>
          <a:p>
            <a:r>
              <a:rPr lang="en-US" dirty="0" smtClean="0"/>
              <a:t>Distributive laws</a:t>
            </a:r>
          </a:p>
          <a:p>
            <a:pPr>
              <a:buNone/>
            </a:pPr>
            <a:endParaRPr lang="en-US" dirty="0" smtClean="0"/>
          </a:p>
          <a:p>
            <a:pPr>
              <a:buNone/>
            </a:pPr>
            <a:endParaRPr lang="en-US" dirty="0" smtClean="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De Morgan’s laws</a:t>
            </a:r>
          </a:p>
          <a:p>
            <a:endParaRPr lang="en-US" dirty="0" smtClean="0"/>
          </a:p>
          <a:p>
            <a:pPr>
              <a:buNone/>
            </a:pPr>
            <a:r>
              <a:rPr lang="en-US" dirty="0" smtClean="0"/>
              <a:t>                                 </a:t>
            </a:r>
          </a:p>
          <a:p>
            <a:r>
              <a:rPr lang="en-US" dirty="0" smtClean="0"/>
              <a:t>Absorption laws</a:t>
            </a:r>
          </a:p>
          <a:p>
            <a:pPr>
              <a:buNone/>
            </a:pPr>
            <a:r>
              <a:rPr lang="en-US" dirty="0" smtClean="0"/>
              <a:t>    </a:t>
            </a:r>
          </a:p>
          <a:p>
            <a:pPr>
              <a:buNone/>
            </a:pPr>
            <a:r>
              <a:rPr lang="en-US" dirty="0" smtClean="0"/>
              <a:t>                                                                         </a:t>
            </a:r>
          </a:p>
          <a:p>
            <a:r>
              <a:rPr lang="en-US" dirty="0" smtClean="0"/>
              <a:t>Complement laws</a:t>
            </a:r>
          </a:p>
          <a:p>
            <a:pPr>
              <a:buNone/>
            </a:pPr>
            <a:endParaRPr lang="en-US" dirty="0" smtClean="0"/>
          </a:p>
          <a:p>
            <a:pPr>
              <a:buNone/>
            </a:pPr>
            <a:endParaRPr lang="en-US" dirty="0" smtClean="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Set Identities</a:t>
            </a:r>
            <a:endParaRPr lang="en-US" dirty="0"/>
          </a:p>
        </p:txBody>
      </p:sp>
      <p:sp>
        <p:nvSpPr>
          <p:cNvPr id="3" name="Content Placeholder 2"/>
          <p:cNvSpPr>
            <a:spLocks noGrp="1"/>
          </p:cNvSpPr>
          <p:nvPr>
            <p:ph idx="1"/>
          </p:nvPr>
        </p:nvSpPr>
        <p:spPr/>
        <p:txBody>
          <a:bodyPr/>
          <a:lstStyle/>
          <a:p>
            <a:pPr marL="514350" indent="-514350"/>
            <a:r>
              <a:rPr lang="en-US" dirty="0" smtClean="0"/>
              <a:t>One way to prove set identities:</a:t>
            </a:r>
          </a:p>
          <a:p>
            <a:pPr marL="880110" lvl="1" indent="-514350">
              <a:buFont typeface="+mj-lt"/>
              <a:buAutoNum type="arabicPeriod"/>
            </a:pPr>
            <a:r>
              <a:rPr lang="en-US" dirty="0" smtClean="0"/>
              <a:t>Membership Tables: Verify that elements in the same combination of sets always either belong or do not belong to the same side of the identity.  Use </a:t>
            </a:r>
            <a:r>
              <a:rPr lang="en-US" dirty="0" smtClean="0">
                <a:latin typeface="Cambria Math" pitchFamily="18" charset="0"/>
                <a:ea typeface="Cambria Math" pitchFamily="18" charset="0"/>
              </a:rPr>
              <a:t>1</a:t>
            </a:r>
            <a:r>
              <a:rPr lang="en-US" dirty="0" smtClean="0"/>
              <a:t> to indicate it is in the set and a </a:t>
            </a:r>
            <a:r>
              <a:rPr lang="en-US" dirty="0" smtClean="0">
                <a:latin typeface="Cambria Math" pitchFamily="18" charset="0"/>
                <a:ea typeface="Cambria Math" pitchFamily="18" charset="0"/>
              </a:rPr>
              <a:t>0</a:t>
            </a:r>
            <a:r>
              <a:rPr lang="en-US" dirty="0" smtClean="0"/>
              <a:t> to indicate that it is not.</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smtClean="0"/>
              <a:t>Membership Table</a:t>
            </a:r>
            <a:endParaRPr lang="en-US" dirty="0"/>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 xmlns:a16="http://schemas.microsoft.com/office/drawing/2014/main" val="20000"/>
                    </a:ext>
                  </a:extLst>
                </a:gridCol>
                <a:gridCol w="3048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gridCol w="838200">
                  <a:extLst>
                    <a:ext uri="{9D8B030D-6E8A-4147-A177-3AD203B41FA5}">
                      <a16:colId xmlns="" xmlns:a16="http://schemas.microsoft.com/office/drawing/2014/main" val="20005"/>
                    </a:ext>
                  </a:extLst>
                </a:gridCol>
                <a:gridCol w="914400">
                  <a:extLst>
                    <a:ext uri="{9D8B030D-6E8A-4147-A177-3AD203B41FA5}">
                      <a16:colId xmlns="" xmlns:a16="http://schemas.microsoft.com/office/drawing/2014/main" val="20006"/>
                    </a:ext>
                  </a:extLst>
                </a:gridCol>
                <a:gridCol w="2971800">
                  <a:extLst>
                    <a:ext uri="{9D8B030D-6E8A-4147-A177-3AD203B41FA5}">
                      <a16:colId xmlns="" xmlns:a16="http://schemas.microsoft.com/office/drawing/2014/main" val="20007"/>
                    </a:ext>
                  </a:extLst>
                </a:gridCol>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2"/>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3"/>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4"/>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6"/>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7"/>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smtClean="0"/>
              <a:t>Example</a:t>
            </a:r>
            <a:r>
              <a:rPr lang="en-US" dirty="0" smtClean="0"/>
              <a:t>:</a:t>
            </a:r>
            <a:endParaRPr lang="en-US" dirty="0"/>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smtClean="0"/>
              <a:t>Solution</a:t>
            </a:r>
            <a:r>
              <a:rPr lang="en-US" dirty="0" smtClean="0"/>
              <a:t>:</a:t>
            </a:r>
            <a:endParaRPr lang="en-US" dirty="0"/>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smtClean="0"/>
              <a:t>Construct a membership table to show that the distributive law holds.</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 Unions and Intersections</a:t>
            </a:r>
            <a:endParaRPr lang="en-US" dirty="0"/>
          </a:p>
        </p:txBody>
      </p:sp>
      <p:sp>
        <p:nvSpPr>
          <p:cNvPr id="3" name="Content Placeholder 2"/>
          <p:cNvSpPr>
            <a:spLocks noGrp="1"/>
          </p:cNvSpPr>
          <p:nvPr>
            <p:ph idx="1"/>
          </p:nvPr>
        </p:nvSpPr>
        <p:spPr/>
        <p:txBody>
          <a:bodyPr>
            <a:normAutofit/>
          </a:bodyPr>
          <a:lstStyle/>
          <a:p>
            <a:r>
              <a:rPr lang="en-US" dirty="0" smtClean="0"/>
              <a:t>Let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 , </a:t>
            </a:r>
            <a:r>
              <a:rPr lang="en-US" i="1" dirty="0" smtClean="0"/>
              <a:t>A</a:t>
            </a:r>
            <a:r>
              <a:rPr lang="en-US" i="1" baseline="-25000" dirty="0" smtClean="0"/>
              <a:t>n</a:t>
            </a:r>
            <a:r>
              <a:rPr lang="en-US" dirty="0" smtClean="0"/>
              <a:t> be an indexed collection of sets.</a:t>
            </a:r>
          </a:p>
          <a:p>
            <a:pPr>
              <a:buNone/>
            </a:pPr>
            <a:r>
              <a:rPr lang="en-US" dirty="0" smtClean="0"/>
              <a:t>    We define:</a:t>
            </a:r>
          </a:p>
          <a:p>
            <a:pPr>
              <a:buNone/>
            </a:pPr>
            <a:endParaRPr lang="en-US" dirty="0" smtClean="0"/>
          </a:p>
          <a:p>
            <a:pPr>
              <a:buNone/>
            </a:pPr>
            <a:r>
              <a:rPr lang="en-US" dirty="0" smtClean="0"/>
              <a:t>   </a:t>
            </a:r>
          </a:p>
          <a:p>
            <a:pPr>
              <a:buNone/>
            </a:pPr>
            <a:r>
              <a:rPr lang="en-US" dirty="0" smtClean="0"/>
              <a:t>   </a:t>
            </a:r>
            <a:endParaRPr lang="en-US" dirty="0"/>
          </a:p>
        </p:txBody>
      </p:sp>
      <p:pic>
        <p:nvPicPr>
          <p:cNvPr id="19" name="Picture 18" descr="addin_tmp.png"/>
          <p:cNvPicPr>
            <a:picLocks noChangeAspect="1"/>
          </p:cNvPicPr>
          <p:nvPr>
            <p:custDataLst>
              <p:tags r:id="rId1"/>
            </p:custDataLst>
          </p:nvPr>
        </p:nvPicPr>
        <p:blipFill>
          <a:blip r:embed="rId4" cstate="print"/>
          <a:stretch>
            <a:fillRect/>
          </a:stretch>
        </p:blipFill>
        <p:spPr>
          <a:xfrm>
            <a:off x="2293030" y="3124200"/>
            <a:ext cx="4647155" cy="1066800"/>
          </a:xfrm>
          <a:prstGeom prst="rect">
            <a:avLst/>
          </a:prstGeom>
        </p:spPr>
      </p:pic>
      <p:pic>
        <p:nvPicPr>
          <p:cNvPr id="20" name="Picture 19" descr="addin_tmp.png"/>
          <p:cNvPicPr>
            <a:picLocks noChangeAspect="1"/>
          </p:cNvPicPr>
          <p:nvPr>
            <p:custDataLst>
              <p:tags r:id="rId2"/>
            </p:custDataLst>
          </p:nvPr>
        </p:nvPicPr>
        <p:blipFill>
          <a:blip r:embed="rId5" cstate="print"/>
          <a:stretch>
            <a:fillRect/>
          </a:stretch>
        </p:blipFill>
        <p:spPr>
          <a:xfrm>
            <a:off x="2274887" y="4800599"/>
            <a:ext cx="4665298" cy="107096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 of sets</a:t>
            </a:r>
          </a:p>
          <a:p>
            <a:r>
              <a:rPr lang="en-US" dirty="0" smtClean="0"/>
              <a:t>Describing Sets</a:t>
            </a:r>
          </a:p>
          <a:p>
            <a:pPr lvl="1"/>
            <a:r>
              <a:rPr lang="en-US" dirty="0" smtClean="0"/>
              <a:t>Roster Method</a:t>
            </a:r>
          </a:p>
          <a:p>
            <a:pPr lvl="1"/>
            <a:r>
              <a:rPr lang="en-US" dirty="0" smtClean="0"/>
              <a:t>Set-Builder Notation</a:t>
            </a:r>
          </a:p>
          <a:p>
            <a:r>
              <a:rPr lang="en-US" dirty="0" smtClean="0"/>
              <a:t>Some Important Sets in Mathematics</a:t>
            </a:r>
          </a:p>
          <a:p>
            <a:r>
              <a:rPr lang="en-US" dirty="0" smtClean="0"/>
              <a:t>Empty Set and Universal Set</a:t>
            </a:r>
          </a:p>
          <a:p>
            <a:r>
              <a:rPr lang="en-US" dirty="0" smtClean="0"/>
              <a:t>Subsets and Set Equality</a:t>
            </a:r>
          </a:p>
          <a:p>
            <a:r>
              <a:rPr lang="en-US" dirty="0" smtClean="0"/>
              <a:t>Cardinality of Sets</a:t>
            </a:r>
          </a:p>
          <a:p>
            <a:r>
              <a:rPr lang="en-US" dirty="0" err="1" smtClean="0"/>
              <a:t>Tuples</a:t>
            </a:r>
            <a:endParaRPr lang="en-US" dirty="0" smtClean="0"/>
          </a:p>
          <a:p>
            <a:r>
              <a:rPr lang="en-US" dirty="0" smtClean="0"/>
              <a:t>Cartesian Product</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idx="1"/>
          </p:nvPr>
        </p:nvSpPr>
        <p:spPr/>
        <p:txBody>
          <a:bodyPr/>
          <a:lstStyle/>
          <a:p>
            <a:r>
              <a:rPr lang="en-US" dirty="0" smtClean="0"/>
              <a:t>Section 2.3</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Definition of a Function.</a:t>
            </a:r>
          </a:p>
          <a:p>
            <a:pPr lvl="1"/>
            <a:r>
              <a:rPr lang="en-US" dirty="0" smtClean="0"/>
              <a:t>Domain, </a:t>
            </a:r>
            <a:r>
              <a:rPr lang="en-US" dirty="0" err="1" smtClean="0"/>
              <a:t>Codomain</a:t>
            </a:r>
            <a:endParaRPr lang="en-US" dirty="0" smtClean="0"/>
          </a:p>
          <a:p>
            <a:pPr lvl="1"/>
            <a:r>
              <a:rPr lang="en-US" dirty="0" smtClean="0"/>
              <a:t>Image, </a:t>
            </a:r>
            <a:r>
              <a:rPr lang="en-US" dirty="0" err="1" smtClean="0"/>
              <a:t>Preimage</a:t>
            </a:r>
            <a:endParaRPr lang="en-US" dirty="0" smtClean="0"/>
          </a:p>
          <a:p>
            <a:r>
              <a:rPr lang="en-US" dirty="0" smtClean="0"/>
              <a:t>Injection, Surjection, </a:t>
            </a:r>
            <a:r>
              <a:rPr lang="en-US" dirty="0" err="1" smtClean="0"/>
              <a:t>Bijection</a:t>
            </a:r>
            <a:endParaRPr lang="en-US" dirty="0" smtClean="0"/>
          </a:p>
          <a:p>
            <a:r>
              <a:rPr lang="en-US" dirty="0" smtClean="0"/>
              <a:t>Inverse Function</a:t>
            </a:r>
          </a:p>
          <a:p>
            <a:r>
              <a:rPr lang="en-US" dirty="0" smtClean="0"/>
              <a:t>Function Composition</a:t>
            </a:r>
          </a:p>
          <a:p>
            <a:r>
              <a:rPr lang="en-US" dirty="0" smtClean="0"/>
              <a:t>Graphing Functions</a:t>
            </a:r>
          </a:p>
          <a:p>
            <a:r>
              <a:rPr lang="en-US" dirty="0" smtClean="0"/>
              <a:t>Floor, Ceiling, Factorial</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nonempty sets. A </a:t>
            </a:r>
            <a:r>
              <a:rPr lang="en-US" i="1" dirty="0" smtClean="0"/>
              <a:t>function</a:t>
            </a:r>
            <a:r>
              <a:rPr lang="en-US" dirty="0" smtClean="0"/>
              <a:t> </a:t>
            </a:r>
            <a:r>
              <a:rPr lang="en-US" sz="2000" dirty="0" smtClean="0">
                <a:latin typeface="Lucida Calligraphy"/>
              </a:rPr>
              <a:t>f</a:t>
            </a:r>
            <a:r>
              <a:rPr lang="en-US" dirty="0" smtClean="0">
                <a:latin typeface="Lucida Calligraphy"/>
              </a:rPr>
              <a:t>  </a:t>
            </a:r>
            <a:r>
              <a:rPr lang="en-US" dirty="0" smtClean="0"/>
              <a:t>from </a:t>
            </a:r>
            <a:r>
              <a:rPr lang="en-US" i="1" dirty="0" smtClean="0"/>
              <a:t>A</a:t>
            </a:r>
            <a:r>
              <a:rPr lang="en-US" dirty="0" smtClean="0"/>
              <a:t> to </a:t>
            </a:r>
            <a:r>
              <a:rPr lang="en-US" i="1" dirty="0" smtClean="0"/>
              <a:t>B</a:t>
            </a:r>
            <a:r>
              <a:rPr lang="en-US" dirty="0" smtClean="0"/>
              <a:t>, denoted </a:t>
            </a:r>
            <a:r>
              <a:rPr lang="en-US" dirty="0" smtClean="0">
                <a:latin typeface="Lucida Calligraphy" pitchFamily="66" charset="0"/>
              </a:rPr>
              <a:t> </a:t>
            </a:r>
            <a:r>
              <a:rPr lang="en-US" sz="2000"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is an assignment of each element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to exactly one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We write</a:t>
            </a:r>
            <a:r>
              <a:rPr lang="en-US" dirty="0" smtClean="0">
                <a:sym typeface="Wingdings" pitchFamily="2" charset="2"/>
              </a:rPr>
              <a:t>  </a:t>
            </a:r>
            <a:r>
              <a:rPr lang="en-US" sz="2000" dirty="0" smtClean="0">
                <a:latin typeface="Lucida Calligraphy"/>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if </a:t>
            </a:r>
            <a:r>
              <a:rPr lang="en-US" i="1" dirty="0" smtClean="0">
                <a:latin typeface="Cambria Math" pitchFamily="18" charset="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is the unique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assigned by the function </a:t>
            </a:r>
            <a:r>
              <a:rPr lang="en-US" sz="2000" dirty="0" smtClean="0">
                <a:latin typeface="Lucida Calligraphy"/>
              </a:rPr>
              <a:t>f</a:t>
            </a:r>
            <a:r>
              <a:rPr lang="en-US" dirty="0" smtClean="0">
                <a:latin typeface="Cambria Math" pitchFamily="18" charset="0"/>
                <a:ea typeface="Cambria Math" pitchFamily="18" charset="0"/>
                <a:sym typeface="Wingdings" pitchFamily="2" charset="2"/>
              </a:rPr>
              <a:t> to the element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a:t>
            </a:r>
          </a:p>
          <a:p>
            <a:r>
              <a:rPr lang="en-US" dirty="0" smtClean="0">
                <a:latin typeface="Cambria Math" pitchFamily="18" charset="0"/>
                <a:ea typeface="Cambria Math" pitchFamily="18" charset="0"/>
                <a:sym typeface="Wingdings" pitchFamily="2" charset="2"/>
              </a:rPr>
              <a:t>Functions are sometimes</a:t>
            </a:r>
          </a:p>
          <a:p>
            <a:pPr>
              <a:buNone/>
            </a:pPr>
            <a:r>
              <a:rPr lang="en-US" dirty="0" smtClean="0">
                <a:latin typeface="Cambria Math" pitchFamily="18" charset="0"/>
                <a:ea typeface="Cambria Math" pitchFamily="18" charset="0"/>
                <a:sym typeface="Wingdings" pitchFamily="2" charset="2"/>
              </a:rPr>
              <a:t>     called </a:t>
            </a:r>
            <a:r>
              <a:rPr lang="en-US" i="1" dirty="0" smtClean="0">
                <a:ea typeface="Cambria Math" pitchFamily="18" charset="0"/>
                <a:sym typeface="Wingdings" pitchFamily="2" charset="2"/>
              </a:rPr>
              <a:t>mappings</a:t>
            </a:r>
            <a:r>
              <a:rPr lang="en-US" dirty="0" smtClean="0">
                <a:latin typeface="Cambria Math" pitchFamily="18" charset="0"/>
                <a:ea typeface="Cambria Math" pitchFamily="18" charset="0"/>
                <a:sym typeface="Wingdings" pitchFamily="2" charset="2"/>
              </a:rPr>
              <a:t> or </a:t>
            </a:r>
          </a:p>
          <a:p>
            <a:pPr>
              <a:buNone/>
            </a:pP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transformations</a:t>
            </a:r>
            <a:r>
              <a:rPr lang="en-US" dirty="0" smtClean="0">
                <a:latin typeface="Cambria Math" pitchFamily="18" charset="0"/>
                <a:ea typeface="Cambria Math" pitchFamily="18" charset="0"/>
                <a:sym typeface="Wingdings" pitchFamily="2" charset="2"/>
              </a:rPr>
              <a:t>.</a:t>
            </a:r>
            <a:endParaRPr lang="en-US" b="1" dirty="0" smtClean="0">
              <a:latin typeface="Cambria Math" pitchFamily="18" charset="0"/>
              <a:ea typeface="Cambria Math" pitchFamily="18" charset="0"/>
              <a:sym typeface="Wingdings" pitchFamily="2" charset="2"/>
            </a:endParaRPr>
          </a:p>
          <a:p>
            <a:pPr>
              <a:buNone/>
            </a:pPr>
            <a:r>
              <a:rPr lang="en-US" dirty="0" smtClean="0">
                <a:latin typeface="Cambria Math" pitchFamily="18" charset="0"/>
                <a:ea typeface="Cambria Math" pitchFamily="18" charset="0"/>
                <a:sym typeface="Wingdings" pitchFamily="2" charset="2"/>
              </a:rPr>
              <a:t> </a:t>
            </a:r>
          </a:p>
          <a:p>
            <a:pPr>
              <a:buNone/>
            </a:pPr>
            <a:endParaRPr lang="en-US" dirty="0" smtClean="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smtClean="0"/>
              <a:t>Students</a:t>
            </a:r>
            <a:endParaRPr lang="en-US" b="1" dirty="0"/>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smtClean="0"/>
              <a:t>Grades</a:t>
            </a:r>
            <a:endParaRPr lang="en-US" b="1" dirty="0"/>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smtClean="0"/>
              <a:t>D</a:t>
            </a:r>
            <a:endParaRPr lang="en-US" dirty="0"/>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smtClean="0"/>
              <a:t>F</a:t>
            </a:r>
            <a:endParaRPr lang="en-US" dirty="0"/>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smtClean="0"/>
              <a:t>Kathy  Scott</a:t>
            </a:r>
            <a:endParaRPr lang="en-US" dirty="0"/>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smtClean="0"/>
              <a:t>Sandeep</a:t>
            </a:r>
            <a:r>
              <a:rPr lang="en-US" dirty="0" smtClean="0"/>
              <a:t> Patel</a:t>
            </a:r>
            <a:endParaRPr lang="en-US" dirty="0"/>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smtClean="0"/>
              <a:t>Carlota Rodriguez</a:t>
            </a:r>
            <a:endParaRPr lang="en-US" dirty="0"/>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smtClean="0"/>
              <a:t>Jalen</a:t>
            </a:r>
            <a:r>
              <a:rPr lang="en-US" dirty="0" smtClean="0"/>
              <a:t> Williams</a:t>
            </a:r>
            <a:endParaRPr lang="en-US" dirty="0"/>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normAutofit/>
          </a:bodyPr>
          <a:lstStyle/>
          <a:p>
            <a:r>
              <a:rPr lang="en-US" dirty="0" smtClean="0"/>
              <a:t>A function </a:t>
            </a:r>
            <a:r>
              <a:rPr lang="en-US"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rPr>
              <a:t>  </a:t>
            </a:r>
            <a:r>
              <a:rPr lang="en-US" dirty="0" smtClean="0"/>
              <a:t>can also be defined as a subset of </a:t>
            </a:r>
            <a:r>
              <a:rPr lang="en-US" i="1" dirty="0" smtClean="0">
                <a:ea typeface="Cambria Math" pitchFamily="18" charset="0"/>
              </a:rPr>
              <a:t>A</a:t>
            </a:r>
            <a:r>
              <a:rPr lang="en-US" dirty="0" smtClean="0">
                <a:latin typeface="Cambria Math" pitchFamily="18" charset="0"/>
                <a:ea typeface="Cambria Math" pitchFamily="18" charset="0"/>
              </a:rPr>
              <a:t>×</a:t>
            </a:r>
            <a:r>
              <a:rPr lang="en-US" i="1" dirty="0" smtClean="0">
                <a:ea typeface="Cambria Math" pitchFamily="18" charset="0"/>
              </a:rPr>
              <a:t>B</a:t>
            </a:r>
            <a:r>
              <a:rPr lang="en-US" dirty="0" smtClean="0"/>
              <a:t> (a relation). This subset is restricted to be a relation where no two elements of the relation have the same first element. </a:t>
            </a:r>
          </a:p>
          <a:p>
            <a:r>
              <a:rPr lang="en-US" dirty="0" smtClean="0"/>
              <a:t>Specifically, a function </a:t>
            </a:r>
            <a:r>
              <a:rPr lang="en-US" dirty="0" smtClean="0">
                <a:latin typeface="Lucida Calligraphy"/>
              </a:rPr>
              <a:t>f</a:t>
            </a:r>
            <a:r>
              <a:rPr lang="en-US" dirty="0" smtClean="0"/>
              <a:t> from </a:t>
            </a:r>
            <a:r>
              <a:rPr lang="en-US" i="1" dirty="0" smtClean="0"/>
              <a:t>A</a:t>
            </a:r>
            <a:r>
              <a:rPr lang="en-US" dirty="0" smtClean="0"/>
              <a:t> to </a:t>
            </a:r>
            <a:r>
              <a:rPr lang="en-US" i="1" dirty="0" smtClean="0"/>
              <a:t>B </a:t>
            </a:r>
            <a:r>
              <a:rPr lang="en-US" dirty="0" smtClean="0"/>
              <a:t>contains one, and only one ordered pair (</a:t>
            </a:r>
            <a:r>
              <a:rPr lang="en-US" i="1" dirty="0" smtClean="0">
                <a:ea typeface="Cambria Math" pitchFamily="18" charset="0"/>
              </a:rPr>
              <a:t>a, b</a:t>
            </a:r>
            <a:r>
              <a:rPr lang="en-US" dirty="0" smtClean="0"/>
              <a:t>) for every element </a:t>
            </a:r>
            <a:r>
              <a:rPr lang="en-US" i="1" dirty="0" smtClean="0"/>
              <a:t>a</a:t>
            </a:r>
            <a:r>
              <a:rPr lang="en-US" dirty="0" smtClean="0">
                <a:latin typeface="Cambria Math"/>
                <a:ea typeface="Cambria Math"/>
              </a:rPr>
              <a:t>∈</a:t>
            </a:r>
            <a:r>
              <a:rPr lang="en-US" dirty="0" smtClean="0"/>
              <a:t> </a:t>
            </a:r>
            <a:r>
              <a:rPr lang="en-US" i="1" dirty="0" smtClean="0"/>
              <a:t>A</a:t>
            </a:r>
            <a:r>
              <a:rPr lang="en-US" dirty="0" smtClean="0"/>
              <a:t>. </a:t>
            </a:r>
          </a:p>
          <a:p>
            <a:endParaRPr lang="en-US" dirty="0" smtClean="0"/>
          </a:p>
          <a:p>
            <a:pPr>
              <a:buNone/>
            </a:pPr>
            <a:r>
              <a:rPr lang="en-US" dirty="0" smtClean="0"/>
              <a:t> and</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90600" y="5638801"/>
            <a:ext cx="7546658"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t>Given a function </a:t>
            </a:r>
            <a:r>
              <a:rPr lang="en-US" sz="2800" i="1" dirty="0" smtClean="0"/>
              <a:t>f</a:t>
            </a:r>
            <a:r>
              <a:rPr lang="en-US" sz="2800" dirty="0" smtClean="0">
                <a:latin typeface="Cambria Math" pitchFamily="18" charset="0"/>
                <a:ea typeface="Cambria Math" pitchFamily="18" charset="0"/>
              </a:rPr>
              <a:t>: </a:t>
            </a:r>
            <a:r>
              <a:rPr lang="en-US" sz="2800" i="1" dirty="0" smtClean="0">
                <a:ea typeface="Cambria Math" pitchFamily="18" charset="0"/>
              </a:rPr>
              <a:t>A</a:t>
            </a: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sym typeface="Wingdings" pitchFamily="2" charset="2"/>
              </a:rPr>
              <a:t>→ </a:t>
            </a:r>
            <a:r>
              <a:rPr lang="en-US" sz="2800" i="1" dirty="0" smtClean="0">
                <a:ea typeface="Cambria Math" pitchFamily="18" charset="0"/>
                <a:sym typeface="Wingdings" pitchFamily="2" charset="2"/>
              </a:rPr>
              <a:t>B</a:t>
            </a:r>
            <a:r>
              <a:rPr lang="en-US" sz="2800" b="1" dirty="0" smtClean="0">
                <a:latin typeface="Cambria Math" pitchFamily="18" charset="0"/>
                <a:ea typeface="Cambria Math" pitchFamily="18" charset="0"/>
                <a:sym typeface="Wingdings" pitchFamily="2" charset="2"/>
              </a:rPr>
              <a:t>:</a:t>
            </a:r>
            <a:r>
              <a:rPr lang="en-US" sz="2800" dirty="0" smtClean="0"/>
              <a:t> </a:t>
            </a:r>
          </a:p>
          <a:p>
            <a:r>
              <a:rPr lang="en-US" sz="2800" dirty="0" smtClean="0"/>
              <a:t>We say </a:t>
            </a:r>
            <a:r>
              <a:rPr lang="en-US" sz="2800" i="1" dirty="0" smtClean="0"/>
              <a:t>f</a:t>
            </a:r>
            <a:r>
              <a:rPr lang="en-US" sz="2800" dirty="0" smtClean="0">
                <a:latin typeface="Lucida Calligraphy"/>
              </a:rPr>
              <a:t> </a:t>
            </a:r>
            <a:r>
              <a:rPr lang="en-US" sz="2800" i="1" dirty="0" smtClean="0"/>
              <a:t>maps</a:t>
            </a:r>
            <a:r>
              <a:rPr lang="en-US" sz="2800" dirty="0" smtClean="0"/>
              <a:t> </a:t>
            </a:r>
            <a:r>
              <a:rPr lang="en-US" sz="2800" i="1" dirty="0" smtClean="0"/>
              <a:t>A</a:t>
            </a:r>
            <a:r>
              <a:rPr lang="en-US" sz="2800" dirty="0" smtClean="0"/>
              <a:t> to </a:t>
            </a:r>
            <a:r>
              <a:rPr lang="en-US" sz="2800" i="1" dirty="0" smtClean="0"/>
              <a:t>B or </a:t>
            </a:r>
          </a:p>
          <a:p>
            <a:pPr>
              <a:buNone/>
            </a:pPr>
            <a:r>
              <a:rPr lang="en-US" sz="2800" i="1" dirty="0" smtClean="0"/>
              <a:t>        f </a:t>
            </a:r>
            <a:r>
              <a:rPr lang="en-US" sz="2800" dirty="0" smtClean="0"/>
              <a:t>is a </a:t>
            </a:r>
            <a:r>
              <a:rPr lang="en-US" sz="2800" i="1" dirty="0" smtClean="0"/>
              <a:t>mapping</a:t>
            </a:r>
            <a:r>
              <a:rPr lang="en-US" sz="2800" dirty="0" smtClean="0"/>
              <a:t> from  </a:t>
            </a:r>
            <a:r>
              <a:rPr lang="en-US" sz="2800" i="1" dirty="0" smtClean="0"/>
              <a:t>A</a:t>
            </a:r>
            <a:r>
              <a:rPr lang="en-US" sz="2800" dirty="0" smtClean="0"/>
              <a:t> to </a:t>
            </a:r>
            <a:r>
              <a:rPr lang="en-US" sz="2800" i="1" dirty="0" smtClean="0"/>
              <a:t>B</a:t>
            </a:r>
            <a:r>
              <a:rPr lang="en-US" sz="2800" dirty="0" smtClean="0"/>
              <a:t>.</a:t>
            </a:r>
          </a:p>
          <a:p>
            <a:r>
              <a:rPr lang="en-US" sz="2800" i="1" dirty="0" smtClean="0"/>
              <a:t>A</a:t>
            </a:r>
            <a:r>
              <a:rPr lang="en-US" sz="2800" dirty="0" smtClean="0"/>
              <a:t> is called the </a:t>
            </a:r>
            <a:r>
              <a:rPr lang="en-US" sz="2800" i="1" dirty="0" smtClean="0"/>
              <a:t>domain</a:t>
            </a:r>
            <a:r>
              <a:rPr lang="en-US" sz="2800" dirty="0" smtClean="0"/>
              <a:t> of </a:t>
            </a:r>
            <a:r>
              <a:rPr lang="en-US" sz="2800" i="1" dirty="0" smtClean="0"/>
              <a:t>f</a:t>
            </a:r>
            <a:r>
              <a:rPr lang="en-US" sz="2800" dirty="0" smtClean="0"/>
              <a:t>.</a:t>
            </a:r>
          </a:p>
          <a:p>
            <a:r>
              <a:rPr lang="en-US" sz="2800" i="1" dirty="0" smtClean="0"/>
              <a:t>B</a:t>
            </a:r>
            <a:r>
              <a:rPr lang="en-US" sz="2800" dirty="0" smtClean="0"/>
              <a:t> is called the </a:t>
            </a:r>
            <a:r>
              <a:rPr lang="en-US" sz="2800" i="1" dirty="0" err="1" smtClean="0"/>
              <a:t>codomain</a:t>
            </a:r>
            <a:r>
              <a:rPr lang="en-US" sz="2800" dirty="0" smtClean="0"/>
              <a:t> of </a:t>
            </a:r>
            <a:r>
              <a:rPr lang="en-US" sz="2800" i="1" dirty="0" smtClean="0"/>
              <a:t>f</a:t>
            </a:r>
            <a:r>
              <a:rPr lang="en-US" sz="2800" dirty="0" smtClean="0"/>
              <a:t>.</a:t>
            </a:r>
          </a:p>
          <a:p>
            <a:r>
              <a:rPr lang="en-US" sz="2800" dirty="0" smtClean="0"/>
              <a:t>If </a:t>
            </a:r>
            <a:r>
              <a:rPr lang="en-US" sz="2800" i="1" dirty="0" smtClean="0"/>
              <a:t>f</a:t>
            </a:r>
            <a:r>
              <a:rPr lang="en-US" sz="2800" dirty="0" smtClean="0"/>
              <a:t>(</a:t>
            </a:r>
            <a:r>
              <a:rPr lang="en-US" sz="2800" i="1" dirty="0" smtClean="0">
                <a:ea typeface="Cambria Math" pitchFamily="18" charset="0"/>
              </a:rPr>
              <a:t>a</a:t>
            </a:r>
            <a:r>
              <a:rPr lang="en-US" sz="2800" dirty="0" smtClean="0"/>
              <a:t>)</a:t>
            </a:r>
            <a:r>
              <a:rPr lang="en-US" sz="2800" i="1" dirty="0" smtClean="0"/>
              <a:t> = </a:t>
            </a:r>
            <a:r>
              <a:rPr lang="en-US" sz="2800" i="1" dirty="0" smtClean="0">
                <a:ea typeface="Cambria Math" pitchFamily="18" charset="0"/>
              </a:rPr>
              <a:t>b</a:t>
            </a:r>
            <a:r>
              <a:rPr lang="en-US" sz="2800" dirty="0" smtClean="0"/>
              <a:t>, </a:t>
            </a:r>
          </a:p>
          <a:p>
            <a:pPr lvl="1"/>
            <a:r>
              <a:rPr lang="en-US" sz="2800" dirty="0" smtClean="0"/>
              <a:t>then </a:t>
            </a:r>
            <a:r>
              <a:rPr lang="en-US" sz="2800" i="1" dirty="0" smtClean="0">
                <a:ea typeface="Cambria Math" pitchFamily="18" charset="0"/>
              </a:rPr>
              <a:t>b</a:t>
            </a:r>
            <a:r>
              <a:rPr lang="en-US" sz="2800" dirty="0" smtClean="0">
                <a:latin typeface="Cambria Math" pitchFamily="18" charset="0"/>
                <a:ea typeface="Cambria Math" pitchFamily="18" charset="0"/>
              </a:rPr>
              <a:t> </a:t>
            </a:r>
            <a:r>
              <a:rPr lang="en-US" sz="2800" dirty="0" smtClean="0"/>
              <a:t>is called the </a:t>
            </a:r>
            <a:r>
              <a:rPr lang="en-US" sz="2800" i="1" dirty="0" smtClean="0"/>
              <a:t>image</a:t>
            </a:r>
            <a:r>
              <a:rPr lang="en-US" sz="2800" dirty="0" smtClean="0"/>
              <a:t> of </a:t>
            </a:r>
            <a:r>
              <a:rPr lang="en-US" sz="2800" i="1" dirty="0" smtClean="0">
                <a:ea typeface="Cambria Math" pitchFamily="18" charset="0"/>
              </a:rPr>
              <a:t>a</a:t>
            </a:r>
            <a:r>
              <a:rPr lang="en-US" sz="2800" i="1" dirty="0" smtClean="0">
                <a:latin typeface="Cambria Math" pitchFamily="18" charset="0"/>
                <a:ea typeface="Cambria Math" pitchFamily="18" charset="0"/>
              </a:rPr>
              <a:t> </a:t>
            </a:r>
            <a:r>
              <a:rPr lang="en-US" sz="2800" dirty="0" smtClean="0"/>
              <a:t>under </a:t>
            </a:r>
            <a:r>
              <a:rPr lang="en-US" sz="2800" i="1" dirty="0" smtClean="0"/>
              <a:t>f</a:t>
            </a:r>
            <a:r>
              <a:rPr lang="en-US" sz="2800" dirty="0" smtClean="0"/>
              <a:t>.</a:t>
            </a:r>
          </a:p>
          <a:p>
            <a:pPr lvl="1"/>
            <a:r>
              <a:rPr lang="en-US" sz="2800" i="1" dirty="0" smtClean="0">
                <a:ea typeface="Cambria Math" pitchFamily="18" charset="0"/>
              </a:rPr>
              <a:t>a</a:t>
            </a:r>
            <a:r>
              <a:rPr lang="en-US" sz="2800" dirty="0" smtClean="0"/>
              <a:t> is called the </a:t>
            </a:r>
            <a:r>
              <a:rPr lang="en-US" sz="2800" i="1" dirty="0" err="1" smtClean="0"/>
              <a:t>preimage</a:t>
            </a:r>
            <a:r>
              <a:rPr lang="en-US" sz="2800" dirty="0" smtClean="0"/>
              <a:t> of </a:t>
            </a:r>
            <a:r>
              <a:rPr lang="en-US" sz="2800" i="1" dirty="0" smtClean="0">
                <a:latin typeface="Cambria Math" pitchFamily="18" charset="0"/>
                <a:ea typeface="Cambria Math" pitchFamily="18" charset="0"/>
              </a:rPr>
              <a:t>b.</a:t>
            </a:r>
          </a:p>
          <a:p>
            <a:r>
              <a:rPr lang="en-US" sz="2800" dirty="0" smtClean="0"/>
              <a:t>The range of </a:t>
            </a:r>
            <a:r>
              <a:rPr lang="en-US" sz="2800" i="1" dirty="0" smtClean="0">
                <a:latin typeface="Constantia" pitchFamily="18" charset="0"/>
              </a:rPr>
              <a:t>f</a:t>
            </a:r>
            <a:r>
              <a:rPr lang="en-US" sz="2800" dirty="0" smtClean="0"/>
              <a:t> is the set of all images of points in </a:t>
            </a:r>
            <a:r>
              <a:rPr lang="en-US" sz="2800" b="1" dirty="0" smtClean="0"/>
              <a:t>A</a:t>
            </a:r>
            <a:r>
              <a:rPr lang="en-US" sz="2800" dirty="0" smtClean="0"/>
              <a:t> under </a:t>
            </a:r>
            <a:r>
              <a:rPr lang="en-US" sz="2800" i="1" dirty="0" smtClean="0"/>
              <a:t>f</a:t>
            </a:r>
            <a:r>
              <a:rPr lang="en-US" sz="2800" dirty="0" smtClean="0"/>
              <a:t>. We denote it by </a:t>
            </a:r>
            <a:r>
              <a:rPr lang="en-US" sz="2800" i="1" dirty="0" smtClean="0"/>
              <a:t>f</a:t>
            </a:r>
            <a:r>
              <a:rPr lang="en-US" sz="2800" dirty="0" smtClean="0"/>
              <a:t>(</a:t>
            </a:r>
            <a:r>
              <a:rPr lang="en-US" sz="2800" b="1" i="1" dirty="0" smtClean="0"/>
              <a:t>A</a:t>
            </a:r>
            <a:r>
              <a:rPr lang="en-US" sz="2800" dirty="0" smtClean="0"/>
              <a:t>).</a:t>
            </a:r>
          </a:p>
          <a:p>
            <a:r>
              <a:rPr lang="en-US" sz="2800" dirty="0" smtClean="0"/>
              <a:t>Two functions are </a:t>
            </a:r>
            <a:r>
              <a:rPr lang="en-US" sz="2800" i="1" dirty="0" smtClean="0"/>
              <a:t>equal </a:t>
            </a:r>
            <a:r>
              <a:rPr lang="en-US" sz="2800" dirty="0" smtClean="0"/>
              <a:t>when they have the same domain, the same </a:t>
            </a:r>
            <a:r>
              <a:rPr lang="en-US" sz="2800" dirty="0" err="1" smtClean="0"/>
              <a:t>codomain</a:t>
            </a:r>
            <a:r>
              <a:rPr lang="en-US" sz="2800" dirty="0" smtClean="0"/>
              <a:t> and map each element of the domain to the same element of the </a:t>
            </a:r>
            <a:r>
              <a:rPr lang="en-US" sz="2800" dirty="0" err="1" smtClean="0"/>
              <a:t>codomain</a:t>
            </a:r>
            <a:r>
              <a:rPr lang="en-US" sz="2800" dirty="0" smtClean="0"/>
              <a:t>. </a:t>
            </a:r>
          </a:p>
          <a:p>
            <a:endParaRPr lang="en-US" sz="2800" dirty="0" smtClean="0"/>
          </a:p>
          <a:p>
            <a:endParaRPr lang="en-US" dirty="0" smtClean="0"/>
          </a:p>
          <a:p>
            <a:endParaRPr lang="en-US" dirty="0" smtClean="0"/>
          </a:p>
          <a:p>
            <a:endParaRPr lang="en-US" dirty="0" smtClean="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Functions</a:t>
            </a:r>
            <a:endParaRPr lang="en-US" dirty="0"/>
          </a:p>
        </p:txBody>
      </p:sp>
      <p:sp>
        <p:nvSpPr>
          <p:cNvPr id="3" name="Content Placeholder 2"/>
          <p:cNvSpPr>
            <a:spLocks noGrp="1"/>
          </p:cNvSpPr>
          <p:nvPr>
            <p:ph idx="1"/>
          </p:nvPr>
        </p:nvSpPr>
        <p:spPr/>
        <p:txBody>
          <a:bodyPr/>
          <a:lstStyle/>
          <a:p>
            <a:r>
              <a:rPr lang="en-US" dirty="0" smtClean="0"/>
              <a:t>Functions may be specified in different ways:</a:t>
            </a:r>
          </a:p>
          <a:p>
            <a:pPr lvl="1"/>
            <a:r>
              <a:rPr lang="en-US" dirty="0" smtClean="0"/>
              <a:t>An explicit statement of the assignment.</a:t>
            </a:r>
          </a:p>
          <a:p>
            <a:pPr lvl="2">
              <a:buNone/>
            </a:pPr>
            <a:r>
              <a:rPr lang="en-US" dirty="0" smtClean="0"/>
              <a:t>Students and grades example.</a:t>
            </a:r>
          </a:p>
          <a:p>
            <a:pPr lvl="1"/>
            <a:r>
              <a:rPr lang="en-US" dirty="0" smtClean="0"/>
              <a:t>A formula. </a:t>
            </a:r>
          </a:p>
          <a:p>
            <a:pPr lvl="2">
              <a:buNone/>
            </a:pP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+ 1</a:t>
            </a:r>
            <a:endParaRPr lang="en-US" dirty="0" smtClean="0"/>
          </a:p>
          <a:p>
            <a:pPr lvl="1"/>
            <a:r>
              <a:rPr lang="en-US" dirty="0" smtClean="0"/>
              <a:t>A computer program.</a:t>
            </a:r>
          </a:p>
          <a:p>
            <a:pPr lvl="2"/>
            <a:r>
              <a:rPr lang="en-US" dirty="0" smtClean="0"/>
              <a:t>A Java program that when given an integer </a:t>
            </a:r>
            <a:r>
              <a:rPr lang="en-US" i="1" dirty="0" smtClean="0"/>
              <a:t>n</a:t>
            </a:r>
            <a:r>
              <a:rPr lang="en-US" dirty="0" smtClean="0"/>
              <a:t>, produces the </a:t>
            </a:r>
            <a:r>
              <a:rPr lang="en-US" i="1" dirty="0" smtClean="0"/>
              <a:t>n</a:t>
            </a:r>
            <a:r>
              <a:rPr lang="en-US" dirty="0" smtClean="0"/>
              <a:t>th Fibonacci Number (covered in the next section and also </a:t>
            </a:r>
            <a:r>
              <a:rPr lang="en-US" dirty="0" err="1" smtClean="0"/>
              <a:t>inChapter</a:t>
            </a:r>
            <a:r>
              <a:rPr lang="en-US" dirty="0" smtClean="0"/>
              <a:t> </a:t>
            </a:r>
            <a:r>
              <a:rPr lang="en-US" dirty="0" smtClean="0">
                <a:latin typeface="Cambria Math" pitchFamily="18" charset="0"/>
                <a:ea typeface="Cambria Math" pitchFamily="18" charset="0"/>
              </a:rPr>
              <a:t>5</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smtClean="0"/>
              <a:t>f</a:t>
            </a:r>
            <a:r>
              <a:rPr lang="en-US" sz="3200" dirty="0" smtClean="0"/>
              <a:t>(a) = ?</a:t>
            </a:r>
            <a:endParaRPr lang="en-US" sz="3200" dirty="0"/>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smtClean="0"/>
                <a:t>x</a:t>
              </a:r>
              <a:endParaRPr lang="en-US" dirty="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smtClean="0"/>
              <a:t>z</a:t>
            </a:r>
            <a:endParaRPr lang="en-US" sz="3200" dirty="0"/>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smtClean="0"/>
              <a:t>The image of d is ?</a:t>
            </a:r>
            <a:endParaRPr lang="en-US" sz="3200" dirty="0"/>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smtClean="0"/>
              <a:t>z</a:t>
            </a:r>
            <a:endParaRPr lang="en-US" sz="3200" dirty="0"/>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smtClean="0"/>
              <a:t>The domain of f is ?</a:t>
            </a:r>
            <a:endParaRPr lang="en-US" sz="3200" dirty="0"/>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smtClean="0"/>
              <a:t>A</a:t>
            </a:r>
            <a:endParaRPr lang="en-US" sz="3200" i="1" dirty="0"/>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smtClean="0"/>
              <a:t>The </a:t>
            </a:r>
            <a:r>
              <a:rPr lang="en-US" sz="3200" dirty="0" err="1" smtClean="0"/>
              <a:t>codomain</a:t>
            </a:r>
            <a:r>
              <a:rPr lang="en-US" sz="3200" dirty="0" smtClean="0"/>
              <a:t> of f is ?</a:t>
            </a:r>
            <a:endParaRPr lang="en-US" sz="3200" dirty="0"/>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smtClean="0"/>
              <a:t>B</a:t>
            </a:r>
            <a:endParaRPr lang="en-US" sz="3200" i="1" dirty="0"/>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 of y is ?</a:t>
            </a:r>
            <a:endParaRPr lang="en-US" sz="3200" dirty="0"/>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smtClean="0"/>
              <a:t>b</a:t>
            </a:r>
            <a:endParaRPr lang="en-US" sz="3200" dirty="0"/>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smtClean="0"/>
              <a:t>f</a:t>
            </a:r>
            <a:r>
              <a:rPr lang="en-US" sz="3200" dirty="0" smtClean="0"/>
              <a:t>(</a:t>
            </a:r>
            <a:r>
              <a:rPr lang="en-US" sz="3200" i="1" dirty="0" smtClean="0"/>
              <a:t>A</a:t>
            </a:r>
            <a:r>
              <a:rPr lang="en-US" sz="3200" dirty="0" smtClean="0"/>
              <a:t>) = ?</a:t>
            </a:r>
            <a:endParaRPr lang="en-US" sz="3200" dirty="0"/>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smtClean="0"/>
              <a:t>{</a:t>
            </a:r>
            <a:r>
              <a:rPr lang="en-US" sz="3200" dirty="0" err="1" smtClean="0"/>
              <a:t>a,c,d</a:t>
            </a:r>
            <a:r>
              <a:rPr lang="en-US" sz="3200" dirty="0" smtClean="0"/>
              <a:t>}</a:t>
            </a:r>
            <a:endParaRPr lang="en-US" sz="3200" dirty="0"/>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(s) of z is (are) ?</a:t>
            </a:r>
            <a:endParaRPr lang="en-US" sz="3200" dirty="0"/>
          </a:p>
        </p:txBody>
      </p:sp>
      <p:sp>
        <p:nvSpPr>
          <p:cNvPr id="37" name="TextBox 36"/>
          <p:cNvSpPr txBox="1"/>
          <p:nvPr/>
        </p:nvSpPr>
        <p:spPr>
          <a:xfrm>
            <a:off x="2895600" y="5486400"/>
            <a:ext cx="1371600" cy="584775"/>
          </a:xfrm>
          <a:prstGeom prst="rect">
            <a:avLst/>
          </a:prstGeom>
          <a:noFill/>
        </p:spPr>
        <p:txBody>
          <a:bodyPr wrap="square" rtlCol="0">
            <a:spAutoFit/>
          </a:bodyPr>
          <a:lstStyle/>
          <a:p>
            <a:r>
              <a:rPr lang="en-US" sz="3200" dirty="0" smtClean="0"/>
              <a:t>{</a:t>
            </a:r>
            <a:r>
              <a:rPr lang="en-US" sz="3200" dirty="0" err="1" smtClean="0"/>
              <a:t>y,z</a:t>
            </a:r>
            <a:r>
              <a:rPr lang="en-US" sz="3200" dirty="0" smtClean="0"/>
              <a:t>}</a:t>
            </a:r>
            <a:endParaRPr lang="en-US" sz="32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on Functions and Sets </a:t>
            </a:r>
            <a:endParaRPr lang="en-US" dirty="0"/>
          </a:p>
        </p:txBody>
      </p:sp>
      <p:sp>
        <p:nvSpPr>
          <p:cNvPr id="3" name="Content Placeholder 2"/>
          <p:cNvSpPr>
            <a:spLocks noGrp="1"/>
          </p:cNvSpPr>
          <p:nvPr>
            <p:ph idx="1"/>
          </p:nvPr>
        </p:nvSpPr>
        <p:spPr/>
        <p:txBody>
          <a:bodyPr/>
          <a:lstStyle/>
          <a:p>
            <a:r>
              <a:rPr lang="en-US" dirty="0" smtClean="0"/>
              <a:t>If                         and  S is a subset of A, then </a:t>
            </a:r>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c,d</a:t>
            </a:r>
            <a:r>
              <a:rPr lang="en-US" sz="3200" dirty="0" smtClean="0"/>
              <a:t>}) is ?</a:t>
            </a:r>
            <a:endParaRPr lang="en-US" sz="3200" dirty="0"/>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smtClean="0"/>
              <a:t>{</a:t>
            </a:r>
            <a:r>
              <a:rPr lang="en-US" sz="2400" dirty="0" err="1" smtClean="0"/>
              <a:t>y,z</a:t>
            </a:r>
            <a:r>
              <a:rPr lang="en-US" sz="2400" dirty="0" smtClean="0"/>
              <a:t>}</a:t>
            </a:r>
            <a:endParaRPr lang="en-US" sz="2400" dirty="0"/>
          </a:p>
        </p:txBody>
      </p:sp>
      <p:sp>
        <p:nvSpPr>
          <p:cNvPr id="29" name="TextBox 28"/>
          <p:cNvSpPr txBox="1"/>
          <p:nvPr/>
        </p:nvSpPr>
        <p:spPr>
          <a:xfrm>
            <a:off x="1524000" y="3733800"/>
            <a:ext cx="2514600" cy="1077218"/>
          </a:xfrm>
          <a:prstGeom prst="rect">
            <a:avLst/>
          </a:prstGeom>
          <a:noFill/>
        </p:spPr>
        <p:txBody>
          <a:bodyPr wrap="square" rtlCol="0">
            <a:spAutoFit/>
          </a:bodyPr>
          <a:lstStyle/>
          <a:p>
            <a:r>
              <a:rPr lang="en-US" sz="3200" i="1" dirty="0" smtClean="0"/>
              <a:t>f (</a:t>
            </a:r>
            <a:r>
              <a:rPr lang="en-US" sz="3200" dirty="0" smtClean="0"/>
              <a:t>{</a:t>
            </a:r>
            <a:r>
              <a:rPr lang="en-US" sz="3200" dirty="0" err="1" smtClean="0"/>
              <a:t>a,b,c</a:t>
            </a:r>
            <a:r>
              <a:rPr lang="en-US" sz="3200" dirty="0" smtClean="0"/>
              <a:t>,}) is ?</a:t>
            </a:r>
            <a:endParaRPr lang="en-US" sz="3200" dirty="0"/>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smtClean="0"/>
              <a:t>{</a:t>
            </a:r>
            <a:r>
              <a:rPr lang="en-US" sz="2400" i="1" dirty="0" smtClean="0"/>
              <a:t>z</a:t>
            </a:r>
            <a:r>
              <a:rPr lang="en-US" sz="2400" dirty="0" smtClean="0"/>
              <a:t>}</a:t>
            </a:r>
            <a:endParaRPr lang="en-US" sz="2400" dirty="0"/>
          </a:p>
        </p:txBody>
      </p:sp>
      <p:sp>
        <p:nvSpPr>
          <p:cNvPr id="31" name="Slide Number Placeholder 30"/>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Injections</a:t>
            </a:r>
            <a:endParaRPr lang="en-US" dirty="0"/>
          </a:p>
        </p:txBody>
      </p:sp>
      <p:sp>
        <p:nvSpPr>
          <p:cNvPr id="5" name="Content Placeholder 4"/>
          <p:cNvSpPr>
            <a:spLocks noGrp="1"/>
          </p:cNvSpPr>
          <p:nvPr>
            <p:ph idx="1"/>
          </p:nvPr>
        </p:nvSpPr>
        <p:spPr/>
        <p:txBody>
          <a:bodyPr/>
          <a:lstStyle/>
          <a:p>
            <a:pPr>
              <a:buNone/>
            </a:pPr>
            <a:r>
              <a:rPr lang="en-US" b="1" dirty="0" smtClean="0"/>
              <a:t>   Definition</a:t>
            </a:r>
            <a:r>
              <a:rPr lang="en-US" dirty="0" smtClean="0"/>
              <a:t>: A function f is said to be </a:t>
            </a:r>
            <a:r>
              <a:rPr lang="en-US" i="1" dirty="0" smtClean="0"/>
              <a:t>one-to-one</a:t>
            </a:r>
            <a:r>
              <a:rPr lang="en-US" dirty="0" smtClean="0"/>
              <a:t> ,  or </a:t>
            </a:r>
            <a:r>
              <a:rPr lang="en-US" i="1" dirty="0" smtClean="0"/>
              <a:t>injective</a:t>
            </a:r>
            <a:r>
              <a:rPr lang="en-US" dirty="0" smtClean="0"/>
              <a:t>, if and only if </a:t>
            </a:r>
            <a:r>
              <a:rPr lang="en-US" i="1" dirty="0" smtClean="0"/>
              <a:t>f</a:t>
            </a:r>
            <a:r>
              <a:rPr lang="en-US" dirty="0" smtClean="0"/>
              <a:t>(</a:t>
            </a:r>
            <a:r>
              <a:rPr lang="en-US" i="1" dirty="0" smtClean="0"/>
              <a:t>a</a:t>
            </a:r>
            <a:r>
              <a:rPr lang="en-US" dirty="0" smtClean="0"/>
              <a:t>) = </a:t>
            </a:r>
            <a:r>
              <a:rPr lang="en-US" i="1" dirty="0" smtClean="0"/>
              <a:t>f</a:t>
            </a:r>
            <a:r>
              <a:rPr lang="en-US" dirty="0" smtClean="0"/>
              <a:t>(</a:t>
            </a:r>
            <a:r>
              <a:rPr lang="en-US" i="1" dirty="0" smtClean="0"/>
              <a:t>b</a:t>
            </a:r>
            <a:r>
              <a:rPr lang="en-US" dirty="0" smtClean="0"/>
              <a:t>) implies that  </a:t>
            </a:r>
            <a:r>
              <a:rPr lang="en-US" i="1" dirty="0" smtClean="0"/>
              <a:t>a</a:t>
            </a:r>
            <a:r>
              <a:rPr lang="en-US" dirty="0" smtClean="0"/>
              <a:t> = </a:t>
            </a:r>
            <a:r>
              <a:rPr lang="en-US" i="1" dirty="0" smtClean="0"/>
              <a:t>b</a:t>
            </a:r>
            <a:r>
              <a:rPr lang="en-US" dirty="0" smtClean="0"/>
              <a:t> for all </a:t>
            </a:r>
            <a:r>
              <a:rPr lang="en-US" i="1" dirty="0" smtClean="0"/>
              <a:t>a</a:t>
            </a:r>
            <a:r>
              <a:rPr lang="en-US" dirty="0" smtClean="0"/>
              <a:t> and </a:t>
            </a:r>
            <a:r>
              <a:rPr lang="en-US" i="1" dirty="0" smtClean="0"/>
              <a:t>b</a:t>
            </a:r>
            <a:r>
              <a:rPr lang="en-US" dirty="0" smtClean="0"/>
              <a:t> in the domain of </a:t>
            </a:r>
            <a:r>
              <a:rPr lang="en-US" i="1" dirty="0" smtClean="0"/>
              <a:t>f</a:t>
            </a:r>
            <a:r>
              <a:rPr lang="en-US" dirty="0" smtClean="0"/>
              <a:t>. A function is said to be an </a:t>
            </a:r>
            <a:r>
              <a:rPr lang="en-US" i="1" dirty="0" smtClean="0"/>
              <a:t>injection</a:t>
            </a:r>
            <a:r>
              <a:rPr lang="en-US" dirty="0" smtClean="0"/>
              <a:t> if it is one-to-one.</a:t>
            </a:r>
            <a:endParaRPr lang="en-US" dirty="0"/>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smtClean="0"/>
                <a:t>v</a:t>
              </a:r>
              <a:endParaRPr lang="en-US" dirty="0"/>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smtClean="0"/>
                <a:t>w</a:t>
              </a:r>
              <a:endParaRPr lang="en-US" dirty="0"/>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
        <p:nvSpPr>
          <p:cNvPr id="3" name="Slide Number Placeholder 2"/>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a:t>
            </a:r>
            <a:r>
              <a:rPr lang="en-US" i="1" dirty="0" smtClean="0"/>
              <a:t>f</a:t>
            </a:r>
            <a:r>
              <a:rPr lang="en-US" dirty="0" smtClean="0"/>
              <a:t> from </a:t>
            </a:r>
            <a:r>
              <a:rPr lang="en-US" i="1" dirty="0" smtClean="0"/>
              <a:t>A</a:t>
            </a:r>
            <a:r>
              <a:rPr lang="en-US" dirty="0" smtClean="0"/>
              <a:t> to </a:t>
            </a:r>
            <a:r>
              <a:rPr lang="en-US" i="1" dirty="0" smtClean="0"/>
              <a:t>B</a:t>
            </a:r>
            <a:r>
              <a:rPr lang="en-US" dirty="0" smtClean="0"/>
              <a:t> is called </a:t>
            </a:r>
            <a:r>
              <a:rPr lang="en-US" i="1" dirty="0" smtClean="0"/>
              <a:t>onto</a:t>
            </a:r>
            <a:r>
              <a:rPr lang="en-US" dirty="0" smtClean="0"/>
              <a:t> or </a:t>
            </a:r>
            <a:r>
              <a:rPr lang="en-US" i="1" dirty="0" err="1" smtClean="0"/>
              <a:t>surjective</a:t>
            </a:r>
            <a:r>
              <a:rPr lang="en-US" dirty="0" smtClean="0"/>
              <a:t>, if and only if for every element               there is an element               with                   .  A function </a:t>
            </a:r>
            <a:r>
              <a:rPr lang="en-US" i="1" dirty="0" smtClean="0"/>
              <a:t>f</a:t>
            </a:r>
            <a:r>
              <a:rPr lang="en-US" b="1" dirty="0" smtClean="0"/>
              <a:t> </a:t>
            </a:r>
            <a:r>
              <a:rPr lang="en-US" dirty="0" smtClean="0"/>
              <a:t>is called a </a:t>
            </a:r>
            <a:r>
              <a:rPr lang="en-US" i="1" dirty="0" smtClean="0"/>
              <a:t>surjection</a:t>
            </a:r>
            <a:r>
              <a:rPr lang="en-US" dirty="0" smtClean="0"/>
              <a:t> if it is </a:t>
            </a:r>
            <a:r>
              <a:rPr lang="en-US" i="1" dirty="0" smtClean="0"/>
              <a:t>onto</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smtClean="0"/>
                <a:t>A</a:t>
              </a:r>
              <a:endParaRPr lang="en-US" sz="4000" b="1" dirty="0"/>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smtClean="0"/>
                <a:t>B</a:t>
              </a:r>
              <a:endParaRPr lang="en-US" sz="4000" b="1" dirty="0"/>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smtClean="0"/>
                <a:t>c</a:t>
              </a:r>
              <a:endParaRPr lang="en-US" dirty="0"/>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smtClean="0"/>
                <a:t>d</a:t>
              </a:r>
              <a:endParaRPr lang="en-US" dirty="0"/>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smtClean="0"/>
                <a:t>x</a:t>
              </a:r>
              <a:endParaRPr lang="en-US" dirty="0"/>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smtClean="0"/>
                <a:t>y</a:t>
              </a:r>
              <a:endParaRPr lang="en-US" dirty="0"/>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smtClean="0"/>
                <a:t>z</a:t>
              </a:r>
              <a:endParaRPr lang="en-US" dirty="0"/>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 name="Slide Number Placeholder 27"/>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Sets are one of the basic building blocks for the types of objects considered in discrete mathematics.</a:t>
            </a:r>
          </a:p>
          <a:p>
            <a:pPr lvl="1"/>
            <a:r>
              <a:rPr lang="en-US" dirty="0" smtClean="0"/>
              <a:t>Important for counting.</a:t>
            </a:r>
          </a:p>
          <a:p>
            <a:pPr lvl="1"/>
            <a:r>
              <a:rPr lang="en-US" dirty="0" smtClean="0"/>
              <a:t>Programming languages have set operations.</a:t>
            </a:r>
          </a:p>
          <a:p>
            <a:r>
              <a:rPr lang="en-US" dirty="0" smtClean="0"/>
              <a:t>Set theory is an important branch of mathematics.</a:t>
            </a:r>
          </a:p>
          <a:p>
            <a:pPr lvl="1"/>
            <a:r>
              <a:rPr lang="en-US" dirty="0" smtClean="0"/>
              <a:t>Many different systems of axioms have been used to develop set theory.</a:t>
            </a:r>
          </a:p>
          <a:p>
            <a:pPr lvl="1"/>
            <a:r>
              <a:rPr lang="en-US" dirty="0" smtClean="0"/>
              <a:t>Here we are not concerned with a formal set of axioms for set theory. Instead, we will use what is called naïve set theory.</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f is a </a:t>
            </a:r>
            <a:r>
              <a:rPr lang="en-US" i="1" dirty="0" smtClean="0"/>
              <a:t>one-to-one correspondence</a:t>
            </a:r>
            <a:r>
              <a:rPr lang="en-US" dirty="0" smtClean="0"/>
              <a:t>, or a </a:t>
            </a:r>
            <a:r>
              <a:rPr lang="en-US" i="1" dirty="0" err="1" smtClean="0"/>
              <a:t>bijection</a:t>
            </a:r>
            <a:r>
              <a:rPr lang="en-US" dirty="0" smtClean="0"/>
              <a:t>, if it is both one-to-one and onto (</a:t>
            </a:r>
            <a:r>
              <a:rPr lang="en-US" dirty="0" err="1" smtClean="0"/>
              <a:t>surjective</a:t>
            </a:r>
            <a:r>
              <a:rPr lang="en-US" dirty="0" smtClean="0"/>
              <a:t> and injective).</a:t>
            </a:r>
            <a:endParaRPr lang="en-US" dirty="0"/>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smtClean="0"/>
                <a:t>b</a:t>
              </a:r>
              <a:endParaRPr lang="en-US" dirty="0"/>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smtClean="0"/>
                <a:t>c</a:t>
              </a:r>
              <a:endParaRPr lang="en-US" dirty="0"/>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smtClean="0"/>
                <a:t>x</a:t>
              </a:r>
              <a:endParaRPr lang="en-US" dirty="0"/>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smtClean="0"/>
                <a:t>y</a:t>
              </a:r>
              <a:endParaRPr lang="en-US" dirty="0"/>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smtClean="0"/>
                <a:t>z</a:t>
              </a:r>
              <a:endParaRPr lang="en-US" dirty="0"/>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smtClean="0"/>
                <a:t>w</a:t>
              </a:r>
              <a:endParaRPr lang="en-US" dirty="0"/>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Slide Number Placeholder 26"/>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sp>
        <p:nvSpPr>
          <p:cNvPr id="5" name="Content Placeholder 4"/>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1</a:t>
            </a:r>
            <a:r>
              <a:rPr lang="en-US" dirty="0" smtClean="0"/>
              <a:t>: Let </a:t>
            </a:r>
            <a:r>
              <a:rPr lang="en-US" i="1" dirty="0" smtClean="0"/>
              <a:t>f </a:t>
            </a:r>
            <a:r>
              <a:rPr lang="en-US" dirty="0" smtClean="0"/>
              <a:t>be the function from {</a:t>
            </a:r>
            <a:r>
              <a:rPr lang="en-US" i="1" dirty="0" err="1" smtClean="0"/>
              <a:t>a,b,c,d</a:t>
            </a:r>
            <a:r>
              <a:rPr lang="en-US" dirty="0" smtClean="0"/>
              <a:t>} to {</a:t>
            </a:r>
            <a:r>
              <a:rPr lang="en-US" dirty="0" smtClean="0">
                <a:latin typeface="Cambria Math" pitchFamily="18" charset="0"/>
                <a:ea typeface="Cambria Math" pitchFamily="18" charset="0"/>
              </a:rPr>
              <a:t>1,2,3</a:t>
            </a:r>
            <a:r>
              <a:rPr lang="en-US" dirty="0" smtClean="0"/>
              <a:t>} defined by </a:t>
            </a:r>
            <a:r>
              <a:rPr lang="en-US" i="1" dirty="0" smtClean="0"/>
              <a:t>f</a:t>
            </a:r>
            <a:r>
              <a:rPr lang="en-US" dirty="0" smtClean="0"/>
              <a:t>(</a:t>
            </a:r>
            <a:r>
              <a:rPr lang="en-US" i="1" dirty="0" smtClean="0"/>
              <a:t>a</a:t>
            </a:r>
            <a:r>
              <a:rPr lang="en-US"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c</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a:t>
            </a:r>
            <a:r>
              <a:rPr lang="en-US" i="1" dirty="0" smtClean="0"/>
              <a:t>d</a:t>
            </a:r>
            <a:r>
              <a:rPr lang="en-US" dirty="0" smtClean="0"/>
              <a:t>) = </a:t>
            </a:r>
            <a:r>
              <a:rPr lang="en-US" dirty="0" smtClean="0">
                <a:latin typeface="Cambria Math" pitchFamily="18" charset="0"/>
                <a:ea typeface="Cambria Math" pitchFamily="18" charset="0"/>
              </a:rPr>
              <a:t>3</a:t>
            </a:r>
            <a:r>
              <a:rPr lang="en-US" dirty="0" smtClean="0"/>
              <a:t>. Is </a:t>
            </a:r>
            <a:r>
              <a:rPr lang="en-US" i="1" dirty="0" smtClean="0"/>
              <a:t>f</a:t>
            </a:r>
            <a:r>
              <a:rPr lang="en-US" dirty="0" smtClean="0"/>
              <a:t> an onto function?</a:t>
            </a:r>
          </a:p>
          <a:p>
            <a:pPr>
              <a:buNone/>
            </a:pPr>
            <a:r>
              <a:rPr lang="en-US" dirty="0" smtClean="0"/>
              <a:t>    </a:t>
            </a:r>
            <a:r>
              <a:rPr lang="en-US" b="1" dirty="0" smtClean="0"/>
              <a:t>Solution</a:t>
            </a:r>
            <a:r>
              <a:rPr lang="en-US" dirty="0" smtClean="0"/>
              <a:t>: Yes, </a:t>
            </a:r>
            <a:r>
              <a:rPr lang="en-US" i="1" dirty="0" smtClean="0"/>
              <a:t>f </a:t>
            </a:r>
            <a:r>
              <a:rPr lang="en-US" dirty="0" smtClean="0"/>
              <a:t>is onto since all three elements of the </a:t>
            </a:r>
            <a:r>
              <a:rPr lang="en-US" dirty="0" err="1" smtClean="0"/>
              <a:t>codomain</a:t>
            </a:r>
            <a:r>
              <a:rPr lang="en-US" dirty="0" smtClean="0"/>
              <a:t> are images of elements in the domain. If the </a:t>
            </a:r>
            <a:r>
              <a:rPr lang="en-US" dirty="0" err="1" smtClean="0"/>
              <a:t>codomain</a:t>
            </a:r>
            <a:r>
              <a:rPr lang="en-US" dirty="0" smtClean="0"/>
              <a:t> were changed to {</a:t>
            </a:r>
            <a:r>
              <a:rPr lang="en-US" dirty="0" smtClean="0">
                <a:latin typeface="Cambria Math" pitchFamily="18" charset="0"/>
                <a:ea typeface="Cambria Math" pitchFamily="18" charset="0"/>
              </a:rPr>
              <a:t>1,2,3,4</a:t>
            </a:r>
            <a:r>
              <a:rPr lang="en-US" dirty="0" smtClean="0"/>
              <a:t>}, </a:t>
            </a:r>
            <a:r>
              <a:rPr lang="en-US" i="1" dirty="0" smtClean="0"/>
              <a:t>f  </a:t>
            </a:r>
            <a:r>
              <a:rPr lang="en-US" dirty="0" smtClean="0"/>
              <a:t>would not be onto. </a:t>
            </a:r>
          </a:p>
          <a:p>
            <a:pPr>
              <a:buNone/>
            </a:pPr>
            <a:r>
              <a:rPr lang="en-US" b="1" dirty="0" smtClean="0"/>
              <a:t>   Example </a:t>
            </a:r>
            <a:r>
              <a:rPr lang="en-US" b="1" dirty="0" smtClean="0">
                <a:latin typeface="Cambria Math" pitchFamily="18" charset="0"/>
                <a:ea typeface="Cambria Math" pitchFamily="18" charset="0"/>
              </a:rPr>
              <a:t>2</a:t>
            </a:r>
            <a:r>
              <a:rPr lang="en-US" dirty="0" smtClean="0"/>
              <a:t>: Is the function  </a:t>
            </a:r>
            <a:r>
              <a:rPr lang="en-US" i="1" dirty="0" smtClean="0"/>
              <a:t>f</a:t>
            </a:r>
            <a:r>
              <a:rPr lang="en-US" dirty="0" smtClean="0"/>
              <a:t>(</a:t>
            </a:r>
            <a:r>
              <a:rPr lang="en-US" i="1" dirty="0" smtClean="0"/>
              <a:t>x</a:t>
            </a:r>
            <a:r>
              <a:rPr lang="en-US" dirty="0" smtClean="0"/>
              <a:t>)</a:t>
            </a:r>
            <a:r>
              <a:rPr lang="en-US" i="1" dirty="0" smtClean="0"/>
              <a:t> = x</a:t>
            </a:r>
            <a:r>
              <a:rPr lang="en-US" baseline="30000" dirty="0" smtClean="0"/>
              <a:t>2</a:t>
            </a:r>
            <a:r>
              <a:rPr lang="en-US" i="1" baseline="30000" dirty="0" smtClean="0"/>
              <a:t>   </a:t>
            </a:r>
            <a:r>
              <a:rPr lang="en-US" dirty="0" smtClean="0"/>
              <a:t> from the set of integers to the set </a:t>
            </a:r>
            <a:r>
              <a:rPr lang="en-US" smtClean="0"/>
              <a:t>of integers </a:t>
            </a:r>
            <a:r>
              <a:rPr lang="en-US" dirty="0" smtClean="0"/>
              <a:t>onto?  </a:t>
            </a:r>
          </a:p>
          <a:p>
            <a:pPr>
              <a:buNone/>
            </a:pPr>
            <a:r>
              <a:rPr lang="en-US" b="1" dirty="0" smtClean="0"/>
              <a:t>   Solution</a:t>
            </a:r>
            <a:r>
              <a:rPr lang="en-US" dirty="0" smtClean="0"/>
              <a:t>: No, </a:t>
            </a:r>
            <a:r>
              <a:rPr lang="en-US" i="1" dirty="0" smtClean="0"/>
              <a:t>f</a:t>
            </a:r>
            <a:r>
              <a:rPr lang="en-US" dirty="0" smtClean="0"/>
              <a:t> is  not onto because there is no integer </a:t>
            </a:r>
            <a:r>
              <a:rPr lang="en-US" i="1" dirty="0" smtClean="0"/>
              <a:t>x </a:t>
            </a:r>
            <a:r>
              <a:rPr lang="en-US" dirty="0" smtClean="0"/>
              <a:t>with </a:t>
            </a:r>
            <a:r>
              <a:rPr lang="en-US" i="1" dirty="0" smtClean="0"/>
              <a:t>x</a:t>
            </a:r>
            <a:r>
              <a:rPr lang="en-US" baseline="30000" dirty="0" smtClean="0"/>
              <a:t>2</a:t>
            </a:r>
            <a:r>
              <a:rPr lang="en-US" i="1" baseline="30000" dirty="0" smtClean="0"/>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 for example. </a:t>
            </a:r>
            <a:endParaRPr lang="en-US" i="1"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f</a:t>
            </a:r>
            <a:r>
              <a:rPr lang="en-US" dirty="0" smtClean="0"/>
              <a:t> be a </a:t>
            </a:r>
            <a:r>
              <a:rPr lang="en-US" dirty="0" err="1" smtClean="0"/>
              <a:t>bijection</a:t>
            </a:r>
            <a:r>
              <a:rPr lang="en-US" dirty="0" smtClean="0"/>
              <a:t> from </a:t>
            </a:r>
            <a:r>
              <a:rPr lang="en-US" i="1" dirty="0" smtClean="0"/>
              <a:t>A</a:t>
            </a:r>
            <a:r>
              <a:rPr lang="en-US" dirty="0" smtClean="0"/>
              <a:t> to </a:t>
            </a:r>
            <a:r>
              <a:rPr lang="en-US" i="1" dirty="0" smtClean="0"/>
              <a:t>B</a:t>
            </a:r>
            <a:r>
              <a:rPr lang="en-US" dirty="0" smtClean="0"/>
              <a:t>. Then the </a:t>
            </a:r>
            <a:r>
              <a:rPr lang="en-US" i="1" dirty="0" smtClean="0"/>
              <a:t>inverse</a:t>
            </a:r>
            <a:r>
              <a:rPr lang="en-US" dirty="0" smtClean="0"/>
              <a:t> of </a:t>
            </a:r>
            <a:r>
              <a:rPr lang="en-US" i="1" dirty="0" smtClean="0"/>
              <a:t>f</a:t>
            </a:r>
            <a:r>
              <a:rPr lang="en-US" dirty="0" smtClean="0"/>
              <a:t>, denoted          , is the function from </a:t>
            </a:r>
            <a:r>
              <a:rPr lang="en-US" i="1" dirty="0" smtClean="0"/>
              <a:t>B</a:t>
            </a:r>
            <a:r>
              <a:rPr lang="en-US" dirty="0" smtClean="0"/>
              <a:t> to </a:t>
            </a:r>
            <a:r>
              <a:rPr lang="en-US" i="1" dirty="0" smtClean="0"/>
              <a:t>A</a:t>
            </a:r>
            <a:r>
              <a:rPr lang="en-US" b="1" dirty="0" smtClean="0"/>
              <a:t> </a:t>
            </a:r>
            <a:r>
              <a:rPr lang="en-US" dirty="0" smtClean="0"/>
              <a:t>defined as</a:t>
            </a:r>
            <a:endParaRPr lang="en-US" b="1" dirty="0" smtClean="0"/>
          </a:p>
          <a:p>
            <a:pPr>
              <a:buNone/>
            </a:pPr>
            <a:r>
              <a:rPr lang="en-US" dirty="0" smtClean="0"/>
              <a:t>   No inverse exists unless </a:t>
            </a:r>
            <a:r>
              <a:rPr lang="en-US" i="1" dirty="0" smtClean="0"/>
              <a:t>f</a:t>
            </a:r>
            <a:r>
              <a:rPr lang="en-US" dirty="0" smtClean="0"/>
              <a:t> is a </a:t>
            </a:r>
            <a:r>
              <a:rPr lang="en-US" dirty="0" err="1" smtClean="0"/>
              <a:t>bijection</a:t>
            </a:r>
            <a:r>
              <a:rPr lang="en-US" dirty="0" smtClean="0"/>
              <a:t>. Why?</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 </a:t>
            </a:r>
            <a:endParaRPr lang="en-US" dirty="0"/>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smtClean="0"/>
                <a:t>f</a:t>
              </a:r>
              <a:endParaRPr lang="en-US" sz="2400" i="1" dirty="0"/>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
        <p:nvSpPr>
          <p:cNvPr id="13" name="Slide Number Placeholder 12"/>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the function from {</a:t>
            </a:r>
            <a:r>
              <a:rPr lang="en-US" i="1" dirty="0" err="1" smtClean="0"/>
              <a:t>a,b,c</a:t>
            </a:r>
            <a:r>
              <a:rPr lang="en-US" dirty="0" smtClean="0"/>
              <a:t>} to {1,2,3} 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b</a:t>
            </a:r>
            <a:r>
              <a:rPr lang="en-US" dirty="0" smtClean="0"/>
              <a:t>) </a:t>
            </a:r>
            <a:r>
              <a:rPr lang="en-US" i="1" dirty="0" smtClean="0"/>
              <a:t>= </a:t>
            </a:r>
            <a:r>
              <a:rPr lang="en-US"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c</a:t>
            </a:r>
            <a:r>
              <a:rPr lang="en-US" dirty="0" smtClean="0"/>
              <a:t>)</a:t>
            </a:r>
            <a:r>
              <a:rPr lang="en-US" i="1" dirty="0" smtClean="0"/>
              <a:t> = </a:t>
            </a:r>
            <a:r>
              <a:rPr lang="en-US" dirty="0" smtClean="0">
                <a:latin typeface="Cambria Math" pitchFamily="18" charset="0"/>
                <a:ea typeface="Cambria Math" pitchFamily="18" charset="0"/>
              </a:rPr>
              <a:t>1</a:t>
            </a:r>
            <a:r>
              <a:rPr lang="en-US" dirty="0" smtClean="0"/>
              <a:t>. Is </a:t>
            </a:r>
            <a:r>
              <a:rPr lang="en-US" i="1" dirty="0" smtClean="0"/>
              <a:t>f</a:t>
            </a:r>
            <a:r>
              <a:rPr lang="en-US" dirty="0" smtClean="0"/>
              <a:t> invertible and if so what is its inverse?</a:t>
            </a:r>
            <a:endParaRPr lang="en-US" dirty="0"/>
          </a:p>
        </p:txBody>
      </p:sp>
      <p:sp>
        <p:nvSpPr>
          <p:cNvPr id="4" name="TextBox 3"/>
          <p:cNvSpPr txBox="1"/>
          <p:nvPr/>
        </p:nvSpPr>
        <p:spPr>
          <a:xfrm>
            <a:off x="750570" y="3352799"/>
            <a:ext cx="7772400" cy="3108543"/>
          </a:xfrm>
          <a:prstGeom prst="rect">
            <a:avLst/>
          </a:prstGeom>
          <a:noFill/>
        </p:spPr>
        <p:txBody>
          <a:bodyPr wrap="square" rtlCol="0">
            <a:spAutoFit/>
          </a:bodyPr>
          <a:lstStyle/>
          <a:p>
            <a:r>
              <a:rPr lang="en-US" sz="2800" b="1" dirty="0" smtClean="0"/>
              <a:t>Solution</a:t>
            </a:r>
            <a:r>
              <a:rPr lang="en-US" sz="2800" dirty="0" smtClean="0"/>
              <a:t>: </a:t>
            </a:r>
            <a:r>
              <a:rPr lang="en-US" sz="2800" b="1" dirty="0" smtClean="0">
                <a:solidFill>
                  <a:srgbClr val="002060"/>
                </a:solidFill>
              </a:rPr>
              <a:t>The function </a:t>
            </a:r>
            <a:r>
              <a:rPr lang="en-US" sz="2800" b="1" i="1" dirty="0" smtClean="0">
                <a:solidFill>
                  <a:srgbClr val="002060"/>
                </a:solidFill>
              </a:rPr>
              <a:t>f</a:t>
            </a:r>
            <a:r>
              <a:rPr lang="en-US" sz="2800" b="1" dirty="0" smtClean="0">
                <a:solidFill>
                  <a:srgbClr val="002060"/>
                </a:solidFill>
              </a:rPr>
              <a:t> is invertible because it is a one-to-one correspondence. </a:t>
            </a:r>
          </a:p>
          <a:p>
            <a:endParaRPr lang="en-US" sz="2800" b="1" dirty="0">
              <a:solidFill>
                <a:srgbClr val="002060"/>
              </a:solidFill>
            </a:endParaRPr>
          </a:p>
          <a:p>
            <a:r>
              <a:rPr lang="en-US" sz="2800" b="1" dirty="0" smtClean="0">
                <a:solidFill>
                  <a:srgbClr val="002060"/>
                </a:solidFill>
              </a:rPr>
              <a:t>The inverse function </a:t>
            </a:r>
            <a:r>
              <a:rPr lang="en-US" sz="2800" b="1" i="1" dirty="0" smtClean="0">
                <a:solidFill>
                  <a:srgbClr val="002060"/>
                </a:solidFill>
              </a:rPr>
              <a:t>f</a:t>
            </a:r>
            <a:r>
              <a:rPr lang="en-US" sz="2800" b="1" i="1" baseline="30000" dirty="0" smtClean="0">
                <a:solidFill>
                  <a:srgbClr val="002060"/>
                </a:solidFill>
              </a:rPr>
              <a:t>-1</a:t>
            </a:r>
            <a:r>
              <a:rPr lang="en-US" sz="2800" b="1" baseline="30000" dirty="0" smtClean="0">
                <a:solidFill>
                  <a:srgbClr val="002060"/>
                </a:solidFill>
              </a:rPr>
              <a:t> </a:t>
            </a:r>
            <a:r>
              <a:rPr lang="en-US" sz="2800" b="1" dirty="0" smtClean="0">
                <a:solidFill>
                  <a:srgbClr val="002060"/>
                </a:solidFill>
              </a:rPr>
              <a:t> reverses the correspondence given by </a:t>
            </a:r>
            <a:r>
              <a:rPr lang="en-US" sz="2800" b="1" i="1" dirty="0" smtClean="0">
                <a:solidFill>
                  <a:srgbClr val="002060"/>
                </a:solidFill>
              </a:rPr>
              <a:t>f</a:t>
            </a:r>
            <a:r>
              <a:rPr lang="en-US" sz="2800" b="1" dirty="0" smtClean="0">
                <a:solidFill>
                  <a:srgbClr val="002060"/>
                </a:solidFill>
              </a:rPr>
              <a:t>, </a:t>
            </a:r>
          </a:p>
          <a:p>
            <a:endParaRPr lang="en-US" sz="2800" b="1" dirty="0">
              <a:solidFill>
                <a:srgbClr val="002060"/>
              </a:solidFill>
            </a:endParaRPr>
          </a:p>
          <a:p>
            <a:r>
              <a:rPr lang="en-US" sz="2800" b="1" dirty="0" smtClean="0">
                <a:solidFill>
                  <a:srgbClr val="002060"/>
                </a:solidFill>
              </a:rPr>
              <a:t>so </a:t>
            </a:r>
            <a:r>
              <a:rPr lang="en-US" sz="2800" b="1" i="1" dirty="0" smtClean="0">
                <a:solidFill>
                  <a:srgbClr val="002060"/>
                </a:solidFill>
                <a:ea typeface="Cambria Math" pitchFamily="18" charset="0"/>
              </a:rPr>
              <a:t>f</a:t>
            </a:r>
            <a:r>
              <a:rPr lang="en-US" sz="2800" b="1" i="1" baseline="30000" dirty="0" smtClean="0">
                <a:solidFill>
                  <a:srgbClr val="002060"/>
                </a:solidFill>
                <a:ea typeface="Cambria Math" pitchFamily="18" charset="0"/>
              </a:rPr>
              <a:t>-</a:t>
            </a:r>
            <a:r>
              <a:rPr lang="en-US" sz="2800" b="1" baseline="30000" dirty="0" smtClean="0">
                <a:solidFill>
                  <a:srgbClr val="002060"/>
                </a:solidFill>
                <a:ea typeface="Cambria Math" pitchFamily="18" charset="0"/>
              </a:rPr>
              <a:t>1</a:t>
            </a:r>
            <a:r>
              <a:rPr lang="en-US" sz="2800" b="1" i="1" baseline="30000" dirty="0" smtClean="0">
                <a:solidFill>
                  <a:srgbClr val="002060"/>
                </a:solidFill>
                <a:ea typeface="Cambria Math" pitchFamily="18" charset="0"/>
              </a:rPr>
              <a:t> </a:t>
            </a:r>
            <a:r>
              <a:rPr lang="en-US" sz="2800" b="1" dirty="0" smtClean="0">
                <a:solidFill>
                  <a:srgbClr val="002060"/>
                </a:solidFill>
                <a:ea typeface="Cambria Math" pitchFamily="18" charset="0"/>
              </a:rPr>
              <a:t>(</a:t>
            </a:r>
            <a:r>
              <a:rPr lang="en-US" sz="2800" b="1" dirty="0" smtClean="0">
                <a:solidFill>
                  <a:srgbClr val="002060"/>
                </a:solidFill>
                <a:latin typeface="Cambria Math" pitchFamily="18" charset="0"/>
                <a:ea typeface="Cambria Math" pitchFamily="18" charset="0"/>
              </a:rPr>
              <a:t>1</a:t>
            </a:r>
            <a:r>
              <a:rPr lang="en-US" sz="2800" b="1" dirty="0" smtClean="0">
                <a:solidFill>
                  <a:srgbClr val="002060"/>
                </a:solidFill>
                <a:ea typeface="Cambria Math" pitchFamily="18" charset="0"/>
              </a:rPr>
              <a:t>) </a:t>
            </a:r>
            <a:r>
              <a:rPr lang="en-US" sz="2800" b="1" i="1" dirty="0" smtClean="0">
                <a:solidFill>
                  <a:srgbClr val="002060"/>
                </a:solidFill>
                <a:ea typeface="Cambria Math" pitchFamily="18" charset="0"/>
              </a:rPr>
              <a:t>= c</a:t>
            </a:r>
            <a:r>
              <a:rPr lang="en-US" sz="2800" b="1" dirty="0" smtClean="0">
                <a:solidFill>
                  <a:srgbClr val="002060"/>
                </a:solidFill>
                <a:latin typeface="Cambria Math" pitchFamily="18" charset="0"/>
                <a:ea typeface="Cambria Math" pitchFamily="18" charset="0"/>
              </a:rPr>
              <a:t>,    </a:t>
            </a:r>
            <a:r>
              <a:rPr lang="en-US" sz="2800" b="1" i="1" dirty="0" smtClean="0">
                <a:solidFill>
                  <a:srgbClr val="002060"/>
                </a:solidFill>
              </a:rPr>
              <a:t>f</a:t>
            </a:r>
            <a:r>
              <a:rPr lang="en-US" sz="2800" b="1" i="1" baseline="30000" dirty="0" smtClean="0">
                <a:solidFill>
                  <a:srgbClr val="002060"/>
                </a:solidFill>
              </a:rPr>
              <a:t>-</a:t>
            </a:r>
            <a:r>
              <a:rPr lang="en-US" sz="2800" b="1" baseline="30000" dirty="0" smtClean="0">
                <a:solidFill>
                  <a:srgbClr val="002060"/>
                </a:solidFill>
              </a:rPr>
              <a:t>1</a:t>
            </a:r>
            <a:r>
              <a:rPr lang="en-US" sz="2800" b="1" i="1" baseline="30000" dirty="0" smtClean="0">
                <a:solidFill>
                  <a:srgbClr val="002060"/>
                </a:solidFill>
              </a:rPr>
              <a:t> </a:t>
            </a:r>
            <a:r>
              <a:rPr lang="en-US" sz="2800" b="1" i="1" dirty="0" smtClean="0">
                <a:solidFill>
                  <a:srgbClr val="002060"/>
                </a:solidFill>
              </a:rPr>
              <a:t>(</a:t>
            </a:r>
            <a:r>
              <a:rPr lang="en-US" sz="2800" b="1" dirty="0" smtClean="0">
                <a:solidFill>
                  <a:srgbClr val="002060"/>
                </a:solidFill>
                <a:latin typeface="Cambria Math" pitchFamily="18" charset="0"/>
                <a:ea typeface="Cambria Math" pitchFamily="18" charset="0"/>
              </a:rPr>
              <a:t>2</a:t>
            </a:r>
            <a:r>
              <a:rPr lang="en-US" sz="2800" b="1" dirty="0" smtClean="0">
                <a:solidFill>
                  <a:srgbClr val="002060"/>
                </a:solidFill>
              </a:rPr>
              <a:t>)</a:t>
            </a:r>
            <a:r>
              <a:rPr lang="en-US" sz="2800" b="1" i="1" dirty="0" smtClean="0">
                <a:solidFill>
                  <a:srgbClr val="002060"/>
                </a:solidFill>
              </a:rPr>
              <a:t> = a,  </a:t>
            </a:r>
            <a:r>
              <a:rPr lang="en-US" sz="2800" b="1" dirty="0" smtClean="0">
                <a:solidFill>
                  <a:srgbClr val="002060"/>
                </a:solidFill>
              </a:rPr>
              <a:t>and</a:t>
            </a:r>
            <a:r>
              <a:rPr lang="en-US" sz="2800" b="1" i="1" dirty="0" smtClean="0">
                <a:solidFill>
                  <a:srgbClr val="002060"/>
                </a:solidFill>
              </a:rPr>
              <a:t> f</a:t>
            </a:r>
            <a:r>
              <a:rPr lang="en-US" sz="2800" b="1" i="1" baseline="30000" dirty="0" smtClean="0">
                <a:solidFill>
                  <a:srgbClr val="002060"/>
                </a:solidFill>
              </a:rPr>
              <a:t>-</a:t>
            </a:r>
            <a:r>
              <a:rPr lang="en-US" sz="2800" b="1" baseline="30000" dirty="0" smtClean="0">
                <a:solidFill>
                  <a:srgbClr val="002060"/>
                </a:solidFill>
              </a:rPr>
              <a:t>1</a:t>
            </a:r>
            <a:r>
              <a:rPr lang="en-US" sz="2800" b="1" i="1" baseline="30000" dirty="0" smtClean="0">
                <a:solidFill>
                  <a:srgbClr val="002060"/>
                </a:solidFill>
              </a:rPr>
              <a:t> </a:t>
            </a:r>
            <a:r>
              <a:rPr lang="en-US" sz="2800" b="1" i="1" dirty="0" smtClean="0">
                <a:solidFill>
                  <a:srgbClr val="002060"/>
                </a:solidFill>
              </a:rPr>
              <a:t>(</a:t>
            </a:r>
            <a:r>
              <a:rPr lang="en-US" sz="2800" b="1" dirty="0" smtClean="0">
                <a:solidFill>
                  <a:srgbClr val="002060"/>
                </a:solidFill>
                <a:latin typeface="Cambria Math" pitchFamily="18" charset="0"/>
                <a:ea typeface="Cambria Math" pitchFamily="18" charset="0"/>
              </a:rPr>
              <a:t>3</a:t>
            </a:r>
            <a:r>
              <a:rPr lang="en-US" sz="2800" b="1" dirty="0" smtClean="0">
                <a:solidFill>
                  <a:srgbClr val="002060"/>
                </a:solidFill>
              </a:rPr>
              <a:t>)</a:t>
            </a:r>
            <a:r>
              <a:rPr lang="en-US" sz="2800" b="1" i="1" dirty="0" smtClean="0">
                <a:solidFill>
                  <a:srgbClr val="002060"/>
                </a:solidFill>
              </a:rPr>
              <a:t> = b.</a:t>
            </a:r>
            <a:endParaRPr lang="en-US" sz="2800" b="1" dirty="0">
              <a:solidFill>
                <a:srgbClr val="002060"/>
              </a:solidFill>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 </a:t>
            </a:r>
            <a:r>
              <a:rPr lang="en-US" dirty="0" smtClean="0"/>
              <a:t>Let </a:t>
            </a:r>
            <a:r>
              <a:rPr lang="en-US" i="1" dirty="0" smtClean="0"/>
              <a:t>f: </a:t>
            </a:r>
            <a:r>
              <a:rPr lang="en-US" b="1" dirty="0" smtClean="0"/>
              <a:t>Z </a:t>
            </a:r>
            <a:r>
              <a:rPr lang="en-US" i="1" dirty="0" smtClean="0">
                <a:sym typeface="Wingdings" pitchFamily="2" charset="2"/>
              </a:rPr>
              <a:t> </a:t>
            </a:r>
            <a:r>
              <a:rPr lang="en-US" b="1" dirty="0" smtClean="0">
                <a:sym typeface="Wingdings" pitchFamily="2" charset="2"/>
              </a:rPr>
              <a:t>Z</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f(x) = x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sp>
        <p:nvSpPr>
          <p:cNvPr id="4" name="TextBox 3"/>
          <p:cNvSpPr txBox="1"/>
          <p:nvPr/>
        </p:nvSpPr>
        <p:spPr>
          <a:xfrm>
            <a:off x="1143000" y="3505200"/>
            <a:ext cx="6400800" cy="2677656"/>
          </a:xfrm>
          <a:prstGeom prst="rect">
            <a:avLst/>
          </a:prstGeom>
          <a:noFill/>
        </p:spPr>
        <p:txBody>
          <a:bodyPr wrap="square" rtlCol="0">
            <a:spAutoFit/>
          </a:bodyPr>
          <a:lstStyle/>
          <a:p>
            <a:r>
              <a:rPr lang="en-US" b="1" dirty="0" smtClean="0"/>
              <a:t>Solution</a:t>
            </a:r>
            <a:r>
              <a:rPr lang="en-US" dirty="0" smtClean="0"/>
              <a:t>: </a:t>
            </a:r>
            <a:r>
              <a:rPr lang="en-US" sz="2800" b="1" dirty="0" smtClean="0">
                <a:solidFill>
                  <a:srgbClr val="002060"/>
                </a:solidFill>
              </a:rPr>
              <a:t>The function </a:t>
            </a:r>
            <a:r>
              <a:rPr lang="en-US" sz="2800" b="1" i="1" dirty="0" smtClean="0">
                <a:solidFill>
                  <a:srgbClr val="002060"/>
                </a:solidFill>
              </a:rPr>
              <a:t>f</a:t>
            </a:r>
            <a:r>
              <a:rPr lang="en-US" sz="2800" b="1" dirty="0" smtClean="0">
                <a:solidFill>
                  <a:srgbClr val="002060"/>
                </a:solidFill>
              </a:rPr>
              <a:t> is invertible because it is a one-to-one correspondence. </a:t>
            </a:r>
          </a:p>
          <a:p>
            <a:endParaRPr lang="en-US" sz="2800" b="1" dirty="0">
              <a:solidFill>
                <a:srgbClr val="002060"/>
              </a:solidFill>
            </a:endParaRPr>
          </a:p>
          <a:p>
            <a:r>
              <a:rPr lang="en-US" sz="2800" b="1" dirty="0" smtClean="0">
                <a:solidFill>
                  <a:srgbClr val="002060"/>
                </a:solidFill>
              </a:rPr>
              <a:t>The inverse function </a:t>
            </a:r>
            <a:r>
              <a:rPr lang="en-US" sz="2800" b="1" i="1" dirty="0" smtClean="0">
                <a:solidFill>
                  <a:srgbClr val="002060"/>
                </a:solidFill>
              </a:rPr>
              <a:t>f</a:t>
            </a:r>
            <a:r>
              <a:rPr lang="en-US" sz="2800" b="1" i="1" baseline="30000" dirty="0" smtClean="0">
                <a:solidFill>
                  <a:srgbClr val="002060"/>
                </a:solidFill>
              </a:rPr>
              <a:t>-1</a:t>
            </a:r>
            <a:r>
              <a:rPr lang="en-US" sz="2800" b="1" baseline="30000" dirty="0" smtClean="0">
                <a:solidFill>
                  <a:srgbClr val="002060"/>
                </a:solidFill>
              </a:rPr>
              <a:t> </a:t>
            </a:r>
            <a:r>
              <a:rPr lang="en-US" sz="2800" b="1" dirty="0" smtClean="0">
                <a:solidFill>
                  <a:srgbClr val="002060"/>
                </a:solidFill>
              </a:rPr>
              <a:t> reverses the correspondence  so </a:t>
            </a:r>
            <a:r>
              <a:rPr lang="en-US" sz="2800" b="1" i="1" dirty="0" smtClean="0">
                <a:solidFill>
                  <a:srgbClr val="002060"/>
                </a:solidFill>
                <a:ea typeface="Cambria Math" pitchFamily="18" charset="0"/>
              </a:rPr>
              <a:t>f</a:t>
            </a:r>
            <a:r>
              <a:rPr lang="en-US" sz="2800" b="1" i="1" baseline="30000" dirty="0" smtClean="0">
                <a:solidFill>
                  <a:srgbClr val="002060"/>
                </a:solidFill>
                <a:ea typeface="Cambria Math" pitchFamily="18" charset="0"/>
              </a:rPr>
              <a:t>-</a:t>
            </a:r>
            <a:r>
              <a:rPr lang="en-US" sz="2800" b="1" baseline="30000" dirty="0" smtClean="0">
                <a:solidFill>
                  <a:srgbClr val="002060"/>
                </a:solidFill>
                <a:ea typeface="Cambria Math" pitchFamily="18" charset="0"/>
              </a:rPr>
              <a:t>1</a:t>
            </a:r>
            <a:r>
              <a:rPr lang="en-US" sz="2800" b="1" i="1" baseline="30000" dirty="0" smtClean="0">
                <a:solidFill>
                  <a:srgbClr val="002060"/>
                </a:solidFill>
                <a:ea typeface="Cambria Math" pitchFamily="18" charset="0"/>
              </a:rPr>
              <a:t> </a:t>
            </a:r>
            <a:r>
              <a:rPr lang="en-US" sz="2800" b="1" i="1" dirty="0" smtClean="0">
                <a:solidFill>
                  <a:srgbClr val="002060"/>
                </a:solidFill>
                <a:ea typeface="Cambria Math" pitchFamily="18" charset="0"/>
              </a:rPr>
              <a:t>(y) = y – </a:t>
            </a:r>
            <a:r>
              <a:rPr lang="en-US" sz="2800" b="1" dirty="0" smtClean="0">
                <a:solidFill>
                  <a:srgbClr val="002060"/>
                </a:solidFill>
                <a:latin typeface="Cambria Math" pitchFamily="18" charset="0"/>
                <a:ea typeface="Cambria Math" pitchFamily="18" charset="0"/>
              </a:rPr>
              <a:t>1.   </a:t>
            </a:r>
            <a:endParaRPr lang="en-US" sz="2800" b="1" dirty="0">
              <a:solidFill>
                <a:srgbClr val="002060"/>
              </a:solidFill>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t>Let </a:t>
            </a:r>
            <a:r>
              <a:rPr lang="en-US" i="1" dirty="0" smtClean="0"/>
              <a:t>f: </a:t>
            </a:r>
            <a:r>
              <a:rPr lang="en-US" b="1" dirty="0" smtClean="0"/>
              <a:t>R</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a:t>
            </a:r>
            <a:r>
              <a:rPr lang="en-US" b="1" dirty="0" smtClean="0">
                <a:sym typeface="Wingdings" pitchFamily="2" charset="2"/>
              </a:rPr>
              <a:t>R</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                   </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6324600" cy="954107"/>
          </a:xfrm>
          <a:prstGeom prst="rect">
            <a:avLst/>
          </a:prstGeom>
          <a:noFill/>
        </p:spPr>
        <p:txBody>
          <a:bodyPr wrap="square" rtlCol="0">
            <a:spAutoFit/>
          </a:bodyPr>
          <a:lstStyle/>
          <a:p>
            <a:r>
              <a:rPr lang="en-US" b="1" dirty="0" smtClean="0"/>
              <a:t>Solution</a:t>
            </a:r>
            <a:r>
              <a:rPr lang="en-US" dirty="0" smtClean="0"/>
              <a:t>: </a:t>
            </a:r>
            <a:r>
              <a:rPr lang="en-US" sz="2800" b="1" dirty="0" smtClean="0">
                <a:solidFill>
                  <a:srgbClr val="002060"/>
                </a:solidFill>
              </a:rPr>
              <a:t>The function </a:t>
            </a:r>
            <a:r>
              <a:rPr lang="en-US" sz="2800" b="1" i="1" dirty="0" smtClean="0">
                <a:solidFill>
                  <a:srgbClr val="002060"/>
                </a:solidFill>
              </a:rPr>
              <a:t>f</a:t>
            </a:r>
            <a:r>
              <a:rPr lang="en-US" sz="2800" b="1" dirty="0" smtClean="0">
                <a:solidFill>
                  <a:srgbClr val="002060"/>
                </a:solidFill>
              </a:rPr>
              <a:t> is not invertible because it is not one-to-one . </a:t>
            </a:r>
            <a:endParaRPr lang="en-US" sz="2800" b="1" dirty="0">
              <a:solidFill>
                <a:srgbClr val="002060"/>
              </a:solidFill>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f</a:t>
            </a:r>
            <a:r>
              <a:rPr lang="en-US" dirty="0" smtClean="0"/>
              <a:t>: </a:t>
            </a:r>
            <a:r>
              <a:rPr lang="en-US" i="1" dirty="0" smtClean="0"/>
              <a:t>B</a:t>
            </a:r>
            <a:r>
              <a:rPr lang="en-US" dirty="0" smtClean="0"/>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C</a:t>
            </a:r>
            <a:r>
              <a:rPr lang="en-US" dirty="0" smtClean="0">
                <a:sym typeface="Wingdings" pitchFamily="2" charset="2"/>
              </a:rPr>
              <a:t>, </a:t>
            </a:r>
            <a:r>
              <a:rPr lang="en-US" i="1" dirty="0" smtClean="0">
                <a:sym typeface="Wingdings" pitchFamily="2" charset="2"/>
              </a:rPr>
              <a:t>g</a:t>
            </a:r>
            <a:r>
              <a:rPr lang="en-US" dirty="0" smtClean="0">
                <a:sym typeface="Wingdings" pitchFamily="2" charset="2"/>
              </a:rPr>
              <a:t>: </a:t>
            </a:r>
            <a:r>
              <a:rPr lang="en-US" i="1" dirty="0" smtClean="0">
                <a:sym typeface="Wingdings" pitchFamily="2" charset="2"/>
              </a:rPr>
              <a:t>A</a:t>
            </a:r>
            <a:r>
              <a:rPr lang="en-US" dirty="0" smtClean="0">
                <a:sym typeface="Wingdings" pitchFamily="2" charset="2"/>
              </a:rPr>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B</a:t>
            </a:r>
            <a:r>
              <a:rPr lang="en-US" dirty="0" smtClean="0">
                <a:sym typeface="Wingdings" pitchFamily="2" charset="2"/>
              </a:rPr>
              <a:t>. The </a:t>
            </a:r>
            <a:r>
              <a:rPr lang="en-US" i="1" dirty="0" smtClean="0">
                <a:sym typeface="Wingdings" pitchFamily="2" charset="2"/>
              </a:rPr>
              <a:t>composition of f with g</a:t>
            </a:r>
            <a:r>
              <a:rPr lang="en-US" dirty="0" smtClean="0">
                <a:sym typeface="Wingdings" pitchFamily="2" charset="2"/>
              </a:rPr>
              <a:t>, denoted            is the function from </a:t>
            </a:r>
            <a:r>
              <a:rPr lang="en-US" i="1" dirty="0" smtClean="0">
                <a:sym typeface="Wingdings" pitchFamily="2" charset="2"/>
              </a:rPr>
              <a:t>A</a:t>
            </a:r>
            <a:r>
              <a:rPr lang="en-US" dirty="0" smtClean="0">
                <a:sym typeface="Wingdings" pitchFamily="2" charset="2"/>
              </a:rPr>
              <a:t> to </a:t>
            </a:r>
            <a:r>
              <a:rPr lang="en-US" i="1" dirty="0" smtClean="0">
                <a:sym typeface="Wingdings" pitchFamily="2" charset="2"/>
              </a:rPr>
              <a:t>C </a:t>
            </a:r>
            <a:r>
              <a:rPr lang="en-US" dirty="0" smtClean="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
        <p:nvSpPr>
          <p:cNvPr id="7" name="Slide Number Placeholder 6"/>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Composition </a:t>
            </a:r>
            <a:endParaRPr lang="en-US" dirty="0"/>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smtClean="0"/>
              <a:t>A</a:t>
            </a:r>
            <a:endParaRPr lang="en-US" sz="4000" b="1" dirty="0"/>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smtClean="0"/>
              <a:t>C</a:t>
            </a:r>
            <a:endParaRPr lang="en-US" sz="4000" b="1" dirty="0"/>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smtClean="0"/>
              <a:t>a</a:t>
            </a:r>
            <a:endParaRPr lang="en-US" dirty="0"/>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smtClean="0"/>
              <a:t>c</a:t>
            </a:r>
            <a:endParaRPr lang="en-US" dirty="0"/>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smtClean="0"/>
              <a:t>d</a:t>
            </a:r>
            <a:endParaRPr lang="en-US" dirty="0"/>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smtClean="0"/>
              <a:t>i</a:t>
            </a:r>
            <a:endParaRPr lang="en-US" dirty="0"/>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smtClean="0"/>
              <a:t>j</a:t>
            </a:r>
            <a:endParaRPr lang="en-US" dirty="0"/>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smtClean="0"/>
              <a:t>h</a:t>
            </a:r>
            <a:endParaRPr lang="en-US" dirty="0"/>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smtClean="0"/>
                <a:t>B</a:t>
              </a:r>
              <a:endParaRPr lang="en-US" sz="4000" b="1" dirty="0"/>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smtClean="0"/>
                <a:t>C</a:t>
              </a:r>
              <a:endParaRPr lang="en-US" sz="4000" b="1" dirty="0"/>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smtClean="0"/>
                <a:t>g</a:t>
              </a:r>
              <a:endParaRPr lang="en-US" sz="2400" i="1" dirty="0"/>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smtClean="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smtClean="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smtClean="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smtClean="0"/>
                <a:t>f</a:t>
              </a:r>
              <a:endParaRPr lang="en-US" sz="2400" i="1" dirty="0"/>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9CA217EF-0505-4C33-BB20-8A8DF203902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If                         and                                  , then </a:t>
            </a:r>
          </a:p>
          <a:p>
            <a:endParaRPr lang="en-US" dirty="0" smtClean="0"/>
          </a:p>
          <a:p>
            <a:pPr>
              <a:buNone/>
            </a:pPr>
            <a:r>
              <a:rPr lang="en-US" dirty="0" smtClean="0"/>
              <a:t>     and  </a:t>
            </a: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
        <p:nvSpPr>
          <p:cNvPr id="7" name="Slide Number Placeholder 6"/>
          <p:cNvSpPr>
            <a:spLocks noGrp="1"/>
          </p:cNvSpPr>
          <p:nvPr>
            <p:ph type="sldNum" sz="quarter" idx="12"/>
          </p:nvPr>
        </p:nvSpPr>
        <p:spPr/>
        <p:txBody>
          <a:bodyPr/>
          <a:lstStyle/>
          <a:p>
            <a:fld id="{9CA217EF-0505-4C33-BB20-8A8DF203902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set</a:t>
            </a:r>
            <a:r>
              <a:rPr lang="en-US" dirty="0" smtClean="0"/>
              <a:t> is an unordered collection of objects.</a:t>
            </a:r>
          </a:p>
          <a:p>
            <a:pPr lvl="1"/>
            <a:r>
              <a:rPr lang="en-US" dirty="0" smtClean="0"/>
              <a:t> the students in this class</a:t>
            </a:r>
          </a:p>
          <a:p>
            <a:pPr lvl="1"/>
            <a:r>
              <a:rPr lang="en-US" dirty="0" smtClean="0"/>
              <a:t> the chairs in this room</a:t>
            </a:r>
          </a:p>
          <a:p>
            <a:r>
              <a:rPr lang="en-US" dirty="0" smtClean="0"/>
              <a:t>The objects in a set are called the </a:t>
            </a:r>
            <a:r>
              <a:rPr lang="en-US" i="1" dirty="0" smtClean="0"/>
              <a:t>elements</a:t>
            </a:r>
            <a:r>
              <a:rPr lang="en-US" dirty="0" smtClean="0"/>
              <a:t>, or </a:t>
            </a:r>
            <a:r>
              <a:rPr lang="en-US" i="1" dirty="0" smtClean="0"/>
              <a:t>members</a:t>
            </a:r>
            <a:r>
              <a:rPr lang="en-US" dirty="0" smtClean="0"/>
              <a:t> of the set. A set is said to </a:t>
            </a:r>
            <a:r>
              <a:rPr lang="en-US" i="1" dirty="0" smtClean="0"/>
              <a:t>contain</a:t>
            </a:r>
            <a:r>
              <a:rPr lang="en-US" dirty="0" smtClean="0"/>
              <a:t> its elements.</a:t>
            </a:r>
          </a:p>
          <a:p>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t>denotes that </a:t>
            </a:r>
            <a:r>
              <a:rPr lang="en-US" i="1" dirty="0" smtClean="0">
                <a:latin typeface="Cambria Math" pitchFamily="18" charset="0"/>
                <a:ea typeface="Cambria Math" pitchFamily="18" charset="0"/>
              </a:rPr>
              <a:t>a</a:t>
            </a:r>
            <a:r>
              <a:rPr lang="en-US" dirty="0" smtClean="0"/>
              <a:t> is an element of the set </a:t>
            </a:r>
            <a:r>
              <a:rPr lang="en-US" i="1" dirty="0" smtClean="0">
                <a:latin typeface="Cambria Math" pitchFamily="18" charset="0"/>
                <a:ea typeface="Cambria Math" pitchFamily="18" charset="0"/>
              </a:rPr>
              <a:t>A</a:t>
            </a:r>
            <a:r>
              <a:rPr lang="en-US" dirty="0" smtClean="0"/>
              <a:t>.</a:t>
            </a:r>
          </a:p>
          <a:p>
            <a:r>
              <a:rPr lang="en-US" dirty="0" smtClean="0"/>
              <a:t>If </a:t>
            </a:r>
            <a:r>
              <a:rPr lang="en-US" i="1" dirty="0" smtClean="0">
                <a:latin typeface="Cambria Math" pitchFamily="18" charset="0"/>
                <a:ea typeface="Cambria Math" pitchFamily="18" charset="0"/>
              </a:rPr>
              <a:t>a</a:t>
            </a:r>
            <a:r>
              <a:rPr lang="en-US" dirty="0" smtClean="0"/>
              <a:t> is not a member of </a:t>
            </a:r>
            <a:r>
              <a:rPr lang="en-US" i="1" dirty="0" smtClean="0">
                <a:latin typeface="Cambria Math" pitchFamily="18" charset="0"/>
                <a:ea typeface="Cambria Math" pitchFamily="18" charset="0"/>
              </a:rPr>
              <a:t>A</a:t>
            </a:r>
            <a:r>
              <a:rPr lang="en-US" dirty="0" smtClean="0"/>
              <a:t>, write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g</a:t>
            </a:r>
            <a:r>
              <a:rPr lang="en-US" dirty="0" smtClean="0"/>
              <a:t> be the function from the set {</a:t>
            </a:r>
            <a:r>
              <a:rPr lang="en-US" i="1" dirty="0" err="1" smtClean="0"/>
              <a:t>a,b,c</a:t>
            </a:r>
            <a:r>
              <a:rPr lang="en-US" dirty="0" smtClean="0"/>
              <a:t>}</a:t>
            </a:r>
            <a:r>
              <a:rPr lang="en-US" i="1" dirty="0" smtClean="0"/>
              <a:t> </a:t>
            </a:r>
            <a:r>
              <a:rPr lang="en-US" dirty="0" smtClean="0"/>
              <a:t>to itself such that </a:t>
            </a:r>
            <a:r>
              <a:rPr lang="en-US" i="1" dirty="0" smtClean="0"/>
              <a:t>g</a:t>
            </a:r>
            <a:r>
              <a:rPr lang="en-US" dirty="0" smtClean="0"/>
              <a:t>(</a:t>
            </a:r>
            <a:r>
              <a:rPr lang="en-US" i="1" dirty="0" smtClean="0"/>
              <a:t>a</a:t>
            </a:r>
            <a:r>
              <a:rPr lang="en-US" dirty="0" smtClean="0"/>
              <a:t>)</a:t>
            </a:r>
            <a:r>
              <a:rPr lang="en-US" i="1" dirty="0" smtClean="0"/>
              <a:t> = b</a:t>
            </a:r>
            <a:r>
              <a:rPr lang="en-US" dirty="0" smtClean="0"/>
              <a:t>, </a:t>
            </a:r>
            <a:r>
              <a:rPr lang="en-US" i="1" dirty="0" smtClean="0"/>
              <a:t>g</a:t>
            </a:r>
            <a:r>
              <a:rPr lang="en-US" dirty="0" smtClean="0"/>
              <a:t>(</a:t>
            </a:r>
            <a:r>
              <a:rPr lang="en-US" i="1" dirty="0" smtClean="0"/>
              <a:t>b</a:t>
            </a:r>
            <a:r>
              <a:rPr lang="en-US" dirty="0" smtClean="0"/>
              <a:t>)</a:t>
            </a:r>
            <a:r>
              <a:rPr lang="en-US" i="1" dirty="0" smtClean="0"/>
              <a:t> = c</a:t>
            </a:r>
            <a:r>
              <a:rPr lang="en-US" dirty="0" smtClean="0"/>
              <a:t>, and </a:t>
            </a:r>
            <a:r>
              <a:rPr lang="en-US" i="1" dirty="0" smtClean="0"/>
              <a:t>g</a:t>
            </a:r>
            <a:r>
              <a:rPr lang="en-US" dirty="0" smtClean="0"/>
              <a:t>(</a:t>
            </a:r>
            <a:r>
              <a:rPr lang="en-US" i="1" dirty="0" smtClean="0"/>
              <a:t>c</a:t>
            </a:r>
            <a:r>
              <a:rPr lang="en-US" dirty="0" smtClean="0"/>
              <a:t>)</a:t>
            </a:r>
            <a:r>
              <a:rPr lang="en-US" i="1" dirty="0" smtClean="0"/>
              <a:t> = a</a:t>
            </a:r>
            <a:r>
              <a:rPr lang="en-US" dirty="0" smtClean="0"/>
              <a:t>. Let  </a:t>
            </a:r>
            <a:r>
              <a:rPr lang="en-US" i="1" dirty="0" smtClean="0"/>
              <a:t>f</a:t>
            </a:r>
            <a:r>
              <a:rPr lang="en-US" dirty="0" smtClean="0"/>
              <a:t> be the function from the set {</a:t>
            </a:r>
            <a:r>
              <a:rPr lang="en-US" i="1" dirty="0" err="1" smtClean="0"/>
              <a:t>a,b,c</a:t>
            </a:r>
            <a:r>
              <a:rPr lang="en-US" dirty="0" smtClean="0"/>
              <a:t>}</a:t>
            </a:r>
            <a:r>
              <a:rPr lang="en-US" i="1" dirty="0" smtClean="0"/>
              <a:t> </a:t>
            </a:r>
            <a:r>
              <a:rPr lang="en-US" dirty="0" smtClean="0"/>
              <a:t>to the set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and </a:t>
            </a:r>
            <a:r>
              <a:rPr lang="en-US" i="1" dirty="0" smtClean="0"/>
              <a:t>f</a:t>
            </a:r>
            <a:r>
              <a:rPr lang="en-US" dirty="0" smtClean="0"/>
              <a:t>(</a:t>
            </a:r>
            <a:r>
              <a:rPr lang="en-US" i="1" dirty="0" smtClean="0"/>
              <a:t>c</a:t>
            </a:r>
            <a:r>
              <a:rPr lang="en-US" dirty="0" smtClean="0"/>
              <a:t>)</a:t>
            </a:r>
            <a:r>
              <a:rPr lang="en-US" i="1" dirty="0" smtClean="0"/>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what is the composition of </a:t>
            </a:r>
            <a:r>
              <a:rPr lang="en-US" i="1" dirty="0" smtClean="0"/>
              <a:t>g </a:t>
            </a:r>
            <a:r>
              <a:rPr lang="en-US" dirty="0" smtClean="0"/>
              <a:t>and </a:t>
            </a:r>
            <a:r>
              <a:rPr lang="en-US" i="1" dirty="0" smtClean="0"/>
              <a:t>f</a:t>
            </a:r>
            <a:r>
              <a:rPr lang="en-US" dirty="0" smtClean="0"/>
              <a:t>.</a:t>
            </a:r>
          </a:p>
          <a:p>
            <a:pPr>
              <a:buNone/>
            </a:pPr>
            <a:r>
              <a:rPr lang="en-US" b="1" dirty="0" smtClean="0"/>
              <a:t>    Solution:  </a:t>
            </a:r>
            <a:r>
              <a:rPr lang="en-US" dirty="0" smtClean="0"/>
              <a:t>The composition </a:t>
            </a:r>
            <a:r>
              <a:rPr lang="en-US" i="1" dirty="0" err="1" smtClean="0"/>
              <a:t>f</a:t>
            </a:r>
            <a:r>
              <a:rPr lang="en-US" i="1" dirty="0" err="1" smtClean="0">
                <a:latin typeface="Cambria Math"/>
                <a:ea typeface="Cambria Math"/>
              </a:rPr>
              <a:t>∘g</a:t>
            </a:r>
            <a:r>
              <a:rPr lang="en-US" dirty="0" smtClean="0"/>
              <a:t>  is defined by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2</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1</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a:t>
            </a:r>
            <a:r>
              <a:rPr lang="en-US" dirty="0" smtClean="0"/>
              <a:t> </a:t>
            </a:r>
          </a:p>
          <a:p>
            <a:pPr lvl="1">
              <a:buNone/>
            </a:pPr>
            <a:r>
              <a:rPr lang="en-US" dirty="0" smtClean="0"/>
              <a:t>Note that </a:t>
            </a:r>
            <a:r>
              <a:rPr lang="en-US" i="1" dirty="0" err="1" smtClean="0"/>
              <a:t>g</a:t>
            </a:r>
            <a:r>
              <a:rPr lang="en-US" i="1" dirty="0" err="1" smtClean="0">
                <a:latin typeface="Cambria Math"/>
                <a:ea typeface="Cambria Math"/>
              </a:rPr>
              <a:t>∘f</a:t>
            </a:r>
            <a:r>
              <a:rPr lang="en-US" i="1" dirty="0" smtClean="0">
                <a:latin typeface="Cambria Math"/>
                <a:ea typeface="Cambria Math"/>
              </a:rPr>
              <a:t>  </a:t>
            </a:r>
            <a:r>
              <a:rPr lang="en-US" dirty="0" smtClean="0">
                <a:latin typeface="Cambria Math"/>
                <a:ea typeface="Cambria Math"/>
              </a:rPr>
              <a:t>is not defined, because the range of </a:t>
            </a:r>
            <a:r>
              <a:rPr lang="en-US" i="1" dirty="0" smtClean="0">
                <a:ea typeface="Cambria Math"/>
              </a:rPr>
              <a:t>f</a:t>
            </a:r>
            <a:r>
              <a:rPr lang="en-US" dirty="0" smtClean="0">
                <a:latin typeface="Cambria Math"/>
                <a:ea typeface="Cambria Math"/>
              </a:rPr>
              <a:t> is not a subset of the domain of </a:t>
            </a:r>
            <a:r>
              <a:rPr lang="en-US" i="1" dirty="0" smtClean="0">
                <a:ea typeface="Cambria Math"/>
              </a:rPr>
              <a:t>g</a:t>
            </a:r>
            <a:r>
              <a:rPr lang="en-US" dirty="0" smtClean="0">
                <a:latin typeface="Cambria Math"/>
                <a:ea typeface="Cambria Math"/>
              </a:rPr>
              <a:t>. </a:t>
            </a:r>
            <a:endParaRPr lang="en-US" dirty="0" smtClean="0"/>
          </a:p>
          <a:p>
            <a:pPr lvl="1"/>
            <a:endParaRPr lang="en-US" dirty="0" smtClean="0"/>
          </a:p>
          <a:p>
            <a:pPr lvl="1"/>
            <a:endParaRPr lang="en-US" dirty="0" smtClean="0"/>
          </a:p>
          <a:p>
            <a:pPr lvl="1"/>
            <a:endParaRPr lang="en-US" dirty="0" smtClean="0"/>
          </a:p>
          <a:p>
            <a:endParaRPr lang="en-US" dirty="0" smtClean="0"/>
          </a:p>
          <a:p>
            <a:endParaRPr lang="en-US" b="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of Functions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f</a:t>
            </a:r>
            <a:r>
              <a:rPr lang="en-US" dirty="0" smtClean="0"/>
              <a:t> be a function from the set </a:t>
            </a:r>
            <a:r>
              <a:rPr lang="en-US" i="1" dirty="0" smtClean="0"/>
              <a:t>A</a:t>
            </a:r>
            <a:r>
              <a:rPr lang="en-US" dirty="0" smtClean="0"/>
              <a:t> to the set </a:t>
            </a:r>
            <a:r>
              <a:rPr lang="en-US" i="1" dirty="0" smtClean="0"/>
              <a:t>B</a:t>
            </a:r>
            <a:r>
              <a:rPr lang="en-US" dirty="0" smtClean="0"/>
              <a:t>. The </a:t>
            </a:r>
            <a:r>
              <a:rPr lang="en-US" i="1" dirty="0" smtClean="0"/>
              <a:t>graph</a:t>
            </a:r>
            <a:r>
              <a:rPr lang="en-US" dirty="0" smtClean="0"/>
              <a:t> of the function </a:t>
            </a:r>
            <a:r>
              <a:rPr lang="en-US" i="1" dirty="0" smtClean="0"/>
              <a:t>f</a:t>
            </a:r>
            <a:r>
              <a:rPr lang="en-US" dirty="0" smtClean="0"/>
              <a:t> is the set of ordered pairs   </a:t>
            </a:r>
            <a:r>
              <a:rPr lang="en-US" dirty="0" smtClean="0">
                <a:latin typeface="Cambria Math" pitchFamily="18" charset="0"/>
                <a:ea typeface="Cambria Math" pitchFamily="18" charset="0"/>
              </a:rPr>
              <a:t>{(</a:t>
            </a:r>
            <a:r>
              <a:rPr lang="en-US" i="1" dirty="0" err="1" smtClean="0">
                <a:ea typeface="Cambria Math" pitchFamily="18" charset="0"/>
              </a:rPr>
              <a:t>a,b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latin typeface="Cambria Math"/>
                <a:ea typeface="Cambria Math"/>
              </a:rPr>
              <a:t>A</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a:t>
            </a:r>
            <a:r>
              <a:rPr lang="en-US" i="1" dirty="0" smtClean="0">
                <a:ea typeface="Cambria Math"/>
              </a:rPr>
              <a:t>a</a:t>
            </a:r>
            <a:r>
              <a:rPr lang="en-US" dirty="0" smtClean="0">
                <a:latin typeface="Cambria Math"/>
                <a:ea typeface="Cambria Math"/>
              </a:rPr>
              <a:t>) = </a:t>
            </a:r>
            <a:r>
              <a:rPr lang="en-US" i="1" dirty="0" smtClean="0">
                <a:ea typeface="Cambria Math"/>
              </a:rPr>
              <a:t>b</a:t>
            </a:r>
            <a:r>
              <a:rPr lang="en-US" dirty="0" smtClean="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n</a:t>
            </a:r>
            <a:r>
              <a:rPr lang="en-US" sz="2400" dirty="0" smtClean="0"/>
              <a:t> </a:t>
            </a:r>
            <a:r>
              <a:rPr lang="en-US" sz="2400" dirty="0" smtClean="0">
                <a:latin typeface="Cambria Math" pitchFamily="18" charset="0"/>
                <a:ea typeface="Cambria Math" pitchFamily="18" charset="0"/>
              </a:rPr>
              <a:t>+ 1 </a:t>
            </a:r>
          </a:p>
          <a:p>
            <a:r>
              <a:rPr lang="en-US" sz="2400" dirty="0" smtClean="0"/>
              <a:t>    from Z to Z</a:t>
            </a:r>
            <a:endParaRPr lang="en-US" sz="2400" dirty="0"/>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x</a:t>
            </a:r>
            <a:r>
              <a:rPr lang="en-US" sz="2400" dirty="0" smtClean="0"/>
              <a:t>) = </a:t>
            </a:r>
            <a:r>
              <a:rPr lang="en-US" sz="2400" i="1" dirty="0" smtClean="0"/>
              <a:t>x</a:t>
            </a:r>
            <a:r>
              <a:rPr lang="en-US" sz="2400" baseline="30000" dirty="0" smtClean="0">
                <a:latin typeface="Cambria Math" pitchFamily="18" charset="0"/>
                <a:ea typeface="Cambria Math" pitchFamily="18" charset="0"/>
              </a:rPr>
              <a:t>2</a:t>
            </a:r>
            <a:r>
              <a:rPr lang="en-US" sz="2400" dirty="0" smtClean="0"/>
              <a:t> </a:t>
            </a:r>
          </a:p>
          <a:p>
            <a:r>
              <a:rPr lang="en-US" sz="2400" dirty="0" smtClean="0"/>
              <a:t>    from Z to Z</a:t>
            </a:r>
            <a:endParaRPr lang="en-US" sz="2400" dirty="0"/>
          </a:p>
        </p:txBody>
      </p:sp>
      <p:sp>
        <p:nvSpPr>
          <p:cNvPr id="8" name="Slide Number Placeholder 7"/>
          <p:cNvSpPr>
            <a:spLocks noGrp="1"/>
          </p:cNvSpPr>
          <p:nvPr>
            <p:ph type="sldNum" sz="quarter" idx="12"/>
          </p:nvPr>
        </p:nvSpPr>
        <p:spPr/>
        <p:txBody>
          <a:bodyPr/>
          <a:lstStyle/>
          <a:p>
            <a:fld id="{9CA217EF-0505-4C33-BB20-8A8DF2039023}"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Functions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floor</a:t>
            </a:r>
            <a:r>
              <a:rPr lang="en-US" dirty="0" smtClean="0"/>
              <a:t> function, denoted</a:t>
            </a:r>
          </a:p>
          <a:p>
            <a:endParaRPr lang="en-US" dirty="0" smtClean="0"/>
          </a:p>
          <a:p>
            <a:pPr>
              <a:buNone/>
            </a:pPr>
            <a:r>
              <a:rPr lang="en-US" dirty="0" smtClean="0"/>
              <a:t>  is the largest integer less than or equal to </a:t>
            </a:r>
            <a:r>
              <a:rPr lang="en-US" i="1" dirty="0" smtClean="0"/>
              <a:t>x</a:t>
            </a:r>
            <a:r>
              <a:rPr lang="en-US" dirty="0" smtClean="0"/>
              <a:t>.</a:t>
            </a:r>
          </a:p>
          <a:p>
            <a:endParaRPr lang="en-US" dirty="0" smtClean="0"/>
          </a:p>
          <a:p>
            <a:r>
              <a:rPr lang="en-US" dirty="0" smtClean="0"/>
              <a:t>The </a:t>
            </a:r>
            <a:r>
              <a:rPr lang="en-US" i="1" dirty="0" smtClean="0"/>
              <a:t>ceiling </a:t>
            </a:r>
            <a:r>
              <a:rPr lang="en-US" dirty="0" smtClean="0"/>
              <a:t>function, denoted</a:t>
            </a:r>
          </a:p>
          <a:p>
            <a:endParaRPr lang="en-US" dirty="0" smtClean="0"/>
          </a:p>
          <a:p>
            <a:pPr>
              <a:buNone/>
            </a:pPr>
            <a:r>
              <a:rPr lang="en-US" dirty="0" smtClean="0"/>
              <a:t>  is the smallest integer greater than or  equal to </a:t>
            </a:r>
            <a:r>
              <a:rPr lang="en-US" i="1" dirty="0" smtClean="0"/>
              <a:t>x</a:t>
            </a:r>
            <a:endParaRPr lang="en-US" i="1" dirty="0"/>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smtClean="0"/>
              <a:t>Example:</a:t>
            </a:r>
            <a:endParaRPr lang="en-US" sz="2400" b="1" dirty="0"/>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
        <p:nvSpPr>
          <p:cNvPr id="9" name="Slide Number Placeholder 8"/>
          <p:cNvSpPr>
            <a:spLocks noGrp="1"/>
          </p:cNvSpPr>
          <p:nvPr>
            <p:ph type="sldNum" sz="quarter" idx="12"/>
          </p:nvPr>
        </p:nvSpPr>
        <p:spPr/>
        <p:txBody>
          <a:bodyPr/>
          <a:lstStyle/>
          <a:p>
            <a:fld id="{9CA217EF-0505-4C33-BB20-8A8DF2039023}"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smtClean="0"/>
              <a:t>Graph of (a) Floor and (b) Ceiling Functions </a:t>
            </a:r>
          </a:p>
          <a:p>
            <a:r>
              <a:rPr lang="en-US" sz="2400" dirty="0" smtClean="0"/>
              <a:t>    </a:t>
            </a:r>
            <a:endParaRPr lang="en-US" sz="24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
        <p:nvSpPr>
          <p:cNvPr id="3" name="Slide Number Placeholder 2"/>
          <p:cNvSpPr>
            <a:spLocks noGrp="1"/>
          </p:cNvSpPr>
          <p:nvPr>
            <p:ph type="sldNum" sz="quarter" idx="12"/>
          </p:nvPr>
        </p:nvSpPr>
        <p:spPr/>
        <p:txBody>
          <a:bodyPr/>
          <a:lstStyle/>
          <a:p>
            <a:fld id="{9CA217EF-0505-4C33-BB20-8A8DF2039023}"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Function </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  </a:t>
            </a:r>
            <a:r>
              <a:rPr lang="en-US" i="1" dirty="0" smtClean="0"/>
              <a:t>f</a:t>
            </a:r>
            <a:r>
              <a:rPr lang="en-US" dirty="0" smtClean="0"/>
              <a:t>:</a:t>
            </a:r>
            <a:r>
              <a:rPr lang="en-US" b="1" dirty="0" smtClean="0"/>
              <a:t> N </a:t>
            </a:r>
            <a:r>
              <a:rPr lang="en-US" b="1" dirty="0" smtClean="0">
                <a:latin typeface="Cambria Math"/>
                <a:ea typeface="Cambria Math"/>
                <a:sym typeface="Wingdings" pitchFamily="2" charset="2"/>
              </a:rPr>
              <a:t>→</a:t>
            </a:r>
            <a:r>
              <a:rPr lang="en-US" b="1" dirty="0" smtClean="0">
                <a:sym typeface="Wingdings" pitchFamily="2" charset="2"/>
              </a:rPr>
              <a:t> Z</a:t>
            </a:r>
            <a:r>
              <a:rPr lang="en-US" b="1" baseline="30000" dirty="0" smtClean="0">
                <a:sym typeface="Wingdings" pitchFamily="2" charset="2"/>
              </a:rPr>
              <a:t>+</a:t>
            </a:r>
            <a:r>
              <a:rPr lang="en-US" b="1" dirty="0" smtClean="0">
                <a:sym typeface="Wingdings" pitchFamily="2" charset="2"/>
              </a:rPr>
              <a:t> , </a:t>
            </a:r>
            <a:r>
              <a:rPr lang="en-US" dirty="0" smtClean="0">
                <a:sym typeface="Wingdings" pitchFamily="2" charset="2"/>
              </a:rPr>
              <a:t>denoted by </a:t>
            </a:r>
            <a:r>
              <a:rPr lang="en-US" i="1" dirty="0" smtClean="0">
                <a:sym typeface="Wingdings" pitchFamily="2" charset="2"/>
              </a:rPr>
              <a:t>f</a:t>
            </a:r>
            <a:r>
              <a:rPr lang="en-US" dirty="0" smtClean="0">
                <a:sym typeface="Wingdings" pitchFamily="2" charset="2"/>
              </a:rPr>
              <a:t>(</a:t>
            </a:r>
            <a:r>
              <a:rPr lang="en-US" i="1" dirty="0" smtClean="0">
                <a:sym typeface="Wingdings" pitchFamily="2" charset="2"/>
              </a:rPr>
              <a:t>n</a:t>
            </a:r>
            <a:r>
              <a:rPr lang="en-US" dirty="0" smtClean="0">
                <a:sym typeface="Wingdings" pitchFamily="2" charset="2"/>
              </a:rPr>
              <a:t>) = </a:t>
            </a:r>
            <a:r>
              <a:rPr lang="en-US" i="1" dirty="0" smtClean="0">
                <a:sym typeface="Wingdings" pitchFamily="2" charset="2"/>
              </a:rPr>
              <a:t>n</a:t>
            </a:r>
            <a:r>
              <a:rPr lang="en-US" dirty="0" smtClean="0">
                <a:sym typeface="Wingdings" pitchFamily="2" charset="2"/>
              </a:rPr>
              <a:t>! is the product of the first </a:t>
            </a:r>
            <a:r>
              <a:rPr lang="en-US" i="1" dirty="0" smtClean="0">
                <a:sym typeface="Wingdings" pitchFamily="2" charset="2"/>
              </a:rPr>
              <a:t>n</a:t>
            </a:r>
            <a:r>
              <a:rPr lang="en-US" dirty="0" smtClean="0">
                <a:sym typeface="Wingdings" pitchFamily="2" charset="2"/>
              </a:rPr>
              <a:t> positive integers when </a:t>
            </a:r>
            <a:r>
              <a:rPr lang="en-US" i="1" dirty="0" smtClean="0">
                <a:sym typeface="Wingdings" pitchFamily="2" charset="2"/>
              </a:rPr>
              <a:t>n</a:t>
            </a:r>
            <a:r>
              <a:rPr lang="en-US" dirty="0" smtClean="0">
                <a:sym typeface="Wingdings" pitchFamily="2" charset="2"/>
              </a:rPr>
              <a:t> is a nonnegative integer.</a:t>
            </a:r>
            <a:endParaRPr lang="en-US" baseline="30000" dirty="0" smtClean="0">
              <a:sym typeface="Wingdings" pitchFamily="2" charset="2"/>
            </a:endParaRPr>
          </a:p>
          <a:p>
            <a:pPr>
              <a:buNone/>
            </a:pP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ea typeface="Cambria Math" pitchFamily="18" charset="0"/>
                <a:sym typeface="Wingdings" pitchFamily="2" charset="2"/>
              </a:rPr>
              <a:t>(</a:t>
            </a:r>
            <a:r>
              <a:rPr lang="en-US" sz="2800" i="1" baseline="30000" dirty="0" smtClean="0">
                <a:ea typeface="Cambria Math" pitchFamily="18" charset="0"/>
                <a:sym typeface="Wingdings" pitchFamily="2" charset="2"/>
              </a:rPr>
              <a:t>n</a:t>
            </a:r>
            <a:r>
              <a:rPr lang="en-US" sz="2800" baseline="30000" dirty="0" smtClean="0">
                <a:ea typeface="Cambria Math" pitchFamily="18" charset="0"/>
                <a:sym typeface="Wingdings" pitchFamily="2" charset="2"/>
              </a:rPr>
              <a:t>)</a:t>
            </a:r>
            <a:r>
              <a:rPr lang="en-US" sz="2800" baseline="30000" dirty="0" smtClean="0">
                <a:latin typeface="Cambria Math" pitchFamily="18" charset="0"/>
                <a:ea typeface="Cambria Math" pitchFamily="18" charset="0"/>
                <a:sym typeface="Wingdings" pitchFamily="2" charset="2"/>
              </a:rPr>
              <a:t> = 1 </a:t>
            </a:r>
            <a:r>
              <a:rPr lang="en-US" sz="2800" baseline="30000" dirty="0" smtClean="0">
                <a:latin typeface="Cambria Math"/>
                <a:ea typeface="Cambria Math"/>
                <a:sym typeface="Wingdings" pitchFamily="2" charset="2"/>
              </a:rPr>
              <a:t>∙ 2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 1)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(0)  = 0! = 1</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dirty="0" smtClean="0">
                <a:latin typeface="Cambria Math" pitchFamily="18" charset="0"/>
                <a:ea typeface="Cambria Math" pitchFamily="18" charset="0"/>
                <a:sym typeface="Wingdings" pitchFamily="2" charset="2"/>
              </a:rPr>
              <a:t>  </a:t>
            </a:r>
            <a:r>
              <a:rPr lang="en-US" sz="2800" b="1" dirty="0" smtClean="0">
                <a:sym typeface="Wingdings" pitchFamily="2" charset="2"/>
              </a:rPr>
              <a:t>Examples:</a:t>
            </a:r>
          </a:p>
          <a:p>
            <a:pPr>
              <a:buNone/>
            </a:pPr>
            <a:r>
              <a:rPr lang="en-US" sz="2800" b="1"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(1) = 1!  = 1</a:t>
            </a: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(2) = 2! =  1 </a:t>
            </a:r>
            <a:r>
              <a:rPr lang="en-US" sz="2800" baseline="30000" dirty="0" smtClean="0">
                <a:latin typeface="Cambria Math"/>
                <a:ea typeface="Cambria Math"/>
                <a:sym typeface="Wingdings" pitchFamily="2" charset="2"/>
              </a:rPr>
              <a:t>∙ 2 = 2</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(6)  = 6! =  1 </a:t>
            </a:r>
            <a:r>
              <a:rPr lang="en-US" sz="2800" baseline="30000" dirty="0" smtClean="0">
                <a:latin typeface="Cambria Math"/>
                <a:ea typeface="Cambria Math"/>
                <a:sym typeface="Wingdings" pitchFamily="2" charset="2"/>
              </a:rPr>
              <a:t>∙ 2 ∙ 3∙ 4∙ 5</a:t>
            </a:r>
            <a:r>
              <a:rPr lang="en-US" sz="2800" dirty="0" smtClean="0">
                <a:latin typeface="Cambria Math"/>
                <a:ea typeface="Cambria Math"/>
                <a:sym typeface="Wingdings" pitchFamily="2" charset="2"/>
              </a:rPr>
              <a:t> </a:t>
            </a:r>
            <a:r>
              <a:rPr lang="en-US" sz="2800" baseline="30000" dirty="0" smtClean="0">
                <a:latin typeface="Cambria Math"/>
                <a:ea typeface="Cambria Math"/>
                <a:sym typeface="Wingdings" pitchFamily="2" charset="2"/>
              </a:rPr>
              <a:t>∙ 6 = 720</a:t>
            </a:r>
          </a:p>
          <a:p>
            <a:pPr>
              <a:buNone/>
            </a:pP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Describing a Set: Roster Method</a:t>
            </a:r>
            <a:endParaRPr lang="en-US" dirty="0"/>
          </a:p>
        </p:txBody>
      </p:sp>
      <p:sp>
        <p:nvSpPr>
          <p:cNvPr id="3" name="Content Placeholder 2"/>
          <p:cNvSpPr>
            <a:spLocks noGrp="1"/>
          </p:cNvSpPr>
          <p:nvPr>
            <p:ph idx="1"/>
          </p:nvPr>
        </p:nvSpPr>
        <p:spPr/>
        <p:txBody>
          <a:bodyPr/>
          <a:lstStyle/>
          <a:p>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a:t>
            </a:r>
          </a:p>
          <a:p>
            <a:r>
              <a:rPr lang="en-US" dirty="0" smtClean="0"/>
              <a:t>Order not important </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b,c,a,d</a:t>
            </a:r>
            <a:r>
              <a:rPr lang="en-US" dirty="0" smtClean="0">
                <a:latin typeface="Cambria Math" pitchFamily="18" charset="0"/>
                <a:ea typeface="Cambria Math" pitchFamily="18" charset="0"/>
              </a:rPr>
              <a:t>}</a:t>
            </a:r>
          </a:p>
          <a:p>
            <a:r>
              <a:rPr lang="en-US" dirty="0" smtClean="0"/>
              <a:t>Each distinct object is either a member or not; listing more than once does not change the set.</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a,b,c,b,c,d</a:t>
            </a:r>
            <a:r>
              <a:rPr lang="en-US" dirty="0" smtClean="0">
                <a:latin typeface="Cambria Math" pitchFamily="18" charset="0"/>
                <a:ea typeface="Cambria Math" pitchFamily="18" charset="0"/>
              </a:rPr>
              <a:t>}</a:t>
            </a:r>
          </a:p>
          <a:p>
            <a:r>
              <a:rPr lang="en-US" dirty="0" err="1" smtClean="0">
                <a:latin typeface="Cambria Math" pitchFamily="18" charset="0"/>
                <a:ea typeface="Cambria Math" pitchFamily="18" charset="0"/>
              </a:rPr>
              <a:t>Elipses</a:t>
            </a:r>
            <a:r>
              <a:rPr lang="en-US" dirty="0" smtClean="0">
                <a:latin typeface="Cambria Math" pitchFamily="18" charset="0"/>
                <a:ea typeface="Cambria Math" pitchFamily="18" charset="0"/>
              </a:rPr>
              <a:t> (…) may be used to describe a set without listing all of the members when the pattern is clear.</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i="1" dirty="0" smtClean="0">
                <a:latin typeface="Cambria Math" pitchFamily="18" charset="0"/>
                <a:ea typeface="Cambria Math" pitchFamily="18" charset="0"/>
              </a:rPr>
              <a:t>z </a:t>
            </a:r>
            <a:r>
              <a:rPr lang="en-US" dirty="0" smtClean="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Roster Method</a:t>
            </a:r>
            <a:endParaRPr lang="en-US" dirty="0"/>
          </a:p>
        </p:txBody>
      </p:sp>
      <p:sp>
        <p:nvSpPr>
          <p:cNvPr id="3" name="Content Placeholder 2"/>
          <p:cNvSpPr>
            <a:spLocks noGrp="1"/>
          </p:cNvSpPr>
          <p:nvPr>
            <p:ph idx="1"/>
          </p:nvPr>
        </p:nvSpPr>
        <p:spPr/>
        <p:txBody>
          <a:bodyPr>
            <a:normAutofit/>
          </a:bodyPr>
          <a:lstStyle/>
          <a:p>
            <a:r>
              <a:rPr lang="en-US" dirty="0" smtClean="0"/>
              <a:t>Set of all vowels in the English alphabet:</a:t>
            </a:r>
          </a:p>
          <a:p>
            <a:pPr>
              <a:buNone/>
            </a:pPr>
            <a:r>
              <a:rPr lang="en-US" dirty="0" smtClean="0"/>
              <a:t>              </a:t>
            </a:r>
            <a:r>
              <a:rPr lang="en-US" i="1" dirty="0" smtClean="0">
                <a:latin typeface="Cambria Math" pitchFamily="18" charset="0"/>
                <a:ea typeface="Cambria Math" pitchFamily="18" charset="0"/>
              </a:rPr>
              <a:t>V</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a,e,i,o,u</a:t>
            </a:r>
            <a:r>
              <a:rPr lang="en-US" dirty="0" smtClean="0">
                <a:latin typeface="Cambria Math" pitchFamily="18" charset="0"/>
                <a:ea typeface="Cambria Math" pitchFamily="18" charset="0"/>
              </a:rPr>
              <a:t>}</a:t>
            </a:r>
          </a:p>
          <a:p>
            <a:r>
              <a:rPr lang="en-US" dirty="0" smtClean="0"/>
              <a:t>Set of all  odd positive integers less than </a:t>
            </a:r>
            <a:r>
              <a:rPr lang="en-US" dirty="0" smtClean="0">
                <a:latin typeface="Cambria Math" pitchFamily="18" charset="0"/>
                <a:ea typeface="Cambria Math" pitchFamily="18" charset="0"/>
              </a:rPr>
              <a:t>10</a:t>
            </a:r>
            <a:r>
              <a:rPr lang="en-US" dirty="0" smtClean="0"/>
              <a:t>:</a:t>
            </a:r>
          </a:p>
          <a:p>
            <a:pPr>
              <a:buNone/>
            </a:pPr>
            <a:r>
              <a:rPr lang="en-US" dirty="0" smtClean="0"/>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{1,3,5,7,9}</a:t>
            </a:r>
          </a:p>
          <a:p>
            <a:r>
              <a:rPr lang="en-US" dirty="0" smtClean="0"/>
              <a:t>Set of all positive integers less than </a:t>
            </a:r>
            <a:r>
              <a:rPr lang="en-US" dirty="0" smtClean="0">
                <a:latin typeface="Cambria Math" pitchFamily="18" charset="0"/>
                <a:ea typeface="Cambria Math" pitchFamily="18" charset="0"/>
              </a:rPr>
              <a:t>100</a:t>
            </a:r>
            <a:r>
              <a:rPr lang="en-US" dirty="0" smtClean="0"/>
              <a:t>:</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{1,2,3, … ,99}</a:t>
            </a:r>
          </a:p>
          <a:p>
            <a:pPr marL="514350" indent="-514350"/>
            <a:r>
              <a:rPr lang="en-US" dirty="0" smtClean="0">
                <a:latin typeface="Cambria Math" pitchFamily="18" charset="0"/>
                <a:ea typeface="Cambria Math" pitchFamily="18" charset="0"/>
              </a:rPr>
              <a:t>Set of all integers less than 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 , -3,-2,-1}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Important Sets</a:t>
            </a:r>
            <a:endParaRPr lang="en-US" dirty="0"/>
          </a:p>
        </p:txBody>
      </p:sp>
      <p:sp>
        <p:nvSpPr>
          <p:cNvPr id="3" name="Content Placeholder 2"/>
          <p:cNvSpPr>
            <a:spLocks noGrp="1"/>
          </p:cNvSpPr>
          <p:nvPr>
            <p:ph idx="1"/>
          </p:nvPr>
        </p:nvSpPr>
        <p:spPr/>
        <p:txBody>
          <a:bodyPr/>
          <a:lstStyle/>
          <a:p>
            <a:pPr>
              <a:buNone/>
            </a:pPr>
            <a:r>
              <a:rPr lang="en-US" b="1" dirty="0" smtClean="0">
                <a:latin typeface="Cambria Math" pitchFamily="18" charset="0"/>
                <a:ea typeface="Cambria Math" pitchFamily="18" charset="0"/>
              </a:rPr>
              <a:t>N</a:t>
            </a:r>
            <a:r>
              <a:rPr lang="en-US" dirty="0" smtClean="0"/>
              <a:t> = </a:t>
            </a:r>
            <a:r>
              <a:rPr lang="en-US" i="1" dirty="0" smtClean="0"/>
              <a:t>natural numbers </a:t>
            </a:r>
            <a:r>
              <a:rPr lang="en-US" dirty="0" smtClean="0"/>
              <a:t>= </a:t>
            </a:r>
            <a:r>
              <a:rPr lang="en-US" dirty="0" smtClean="0">
                <a:latin typeface="Cambria Math" pitchFamily="18" charset="0"/>
                <a:ea typeface="Cambria Math" pitchFamily="18" charset="0"/>
              </a:rPr>
              <a:t>{0,1,2,3, …}</a:t>
            </a:r>
          </a:p>
          <a:p>
            <a:pPr>
              <a:buNone/>
            </a:pPr>
            <a:r>
              <a:rPr lang="en-US" b="1" dirty="0" smtClean="0">
                <a:latin typeface="Cambria Math" pitchFamily="18" charset="0"/>
                <a:ea typeface="Cambria Math" pitchFamily="18" charset="0"/>
              </a:rPr>
              <a:t>Z</a:t>
            </a:r>
            <a:r>
              <a:rPr lang="en-US" dirty="0" smtClean="0"/>
              <a:t> = </a:t>
            </a:r>
            <a:r>
              <a:rPr lang="en-US" i="1" dirty="0" smtClean="0"/>
              <a:t>integers</a:t>
            </a:r>
            <a:r>
              <a:rPr lang="en-US" dirty="0" smtClean="0"/>
              <a:t> = </a:t>
            </a:r>
            <a:r>
              <a:rPr lang="en-US" dirty="0" smtClean="0">
                <a:latin typeface="Cambria Math" pitchFamily="18" charset="0"/>
                <a:ea typeface="Cambria Math" pitchFamily="18" charset="0"/>
              </a:rPr>
              <a:t>{… ,-3,-2,-1,0,1,2,3, …}</a:t>
            </a:r>
          </a:p>
          <a:p>
            <a:pPr>
              <a:buNone/>
            </a:pPr>
            <a:r>
              <a:rPr lang="en-US" b="1" dirty="0" smtClean="0">
                <a:latin typeface="Cambria Math" pitchFamily="18" charset="0"/>
                <a:ea typeface="Cambria Math" pitchFamily="18" charset="0"/>
              </a:rPr>
              <a:t>Z⁺</a:t>
            </a:r>
            <a:r>
              <a:rPr lang="en-US" dirty="0" smtClean="0"/>
              <a:t> = </a:t>
            </a:r>
            <a:r>
              <a:rPr lang="en-US" i="1" dirty="0" smtClean="0"/>
              <a:t>positive integers </a:t>
            </a:r>
            <a:r>
              <a:rPr lang="en-US" dirty="0" smtClean="0"/>
              <a:t>= </a:t>
            </a:r>
            <a:r>
              <a:rPr lang="en-US" dirty="0" smtClean="0">
                <a:latin typeface="Cambria Math" pitchFamily="18" charset="0"/>
                <a:ea typeface="Cambria Math" pitchFamily="18" charset="0"/>
              </a:rPr>
              <a:t>{1,2,3, …}</a:t>
            </a:r>
          </a:p>
          <a:p>
            <a:pPr>
              <a:buNone/>
            </a:pPr>
            <a:r>
              <a:rPr lang="en-US" b="1" dirty="0" smtClean="0">
                <a:latin typeface="Cambria Math" pitchFamily="18" charset="0"/>
                <a:ea typeface="Cambria Math" pitchFamily="18" charset="0"/>
              </a:rPr>
              <a:t>R</a:t>
            </a:r>
            <a:r>
              <a:rPr lang="en-US" dirty="0" smtClean="0"/>
              <a:t> = set of </a:t>
            </a:r>
            <a:r>
              <a:rPr lang="en-US" i="1" dirty="0" smtClean="0"/>
              <a:t>real numbers</a:t>
            </a:r>
          </a:p>
          <a:p>
            <a:pPr>
              <a:buNone/>
            </a:pPr>
            <a:r>
              <a:rPr lang="en-US" b="1" dirty="0" smtClean="0">
                <a:latin typeface="Cambria Math" pitchFamily="18" charset="0"/>
                <a:ea typeface="Cambria Math" pitchFamily="18" charset="0"/>
              </a:rPr>
              <a:t>R</a:t>
            </a:r>
            <a:r>
              <a:rPr lang="en-US" b="1" baseline="30000" dirty="0" smtClean="0">
                <a:latin typeface="Cambria Math" pitchFamily="18" charset="0"/>
                <a:ea typeface="Cambria Math" pitchFamily="18" charset="0"/>
              </a:rPr>
              <a:t>+</a:t>
            </a:r>
            <a:r>
              <a:rPr lang="en-US" dirty="0" smtClean="0"/>
              <a:t> = set of </a:t>
            </a:r>
            <a:r>
              <a:rPr lang="en-US" i="1" dirty="0" smtClean="0"/>
              <a:t>positive real numbers</a:t>
            </a:r>
          </a:p>
          <a:p>
            <a:pPr>
              <a:buNone/>
            </a:pPr>
            <a:r>
              <a:rPr lang="en-US" b="1" dirty="0" smtClean="0">
                <a:latin typeface="Cambria Math" pitchFamily="18" charset="0"/>
                <a:ea typeface="Cambria Math" pitchFamily="18" charset="0"/>
              </a:rPr>
              <a:t>C</a:t>
            </a:r>
            <a:r>
              <a:rPr lang="en-US" dirty="0" smtClean="0"/>
              <a:t> =  set of </a:t>
            </a:r>
            <a:r>
              <a:rPr lang="en-US" i="1" dirty="0" smtClean="0"/>
              <a:t>complex numbers</a:t>
            </a:r>
            <a:r>
              <a:rPr lang="en-US" dirty="0" smtClean="0"/>
              <a:t>.</a:t>
            </a:r>
          </a:p>
          <a:p>
            <a:pPr>
              <a:buNone/>
            </a:pPr>
            <a:r>
              <a:rPr lang="en-US" b="1" dirty="0" smtClean="0"/>
              <a:t>Q</a:t>
            </a:r>
            <a:r>
              <a:rPr lang="en-US" dirty="0" smtClean="0"/>
              <a:t> = set of </a:t>
            </a:r>
            <a:r>
              <a:rPr lang="en-US" i="1" dirty="0" smtClean="0"/>
              <a:t>rational </a:t>
            </a:r>
            <a:r>
              <a:rPr lang="en-US" dirty="0" smtClean="0"/>
              <a:t>numbers</a:t>
            </a:r>
          </a:p>
          <a:p>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in f] \rightarrow y_1 = y_2]$&#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36707</TotalTime>
  <Words>4164</Words>
  <Application>Microsoft Office PowerPoint</Application>
  <PresentationFormat>On-screen Show (4:3)</PresentationFormat>
  <Paragraphs>707</Paragraphs>
  <Slides>65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Wingdings 2</vt:lpstr>
      <vt:lpstr>Wingdings</vt:lpstr>
      <vt:lpstr>Brush Script MT</vt:lpstr>
      <vt:lpstr>MS Reference Sans Serif</vt:lpstr>
      <vt:lpstr>Cambria Math</vt:lpstr>
      <vt:lpstr>Constantia</vt:lpstr>
      <vt:lpstr>Lucida Calligraphy</vt:lpstr>
      <vt:lpstr>Symbol</vt:lpstr>
      <vt:lpstr>Calibri</vt:lpstr>
      <vt:lpstr>Flow</vt:lpstr>
      <vt:lpstr>Basic Structures: Sets, Functions, Sequences, Sums, and Matrices</vt:lpstr>
      <vt:lpstr>Chapter Summary</vt:lpstr>
      <vt:lpstr>Sets</vt:lpstr>
      <vt:lpstr>Section Summary</vt:lpstr>
      <vt:lpstr>Introduction</vt:lpstr>
      <vt:lpstr>Sets</vt:lpstr>
      <vt:lpstr>Describing a Set: Roster Method</vt:lpstr>
      <vt:lpstr>Roster Method</vt:lpstr>
      <vt:lpstr>Some Important Sets</vt:lpstr>
      <vt:lpstr>Set-Builder Notation</vt:lpstr>
      <vt:lpstr>Interval Notation</vt:lpstr>
      <vt:lpstr>Universal Set and Empty Set</vt:lpstr>
      <vt:lpstr>Some things to remember</vt:lpstr>
      <vt:lpstr>Set Equality</vt:lpstr>
      <vt:lpstr>Subsets</vt:lpstr>
      <vt:lpstr>Showing a Set is or is not a Subset of Another Set</vt:lpstr>
      <vt:lpstr>Another look at Equality of Sets</vt:lpstr>
      <vt:lpstr>Proper Subsets</vt:lpstr>
      <vt:lpstr>Set Cardinality</vt:lpstr>
      <vt:lpstr>Power Sets</vt:lpstr>
      <vt:lpstr>Tuples</vt:lpstr>
      <vt:lpstr>Cartesian Product</vt:lpstr>
      <vt:lpstr>Cartesian Product </vt:lpstr>
      <vt:lpstr>Truth Sets of Quantifiers</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Set Identities</vt:lpstr>
      <vt:lpstr>Set Identities</vt:lpstr>
      <vt:lpstr>Set Identities</vt:lpstr>
      <vt:lpstr>Proving Set Identities</vt:lpstr>
      <vt:lpstr>Membership Table</vt:lpstr>
      <vt:lpstr>Generalized Unions and Intersections</vt:lpstr>
      <vt:lpstr>Functions</vt:lpstr>
      <vt:lpstr>Section Summary</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Graphs of Functions</vt:lpstr>
      <vt:lpstr>Some Important Functions</vt:lpstr>
      <vt:lpstr>Floor and Ceiling Functions </vt:lpstr>
      <vt:lpstr>Floor and Ceiling Functions </vt:lpstr>
      <vt:lpstr>Factorial Function </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Young</cp:lastModifiedBy>
  <cp:revision>2025</cp:revision>
  <dcterms:created xsi:type="dcterms:W3CDTF">2011-03-27T19:09:13Z</dcterms:created>
  <dcterms:modified xsi:type="dcterms:W3CDTF">2021-03-12T05:20:18Z</dcterms:modified>
</cp:coreProperties>
</file>