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503" r:id="rId2"/>
    <p:sldId id="504" r:id="rId3"/>
    <p:sldId id="505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481" r:id="rId22"/>
    <p:sldId id="482" r:id="rId23"/>
    <p:sldId id="495" r:id="rId24"/>
    <p:sldId id="483" r:id="rId25"/>
    <p:sldId id="485" r:id="rId26"/>
    <p:sldId id="484" r:id="rId27"/>
    <p:sldId id="486" r:id="rId28"/>
    <p:sldId id="491" r:id="rId29"/>
    <p:sldId id="501" r:id="rId30"/>
    <p:sldId id="487" r:id="rId31"/>
    <p:sldId id="488" r:id="rId32"/>
    <p:sldId id="489" r:id="rId33"/>
    <p:sldId id="490" r:id="rId34"/>
    <p:sldId id="496" r:id="rId35"/>
    <p:sldId id="499" r:id="rId36"/>
    <p:sldId id="497" r:id="rId37"/>
    <p:sldId id="500" r:id="rId38"/>
    <p:sldId id="498" r:id="rId39"/>
    <p:sldId id="502" r:id="rId40"/>
  </p:sldIdLst>
  <p:sldSz cx="9144000" cy="6858000" type="screen4x3"/>
  <p:notesSz cx="7010400" cy="9296400"/>
  <p:embeddedFontLst>
    <p:embeddedFont>
      <p:font typeface="Calibri" pitchFamily="34" charset="0"/>
      <p:regular r:id="rId43"/>
      <p:bold r:id="rId44"/>
      <p:italic r:id="rId45"/>
      <p:boldItalic r:id="rId46"/>
    </p:embeddedFont>
    <p:embeddedFont>
      <p:font typeface="Wingdings 2" pitchFamily="18" charset="2"/>
      <p:regular r:id="rId47"/>
    </p:embeddedFont>
    <p:embeddedFont>
      <p:font typeface="Cambria Math" pitchFamily="18" charset="0"/>
      <p:regular r:id="rId48"/>
    </p:embeddedFont>
    <p:embeddedFont>
      <p:font typeface="Constantia" pitchFamily="18" charset="0"/>
      <p:regular r:id="rId49"/>
      <p:bold r:id="rId50"/>
      <p:italic r:id="rId51"/>
      <p:boldItalic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7" autoAdjust="0"/>
    <p:restoredTop sz="94660"/>
  </p:normalViewPr>
  <p:slideViewPr>
    <p:cSldViewPr>
      <p:cViewPr>
        <p:scale>
          <a:sx n="83" d="100"/>
          <a:sy n="83" d="100"/>
        </p:scale>
        <p:origin x="-143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C0FEF7AE-0C30-4EA7-B74D-470A9C33048D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2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10106763-8029-41BC-9E70-E644A94F0E80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A56D6F1B-26ED-417A-B5D8-8AED7AD37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3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D6F1B-26ED-417A-B5D8-8AED7AD3792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9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8.png"/><Relationship Id="rId5" Type="http://schemas.openxmlformats.org/officeDocument/2006/relationships/tags" Target="../tags/tag17.xml"/><Relationship Id="rId10" Type="http://schemas.openxmlformats.org/officeDocument/2006/relationships/image" Target="../media/image17.png"/><Relationship Id="rId4" Type="http://schemas.openxmlformats.org/officeDocument/2006/relationships/tags" Target="../tags/tag16.xml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1.xml"/><Relationship Id="rId7" Type="http://schemas.openxmlformats.org/officeDocument/2006/relationships/image" Target="../media/image2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8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7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26.png"/><Relationship Id="rId5" Type="http://schemas.openxmlformats.org/officeDocument/2006/relationships/tags" Target="../tags/tag27.xml"/><Relationship Id="rId10" Type="http://schemas.openxmlformats.org/officeDocument/2006/relationships/image" Target="../media/image25.png"/><Relationship Id="rId4" Type="http://schemas.openxmlformats.org/officeDocument/2006/relationships/tags" Target="../tags/tag26.xml"/><Relationship Id="rId9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1.xml"/><Relationship Id="rId7" Type="http://schemas.openxmlformats.org/officeDocument/2006/relationships/image" Target="../media/image30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6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35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34.png"/><Relationship Id="rId5" Type="http://schemas.openxmlformats.org/officeDocument/2006/relationships/tags" Target="../tags/tag37.xml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tags" Target="../tags/tag36.xml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45.xml"/><Relationship Id="rId7" Type="http://schemas.openxmlformats.org/officeDocument/2006/relationships/image" Target="../media/image43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41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4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56.xml"/><Relationship Id="rId7" Type="http://schemas.openxmlformats.org/officeDocument/2006/relationships/image" Target="../media/image47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4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Relationship Id="rId9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60.xml"/><Relationship Id="rId7" Type="http://schemas.openxmlformats.org/officeDocument/2006/relationships/image" Target="../media/image51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5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Relationship Id="rId9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41.png"/><Relationship Id="rId5" Type="http://schemas.openxmlformats.org/officeDocument/2006/relationships/image" Target="../media/image54.png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41.png"/><Relationship Id="rId5" Type="http://schemas.openxmlformats.org/officeDocument/2006/relationships/image" Target="../media/image55.png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73.xml"/><Relationship Id="rId7" Type="http://schemas.openxmlformats.org/officeDocument/2006/relationships/image" Target="../media/image60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5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9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77.xml"/><Relationship Id="rId7" Type="http://schemas.openxmlformats.org/officeDocument/2006/relationships/image" Target="../media/image63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82.xml"/><Relationship Id="rId7" Type="http://schemas.openxmlformats.org/officeDocument/2006/relationships/image" Target="../media/image66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65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86.xml"/><Relationship Id="rId7" Type="http://schemas.openxmlformats.org/officeDocument/2006/relationships/image" Target="../media/image69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3.png"/><Relationship Id="rId5" Type="http://schemas.openxmlformats.org/officeDocument/2006/relationships/tags" Target="../tags/tag88.xml"/><Relationship Id="rId10" Type="http://schemas.openxmlformats.org/officeDocument/2006/relationships/image" Target="../media/image72.png"/><Relationship Id="rId4" Type="http://schemas.openxmlformats.org/officeDocument/2006/relationships/tags" Target="../tags/tag87.xml"/><Relationship Id="rId9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1.xml"/><Relationship Id="rId7" Type="http://schemas.openxmlformats.org/officeDocument/2006/relationships/image" Target="../media/image1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Sequences and Summations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Questions about Recurrence Relations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Let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be a sequence that satisfies the recurrence relation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= a</a:t>
            </a:r>
            <a:r>
              <a:rPr lang="en-US" i="1" baseline="-25000" dirty="0" smtClean="0"/>
              <a:t>n-1</a:t>
            </a:r>
            <a:r>
              <a:rPr lang="en-US" i="1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-25000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for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1,2,3,4, </a:t>
            </a:r>
            <a:r>
              <a:rPr lang="en-US" dirty="0" smtClean="0"/>
              <a:t>…  and suppose that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. </a:t>
            </a:r>
            <a:r>
              <a:rPr lang="en-US" dirty="0" smtClean="0"/>
              <a:t> What are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i="1" baseline="-25000" dirty="0" smtClean="0"/>
              <a:t>3</a:t>
            </a:r>
            <a:r>
              <a:rPr lang="en-US" dirty="0" smtClean="0"/>
              <a:t>? </a:t>
            </a:r>
          </a:p>
          <a:p>
            <a:pPr>
              <a:buNone/>
            </a:pPr>
            <a:r>
              <a:rPr lang="en-US" dirty="0" smtClean="0"/>
              <a:t>     [Here </a:t>
            </a:r>
            <a:r>
              <a:rPr lang="en-US" i="1" dirty="0" smtClean="0"/>
              <a:t>a</a:t>
            </a:r>
            <a:r>
              <a:rPr lang="en-US" i="1" baseline="-25000" dirty="0" smtClean="0"/>
              <a:t>0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the initial condition</a:t>
            </a:r>
            <a:r>
              <a:rPr lang="en-US" i="1" dirty="0" smtClean="0"/>
              <a:t>.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We see from the recurrence relation that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-25000" dirty="0" smtClean="0"/>
              <a:t> </a:t>
            </a:r>
            <a:r>
              <a:rPr lang="en-US" i="1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/>
              <a:t>  a</a:t>
            </a:r>
            <a:r>
              <a:rPr lang="en-US" i="1" baseline="-25000" dirty="0" smtClean="0"/>
              <a:t>0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+ 3 = 2 + 3 = 5</a:t>
            </a:r>
          </a:p>
          <a:p>
            <a:pPr lvl="1">
              <a:buNone/>
            </a:pPr>
            <a:r>
              <a:rPr lang="en-US" i="1" dirty="0" smtClean="0"/>
              <a:t>      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 smtClean="0"/>
              <a:t> </a:t>
            </a:r>
            <a:r>
              <a:rPr lang="en-US" i="1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 + 3 = 8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-25000" dirty="0" smtClean="0"/>
              <a:t> </a:t>
            </a:r>
            <a:r>
              <a:rPr lang="en-US" i="1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8 + 3 = 11</a:t>
            </a:r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Questions about Recurrence Relations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 be a sequence that satisfies the recurrence relation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= a</a:t>
            </a:r>
            <a:r>
              <a:rPr lang="en-US" i="1" baseline="-25000" dirty="0" smtClean="0"/>
              <a:t>n-</a:t>
            </a:r>
            <a:r>
              <a:rPr lang="en-US" baseline="-25000" dirty="0" smtClean="0">
                <a:ea typeface="Cambria Math" pitchFamily="18" charset="0"/>
              </a:rPr>
              <a:t>1</a:t>
            </a:r>
            <a:r>
              <a:rPr lang="en-US" i="1" dirty="0" smtClean="0"/>
              <a:t> – a</a:t>
            </a:r>
            <a:r>
              <a:rPr lang="en-US" i="1" baseline="-25000" dirty="0" smtClean="0"/>
              <a:t>n-</a:t>
            </a:r>
            <a:r>
              <a:rPr lang="en-US" baseline="-25000" dirty="0" smtClean="0"/>
              <a:t>2</a:t>
            </a:r>
            <a:r>
              <a:rPr lang="en-US" i="1" baseline="-25000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for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2,3,4,…. </a:t>
            </a:r>
            <a:r>
              <a:rPr lang="en-US" dirty="0" smtClean="0"/>
              <a:t> and suppose that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. What are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? </a:t>
            </a:r>
          </a:p>
          <a:p>
            <a:pPr>
              <a:buNone/>
            </a:pPr>
            <a:r>
              <a:rPr lang="en-US" dirty="0" smtClean="0"/>
              <a:t>    [Here the initial conditions are </a:t>
            </a:r>
            <a:r>
              <a:rPr lang="en-US" i="1" dirty="0" smtClean="0"/>
              <a:t>a</a:t>
            </a:r>
            <a:r>
              <a:rPr lang="en-US" i="1" baseline="-25000" dirty="0" smtClean="0"/>
              <a:t>0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. ]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b="1" dirty="0" smtClean="0"/>
              <a:t>Solution</a:t>
            </a:r>
            <a:r>
              <a:rPr lang="en-US" dirty="0" smtClean="0"/>
              <a:t>: We see from the recurrence relation that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i="1" dirty="0" smtClean="0"/>
              <a:t>a</a:t>
            </a:r>
            <a:r>
              <a:rPr lang="en-US" i="1" baseline="-25000" dirty="0" smtClean="0"/>
              <a:t>2 </a:t>
            </a:r>
            <a:r>
              <a:rPr lang="en-US" i="1" dirty="0" smtClean="0"/>
              <a:t> = a</a:t>
            </a:r>
            <a:r>
              <a:rPr lang="en-US" i="1" baseline="-25000" dirty="0" smtClean="0"/>
              <a:t>1</a:t>
            </a:r>
            <a:r>
              <a:rPr lang="en-US" i="1" dirty="0" smtClean="0"/>
              <a:t> - a</a:t>
            </a:r>
            <a:r>
              <a:rPr lang="en-US" i="1" baseline="-25000" dirty="0" smtClean="0"/>
              <a:t>0  </a:t>
            </a:r>
            <a:r>
              <a:rPr lang="en-US" i="1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dirty="0" smtClean="0"/>
              <a:t> –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i="1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None/>
            </a:pPr>
            <a:r>
              <a:rPr lang="en-US" i="1" dirty="0" smtClean="0"/>
              <a:t>               a</a:t>
            </a:r>
            <a:r>
              <a:rPr lang="en-US" i="1" baseline="-25000" dirty="0" smtClean="0"/>
              <a:t>3 </a:t>
            </a:r>
            <a:r>
              <a:rPr lang="en-US" i="1" dirty="0" smtClean="0"/>
              <a:t> = a</a:t>
            </a:r>
            <a:r>
              <a:rPr lang="en-US" i="1" baseline="-25000" dirty="0" smtClean="0"/>
              <a:t>2</a:t>
            </a:r>
            <a:r>
              <a:rPr lang="en-US" i="1" dirty="0" smtClean="0"/>
              <a:t> – a</a:t>
            </a:r>
            <a:r>
              <a:rPr lang="en-US" i="1" baseline="-25000" dirty="0" smtClean="0"/>
              <a:t>1  </a:t>
            </a:r>
            <a:r>
              <a:rPr lang="en-US" i="1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–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–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</a:t>
            </a:r>
          </a:p>
          <a:p>
            <a:pPr lvl="1"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Definition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dirty="0" smtClean="0">
                <a:ea typeface="Cambria Math" pitchFamily="18" charset="0"/>
              </a:rPr>
              <a:t>Define the  </a:t>
            </a:r>
            <a:r>
              <a:rPr lang="en-US" i="1" dirty="0" smtClean="0">
                <a:ea typeface="Cambria Math" pitchFamily="18" charset="0"/>
              </a:rPr>
              <a:t>Fibonacci sequence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-25000" dirty="0" smtClean="0"/>
              <a:t> </a:t>
            </a:r>
            <a:r>
              <a:rPr lang="en-US" i="1" dirty="0" smtClean="0"/>
              <a:t>,f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 </a:t>
            </a:r>
            <a:r>
              <a:rPr lang="en-US" i="1" dirty="0" smtClean="0"/>
              <a:t>,f</a:t>
            </a:r>
            <a:r>
              <a:rPr lang="en-US" baseline="-25000" dirty="0" smtClean="0"/>
              <a:t>2</a:t>
            </a:r>
            <a:r>
              <a:rPr lang="en-US" i="1" dirty="0" smtClean="0"/>
              <a:t>, … ,</a:t>
            </a:r>
            <a:r>
              <a:rPr lang="en-US" dirty="0" smtClean="0"/>
              <a:t> by</a:t>
            </a:r>
            <a:r>
              <a:rPr lang="en-US" i="1" dirty="0" smtClean="0"/>
              <a:t>:</a:t>
            </a:r>
          </a:p>
          <a:p>
            <a:pPr lvl="1"/>
            <a:r>
              <a:rPr lang="en-US" dirty="0" smtClean="0"/>
              <a:t>Initial Conditions: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-25000" dirty="0" smtClean="0"/>
              <a:t> </a:t>
            </a:r>
            <a:r>
              <a:rPr lang="en-US" i="1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, f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1</a:t>
            </a:r>
          </a:p>
          <a:p>
            <a:pPr lvl="1"/>
            <a:r>
              <a:rPr lang="en-US" dirty="0" smtClean="0"/>
              <a:t>Recurrence Relation: </a:t>
            </a:r>
            <a:r>
              <a:rPr lang="en-US" i="1" dirty="0" smtClean="0"/>
              <a:t>f</a:t>
            </a:r>
            <a:r>
              <a:rPr lang="en-US" i="1" baseline="-25000" dirty="0" smtClean="0"/>
              <a:t>n </a:t>
            </a:r>
            <a:r>
              <a:rPr lang="en-US" i="1" dirty="0" smtClean="0"/>
              <a:t> = f</a:t>
            </a:r>
            <a:r>
              <a:rPr lang="en-US" i="1" baseline="-25000" dirty="0" smtClean="0"/>
              <a:t>n-</a:t>
            </a:r>
            <a:r>
              <a:rPr lang="en-US" baseline="-25000" dirty="0" smtClean="0"/>
              <a:t>1</a:t>
            </a:r>
            <a:r>
              <a:rPr lang="en-US" i="1" dirty="0" smtClean="0"/>
              <a:t> </a:t>
            </a:r>
            <a:r>
              <a:rPr lang="en-US" i="1" baseline="-25000" dirty="0" smtClean="0"/>
              <a:t> </a:t>
            </a:r>
            <a:r>
              <a:rPr lang="en-US" i="1" dirty="0" smtClean="0"/>
              <a:t>+ f</a:t>
            </a:r>
            <a:r>
              <a:rPr lang="en-US" i="1" baseline="-25000" dirty="0" smtClean="0"/>
              <a:t>n-</a:t>
            </a:r>
            <a:r>
              <a:rPr lang="en-US" baseline="-25000" dirty="0" smtClean="0"/>
              <a:t>2</a:t>
            </a:r>
          </a:p>
          <a:p>
            <a:pPr lvl="1">
              <a:buNone/>
            </a:pP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Example</a:t>
            </a:r>
            <a:r>
              <a:rPr lang="en-US" dirty="0" smtClean="0"/>
              <a:t>: Find  </a:t>
            </a:r>
            <a:r>
              <a:rPr lang="en-US" i="1" dirty="0" smtClean="0"/>
              <a:t> f</a:t>
            </a:r>
            <a:r>
              <a:rPr lang="en-US" i="1" baseline="-25000" dirty="0" smtClean="0"/>
              <a:t>2 </a:t>
            </a:r>
            <a:r>
              <a:rPr lang="en-US" i="1" dirty="0" smtClean="0"/>
              <a:t>,f</a:t>
            </a:r>
            <a:r>
              <a:rPr lang="en-US" i="1" baseline="-25000" dirty="0" smtClean="0"/>
              <a:t>3 </a:t>
            </a:r>
            <a:r>
              <a:rPr lang="en-US" i="1" dirty="0" smtClean="0"/>
              <a:t>,f</a:t>
            </a:r>
            <a:r>
              <a:rPr lang="en-US" i="1" baseline="-25000" dirty="0" smtClean="0"/>
              <a:t>4</a:t>
            </a:r>
            <a:r>
              <a:rPr lang="en-US" i="1" dirty="0" smtClean="0"/>
              <a:t> , f</a:t>
            </a:r>
            <a:r>
              <a:rPr lang="en-US" i="1" baseline="-25000" dirty="0" smtClean="0"/>
              <a:t>5 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f</a:t>
            </a:r>
            <a:r>
              <a:rPr lang="en-US" i="1" baseline="-25000" dirty="0" smtClean="0"/>
              <a:t>6</a:t>
            </a:r>
            <a:r>
              <a:rPr lang="en-US" i="1" dirty="0" smtClean="0"/>
              <a:t>  .</a:t>
            </a:r>
          </a:p>
          <a:p>
            <a:pPr>
              <a:buNone/>
            </a:pPr>
            <a:r>
              <a:rPr lang="en-US" i="1" dirty="0" smtClean="0"/>
              <a:t>     </a:t>
            </a:r>
          </a:p>
          <a:p>
            <a:pPr>
              <a:buNone/>
            </a:pPr>
            <a:r>
              <a:rPr lang="en-US" i="1" dirty="0" smtClean="0"/>
              <a:t>     </a:t>
            </a:r>
            <a:r>
              <a:rPr lang="en-US" b="1" dirty="0" smtClean="0"/>
              <a:t>Answer: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1 + 0 = 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pPr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1 + 1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 + 1 = 3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pPr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3 + 2 = 5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5 + 3 = 8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i="1" dirty="0" smtClean="0"/>
              <a:t>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4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Recurrence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Finding a formula for the </a:t>
            </a:r>
            <a:r>
              <a:rPr lang="en-US" i="1" dirty="0" smtClean="0"/>
              <a:t>n</a:t>
            </a:r>
            <a:r>
              <a:rPr lang="en-US" dirty="0" smtClean="0"/>
              <a:t>th term of the sequence generated by a recurrence relation is called </a:t>
            </a:r>
            <a:r>
              <a:rPr lang="en-US" i="1" dirty="0" smtClean="0"/>
              <a:t>solving the recurrence relation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Such a formula is called a </a:t>
            </a:r>
            <a:r>
              <a:rPr lang="en-US" i="1" dirty="0" smtClean="0"/>
              <a:t>closed formula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Various methods for solving recurrence relations will be covered in Chapter 8 where recurrence relations will be studied in greater depth.</a:t>
            </a:r>
          </a:p>
          <a:p>
            <a:r>
              <a:rPr lang="en-US" dirty="0" smtClean="0"/>
              <a:t>Here we illustrate by example the method of iteration in which we need to guess the formula. The guess can be proved correct by the method of induction (Chapter 5).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Sequences</a:t>
            </a:r>
            <a:endParaRPr lang="en-US" dirty="0"/>
          </a:p>
        </p:txBody>
      </p:sp>
      <p:pic>
        <p:nvPicPr>
          <p:cNvPr id="4" name="Content Placeholder 3" descr="table2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2286000"/>
            <a:ext cx="7505071" cy="35814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581400" y="1905000"/>
            <a:ext cx="2734628" cy="260033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581400" y="2286000"/>
            <a:ext cx="611981" cy="316706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Sum of the terms       </a:t>
            </a:r>
          </a:p>
          <a:p>
            <a:pPr>
              <a:buNone/>
            </a:pPr>
            <a:r>
              <a:rPr lang="en-US" kern="100" dirty="0" smtClean="0"/>
              <a:t>    from the sequence</a:t>
            </a:r>
          </a:p>
          <a:p>
            <a:r>
              <a:rPr lang="en-US" kern="100" dirty="0" smtClean="0"/>
              <a:t>The notation:</a:t>
            </a:r>
          </a:p>
          <a:p>
            <a:pPr>
              <a:buNone/>
            </a:pPr>
            <a:endParaRPr lang="en-US" kern="100" dirty="0" smtClean="0"/>
          </a:p>
          <a:p>
            <a:endParaRPr lang="en-US" kern="100" dirty="0" smtClean="0"/>
          </a:p>
          <a:p>
            <a:pPr>
              <a:buNone/>
            </a:pPr>
            <a:endParaRPr lang="en-US" kern="100" dirty="0" smtClean="0"/>
          </a:p>
          <a:p>
            <a:pPr>
              <a:buNone/>
            </a:pPr>
            <a:r>
              <a:rPr lang="en-US" kern="100" dirty="0" smtClean="0"/>
              <a:t>     represents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variable </a:t>
            </a:r>
            <a:r>
              <a:rPr lang="en-US" i="1" dirty="0" smtClean="0"/>
              <a:t>j</a:t>
            </a:r>
            <a:r>
              <a:rPr lang="en-US" dirty="0" smtClean="0"/>
              <a:t> is called the </a:t>
            </a:r>
            <a:r>
              <a:rPr lang="en-US" i="1" dirty="0" smtClean="0"/>
              <a:t>index of summation</a:t>
            </a:r>
            <a:r>
              <a:rPr lang="en-US" dirty="0" smtClean="0"/>
              <a:t>. It runs through all the integers starting with its </a:t>
            </a:r>
            <a:r>
              <a:rPr lang="en-US" i="1" dirty="0" smtClean="0"/>
              <a:t>lower  limit  m</a:t>
            </a:r>
            <a:r>
              <a:rPr lang="en-US" dirty="0" smtClean="0"/>
              <a:t> and ending with its </a:t>
            </a:r>
            <a:r>
              <a:rPr lang="en-US" i="1" dirty="0" smtClean="0"/>
              <a:t>upper limit n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048000" y="2971800"/>
            <a:ext cx="1025843" cy="1094423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4419600" y="3276600"/>
            <a:ext cx="1423035" cy="477203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6248400" y="3352800"/>
            <a:ext cx="1854518" cy="457200"/>
          </a:xfrm>
          <a:prstGeom prst="rect">
            <a:avLst/>
          </a:prstGeom>
        </p:spPr>
      </p:pic>
      <p:pic>
        <p:nvPicPr>
          <p:cNvPr id="10" name="Content Placeholder 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2590800" y="4495800"/>
            <a:ext cx="3557588" cy="3143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generally for a set </a:t>
            </a:r>
            <a:r>
              <a:rPr lang="en-US" i="1" dirty="0" smtClean="0"/>
              <a:t>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Examples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505200" y="2590800"/>
            <a:ext cx="1328738" cy="45720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048000" y="3886200"/>
            <a:ext cx="3977640" cy="69151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276600" y="4724400"/>
            <a:ext cx="3101340" cy="68961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905000" y="5562600"/>
            <a:ext cx="5621655" cy="5810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Notation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191000" y="2057400"/>
            <a:ext cx="2734628" cy="260033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114800" y="2438400"/>
            <a:ext cx="734378" cy="382905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048000" y="5638800"/>
            <a:ext cx="3557588" cy="28003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648200"/>
          </a:xfrm>
        </p:spPr>
        <p:txBody>
          <a:bodyPr/>
          <a:lstStyle/>
          <a:p>
            <a:r>
              <a:rPr lang="en-US" dirty="0" smtClean="0"/>
              <a:t>Product of the terms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kern="100" dirty="0" smtClean="0"/>
              <a:t>from the sequence</a:t>
            </a:r>
          </a:p>
          <a:p>
            <a:endParaRPr lang="en-US" kern="100" dirty="0" smtClean="0"/>
          </a:p>
          <a:p>
            <a:r>
              <a:rPr lang="en-US" kern="100" dirty="0" smtClean="0"/>
              <a:t>The notation:</a:t>
            </a:r>
          </a:p>
          <a:p>
            <a:pPr>
              <a:buNone/>
            </a:pPr>
            <a:endParaRPr lang="en-US" kern="100" dirty="0" smtClean="0"/>
          </a:p>
          <a:p>
            <a:endParaRPr lang="en-US" kern="100" dirty="0" smtClean="0"/>
          </a:p>
          <a:p>
            <a:pPr>
              <a:buNone/>
            </a:pPr>
            <a:endParaRPr lang="en-US" kern="100" dirty="0" smtClean="0"/>
          </a:p>
          <a:p>
            <a:pPr>
              <a:buNone/>
            </a:pPr>
            <a:r>
              <a:rPr lang="en-US" kern="100" dirty="0" smtClean="0"/>
              <a:t>     represents</a:t>
            </a:r>
          </a:p>
          <a:p>
            <a:endParaRPr lang="en-US" dirty="0"/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600200" y="3886200"/>
            <a:ext cx="1025843" cy="1094423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3657600" y="4267200"/>
            <a:ext cx="1383030" cy="477203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5943600" y="4191000"/>
            <a:ext cx="1811655" cy="457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Geometric Series</a:t>
            </a:r>
            <a:endParaRPr lang="en-US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447800" y="2667000"/>
            <a:ext cx="4940618" cy="11058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133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Sums of terms of geometric progressions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04800" y="4191000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Proof:</a:t>
            </a:r>
            <a:endParaRPr lang="en-US" b="1" dirty="0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057400" y="4114800"/>
            <a:ext cx="1358265" cy="7296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71600" y="4191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39624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compute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, first multiply both sides of the equality by r and then manipulate the resulting sum as follows: </a:t>
            </a:r>
            <a:endParaRPr lang="en-US" dirty="0"/>
          </a:p>
        </p:txBody>
      </p:sp>
      <p:pic>
        <p:nvPicPr>
          <p:cNvPr id="15" name="Picture 1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981200" y="5029200"/>
            <a:ext cx="1649730" cy="729615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590800" y="5943600"/>
            <a:ext cx="1249680" cy="729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196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6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Series</a:t>
            </a:r>
            <a:endParaRPr lang="en-US" dirty="0"/>
          </a:p>
        </p:txBody>
      </p:sp>
      <p:pic>
        <p:nvPicPr>
          <p:cNvPr id="27" name="Picture 2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133600" y="1905000"/>
            <a:ext cx="1249680" cy="729615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133600" y="2743200"/>
            <a:ext cx="1034415" cy="7429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29000" y="28956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Shifting the index of summation with </a:t>
            </a:r>
            <a:r>
              <a:rPr lang="en-US" i="1" dirty="0" smtClean="0"/>
              <a:t>k</a:t>
            </a:r>
            <a:r>
              <a:rPr lang="en-US" dirty="0" smtClean="0"/>
              <a:t> = </a:t>
            </a:r>
            <a:r>
              <a:rPr lang="en-US" i="1" dirty="0" smtClean="0"/>
              <a:t>j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8" name="Picture 3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2133600" y="3581400"/>
            <a:ext cx="2263140" cy="57007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495800" y="35052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Removing </a:t>
            </a:r>
            <a:r>
              <a:rPr lang="en-US" i="1" dirty="0" smtClean="0"/>
              <a:t>k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term and </a:t>
            </a:r>
          </a:p>
          <a:p>
            <a:r>
              <a:rPr lang="en-US" dirty="0" smtClean="0"/>
              <a:t>adding </a:t>
            </a:r>
            <a:r>
              <a:rPr lang="en-US" i="1" dirty="0" smtClean="0"/>
              <a:t>k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term.</a:t>
            </a:r>
            <a:endParaRPr lang="en-US" dirty="0"/>
          </a:p>
        </p:txBody>
      </p:sp>
      <p:pic>
        <p:nvPicPr>
          <p:cNvPr id="32" name="Picture 3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362200" y="4419600"/>
            <a:ext cx="2122170" cy="28765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648200" y="4419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Substituting </a:t>
            </a:r>
            <a:r>
              <a:rPr lang="en-US" i="1" dirty="0" smtClean="0"/>
              <a:t>S</a:t>
            </a:r>
            <a:r>
              <a:rPr lang="en-US" dirty="0" smtClean="0"/>
              <a:t> for summation formula</a:t>
            </a:r>
          </a:p>
        </p:txBody>
      </p:sp>
      <p:pic>
        <p:nvPicPr>
          <p:cNvPr id="35" name="Picture 34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2209800" y="5029200"/>
            <a:ext cx="2613660" cy="287655"/>
          </a:xfrm>
          <a:prstGeom prst="rect">
            <a:avLst/>
          </a:prstGeom>
        </p:spPr>
      </p:pic>
      <p:pic>
        <p:nvPicPr>
          <p:cNvPr id="46" name="Picture 45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2667000" y="5562600"/>
            <a:ext cx="1307306" cy="42005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066800" y="48006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mbria Math" pitchFamily="18" charset="0"/>
                <a:ea typeface="Cambria Math" pitchFamily="18" charset="0"/>
              </a:rPr>
              <a:t>∴</a:t>
            </a:r>
            <a:endParaRPr lang="en-US" sz="32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19600" y="5638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r </a:t>
            </a:r>
            <a:r>
              <a:rPr lang="en-US" dirty="0" smtClean="0">
                <a:latin typeface="Cambria Math"/>
                <a:ea typeface="Cambria Math"/>
              </a:rPr>
              <a:t>≠1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34000" y="6248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r</a:t>
            </a:r>
            <a:r>
              <a:rPr lang="en-US" dirty="0" smtClean="0">
                <a:latin typeface="Cambria Math"/>
                <a:ea typeface="Cambria Math"/>
              </a:rPr>
              <a:t> = 1</a:t>
            </a:r>
            <a:endParaRPr lang="en-US" dirty="0"/>
          </a:p>
        </p:txBody>
      </p:sp>
      <p:pic>
        <p:nvPicPr>
          <p:cNvPr id="45" name="Picture 44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2286000" y="6096000"/>
            <a:ext cx="2638901" cy="54721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81400" y="21336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previous slide.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Sequences.</a:t>
            </a:r>
          </a:p>
          <a:p>
            <a:pPr lvl="1"/>
            <a:r>
              <a:rPr lang="en-US" dirty="0" smtClean="0"/>
              <a:t>Examples: Geometric Progression, Arithmetic Progression</a:t>
            </a:r>
          </a:p>
          <a:p>
            <a:r>
              <a:rPr lang="en-US" dirty="0" smtClean="0"/>
              <a:t>Recurrence Relations</a:t>
            </a:r>
          </a:p>
          <a:p>
            <a:pPr lvl="1"/>
            <a:r>
              <a:rPr lang="en-US" dirty="0" smtClean="0"/>
              <a:t>Example: Fibonacci Sequence</a:t>
            </a:r>
          </a:p>
          <a:p>
            <a:r>
              <a:rPr lang="en-US" dirty="0" smtClean="0"/>
              <a:t>Summations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Useful Summation Formulae </a:t>
            </a:r>
            <a:endParaRPr lang="en-US" dirty="0"/>
          </a:p>
        </p:txBody>
      </p:sp>
      <p:pic>
        <p:nvPicPr>
          <p:cNvPr id="4" name="Content Placeholder 3" descr="table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2286000"/>
            <a:ext cx="3673602" cy="4162419"/>
          </a:xfrm>
        </p:spPr>
      </p:pic>
      <p:sp>
        <p:nvSpPr>
          <p:cNvPr id="5" name="TextBox 4"/>
          <p:cNvSpPr txBox="1"/>
          <p:nvPr/>
        </p:nvSpPr>
        <p:spPr>
          <a:xfrm>
            <a:off x="6858000" y="3429000"/>
            <a:ext cx="129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Later we will prove some of these by induction.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6019800" y="36576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6019800" y="40386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6019800" y="4724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5334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Proof in text </a:t>
            </a:r>
          </a:p>
          <a:p>
            <a:r>
              <a:rPr lang="en-US" dirty="0" smtClean="0"/>
              <a:t>(requires calculus)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5943600" y="5410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5943600" y="57912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600" y="2514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Geometric Series: We just proved this.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5905500" y="28575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4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a Matrix</a:t>
            </a:r>
          </a:p>
          <a:p>
            <a:r>
              <a:rPr lang="en-US" dirty="0" smtClean="0"/>
              <a:t>Matrix Arithmetic</a:t>
            </a:r>
          </a:p>
          <a:p>
            <a:r>
              <a:rPr lang="en-US" dirty="0" smtClean="0"/>
              <a:t>Transposes and Powers of Arithmetic</a:t>
            </a:r>
          </a:p>
          <a:p>
            <a:r>
              <a:rPr lang="en-US" dirty="0" smtClean="0"/>
              <a:t>Zero-One matrices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Matrices are useful discrete structures that can be used in many ways. For example, they are used to:</a:t>
            </a:r>
          </a:p>
          <a:p>
            <a:pPr lvl="1"/>
            <a:r>
              <a:rPr lang="en-US" dirty="0" smtClean="0"/>
              <a:t>describe certain types of functions known as linear transformations.</a:t>
            </a:r>
          </a:p>
          <a:p>
            <a:pPr lvl="1"/>
            <a:r>
              <a:rPr lang="en-US" dirty="0" smtClean="0"/>
              <a:t>Express which vertices of a graph are connected by edges (see Chapter 10).</a:t>
            </a:r>
          </a:p>
          <a:p>
            <a:r>
              <a:rPr lang="en-US" dirty="0" smtClean="0"/>
              <a:t>In later chapters, we will see matrices used to build models of:</a:t>
            </a:r>
          </a:p>
          <a:p>
            <a:pPr lvl="1"/>
            <a:r>
              <a:rPr lang="en-US" dirty="0" smtClean="0"/>
              <a:t>Transportation systems.</a:t>
            </a:r>
          </a:p>
          <a:p>
            <a:pPr lvl="1"/>
            <a:r>
              <a:rPr lang="en-US" dirty="0" smtClean="0"/>
              <a:t>Communication networks.</a:t>
            </a:r>
          </a:p>
          <a:p>
            <a:r>
              <a:rPr lang="en-US" dirty="0" smtClean="0"/>
              <a:t>Algorithms based on matrix models will be presented in later chapters.</a:t>
            </a:r>
          </a:p>
          <a:p>
            <a:r>
              <a:rPr lang="en-US" dirty="0" smtClean="0"/>
              <a:t>Here we cover the aspect of matrix arithmetic that will be needed later.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/>
              <a:t>matrix </a:t>
            </a:r>
            <a:r>
              <a:rPr lang="en-US" dirty="0" smtClean="0"/>
              <a:t>is a rectangular array of numbers. A matrix with </a:t>
            </a:r>
            <a:r>
              <a:rPr lang="en-US" i="1" dirty="0" smtClean="0"/>
              <a:t>m </a:t>
            </a:r>
            <a:r>
              <a:rPr lang="en-US" dirty="0" smtClean="0"/>
              <a:t>rows and </a:t>
            </a:r>
            <a:r>
              <a:rPr lang="en-US" i="1" dirty="0" smtClean="0"/>
              <a:t>n</a:t>
            </a:r>
            <a:r>
              <a:rPr lang="en-US" dirty="0" smtClean="0"/>
              <a:t> columns is called an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matrix. </a:t>
            </a:r>
          </a:p>
          <a:p>
            <a:pPr lvl="1"/>
            <a:r>
              <a:rPr lang="en-US" sz="2000" dirty="0" smtClean="0"/>
              <a:t>The plural of matrix is </a:t>
            </a:r>
            <a:r>
              <a:rPr lang="en-US" sz="2000" i="1" dirty="0" smtClean="0"/>
              <a:t>matrices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A matrix with the same number of rows as columns is called </a:t>
            </a:r>
            <a:r>
              <a:rPr lang="en-US" sz="2000" i="1" dirty="0" smtClean="0"/>
              <a:t>square</a:t>
            </a:r>
            <a:r>
              <a:rPr lang="en-US" sz="2000" dirty="0" smtClean="0"/>
              <a:t>. </a:t>
            </a:r>
          </a:p>
          <a:p>
            <a:pPr lvl="1"/>
            <a:r>
              <a:rPr lang="en-US" sz="2000" dirty="0" smtClean="0"/>
              <a:t>Two matrices are </a:t>
            </a:r>
            <a:r>
              <a:rPr lang="en-US" sz="2000" i="1" dirty="0" smtClean="0"/>
              <a:t>equal</a:t>
            </a:r>
            <a:r>
              <a:rPr lang="en-US" sz="2000" dirty="0" smtClean="0"/>
              <a:t> if they have the same number of rows and the same number of columns and the corresponding entries in every position are equal. </a:t>
            </a:r>
            <a:endParaRPr lang="en-US" sz="20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486400" y="5181600"/>
            <a:ext cx="933450" cy="9124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4600" y="54864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matrix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514600" y="2895600"/>
            <a:ext cx="154781" cy="1524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95600" y="5638800"/>
            <a:ext cx="154781" cy="15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m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r>
              <a:rPr lang="en-US" dirty="0" smtClean="0"/>
              <a:t> be positive integers and let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row of </a:t>
            </a:r>
            <a:r>
              <a:rPr lang="en-US" b="1" dirty="0" smtClean="0"/>
              <a:t>A</a:t>
            </a:r>
            <a:r>
              <a:rPr lang="en-US" dirty="0" smtClean="0"/>
              <a:t> is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n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matrix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[</a:t>
            </a:r>
            <a:r>
              <a:rPr lang="en-US" i="1" dirty="0" smtClean="0">
                <a:ea typeface="Cambria Math" pitchFamily="18" charset="0"/>
                <a:sym typeface="Symbol"/>
              </a:rPr>
              <a:t>a</a:t>
            </a:r>
            <a:r>
              <a:rPr lang="en-US" i="1" baseline="-25000" dirty="0" smtClean="0">
                <a:ea typeface="Cambria Math" pitchFamily="18" charset="0"/>
                <a:sym typeface="Symbol"/>
              </a:rPr>
              <a:t>i</a:t>
            </a:r>
            <a:r>
              <a:rPr lang="en-US" baseline="-25000" dirty="0" smtClean="0">
                <a:ea typeface="Cambria Math" pitchFamily="18" charset="0"/>
                <a:sym typeface="Symbol"/>
              </a:rPr>
              <a:t>1</a:t>
            </a:r>
            <a:r>
              <a:rPr lang="en-US" i="1" dirty="0" smtClean="0">
                <a:ea typeface="Cambria Math" pitchFamily="18" charset="0"/>
                <a:sym typeface="Symbol"/>
              </a:rPr>
              <a:t>, a</a:t>
            </a:r>
            <a:r>
              <a:rPr lang="en-US" i="1" baseline="-25000" dirty="0" smtClean="0">
                <a:ea typeface="Cambria Math" pitchFamily="18" charset="0"/>
                <a:sym typeface="Symbol"/>
              </a:rPr>
              <a:t>i</a:t>
            </a:r>
            <a:r>
              <a:rPr lang="en-US" baseline="-25000" dirty="0" smtClean="0">
                <a:ea typeface="Cambria Math" pitchFamily="18" charset="0"/>
                <a:sym typeface="Symbol"/>
              </a:rPr>
              <a:t>2</a:t>
            </a:r>
            <a:r>
              <a:rPr lang="en-US" i="1" dirty="0" smtClean="0">
                <a:ea typeface="Cambria Math" pitchFamily="18" charset="0"/>
                <a:sym typeface="Symbol"/>
              </a:rPr>
              <a:t>,…,</a:t>
            </a:r>
            <a:r>
              <a:rPr lang="en-US" i="1" dirty="0" err="1" smtClean="0">
                <a:ea typeface="Cambria Math" pitchFamily="18" charset="0"/>
                <a:sym typeface="Symbol"/>
              </a:rPr>
              <a:t>a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in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].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The </a:t>
            </a:r>
            <a:r>
              <a:rPr lang="en-US" i="1" dirty="0" err="1" smtClean="0">
                <a:ea typeface="Cambria Math" pitchFamily="18" charset="0"/>
                <a:sym typeface="Symbol"/>
              </a:rPr>
              <a:t>j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sym typeface="Symbol"/>
              </a:rPr>
              <a:t>th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column of </a:t>
            </a:r>
            <a:r>
              <a:rPr lang="en-US" b="1" dirty="0" smtClean="0">
                <a:ea typeface="Cambria Math" pitchFamily="18" charset="0"/>
                <a:sym typeface="Symbol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is the </a:t>
            </a:r>
            <a:r>
              <a:rPr lang="en-US" i="1" dirty="0" smtClean="0">
                <a:ea typeface="Cambria Math" pitchFamily="18" charset="0"/>
                <a:sym typeface="Symbol"/>
              </a:rPr>
              <a:t>m 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matrix:</a:t>
            </a:r>
          </a:p>
          <a:p>
            <a:endParaRPr lang="en-US" i="1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endParaRPr lang="en-US" dirty="0" smtClean="0"/>
          </a:p>
          <a:p>
            <a:r>
              <a:rPr lang="en-US" dirty="0" smtClean="0"/>
              <a:t>The (</a:t>
            </a:r>
            <a:r>
              <a:rPr lang="en-US" i="1" dirty="0" err="1" smtClean="0"/>
              <a:t>i,j</a:t>
            </a:r>
            <a:r>
              <a:rPr lang="en-US" dirty="0" smtClean="0"/>
              <a:t>)</a:t>
            </a:r>
            <a:r>
              <a:rPr lang="en-US" dirty="0" err="1" smtClean="0"/>
              <a:t>th</a:t>
            </a:r>
            <a:r>
              <a:rPr lang="en-US" i="1" dirty="0" smtClean="0"/>
              <a:t>  element </a:t>
            </a:r>
            <a:r>
              <a:rPr lang="en-US" dirty="0" smtClean="0"/>
              <a:t>or</a:t>
            </a:r>
            <a:r>
              <a:rPr lang="en-US" i="1" dirty="0" smtClean="0"/>
              <a:t> entry </a:t>
            </a:r>
            <a:r>
              <a:rPr lang="en-US" dirty="0" smtClean="0"/>
              <a:t>of </a:t>
            </a:r>
            <a:r>
              <a:rPr lang="en-US" b="1" dirty="0" smtClean="0"/>
              <a:t>A </a:t>
            </a:r>
            <a:r>
              <a:rPr lang="en-US" dirty="0" smtClean="0"/>
              <a:t>is the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/>
              <a:t>element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. We can use </a:t>
            </a:r>
            <a:r>
              <a:rPr lang="en-US" b="1" dirty="0" smtClean="0"/>
              <a:t>A</a:t>
            </a:r>
            <a:r>
              <a:rPr lang="en-US" dirty="0" smtClean="0"/>
              <a:t> = [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i="1" baseline="-25000" dirty="0" smtClean="0"/>
              <a:t> </a:t>
            </a:r>
            <a:r>
              <a:rPr lang="en-US" dirty="0" smtClean="0"/>
              <a:t>] to denote the matrix  with its (</a:t>
            </a:r>
            <a:r>
              <a:rPr lang="en-US" i="1" dirty="0" err="1" smtClean="0"/>
              <a:t>i,j</a:t>
            </a:r>
            <a:r>
              <a:rPr lang="en-US" dirty="0" smtClean="0"/>
              <a:t>)</a:t>
            </a:r>
            <a:r>
              <a:rPr lang="en-US" dirty="0" err="1" smtClean="0"/>
              <a:t>th</a:t>
            </a:r>
            <a:r>
              <a:rPr lang="en-US" i="1" dirty="0" smtClean="0"/>
              <a:t> </a:t>
            </a:r>
            <a:r>
              <a:rPr lang="en-US" dirty="0" smtClean="0"/>
              <a:t>element equal to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.</a:t>
            </a:r>
            <a:endParaRPr lang="en-US" b="1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828800" y="2362200"/>
            <a:ext cx="2668905" cy="1140143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715000" y="4038600"/>
            <a:ext cx="635794" cy="1140143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038600" y="3657600"/>
            <a:ext cx="154781" cy="1524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581400" y="4038600"/>
            <a:ext cx="154781" cy="15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Arithmetic: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Defintion</a:t>
            </a:r>
            <a:r>
              <a:rPr lang="en-US" dirty="0" smtClean="0"/>
              <a:t>: Let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[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</a:rPr>
              <a:t>ij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] </a:t>
            </a:r>
            <a:r>
              <a:rPr lang="en-US" dirty="0" smtClean="0"/>
              <a:t>and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[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</a:rPr>
              <a:t>ij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]</a:t>
            </a:r>
            <a:r>
              <a:rPr lang="en-US" i="1" dirty="0" smtClean="0"/>
              <a:t>  </a:t>
            </a:r>
            <a:r>
              <a:rPr lang="en-US" dirty="0" smtClean="0"/>
              <a:t>be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matrices. The sum of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, denoted by </a:t>
            </a:r>
            <a:r>
              <a:rPr lang="en-US" b="1" dirty="0" smtClean="0"/>
              <a:t>A</a:t>
            </a:r>
            <a:r>
              <a:rPr lang="en-US" dirty="0" smtClean="0"/>
              <a:t> + </a:t>
            </a:r>
            <a:r>
              <a:rPr lang="en-US" b="1" dirty="0" smtClean="0"/>
              <a:t>B</a:t>
            </a:r>
            <a:r>
              <a:rPr lang="en-US" dirty="0" smtClean="0"/>
              <a:t>, is the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matrix that has </a:t>
            </a:r>
            <a:r>
              <a:rPr lang="en-US" i="1" dirty="0" err="1" smtClean="0">
                <a:ea typeface="Cambria Math" pitchFamily="18" charset="0"/>
              </a:rPr>
              <a:t>a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</a:rPr>
              <a:t>ij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err="1" smtClean="0">
                <a:ea typeface="Cambria Math" pitchFamily="18" charset="0"/>
              </a:rPr>
              <a:t>b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</a:rPr>
              <a:t>ij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as its 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i,j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element. In other words, </a:t>
            </a:r>
            <a:r>
              <a:rPr lang="en-US" b="1" dirty="0" smtClean="0"/>
              <a:t>A</a:t>
            </a:r>
            <a:r>
              <a:rPr lang="en-US" dirty="0" smtClean="0"/>
              <a:t> + </a:t>
            </a:r>
            <a:r>
              <a:rPr lang="en-US" b="1" dirty="0" smtClean="0"/>
              <a:t>B</a:t>
            </a:r>
            <a:r>
              <a:rPr lang="en-US" dirty="0" smtClean="0"/>
              <a:t> = [</a:t>
            </a:r>
            <a:r>
              <a:rPr lang="en-US" i="1" dirty="0" err="1" smtClean="0">
                <a:ea typeface="Cambria Math" pitchFamily="18" charset="0"/>
              </a:rPr>
              <a:t>a</a:t>
            </a:r>
            <a:r>
              <a:rPr lang="en-US" i="1" baseline="-25000" dirty="0" err="1" smtClean="0">
                <a:ea typeface="Cambria Math" pitchFamily="18" charset="0"/>
              </a:rPr>
              <a:t>ij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err="1" smtClean="0">
                <a:ea typeface="Cambria Math" pitchFamily="18" charset="0"/>
              </a:rPr>
              <a:t>b</a:t>
            </a:r>
            <a:r>
              <a:rPr lang="en-US" i="1" baseline="-25000" dirty="0" err="1" smtClean="0">
                <a:ea typeface="Cambria Math" pitchFamily="18" charset="0"/>
              </a:rPr>
              <a:t>ij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].</a:t>
            </a:r>
          </a:p>
          <a:p>
            <a:pPr>
              <a:buNone/>
            </a:pPr>
            <a:r>
              <a:rPr lang="en-US" b="1" dirty="0" smtClean="0">
                <a:ea typeface="Cambria Math" pitchFamily="18" charset="0"/>
              </a:rPr>
              <a:t>   Example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</a:t>
            </a: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Note that matrices of different sizes can not be added.</a:t>
            </a:r>
            <a:endParaRPr lang="en-US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219200" y="4191000"/>
            <a:ext cx="6376035" cy="91249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620000" y="2514600"/>
            <a:ext cx="155972" cy="153572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858000" y="2133600"/>
            <a:ext cx="154781" cy="15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/>
              <a:t>    Definition</a:t>
            </a:r>
            <a:r>
              <a:rPr lang="en-US" sz="2400" dirty="0" smtClean="0"/>
              <a:t>: Let </a:t>
            </a:r>
            <a:r>
              <a:rPr lang="en-US" sz="2400" b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/>
              <a:t>be an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m 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  k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/>
              <a:t>matrix and </a:t>
            </a:r>
            <a:r>
              <a:rPr lang="en-US" sz="2400" b="1" dirty="0" smtClean="0"/>
              <a:t>B </a:t>
            </a:r>
            <a:r>
              <a:rPr lang="en-US" sz="2400" dirty="0" smtClean="0"/>
              <a:t>be a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k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 n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matrix</a:t>
            </a:r>
            <a:r>
              <a:rPr lang="en-US" sz="2400" dirty="0" smtClean="0"/>
              <a:t>. The </a:t>
            </a:r>
            <a:r>
              <a:rPr lang="en-US" sz="2400" i="1" dirty="0" smtClean="0"/>
              <a:t>product</a:t>
            </a:r>
            <a:r>
              <a:rPr lang="en-US" sz="2400" dirty="0" smtClean="0"/>
              <a:t> of </a:t>
            </a:r>
            <a:r>
              <a:rPr lang="en-US" sz="2400" b="1" dirty="0" smtClean="0"/>
              <a:t>A</a:t>
            </a:r>
            <a:r>
              <a:rPr lang="en-US" sz="2400" dirty="0" smtClean="0"/>
              <a:t> and </a:t>
            </a:r>
            <a:r>
              <a:rPr lang="en-US" sz="2400" b="1" dirty="0" smtClean="0"/>
              <a:t>B</a:t>
            </a:r>
            <a:r>
              <a:rPr lang="en-US" sz="2400" dirty="0" smtClean="0"/>
              <a:t>, denoted by </a:t>
            </a:r>
            <a:r>
              <a:rPr lang="en-US" sz="2400" b="1" dirty="0" smtClean="0"/>
              <a:t>AB</a:t>
            </a:r>
            <a:r>
              <a:rPr lang="en-US" sz="2400" dirty="0" smtClean="0"/>
              <a:t>, is the       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m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 n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matrix that has its (</a:t>
            </a:r>
            <a:r>
              <a:rPr lang="en-US" sz="2400" i="1" dirty="0" err="1" smtClean="0">
                <a:ea typeface="Cambria Math" pitchFamily="18" charset="0"/>
              </a:rPr>
              <a:t>i,j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element equal to the sum of the products of the corresponding elements from the </a:t>
            </a:r>
            <a:r>
              <a:rPr lang="en-US" sz="2400" i="1" dirty="0" err="1" smtClean="0">
                <a:ea typeface="Cambria Math" pitchFamily="18" charset="0"/>
              </a:rPr>
              <a:t>i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row of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and the </a:t>
            </a:r>
            <a:r>
              <a:rPr lang="en-US" sz="2400" i="1" dirty="0" err="1" smtClean="0">
                <a:ea typeface="Cambria Math" pitchFamily="18" charset="0"/>
              </a:rPr>
              <a:t>j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column of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. In other words,  if </a:t>
            </a:r>
            <a:r>
              <a:rPr lang="en-US" sz="2400" b="1" dirty="0" smtClean="0"/>
              <a:t>AB</a:t>
            </a:r>
            <a:r>
              <a:rPr lang="en-US" sz="2400" dirty="0" smtClean="0"/>
              <a:t> = [</a:t>
            </a:r>
            <a:r>
              <a:rPr lang="en-US" sz="2400" i="1" dirty="0" err="1" smtClean="0">
                <a:ea typeface="Cambria Math" pitchFamily="18" charset="0"/>
              </a:rPr>
              <a:t>c</a:t>
            </a:r>
            <a:r>
              <a:rPr lang="en-US" sz="2400" i="1" baseline="-25000" dirty="0" err="1" smtClean="0">
                <a:ea typeface="Cambria Math" pitchFamily="18" charset="0"/>
              </a:rPr>
              <a:t>ij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] then </a:t>
            </a:r>
            <a:r>
              <a:rPr lang="en-US" sz="2400" i="1" dirty="0" err="1" smtClean="0">
                <a:latin typeface="Constantia" pitchFamily="18" charset="0"/>
                <a:ea typeface="Cambria Math" pitchFamily="18" charset="0"/>
              </a:rPr>
              <a:t>c</a:t>
            </a:r>
            <a:r>
              <a:rPr lang="en-US" sz="2400" i="1" baseline="-25000" dirty="0" err="1" smtClean="0">
                <a:latin typeface="Constantia" pitchFamily="18" charset="0"/>
                <a:ea typeface="Cambria Math" pitchFamily="18" charset="0"/>
              </a:rPr>
              <a:t>ij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400" i="1" dirty="0" smtClean="0">
                <a:latin typeface="Constantia" pitchFamily="18" charset="0"/>
                <a:ea typeface="Cambria Math" pitchFamily="18" charset="0"/>
              </a:rPr>
              <a:t>a</a:t>
            </a:r>
            <a:r>
              <a:rPr lang="en-US" sz="2400" i="1" baseline="-25000" dirty="0" smtClean="0">
                <a:latin typeface="Constantia" pitchFamily="18" charset="0"/>
                <a:ea typeface="Cambria Math" pitchFamily="18" charset="0"/>
              </a:rPr>
              <a:t>i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 smtClean="0">
                <a:latin typeface="Constantia" pitchFamily="18" charset="0"/>
                <a:ea typeface="Cambria Math" pitchFamily="18" charset="0"/>
              </a:rPr>
              <a:t>b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1j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sz="2400" i="1" dirty="0" smtClean="0">
                <a:latin typeface="Constantia" pitchFamily="18" charset="0"/>
                <a:ea typeface="Cambria Math" pitchFamily="18" charset="0"/>
              </a:rPr>
              <a:t>a</a:t>
            </a:r>
            <a:r>
              <a:rPr lang="en-US" sz="2400" i="1" baseline="-25000" dirty="0" smtClean="0">
                <a:latin typeface="Constantia" pitchFamily="18" charset="0"/>
                <a:ea typeface="Cambria Math" pitchFamily="18" charset="0"/>
              </a:rPr>
              <a:t>i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>
                <a:latin typeface="Constantia" pitchFamily="18" charset="0"/>
                <a:ea typeface="Cambria Math" pitchFamily="18" charset="0"/>
              </a:rPr>
              <a:t>b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-25000" dirty="0" smtClean="0">
                <a:latin typeface="Constantia" pitchFamily="18" charset="0"/>
                <a:ea typeface="Cambria Math" pitchFamily="18" charset="0"/>
              </a:rPr>
              <a:t>j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+ … + </a:t>
            </a:r>
            <a:r>
              <a:rPr lang="en-US" sz="2400" i="1" dirty="0" err="1" smtClean="0">
                <a:latin typeface="Constantia" pitchFamily="18" charset="0"/>
                <a:ea typeface="Cambria Math" pitchFamily="18" charset="0"/>
              </a:rPr>
              <a:t>a</a:t>
            </a:r>
            <a:r>
              <a:rPr lang="en-US" sz="2400" i="1" baseline="-25000" dirty="0" err="1" smtClean="0">
                <a:latin typeface="Constantia" pitchFamily="18" charset="0"/>
                <a:ea typeface="Cambria Math" pitchFamily="18" charset="0"/>
              </a:rPr>
              <a:t>ik</a:t>
            </a:r>
            <a:r>
              <a:rPr lang="en-US" sz="2400" i="1" dirty="0" err="1" smtClean="0">
                <a:ea typeface="Cambria Math" pitchFamily="18" charset="0"/>
              </a:rPr>
              <a:t>b</a:t>
            </a:r>
            <a:r>
              <a:rPr lang="en-US" sz="2400" i="1" baseline="-25000" dirty="0" err="1" smtClean="0">
                <a:latin typeface="Constantia" pitchFamily="18" charset="0"/>
                <a:ea typeface="Cambria Math" pitchFamily="18" charset="0"/>
              </a:rPr>
              <a:t>kj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sz="2400" b="1" dirty="0" smtClean="0">
                <a:ea typeface="Cambria Math" pitchFamily="18" charset="0"/>
              </a:rPr>
              <a:t>    Example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:</a:t>
            </a:r>
          </a:p>
          <a:p>
            <a:pPr>
              <a:buNone/>
            </a:pP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   The product of two matrices is undefined when the number of columns in the first matrix is not the same as the number of rows in the second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438400" y="4191000"/>
            <a:ext cx="3263265" cy="911543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419600" y="2057400"/>
            <a:ext cx="154781" cy="1524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543800" y="2057400"/>
            <a:ext cx="154781" cy="1524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143000" y="2743200"/>
            <a:ext cx="154781" cy="15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Illustration of Matrix Multiplication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/>
          <a:lstStyle/>
          <a:p>
            <a:r>
              <a:rPr lang="en-US" dirty="0" smtClean="0"/>
              <a:t>The Product of </a:t>
            </a:r>
            <a:r>
              <a:rPr lang="en-US" sz="2800" b="1" dirty="0" smtClean="0"/>
              <a:t>A</a:t>
            </a:r>
            <a:r>
              <a:rPr lang="en-US" sz="2800" dirty="0" smtClean="0"/>
              <a:t> = [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800" i="1" baseline="-25000" dirty="0" err="1" smtClean="0">
                <a:ea typeface="Cambria Math" pitchFamily="18" charset="0"/>
              </a:rPr>
              <a:t>ij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] and </a:t>
            </a:r>
            <a:r>
              <a:rPr lang="en-US" sz="2800" b="1" dirty="0" smtClean="0"/>
              <a:t>B</a:t>
            </a:r>
            <a:r>
              <a:rPr lang="en-US" sz="2800" dirty="0" smtClean="0"/>
              <a:t> = [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sz="2800" i="1" baseline="-25000" dirty="0" err="1" smtClean="0">
                <a:ea typeface="Cambria Math" pitchFamily="18" charset="0"/>
              </a:rPr>
              <a:t>ij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] 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62000" y="3891915"/>
            <a:ext cx="2658904" cy="182308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038600" y="2514600"/>
            <a:ext cx="3231337" cy="111387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688537" y="3886200"/>
            <a:ext cx="3505200" cy="1730896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264463" y="5915405"/>
            <a:ext cx="5929274" cy="398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Matrix Multiplication is not Commutative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Let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Does </a:t>
            </a:r>
            <a:r>
              <a:rPr lang="en-US" b="1" dirty="0" smtClean="0"/>
              <a:t>AB</a:t>
            </a:r>
            <a:r>
              <a:rPr lang="en-US" dirty="0" smtClean="0"/>
              <a:t> = </a:t>
            </a:r>
            <a:r>
              <a:rPr lang="en-US" b="1" dirty="0" smtClean="0"/>
              <a:t>BA</a:t>
            </a:r>
            <a:r>
              <a:rPr lang="en-US" dirty="0" smtClean="0"/>
              <a:t>?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Solution:</a:t>
            </a:r>
          </a:p>
          <a:p>
            <a:pPr>
              <a:buNone/>
            </a:pPr>
            <a:r>
              <a:rPr lang="en-US" b="1" dirty="0" smtClean="0"/>
              <a:t>   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 AB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≠</a:t>
            </a:r>
            <a:r>
              <a:rPr lang="en-US" dirty="0" smtClean="0"/>
              <a:t> </a:t>
            </a:r>
            <a:r>
              <a:rPr lang="en-US" b="1" dirty="0" smtClean="0"/>
              <a:t>BA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048000" y="2209800"/>
            <a:ext cx="1512570" cy="6096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638800" y="2133600"/>
            <a:ext cx="1497330" cy="6096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276600" y="4114800"/>
            <a:ext cx="1718310" cy="6096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715000" y="4114800"/>
            <a:ext cx="171831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91000" y="4050268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Sequences are ordered lists of elements. </a:t>
            </a:r>
          </a:p>
          <a:p>
            <a:pPr lvl="1"/>
            <a:r>
              <a:rPr lang="en-US" dirty="0" smtClean="0"/>
              <a:t>  1, 2, 3, 5, 8</a:t>
            </a:r>
          </a:p>
          <a:p>
            <a:pPr lvl="1"/>
            <a:r>
              <a:rPr lang="en-US" dirty="0" smtClean="0"/>
              <a:t>   1, 3,  9, 27, 81, …</a:t>
            </a:r>
          </a:p>
          <a:p>
            <a:r>
              <a:rPr lang="en-US" dirty="0" smtClean="0"/>
              <a:t>Sequences arise throughout mathematics, computer science, and in many other disciplines, ranging from botany to music.</a:t>
            </a:r>
          </a:p>
          <a:p>
            <a:r>
              <a:rPr lang="en-US" dirty="0" smtClean="0"/>
              <a:t>We will introduce the  terminology to represent sequences and sums of the terms in the sequences.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Identity Matrix and Powers of Matrices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The </a:t>
            </a:r>
            <a:r>
              <a:rPr lang="en-US" i="1" dirty="0" smtClean="0"/>
              <a:t>identity matrix of order n </a:t>
            </a:r>
            <a:r>
              <a:rPr lang="en-US" dirty="0" smtClean="0"/>
              <a:t>is the 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/>
              <a:t> matrix </a:t>
            </a:r>
            <a:r>
              <a:rPr lang="en-US" b="1" dirty="0" smtClean="0"/>
              <a:t>I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 = [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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dirty="0" smtClean="0"/>
              <a:t>], where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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= 1 if </a:t>
            </a:r>
            <a:r>
              <a:rPr lang="en-US" i="1" dirty="0" smtClean="0">
                <a:ea typeface="Cambria Math" pitchFamily="18" charset="0"/>
                <a:sym typeface="Symbol"/>
              </a:rPr>
              <a:t>i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= </a:t>
            </a:r>
            <a:r>
              <a:rPr lang="en-US" i="1" dirty="0" smtClean="0">
                <a:ea typeface="Cambria Math" pitchFamily="18" charset="0"/>
                <a:sym typeface="Symbol"/>
              </a:rPr>
              <a:t>j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and 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= 0 if </a:t>
            </a:r>
            <a:r>
              <a:rPr lang="en-US" i="1" dirty="0" err="1" smtClean="0">
                <a:ea typeface="Cambria Math" pitchFamily="18" charset="0"/>
                <a:sym typeface="Symbol"/>
              </a:rPr>
              <a:t>i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≠</a:t>
            </a:r>
            <a:r>
              <a:rPr lang="en-US" i="1" dirty="0" err="1" smtClean="0">
                <a:ea typeface="Cambria Math"/>
                <a:sym typeface="Symbol"/>
              </a:rPr>
              <a:t>j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</a:t>
            </a: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>
              <a:buNone/>
            </a:pPr>
            <a:r>
              <a:rPr lang="en-US" b="1" dirty="0" smtClean="0">
                <a:ea typeface="Cambria Math"/>
                <a:sym typeface="Symbol"/>
              </a:rPr>
              <a:t>                                                              </a:t>
            </a:r>
            <a:r>
              <a:rPr lang="en-US" b="1" dirty="0" err="1" smtClean="0">
                <a:ea typeface="Cambria Math"/>
                <a:sym typeface="Symbol"/>
              </a:rPr>
              <a:t>A</a:t>
            </a:r>
            <a:r>
              <a:rPr lang="en-US" b="1" dirty="0" err="1" smtClean="0"/>
              <a:t>I</a:t>
            </a:r>
            <a:r>
              <a:rPr lang="en-US" i="1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 = </a:t>
            </a:r>
            <a:r>
              <a:rPr lang="en-US" b="1" dirty="0" err="1" smtClean="0"/>
              <a:t>I</a:t>
            </a:r>
            <a:r>
              <a:rPr lang="en-US" i="1" baseline="-25000" dirty="0" err="1" smtClean="0"/>
              <a:t>m</a:t>
            </a:r>
            <a:r>
              <a:rPr lang="en-US" b="1" dirty="0" err="1" smtClean="0">
                <a:latin typeface="Cambria Math"/>
                <a:ea typeface="Cambria Math"/>
                <a:sym typeface="Symbol"/>
              </a:rPr>
              <a:t>A</a:t>
            </a:r>
            <a:r>
              <a:rPr lang="en-US" b="1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b="1" dirty="0" smtClean="0">
                <a:ea typeface="Cambria Math"/>
                <a:sym typeface="Symbol"/>
              </a:rPr>
              <a:t>A</a:t>
            </a:r>
            <a:r>
              <a:rPr lang="en-US" b="1" dirty="0" smtClean="0">
                <a:latin typeface="Cambria Math"/>
                <a:ea typeface="Cambria Math"/>
                <a:sym typeface="Symbol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                                                when </a:t>
            </a:r>
            <a:r>
              <a:rPr lang="en-US" b="1" dirty="0" smtClean="0"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an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 matrix</a:t>
            </a: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Powers of square matrices can be defined. When A is an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/>
              <a:t>  matrix, we have:</a:t>
            </a:r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        </a:t>
            </a:r>
            <a:r>
              <a:rPr lang="en-US" b="1" dirty="0" smtClean="0">
                <a:ea typeface="Cambria Math"/>
                <a:sym typeface="Symbol"/>
              </a:rPr>
              <a:t>A</a:t>
            </a:r>
            <a:r>
              <a:rPr lang="en-US" baseline="30000" dirty="0" smtClean="0">
                <a:latin typeface="Cambria Math"/>
                <a:ea typeface="Cambria Math"/>
                <a:sym typeface="Symbol"/>
              </a:rPr>
              <a:t>0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= </a:t>
            </a:r>
            <a:r>
              <a:rPr lang="en-US" b="1" dirty="0" smtClean="0"/>
              <a:t>I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         </a:t>
            </a:r>
            <a:r>
              <a:rPr lang="en-US" b="1" dirty="0" err="1" smtClean="0">
                <a:ea typeface="Cambria Math"/>
                <a:sym typeface="Symbol"/>
              </a:rPr>
              <a:t>A</a:t>
            </a:r>
            <a:r>
              <a:rPr lang="en-US" i="1" baseline="30000" dirty="0" err="1" smtClean="0"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b="1" dirty="0" smtClean="0">
                <a:ea typeface="Cambria Math"/>
                <a:sym typeface="Symbol"/>
              </a:rPr>
              <a:t>AAA</a:t>
            </a:r>
            <a:r>
              <a:rPr lang="en-US" dirty="0" smtClean="0">
                <a:ea typeface="Cambria Math"/>
                <a:sym typeface="Symbol"/>
              </a:rPr>
              <a:t>∙∙∙</a:t>
            </a:r>
            <a:r>
              <a:rPr lang="en-US" b="1" dirty="0" smtClean="0">
                <a:ea typeface="Cambria Math"/>
                <a:sym typeface="Symbol"/>
              </a:rPr>
              <a:t>A</a:t>
            </a:r>
            <a:endParaRPr lang="en-US" b="1" dirty="0" smtClean="0"/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524000" y="2971800"/>
            <a:ext cx="1998821" cy="1367314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 rot="16200000">
            <a:off x="4038600" y="5486400"/>
            <a:ext cx="381000" cy="1295400"/>
          </a:xfrm>
          <a:prstGeom prst="leftBrace">
            <a:avLst>
              <a:gd name="adj1" fmla="val 8333"/>
              <a:gd name="adj2" fmla="val 47350"/>
            </a:avLst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05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r times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8001000" y="2133600"/>
            <a:ext cx="154781" cy="1524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553200" y="3962400"/>
            <a:ext cx="154781" cy="15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Transposes of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Let </a:t>
            </a:r>
            <a:r>
              <a:rPr lang="en-US" sz="2800" b="1" dirty="0" smtClean="0"/>
              <a:t>A</a:t>
            </a:r>
            <a:r>
              <a:rPr lang="en-US" sz="2800" dirty="0" smtClean="0"/>
              <a:t> = [</a:t>
            </a:r>
            <a:r>
              <a:rPr lang="en-US" sz="2800" i="1" dirty="0" err="1" smtClean="0">
                <a:ea typeface="Cambria Math" pitchFamily="18" charset="0"/>
              </a:rPr>
              <a:t>a</a:t>
            </a:r>
            <a:r>
              <a:rPr lang="en-US" sz="2800" i="1" baseline="-25000" dirty="0" err="1" smtClean="0">
                <a:ea typeface="Cambria Math" pitchFamily="18" charset="0"/>
              </a:rPr>
              <a:t>ij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] be an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matrix. The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transpose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of </a:t>
            </a:r>
            <a:r>
              <a:rPr lang="en-US" b="1" dirty="0" smtClean="0"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denoted by </a:t>
            </a:r>
            <a:r>
              <a:rPr lang="en-US" sz="2400" b="1" dirty="0" smtClean="0"/>
              <a:t>A</a:t>
            </a:r>
            <a:r>
              <a:rPr lang="en-US" baseline="30000" dirty="0" smtClean="0">
                <a:latin typeface="Cambria Math"/>
                <a:ea typeface="Cambria Math"/>
                <a:sym typeface="Symbol"/>
              </a:rPr>
              <a:t>t</a:t>
            </a:r>
            <a:r>
              <a:rPr lang="en-US" dirty="0" smtClean="0">
                <a:sym typeface="Symbol"/>
              </a:rPr>
              <a:t> ,</a:t>
            </a:r>
            <a:r>
              <a:rPr lang="en-US" dirty="0" smtClean="0"/>
              <a:t>is the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m</a:t>
            </a:r>
            <a:r>
              <a:rPr lang="en-US" dirty="0" smtClean="0"/>
              <a:t> matrix obtained by interchanging the rows and columns of </a:t>
            </a:r>
            <a:r>
              <a:rPr lang="en-US" b="1" dirty="0" smtClean="0"/>
              <a:t>A</a:t>
            </a:r>
            <a:r>
              <a:rPr lang="en-US" dirty="0" smtClean="0"/>
              <a:t>. 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If </a:t>
            </a:r>
            <a:r>
              <a:rPr lang="en-US" sz="2200" b="1" dirty="0" smtClean="0"/>
              <a:t>A</a:t>
            </a:r>
            <a:r>
              <a:rPr lang="en-US" baseline="30000" dirty="0" smtClean="0">
                <a:latin typeface="Cambria Math"/>
                <a:ea typeface="Cambria Math"/>
                <a:sym typeface="Symbol"/>
              </a:rPr>
              <a:t>t</a:t>
            </a:r>
            <a:r>
              <a:rPr lang="en-US" dirty="0" smtClean="0">
                <a:sym typeface="Symbol"/>
              </a:rPr>
              <a:t> =</a:t>
            </a:r>
            <a:r>
              <a:rPr lang="en-US" dirty="0" smtClean="0"/>
              <a:t> [</a:t>
            </a:r>
            <a:r>
              <a:rPr lang="en-US" i="1" dirty="0" err="1" smtClean="0">
                <a:ea typeface="Cambria Math" pitchFamily="18" charset="0"/>
                <a:sym typeface="Symbol"/>
              </a:rPr>
              <a:t>b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dirty="0" smtClean="0"/>
              <a:t>], then 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sym typeface="Symbol"/>
              </a:rPr>
              <a:t>b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  <a:sym typeface="Symbol"/>
              </a:rPr>
              <a:t>ij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=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sym typeface="Symbol"/>
              </a:rPr>
              <a:t>a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  <a:sym typeface="Symbol"/>
              </a:rPr>
              <a:t>ji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for </a:t>
            </a:r>
            <a:r>
              <a:rPr lang="en-US" i="1" dirty="0" err="1" smtClean="0">
                <a:ea typeface="Cambria Math" pitchFamily="18" charset="0"/>
                <a:sym typeface="Symbol"/>
              </a:rPr>
              <a:t>i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=1,2,</a:t>
            </a:r>
            <a:r>
              <a:rPr lang="en-US" dirty="0" smtClean="0">
                <a:ea typeface="Cambria Math" pitchFamily="18" charset="0"/>
                <a:sym typeface="Symbol"/>
              </a:rPr>
              <a:t>…,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                                and </a:t>
            </a:r>
            <a:r>
              <a:rPr lang="en-US" i="1" dirty="0" smtClean="0">
                <a:ea typeface="Cambria Math" pitchFamily="18" charset="0"/>
                <a:sym typeface="Symbol"/>
              </a:rPr>
              <a:t>j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= 1,2, </a:t>
            </a:r>
            <a:r>
              <a:rPr lang="en-US" dirty="0" smtClean="0">
                <a:ea typeface="Cambria Math" pitchFamily="18" charset="0"/>
                <a:sym typeface="Symbol"/>
              </a:rPr>
              <a:t>...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,</a:t>
            </a:r>
            <a:r>
              <a:rPr lang="en-US" i="1" dirty="0" smtClean="0">
                <a:ea typeface="Cambria Math" pitchFamily="18" charset="0"/>
                <a:sym typeface="Symbol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  <a:endParaRPr lang="en-US" dirty="0" smtClean="0">
              <a:latin typeface="Cambria Math"/>
              <a:ea typeface="Cambria Math"/>
              <a:sym typeface="Symbol"/>
            </a:endParaRP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143000" y="4800600"/>
            <a:ext cx="7473315" cy="91249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172200" y="2590800"/>
            <a:ext cx="154781" cy="1524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638800" y="2133600"/>
            <a:ext cx="154781" cy="15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Transposes of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square matrix </a:t>
            </a:r>
            <a:r>
              <a:rPr lang="en-US" sz="2800" b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is called symmetric if  </a:t>
            </a:r>
            <a:r>
              <a:rPr lang="en-US" b="1" dirty="0" smtClean="0"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</a:t>
            </a:r>
            <a:r>
              <a:rPr lang="en-US" b="1" dirty="0" smtClean="0">
                <a:ea typeface="Cambria Math"/>
                <a:sym typeface="Symbol"/>
              </a:rPr>
              <a:t> A</a:t>
            </a:r>
            <a:r>
              <a:rPr lang="en-US" baseline="30000" dirty="0" smtClean="0">
                <a:ea typeface="Cambria Math"/>
                <a:sym typeface="Symbol"/>
              </a:rPr>
              <a:t>t</a:t>
            </a:r>
            <a:r>
              <a:rPr lang="en-US" dirty="0" smtClean="0">
                <a:sym typeface="Symbol"/>
              </a:rPr>
              <a:t>. Thus </a:t>
            </a:r>
            <a:r>
              <a:rPr lang="en-US" sz="2400" b="1" dirty="0" smtClean="0"/>
              <a:t>A</a:t>
            </a:r>
            <a:r>
              <a:rPr lang="en-US" dirty="0" smtClean="0">
                <a:sym typeface="Symbol"/>
              </a:rPr>
              <a:t> =</a:t>
            </a:r>
            <a:r>
              <a:rPr lang="en-US" dirty="0" smtClean="0"/>
              <a:t> [</a:t>
            </a:r>
            <a:r>
              <a:rPr lang="en-US" i="1" dirty="0" err="1" smtClean="0">
                <a:ea typeface="Cambria Math" pitchFamily="18" charset="0"/>
                <a:sym typeface="Symbol"/>
              </a:rPr>
              <a:t>a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dirty="0" smtClean="0"/>
              <a:t>] is symmetric if  </a:t>
            </a:r>
            <a:r>
              <a:rPr lang="en-US" i="1" dirty="0" err="1" smtClean="0">
                <a:ea typeface="Cambria Math" pitchFamily="18" charset="0"/>
                <a:sym typeface="Symbol"/>
              </a:rPr>
              <a:t>a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= </a:t>
            </a:r>
            <a:r>
              <a:rPr lang="en-US" i="1" dirty="0" err="1" smtClean="0">
                <a:ea typeface="Cambria Math" pitchFamily="18" charset="0"/>
                <a:sym typeface="Symbol"/>
              </a:rPr>
              <a:t>a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ji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for </a:t>
            </a:r>
            <a:r>
              <a:rPr lang="en-US" i="1" dirty="0" err="1" smtClean="0">
                <a:ea typeface="Cambria Math" pitchFamily="18" charset="0"/>
                <a:sym typeface="Symbol"/>
              </a:rPr>
              <a:t>i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and </a:t>
            </a:r>
            <a:r>
              <a:rPr lang="en-US" i="1" dirty="0" smtClean="0">
                <a:ea typeface="Cambria Math" pitchFamily="18" charset="0"/>
                <a:sym typeface="Symbol"/>
              </a:rPr>
              <a:t>j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with  1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≤ </a:t>
            </a:r>
            <a:r>
              <a:rPr lang="en-US" i="1" dirty="0" err="1" smtClean="0">
                <a:ea typeface="Cambria Math"/>
                <a:sym typeface="Symbol"/>
              </a:rPr>
              <a:t>i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≤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 and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≤ </a:t>
            </a:r>
            <a:r>
              <a:rPr lang="en-US" i="1" dirty="0" smtClean="0">
                <a:ea typeface="Cambria Math"/>
                <a:sym typeface="Symbol"/>
              </a:rPr>
              <a:t>j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≤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>
              <a:buNone/>
            </a:pPr>
            <a:r>
              <a:rPr lang="en-US" dirty="0" smtClean="0">
                <a:ea typeface="Cambria Math" pitchFamily="18" charset="0"/>
                <a:sym typeface="Symbol"/>
              </a:rPr>
              <a:t>    Square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matrices do not change when their rows and columns are interchanged.</a:t>
            </a:r>
            <a:endParaRPr lang="en-US" dirty="0" smtClean="0">
              <a:latin typeface="Cambria Math"/>
              <a:ea typeface="Cambria Math"/>
              <a:sym typeface="Symbol"/>
            </a:endParaRP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133601" y="3505200"/>
            <a:ext cx="3968115" cy="91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Zero-One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matrix all of whose entries are either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is called a </a:t>
            </a:r>
            <a:r>
              <a:rPr lang="en-US" i="1" dirty="0" smtClean="0"/>
              <a:t>zero-one matrix</a:t>
            </a:r>
            <a:r>
              <a:rPr lang="en-US" dirty="0" smtClean="0"/>
              <a:t>. (These will be used in Chapters 9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10.)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Algorithms operating on discrete structures represented by zero-one matrices are based on Boolean arithmetic defined by the following Boolean operations: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14400" y="5029200"/>
            <a:ext cx="3190875" cy="6096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572001" y="5029200"/>
            <a:ext cx="368617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Zero-One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Let </a:t>
            </a:r>
            <a:r>
              <a:rPr lang="en-US" sz="2800" b="1" dirty="0" smtClean="0"/>
              <a:t>A</a:t>
            </a:r>
            <a:r>
              <a:rPr lang="en-US" sz="2800" dirty="0" smtClean="0"/>
              <a:t> = [</a:t>
            </a:r>
            <a:r>
              <a:rPr lang="en-US" sz="2800" i="1" dirty="0" err="1" smtClean="0">
                <a:ea typeface="Cambria Math" pitchFamily="18" charset="0"/>
              </a:rPr>
              <a:t>a</a:t>
            </a:r>
            <a:r>
              <a:rPr lang="en-US" sz="2800" i="1" baseline="-25000" dirty="0" err="1" smtClean="0">
                <a:ea typeface="Cambria Math" pitchFamily="18" charset="0"/>
              </a:rPr>
              <a:t>ij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]  and </a:t>
            </a:r>
            <a:r>
              <a:rPr lang="en-US" sz="2800" b="1" dirty="0" smtClean="0"/>
              <a:t>B</a:t>
            </a:r>
            <a:r>
              <a:rPr lang="en-US" sz="2800" dirty="0" smtClean="0"/>
              <a:t> = [</a:t>
            </a:r>
            <a:r>
              <a:rPr lang="en-US" sz="2800" i="1" dirty="0" err="1" smtClean="0">
                <a:ea typeface="Cambria Math" pitchFamily="18" charset="0"/>
              </a:rPr>
              <a:t>b</a:t>
            </a:r>
            <a:r>
              <a:rPr lang="en-US" sz="2800" i="1" baseline="-25000" dirty="0" err="1" smtClean="0">
                <a:ea typeface="Cambria Math" pitchFamily="18" charset="0"/>
              </a:rPr>
              <a:t>ij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] be an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zero-one matrices. 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The </a:t>
            </a:r>
            <a:r>
              <a:rPr lang="en-US" i="1" dirty="0" smtClean="0">
                <a:ea typeface="Cambria Math"/>
                <a:sym typeface="Symbol"/>
              </a:rPr>
              <a:t>join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of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 </a:t>
            </a:r>
            <a:r>
              <a:rPr lang="en-US" dirty="0" smtClean="0">
                <a:ea typeface="Cambria Math"/>
                <a:sym typeface="Symbol"/>
              </a:rPr>
              <a:t>is the zero-one matrix with (</a:t>
            </a:r>
            <a:r>
              <a:rPr lang="en-US" i="1" dirty="0" err="1" smtClean="0">
                <a:ea typeface="Cambria Math"/>
                <a:sym typeface="Symbol"/>
              </a:rPr>
              <a:t>i,j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err="1" smtClean="0">
                <a:ea typeface="Cambria Math"/>
                <a:sym typeface="Symbol"/>
              </a:rPr>
              <a:t>th</a:t>
            </a:r>
            <a:r>
              <a:rPr lang="en-US" dirty="0" smtClean="0">
                <a:ea typeface="Cambria Math"/>
                <a:sym typeface="Symbol"/>
              </a:rPr>
              <a:t>  entry  </a:t>
            </a:r>
            <a:r>
              <a:rPr lang="en-US" i="1" dirty="0" err="1" smtClean="0">
                <a:ea typeface="Cambria Math"/>
                <a:sym typeface="Symbol"/>
              </a:rPr>
              <a:t>a</a:t>
            </a:r>
            <a:r>
              <a:rPr lang="en-US" baseline="-25000" dirty="0" err="1" smtClean="0">
                <a:ea typeface="Cambria Math"/>
                <a:sym typeface="Symbol"/>
              </a:rPr>
              <a:t>ij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∨ </a:t>
            </a:r>
            <a:r>
              <a:rPr lang="en-US" i="1" dirty="0" err="1" smtClean="0">
                <a:ea typeface="Cambria Math"/>
                <a:sym typeface="Symbol"/>
              </a:rPr>
              <a:t>b</a:t>
            </a:r>
            <a:r>
              <a:rPr lang="en-US" baseline="-25000" dirty="0" err="1" smtClean="0">
                <a:ea typeface="Cambria Math"/>
                <a:sym typeface="Symbol"/>
              </a:rPr>
              <a:t>ij</a:t>
            </a:r>
            <a:r>
              <a:rPr lang="en-US" dirty="0" smtClean="0">
                <a:ea typeface="Cambria Math"/>
                <a:sym typeface="Symbol"/>
              </a:rPr>
              <a:t>.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The </a:t>
            </a:r>
            <a:r>
              <a:rPr lang="en-US" i="1" dirty="0" smtClean="0">
                <a:ea typeface="Cambria Math"/>
                <a:sym typeface="Symbol"/>
              </a:rPr>
              <a:t>join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of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 </a:t>
            </a:r>
            <a:r>
              <a:rPr lang="en-US" dirty="0" smtClean="0"/>
              <a:t>is denoted by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. </a:t>
            </a:r>
          </a:p>
          <a:p>
            <a:pPr lvl="1"/>
            <a:r>
              <a:rPr lang="en-US" dirty="0" smtClean="0">
                <a:sym typeface="Symbol"/>
              </a:rPr>
              <a:t> T</a:t>
            </a:r>
            <a:r>
              <a:rPr lang="en-US" dirty="0" smtClean="0"/>
              <a:t>he meet of 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of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 </a:t>
            </a:r>
            <a:r>
              <a:rPr lang="en-US" dirty="0" smtClean="0"/>
              <a:t>is the zero-one matrix with </a:t>
            </a:r>
            <a:r>
              <a:rPr lang="en-US" dirty="0" smtClean="0">
                <a:ea typeface="Cambria Math"/>
                <a:sym typeface="Symbol"/>
              </a:rPr>
              <a:t>(</a:t>
            </a:r>
            <a:r>
              <a:rPr lang="en-US" i="1" dirty="0" err="1" smtClean="0">
                <a:ea typeface="Cambria Math"/>
                <a:sym typeface="Symbol"/>
              </a:rPr>
              <a:t>i,j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err="1" smtClean="0">
                <a:ea typeface="Cambria Math"/>
                <a:sym typeface="Symbol"/>
              </a:rPr>
              <a:t>th</a:t>
            </a:r>
            <a:r>
              <a:rPr lang="en-US" dirty="0" smtClean="0"/>
              <a:t> </a:t>
            </a:r>
            <a:r>
              <a:rPr lang="en-US" dirty="0" smtClean="0">
                <a:ea typeface="Cambria Math" pitchFamily="18" charset="0"/>
              </a:rPr>
              <a:t>entry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i="1" dirty="0" err="1" smtClean="0">
                <a:ea typeface="Cambria Math"/>
                <a:sym typeface="Symbol"/>
              </a:rPr>
              <a:t>a</a:t>
            </a:r>
            <a:r>
              <a:rPr lang="en-US" baseline="-25000" dirty="0" err="1" smtClean="0">
                <a:ea typeface="Cambria Math"/>
                <a:sym typeface="Symbol"/>
              </a:rPr>
              <a:t>ij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∧ </a:t>
            </a:r>
            <a:r>
              <a:rPr lang="en-US" i="1" dirty="0" err="1" smtClean="0">
                <a:ea typeface="Cambria Math"/>
                <a:sym typeface="Symbol"/>
              </a:rPr>
              <a:t>b</a:t>
            </a:r>
            <a:r>
              <a:rPr lang="en-US" baseline="-25000" dirty="0" err="1" smtClean="0">
                <a:ea typeface="Cambria Math"/>
                <a:sym typeface="Symbol"/>
              </a:rPr>
              <a:t>ij</a:t>
            </a:r>
            <a:r>
              <a:rPr lang="en-US" dirty="0" smtClean="0">
                <a:sym typeface="Symbol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The </a:t>
            </a:r>
            <a:r>
              <a:rPr lang="en-US" i="1" dirty="0" smtClean="0">
                <a:ea typeface="Cambria Math"/>
                <a:sym typeface="Symbol"/>
              </a:rPr>
              <a:t>meet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of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 </a:t>
            </a:r>
            <a:r>
              <a:rPr lang="en-US" dirty="0" smtClean="0"/>
              <a:t>is denoted       by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Joins and Meets of Zero-One Matrices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Find the join and meet of the zero-one matrices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The join of 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 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The meet of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 is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828801" y="2895600"/>
            <a:ext cx="2047875" cy="6096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419600" y="2895600"/>
            <a:ext cx="2034540" cy="60960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438400" y="4419600"/>
            <a:ext cx="5501640" cy="609600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514600" y="5715000"/>
            <a:ext cx="550164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Boolean Product of Zero-One Matrices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Let </a:t>
            </a:r>
            <a:r>
              <a:rPr lang="en-US" sz="2800" b="1" dirty="0" smtClean="0"/>
              <a:t>A</a:t>
            </a:r>
            <a:r>
              <a:rPr lang="en-US" sz="2800" dirty="0" smtClean="0"/>
              <a:t> = [</a:t>
            </a:r>
            <a:r>
              <a:rPr lang="en-US" sz="2800" i="1" dirty="0" err="1" smtClean="0">
                <a:ea typeface="Cambria Math" pitchFamily="18" charset="0"/>
              </a:rPr>
              <a:t>a</a:t>
            </a:r>
            <a:r>
              <a:rPr lang="en-US" sz="2800" i="1" baseline="-25000" dirty="0" err="1" smtClean="0">
                <a:ea typeface="Cambria Math" pitchFamily="18" charset="0"/>
              </a:rPr>
              <a:t>ij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]  be an </a:t>
            </a:r>
            <a:r>
              <a:rPr lang="en-US" sz="2800" i="1" dirty="0" smtClean="0">
                <a:ea typeface="Cambria Math" pitchFamily="18" charset="0"/>
              </a:rPr>
              <a:t>m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2800" i="1" dirty="0" smtClean="0">
                <a:ea typeface="Cambria Math" pitchFamily="18" charset="0"/>
                <a:sym typeface="Symbol"/>
              </a:rPr>
              <a:t>k</a:t>
            </a:r>
            <a:r>
              <a:rPr lang="en-US" sz="2800" dirty="0" smtClean="0">
                <a:latin typeface="Cambria Math"/>
                <a:ea typeface="Cambria Math"/>
                <a:sym typeface="Symbol"/>
              </a:rPr>
              <a:t> zero-one matrix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and </a:t>
            </a:r>
            <a:r>
              <a:rPr lang="en-US" sz="2800" b="1" dirty="0" smtClean="0"/>
              <a:t>B</a:t>
            </a:r>
            <a:r>
              <a:rPr lang="en-US" sz="2800" dirty="0" smtClean="0"/>
              <a:t> = [</a:t>
            </a:r>
            <a:r>
              <a:rPr lang="en-US" sz="2800" i="1" dirty="0" err="1" smtClean="0">
                <a:ea typeface="Cambria Math" pitchFamily="18" charset="0"/>
              </a:rPr>
              <a:t>b</a:t>
            </a:r>
            <a:r>
              <a:rPr lang="en-US" sz="2800" i="1" baseline="-25000" dirty="0" err="1" smtClean="0">
                <a:ea typeface="Cambria Math" pitchFamily="18" charset="0"/>
              </a:rPr>
              <a:t>ij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] be a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zero-one matrix. The </a:t>
            </a:r>
            <a:r>
              <a:rPr lang="en-US" i="1" dirty="0" smtClean="0">
                <a:ea typeface="Cambria Math"/>
                <a:sym typeface="Symbol"/>
              </a:rPr>
              <a:t>Boolean product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of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,</a:t>
            </a:r>
            <a:r>
              <a:rPr lang="en-US" b="1" dirty="0" smtClean="0">
                <a:ea typeface="Cambria Math"/>
                <a:sym typeface="Symbol"/>
              </a:rPr>
              <a:t> </a:t>
            </a:r>
            <a:r>
              <a:rPr lang="en-US" dirty="0" smtClean="0"/>
              <a:t>denoted by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⊙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, is the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ea typeface="Cambria Math"/>
                <a:sym typeface="Symbol"/>
              </a:rPr>
              <a:t>zero-one matrix with(</a:t>
            </a:r>
            <a:r>
              <a:rPr lang="en-US" i="1" dirty="0" err="1" smtClean="0">
                <a:ea typeface="Cambria Math"/>
                <a:sym typeface="Symbol"/>
              </a:rPr>
              <a:t>i,j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err="1" smtClean="0">
                <a:ea typeface="Cambria Math"/>
                <a:sym typeface="Symbol"/>
              </a:rPr>
              <a:t>th</a:t>
            </a:r>
            <a:r>
              <a:rPr lang="en-US" dirty="0" smtClean="0">
                <a:ea typeface="Cambria Math"/>
                <a:sym typeface="Symbol"/>
              </a:rPr>
              <a:t> entry</a:t>
            </a:r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       </a:t>
            </a:r>
            <a:r>
              <a:rPr lang="en-US" i="1" dirty="0" err="1" smtClean="0">
                <a:ea typeface="Cambria Math"/>
                <a:sym typeface="Symbol"/>
              </a:rPr>
              <a:t>c</a:t>
            </a:r>
            <a:r>
              <a:rPr lang="en-US" i="1" baseline="-25000" dirty="0" err="1" smtClean="0">
                <a:ea typeface="Cambria Math"/>
                <a:sym typeface="Symbol"/>
              </a:rPr>
              <a:t>ij</a:t>
            </a:r>
            <a:r>
              <a:rPr lang="en-US" baseline="-25000" dirty="0" smtClean="0">
                <a:ea typeface="Cambria Math"/>
                <a:sym typeface="Symbol"/>
              </a:rPr>
              <a:t> </a:t>
            </a:r>
            <a:r>
              <a:rPr lang="en-US" dirty="0" smtClean="0">
                <a:ea typeface="Cambria Math"/>
                <a:sym typeface="Symbol"/>
              </a:rPr>
              <a:t>= (</a:t>
            </a:r>
            <a:r>
              <a:rPr lang="en-US" i="1" dirty="0" smtClean="0">
                <a:ea typeface="Cambria Math"/>
                <a:sym typeface="Symbol"/>
              </a:rPr>
              <a:t>a</a:t>
            </a:r>
            <a:r>
              <a:rPr lang="en-US" i="1" baseline="-25000" dirty="0" smtClean="0">
                <a:ea typeface="Cambria Math"/>
                <a:sym typeface="Symbol"/>
              </a:rPr>
              <a:t>i</a:t>
            </a:r>
            <a:r>
              <a:rPr lang="en-US" baseline="-25000" dirty="0" smtClean="0">
                <a:ea typeface="Cambria Math"/>
                <a:sym typeface="Symbol"/>
              </a:rPr>
              <a:t>1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∧ </a:t>
            </a:r>
            <a:r>
              <a:rPr lang="en-US" i="1" dirty="0" smtClean="0">
                <a:ea typeface="Cambria Math"/>
                <a:sym typeface="Symbol"/>
              </a:rPr>
              <a:t>b</a:t>
            </a:r>
            <a:r>
              <a:rPr lang="en-US" baseline="-25000" dirty="0" smtClean="0">
                <a:ea typeface="Cambria Math"/>
                <a:sym typeface="Symbol"/>
              </a:rPr>
              <a:t>1</a:t>
            </a:r>
            <a:r>
              <a:rPr lang="en-US" i="1" baseline="-25000" dirty="0" smtClean="0">
                <a:ea typeface="Cambria Math"/>
                <a:sym typeface="Symbol"/>
              </a:rPr>
              <a:t>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dirty="0" smtClean="0">
                <a:ea typeface="Cambria Math"/>
                <a:sym typeface="Symbol"/>
              </a:rPr>
              <a:t> (</a:t>
            </a:r>
            <a:r>
              <a:rPr lang="en-US" i="1" dirty="0" smtClean="0">
                <a:ea typeface="Cambria Math"/>
                <a:sym typeface="Symbol"/>
              </a:rPr>
              <a:t>a</a:t>
            </a:r>
            <a:r>
              <a:rPr lang="en-US" baseline="-25000" dirty="0" smtClean="0">
                <a:ea typeface="Cambria Math"/>
                <a:sym typeface="Symbol"/>
              </a:rPr>
              <a:t>i2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∧ </a:t>
            </a:r>
            <a:r>
              <a:rPr lang="en-US" i="1" dirty="0" smtClean="0">
                <a:ea typeface="Cambria Math"/>
                <a:sym typeface="Symbol"/>
              </a:rPr>
              <a:t>b</a:t>
            </a:r>
            <a:r>
              <a:rPr lang="en-US" baseline="-25000" dirty="0" smtClean="0">
                <a:ea typeface="Cambria Math"/>
                <a:sym typeface="Symbol"/>
              </a:rPr>
              <a:t>2j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∨ … ∨ </a:t>
            </a:r>
            <a:r>
              <a:rPr lang="en-US" dirty="0" smtClean="0">
                <a:ea typeface="Cambria Math"/>
                <a:sym typeface="Symbol"/>
              </a:rPr>
              <a:t>(</a:t>
            </a:r>
            <a:r>
              <a:rPr lang="en-US" i="1" dirty="0" err="1" smtClean="0">
                <a:ea typeface="Cambria Math"/>
                <a:sym typeface="Symbol"/>
              </a:rPr>
              <a:t>a</a:t>
            </a:r>
            <a:r>
              <a:rPr lang="en-US" i="1" baseline="-25000" dirty="0" err="1" smtClean="0">
                <a:ea typeface="Cambria Math"/>
                <a:sym typeface="Symbol"/>
              </a:rPr>
              <a:t>ik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∧ </a:t>
            </a:r>
            <a:r>
              <a:rPr lang="en-US" i="1" dirty="0" err="1" smtClean="0">
                <a:ea typeface="Cambria Math"/>
                <a:sym typeface="Symbol"/>
              </a:rPr>
              <a:t>b</a:t>
            </a:r>
            <a:r>
              <a:rPr lang="en-US" i="1" baseline="-25000" dirty="0" err="1" smtClean="0">
                <a:ea typeface="Cambria Math"/>
                <a:sym typeface="Symbol"/>
              </a:rPr>
              <a:t>kj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</a:t>
            </a:r>
          </a:p>
          <a:p>
            <a:pPr>
              <a:buNone/>
            </a:pPr>
            <a:r>
              <a:rPr lang="en-US" b="1" dirty="0" smtClean="0">
                <a:latin typeface="Cambria Math"/>
                <a:ea typeface="Cambria Math"/>
                <a:sym typeface="Symbol"/>
              </a:rPr>
              <a:t>    </a:t>
            </a:r>
            <a:r>
              <a:rPr lang="en-US" b="1" dirty="0" smtClean="0">
                <a:ea typeface="Cambria Math"/>
                <a:sym typeface="Symbol"/>
              </a:rPr>
              <a:t>Example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 </a:t>
            </a:r>
            <a:r>
              <a:rPr lang="en-US" dirty="0" smtClean="0">
                <a:ea typeface="Cambria Math"/>
                <a:sym typeface="Symbol"/>
              </a:rPr>
              <a:t>Find the Boolean product of </a:t>
            </a:r>
            <a:r>
              <a:rPr lang="en-US" b="1" dirty="0" smtClean="0">
                <a:ea typeface="Cambria Math"/>
                <a:sym typeface="Symbol"/>
              </a:rPr>
              <a:t>A</a:t>
            </a:r>
            <a:r>
              <a:rPr lang="en-US" dirty="0" smtClean="0">
                <a:ea typeface="Cambria Math"/>
                <a:sym typeface="Symbol"/>
              </a:rPr>
              <a:t> and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, where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600200" y="4953000"/>
            <a:ext cx="1739265" cy="91249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572000" y="5181600"/>
            <a:ext cx="2034540" cy="60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196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715000" y="2133600"/>
            <a:ext cx="154781" cy="1524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724400" y="2590800"/>
            <a:ext cx="154781" cy="1524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143000" y="3352800"/>
            <a:ext cx="154781" cy="15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Boolean Product of Zero-One Matrices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S</a:t>
            </a:r>
            <a:r>
              <a:rPr lang="en-US" b="1" dirty="0" smtClean="0"/>
              <a:t>olution</a:t>
            </a:r>
            <a:r>
              <a:rPr lang="en-US" dirty="0" smtClean="0"/>
              <a:t>: The Boolean product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⊙</a:t>
            </a:r>
            <a:r>
              <a:rPr lang="en-US" dirty="0" smtClean="0"/>
              <a:t> </a:t>
            </a:r>
            <a:r>
              <a:rPr lang="en-US" b="1" dirty="0" smtClean="0"/>
              <a:t>B</a:t>
            </a:r>
            <a:r>
              <a:rPr lang="en-US" dirty="0" smtClean="0"/>
              <a:t> is given by</a:t>
            </a:r>
            <a:endParaRPr lang="en-US" dirty="0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133600" y="5029200"/>
            <a:ext cx="1821180" cy="912495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133600" y="3886200"/>
            <a:ext cx="2872740" cy="912495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295400" y="2590800"/>
            <a:ext cx="7311390" cy="91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Boolean Powers of Zero-One Matrices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Let </a:t>
            </a:r>
            <a:r>
              <a:rPr lang="en-US" sz="2800" b="1" dirty="0" smtClean="0"/>
              <a:t>A</a:t>
            </a:r>
            <a:r>
              <a:rPr lang="en-US" sz="2800" dirty="0" smtClean="0"/>
              <a:t> be a square </a:t>
            </a:r>
            <a:r>
              <a:rPr lang="en-US" sz="2800" dirty="0" smtClean="0">
                <a:ea typeface="Cambria Math"/>
                <a:sym typeface="Symbol"/>
              </a:rPr>
              <a:t>zero-one matrix </a:t>
            </a:r>
            <a:r>
              <a:rPr lang="en-US" sz="2800" dirty="0" smtClean="0">
                <a:ea typeface="Cambria Math" pitchFamily="18" charset="0"/>
              </a:rPr>
              <a:t>and let </a:t>
            </a:r>
            <a:r>
              <a:rPr lang="en-US" sz="2800" i="1" dirty="0" smtClean="0">
                <a:ea typeface="Cambria Math" pitchFamily="18" charset="0"/>
              </a:rPr>
              <a:t>r</a:t>
            </a:r>
            <a:r>
              <a:rPr lang="en-US" sz="2800" dirty="0" smtClean="0">
                <a:ea typeface="Cambria Math" pitchFamily="18" charset="0"/>
              </a:rPr>
              <a:t> be a positive integer. The </a:t>
            </a:r>
            <a:r>
              <a:rPr lang="en-US" sz="2800" i="1" dirty="0" err="1" smtClean="0">
                <a:ea typeface="Cambria Math" pitchFamily="18" charset="0"/>
              </a:rPr>
              <a:t>r</a:t>
            </a:r>
            <a:r>
              <a:rPr lang="en-US" sz="2800" dirty="0" err="1" smtClean="0">
                <a:ea typeface="Cambria Math" pitchFamily="18" charset="0"/>
              </a:rPr>
              <a:t>th</a:t>
            </a:r>
            <a:r>
              <a:rPr lang="en-US" sz="2800" dirty="0" smtClean="0">
                <a:ea typeface="Cambria Math" pitchFamily="18" charset="0"/>
              </a:rPr>
              <a:t> Boolean power of  </a:t>
            </a:r>
            <a:r>
              <a:rPr lang="en-US" sz="2800" b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ea typeface="Cambria Math" pitchFamily="18" charset="0"/>
              </a:rPr>
              <a:t>is the Boolean product of </a:t>
            </a:r>
            <a:r>
              <a:rPr lang="en-US" sz="2800" i="1" dirty="0" smtClean="0">
                <a:ea typeface="Cambria Math" pitchFamily="18" charset="0"/>
              </a:rPr>
              <a:t>r</a:t>
            </a:r>
            <a:r>
              <a:rPr lang="en-US" sz="2800" dirty="0" smtClean="0">
                <a:ea typeface="Cambria Math" pitchFamily="18" charset="0"/>
              </a:rPr>
              <a:t> factors of </a:t>
            </a:r>
            <a:r>
              <a:rPr lang="en-US" sz="2800" b="1" dirty="0" smtClean="0"/>
              <a:t>A</a:t>
            </a:r>
            <a:r>
              <a:rPr lang="en-US" sz="2800" dirty="0" smtClean="0"/>
              <a:t>, denoted by </a:t>
            </a:r>
            <a:r>
              <a:rPr lang="en-US" sz="2800" b="1" dirty="0" smtClean="0"/>
              <a:t>A</a:t>
            </a:r>
            <a:r>
              <a:rPr lang="en-US" sz="2800" b="1" baseline="30000" dirty="0" smtClean="0"/>
              <a:t>[</a:t>
            </a:r>
            <a:r>
              <a:rPr lang="en-US" sz="2800" i="1" baseline="30000" dirty="0" smtClean="0"/>
              <a:t>r</a:t>
            </a:r>
            <a:r>
              <a:rPr lang="en-US" sz="2800" b="1" baseline="30000" dirty="0" smtClean="0"/>
              <a:t>] </a:t>
            </a:r>
            <a:r>
              <a:rPr lang="en-US" sz="2800" dirty="0" smtClean="0"/>
              <a:t>.  Hence,</a:t>
            </a:r>
            <a:endParaRPr lang="en-US" sz="2800" dirty="0" smtClean="0">
              <a:ea typeface="Cambria Math" pitchFamily="18" charset="0"/>
            </a:endParaRPr>
          </a:p>
          <a:p>
            <a:pPr>
              <a:buNone/>
            </a:pPr>
            <a:endParaRPr lang="en-US" sz="2800" i="1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>
              <a:buNone/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  <a:sym typeface="Symbol"/>
              </a:rPr>
              <a:t>   </a:t>
            </a:r>
            <a:r>
              <a:rPr lang="en-US" sz="2800" dirty="0" smtClean="0">
                <a:ea typeface="Cambria Math"/>
                <a:sym typeface="Symbol"/>
              </a:rPr>
              <a:t>We define </a:t>
            </a:r>
            <a:r>
              <a:rPr lang="en-US" sz="2800" b="1" dirty="0" smtClean="0"/>
              <a:t>A</a:t>
            </a:r>
            <a:r>
              <a:rPr lang="en-US" sz="2800" b="1" baseline="30000" dirty="0" smtClean="0"/>
              <a:t>[</a:t>
            </a:r>
            <a:r>
              <a:rPr lang="en-US" sz="2800" i="1" baseline="30000" dirty="0" smtClean="0"/>
              <a:t>0</a:t>
            </a:r>
            <a:r>
              <a:rPr lang="en-US" sz="2800" b="1" baseline="30000" dirty="0" smtClean="0"/>
              <a:t>] </a:t>
            </a:r>
            <a:r>
              <a:rPr lang="en-US" sz="2800" b="1" dirty="0" smtClean="0"/>
              <a:t> </a:t>
            </a:r>
            <a:r>
              <a:rPr lang="en-US" sz="2800" dirty="0" smtClean="0">
                <a:ea typeface="Cambria Math"/>
                <a:sym typeface="Symbol"/>
              </a:rPr>
              <a:t>to be  </a:t>
            </a:r>
            <a:r>
              <a:rPr lang="en-US" sz="3200" b="1" dirty="0" smtClean="0">
                <a:sym typeface="Symbol"/>
              </a:rPr>
              <a:t>I</a:t>
            </a:r>
            <a:r>
              <a:rPr lang="en-US" sz="3200" i="1" baseline="-25000" dirty="0" smtClean="0">
                <a:sym typeface="Symbol"/>
              </a:rPr>
              <a:t>n</a:t>
            </a:r>
            <a:r>
              <a:rPr lang="en-US" sz="3200" dirty="0" smtClean="0">
                <a:sym typeface="Symbol"/>
              </a:rPr>
              <a:t>.</a:t>
            </a:r>
            <a:endParaRPr lang="en-US" sz="2800" i="1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>
              <a:buNone/>
            </a:pPr>
            <a:r>
              <a:rPr lang="en-US" sz="2800" dirty="0" smtClean="0">
                <a:latin typeface="Cambria Math" pitchFamily="18" charset="0"/>
                <a:ea typeface="Cambria Math" pitchFamily="18" charset="0"/>
                <a:sym typeface="Symbol"/>
              </a:rPr>
              <a:t>   (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The Boolean product is  well defined because the     </a:t>
            </a:r>
            <a:r>
              <a:rPr lang="en-US" dirty="0" smtClean="0">
                <a:ea typeface="Cambria Math"/>
                <a:sym typeface="Symbol"/>
              </a:rPr>
              <a:t>Boolean product of matrices is associative.)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733801" y="3429001"/>
            <a:ext cx="2667000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Boolean Powers of Zero-One Matrices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Let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Find </a:t>
            </a:r>
            <a:r>
              <a:rPr lang="en-US" b="1" dirty="0" smtClean="0"/>
              <a:t>A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  for all positive integers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20" name="Picture 1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971800" y="1905000"/>
            <a:ext cx="1481519" cy="638747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62001" y="3886201"/>
            <a:ext cx="2444591" cy="684371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038601" y="3733801"/>
            <a:ext cx="2614613" cy="684371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895601" y="4876802"/>
            <a:ext cx="2614613" cy="684371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143001" y="5715001"/>
            <a:ext cx="5975033" cy="684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Definition</a:t>
            </a:r>
            <a:r>
              <a:rPr lang="en-US" dirty="0" smtClean="0"/>
              <a:t>: A </a:t>
            </a:r>
            <a:r>
              <a:rPr lang="en-US" i="1" dirty="0" smtClean="0"/>
              <a:t>sequence</a:t>
            </a:r>
            <a:r>
              <a:rPr lang="en-US" dirty="0" smtClean="0"/>
              <a:t> is a function from a subset of the integers (usually either the set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0, 1, 2, 3, 4, </a:t>
            </a:r>
            <a:r>
              <a:rPr lang="en-US" dirty="0" smtClean="0"/>
              <a:t>… } or  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1, 2, 3, 4, </a:t>
            </a:r>
            <a:r>
              <a:rPr lang="en-US" dirty="0" smtClean="0"/>
              <a:t>… } ) to a set 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notation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  is used to denote the image of the integer </a:t>
            </a:r>
            <a:r>
              <a:rPr lang="en-US" i="1" dirty="0" smtClean="0"/>
              <a:t>n</a:t>
            </a:r>
            <a:r>
              <a:rPr lang="en-US" dirty="0" smtClean="0"/>
              <a:t>.  We can think of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   as the equivalent of </a:t>
            </a:r>
            <a:r>
              <a:rPr lang="en-US" i="1" dirty="0" smtClean="0"/>
              <a:t>f(n)</a:t>
            </a:r>
            <a:r>
              <a:rPr lang="en-US" dirty="0" smtClean="0"/>
              <a:t> where </a:t>
            </a:r>
            <a:r>
              <a:rPr lang="en-US" i="1" dirty="0" smtClean="0"/>
              <a:t>f</a:t>
            </a:r>
            <a:r>
              <a:rPr lang="en-US" dirty="0" smtClean="0"/>
              <a:t> is a function from 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0,1,2</a:t>
            </a:r>
            <a:r>
              <a:rPr lang="en-US" dirty="0" smtClean="0"/>
              <a:t>, … } to </a:t>
            </a:r>
            <a:r>
              <a:rPr lang="en-US" i="1" dirty="0" smtClean="0"/>
              <a:t>S</a:t>
            </a:r>
            <a:r>
              <a:rPr lang="en-US" dirty="0" smtClean="0"/>
              <a:t>.  We call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dirty="0" smtClean="0"/>
              <a:t>  a </a:t>
            </a:r>
            <a:r>
              <a:rPr lang="en-US" i="1" dirty="0" smtClean="0"/>
              <a:t>term</a:t>
            </a:r>
            <a:r>
              <a:rPr lang="en-US" dirty="0" smtClean="0"/>
              <a:t> of the sequence.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Consider the sequence            where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334000" y="1981200"/>
            <a:ext cx="734378" cy="382905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447800" y="3048000"/>
            <a:ext cx="1385888" cy="771525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657600" y="3276600"/>
            <a:ext cx="3894773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124200" y="4572000"/>
            <a:ext cx="1983105" cy="7800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/>
              <a:t>geometric progression </a:t>
            </a:r>
            <a:r>
              <a:rPr lang="en-US" dirty="0" smtClean="0"/>
              <a:t>is a sequence of the form:</a:t>
            </a:r>
          </a:p>
          <a:p>
            <a:pPr>
              <a:buNone/>
            </a:pPr>
            <a:r>
              <a:rPr lang="en-US" dirty="0" smtClean="0"/>
              <a:t>    where the </a:t>
            </a:r>
            <a:r>
              <a:rPr lang="en-US" i="1" dirty="0" smtClean="0"/>
              <a:t>initial term a</a:t>
            </a:r>
            <a:r>
              <a:rPr lang="en-US" dirty="0" smtClean="0"/>
              <a:t> and the </a:t>
            </a:r>
            <a:r>
              <a:rPr lang="en-US" i="1" dirty="0" smtClean="0"/>
              <a:t>common ratio r </a:t>
            </a:r>
            <a:r>
              <a:rPr lang="en-US" dirty="0" smtClean="0"/>
              <a:t>are real numbers.</a:t>
            </a:r>
          </a:p>
          <a:p>
            <a:pPr>
              <a:buNone/>
            </a:pPr>
            <a:r>
              <a:rPr lang="en-US" sz="2800" b="1" dirty="0" smtClean="0"/>
              <a:t>   Examples</a:t>
            </a:r>
            <a:r>
              <a:rPr lang="en-US" sz="2800" dirty="0" smtClean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/>
              <a:t>a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r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−1</a:t>
            </a:r>
            <a:r>
              <a:rPr lang="en-US" dirty="0" smtClean="0"/>
              <a:t>. Then: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 </a:t>
            </a:r>
            <a:r>
              <a:rPr lang="en-US" i="1" dirty="0" smtClean="0"/>
              <a:t>a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r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. Then: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/>
              <a:t>a = </a:t>
            </a:r>
            <a:r>
              <a:rPr lang="en-US" dirty="0" smtClean="0"/>
              <a:t>6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r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1/3</a:t>
            </a:r>
            <a:r>
              <a:rPr lang="en-US" dirty="0" smtClean="0"/>
              <a:t>. Then: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600200" y="2286000"/>
            <a:ext cx="2301240" cy="27432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524000" y="4191000"/>
            <a:ext cx="5821680" cy="253365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524000" y="5105400"/>
            <a:ext cx="6038850" cy="25336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524000" y="6019800"/>
            <a:ext cx="5594985" cy="5219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/>
              <a:t>arithmetic progression </a:t>
            </a:r>
            <a:r>
              <a:rPr lang="en-US" dirty="0" smtClean="0"/>
              <a:t>is a sequence of the form:</a:t>
            </a:r>
          </a:p>
          <a:p>
            <a:pPr>
              <a:buNone/>
            </a:pPr>
            <a:r>
              <a:rPr lang="en-US" dirty="0" smtClean="0"/>
              <a:t>    where the </a:t>
            </a:r>
            <a:r>
              <a:rPr lang="en-US" i="1" dirty="0" smtClean="0"/>
              <a:t>initial term a</a:t>
            </a:r>
            <a:r>
              <a:rPr lang="en-US" dirty="0" smtClean="0"/>
              <a:t> and the </a:t>
            </a:r>
            <a:r>
              <a:rPr lang="en-US" i="1" dirty="0" smtClean="0"/>
              <a:t>common difference  d </a:t>
            </a:r>
            <a:r>
              <a:rPr lang="en-US" dirty="0" smtClean="0"/>
              <a:t>are real numbers.</a:t>
            </a:r>
          </a:p>
          <a:p>
            <a:pPr>
              <a:buNone/>
            </a:pPr>
            <a:r>
              <a:rPr lang="en-US" sz="2400" b="1" dirty="0" smtClean="0"/>
              <a:t>    Examples</a:t>
            </a:r>
            <a:r>
              <a:rPr lang="en-US" sz="2400" dirty="0" smtClean="0"/>
              <a:t>:</a:t>
            </a: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/>
              <a:t>a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d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 </a:t>
            </a:r>
            <a:r>
              <a:rPr lang="en-US" i="1" dirty="0" smtClean="0"/>
              <a:t>a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d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d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905000" y="2286000"/>
            <a:ext cx="3303270" cy="22669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295400" y="4038600"/>
            <a:ext cx="5939790" cy="25336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371600" y="5181600"/>
            <a:ext cx="5436870" cy="25336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524000" y="6172200"/>
            <a:ext cx="5364480" cy="2533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1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 smtClean="0"/>
              <a:t>string</a:t>
            </a:r>
            <a:r>
              <a:rPr lang="en-US" dirty="0" smtClean="0"/>
              <a:t> is a finite sequence of characters from a finite set (an alphabet).</a:t>
            </a:r>
          </a:p>
          <a:p>
            <a:r>
              <a:rPr lang="en-US" dirty="0" smtClean="0"/>
              <a:t>Sequences of characters or bits  are important in computer science.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empty string </a:t>
            </a:r>
            <a:r>
              <a:rPr lang="en-US" dirty="0" smtClean="0"/>
              <a:t>is represented by </a:t>
            </a:r>
            <a:r>
              <a:rPr lang="el-GR" i="1" dirty="0" smtClean="0"/>
              <a:t>λ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string  </a:t>
            </a:r>
            <a:r>
              <a:rPr lang="en-US" i="1" dirty="0" err="1" smtClean="0"/>
              <a:t>abcde</a:t>
            </a:r>
            <a:r>
              <a:rPr lang="en-US" i="1" dirty="0" smtClean="0"/>
              <a:t> </a:t>
            </a:r>
            <a:r>
              <a:rPr lang="en-US" dirty="0" smtClean="0"/>
              <a:t>has </a:t>
            </a:r>
            <a:r>
              <a:rPr lang="en-US" i="1" dirty="0" smtClean="0"/>
              <a:t>length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Definition: </a:t>
            </a:r>
            <a:r>
              <a:rPr lang="en-US" dirty="0" smtClean="0"/>
              <a:t>A </a:t>
            </a:r>
            <a:r>
              <a:rPr lang="en-US" i="1" dirty="0" smtClean="0"/>
              <a:t>recurrence relation </a:t>
            </a:r>
            <a:r>
              <a:rPr lang="en-US" dirty="0" smtClean="0"/>
              <a:t>for the sequence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is an equation that expresses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in terms of one or more of the previous terms of the sequence, namely, </a:t>
            </a:r>
            <a:r>
              <a:rPr lang="en-US" i="1" dirty="0" smtClean="0"/>
              <a:t>a</a:t>
            </a:r>
            <a:r>
              <a:rPr lang="en-US" i="1" baseline="-25000" dirty="0" smtClean="0"/>
              <a:t>0</a:t>
            </a:r>
            <a:r>
              <a:rPr lang="en-US" i="1" dirty="0" smtClean="0"/>
              <a:t>, a</a:t>
            </a:r>
            <a:r>
              <a:rPr lang="en-US" i="1" baseline="-25000" dirty="0" smtClean="0"/>
              <a:t>1</a:t>
            </a:r>
            <a:r>
              <a:rPr lang="en-US" i="1" dirty="0" smtClean="0"/>
              <a:t>, … , a</a:t>
            </a:r>
            <a:r>
              <a:rPr lang="en-US" i="1" baseline="-25000" dirty="0" smtClean="0"/>
              <a:t>n-1</a:t>
            </a:r>
            <a:r>
              <a:rPr lang="en-US" dirty="0" smtClean="0"/>
              <a:t>, for all integers </a:t>
            </a:r>
            <a:r>
              <a:rPr lang="en-US" i="1" dirty="0" smtClean="0"/>
              <a:t>n</a:t>
            </a:r>
            <a:r>
              <a:rPr lang="en-US" dirty="0" smtClean="0"/>
              <a:t> with </a:t>
            </a:r>
            <a:r>
              <a:rPr lang="en-US" i="1" dirty="0" smtClean="0"/>
              <a:t>n ≥ n</a:t>
            </a:r>
            <a:r>
              <a:rPr lang="en-US" i="1" baseline="-25000" dirty="0" smtClean="0"/>
              <a:t>0</a:t>
            </a:r>
            <a:r>
              <a:rPr lang="en-US" dirty="0" smtClean="0"/>
              <a:t>, where </a:t>
            </a:r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dirty="0" smtClean="0"/>
              <a:t> is a nonnegative integer. </a:t>
            </a:r>
          </a:p>
          <a:p>
            <a:r>
              <a:rPr lang="en-US" dirty="0" smtClean="0"/>
              <a:t>A sequence is called a </a:t>
            </a:r>
            <a:r>
              <a:rPr lang="en-US" i="1" dirty="0" smtClean="0"/>
              <a:t>solution</a:t>
            </a:r>
            <a:r>
              <a:rPr lang="en-US" dirty="0" smtClean="0"/>
              <a:t> of a recurrence relation if its terms satisfy the recurrence relation.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initial conditions </a:t>
            </a:r>
            <a:r>
              <a:rPr lang="en-US" dirty="0" smtClean="0"/>
              <a:t>for a sequence specify the terms that precede the first term where the recurrence relation takes effect.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a_n\}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s_n\} \; =\; \{s_0, s_1, s_2, s_3, s_4, \dots\} \;=\; &#10;\{-1, 3, 7, 11, 15, \ldots\}$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t_n\} = \{t_0, t_1, t_2, t_3, t_4, \dots\} =&#10;\{7, 4, 1, -2, -5, \ldots\}$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u_n\} = \{u_0, u_1, u_2, u_3, u_4, \dots\} =&#10;\{1, 3, 5, 7, 9, \ldots\}$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, a_{m+1},   \dots, a_n$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a_n\}$&#10;&#10;\end{document}"/>
  <p:tag name="IGUANATEXSIZE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sum_{j=m}^{n} a_j   $$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sum_{j=m}^{n} a_j   $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sum_{m \leq j \leq n} a_j   $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 + a_{m+1} +  \dots + a_n$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sum_{j \in S} a_j$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a_n\;=\; \frac{1}{n}$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r^{0} + r^{1} + r^{2} + r^{3} + \dots + r^{n} = \sum_{0}^{n} r^j$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1 + \frac{1}{2} + \frac{1}{3} + \frac{1}{4} + \dots = \sum_{1}^{\infty} \frac{1}{i}$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mbox{If}\; S = \{2,5,7,10\}\; \mbox{then}\;\sum_{j \in S} a_j =  a_2 + a_5 + a_7 + a_{10}$$&#10;\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, a_{m+1},   \dots, a_n$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a_n\}$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 \times a_{m+1} \times \dots \times a_n$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prod_{j=m}^{n} a_j   $$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prod_{j=m}^{n} a_j   $&#10;&#10;\end{document}"/>
  <p:tag name="IGUANATEXSIZE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prod_{m \leq j \leq n} a_j   $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sum_{j=0}^n ar^j\; =\;  \left\{\begin{array}{ll}\frac{ar^{n+1} -a}{r-1}&amp; r\not= 1\\&#10;(n + 1)a &amp; r = 1\end{array}\right.  $$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{a_n\} \;=\; \{a_1, a_2, a_3, \ldots\}$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S_n = \sum_{j=0}^n ar^j$$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rS_n = r\sum_{j=0}^n ar^j$$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\sum_{j=0}^n ar^{j+1}$$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\sum_{j=0}^n ar^{j+1}$$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\sum_{k=1}^{n+1} ar^{k}$$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\left(\sum_{k=0}^n ar^{k}\right) + (ar^{n + 1} -a)$$&#10;\end{document}"/>
  <p:tag name="IGUANATEXSIZE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S_n + (ar^{n + 1} -a)$$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rS_n= S_n + (ar^{n + 1} -a)$$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S_n= \frac{ar^{n + 1} -a}{r -1}$$&#10;\end{document}"/>
  <p:tag name="IGUANATEXSIZE" val="1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S_n = \sum_{j=0}^n ar^{j} = \sum_{j = 0}^{n}a = (n + 1)a$$&#10;\end{document}"/>
  <p:tag name="IGUANATEXSIZ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1, \frac{1}{2}, \frac{1}{3}, \frac{1}{4} \ldots $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left[\begin{array}{ll}&#10;1 &amp; 1\\&#10;0 &amp;2\\&#10;1&amp; 3&#10;\end{array}&#10;\right]&#10;$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{\bf A}\; = \;\left[\begin{array}{cccc}&#10;a_{11} &amp; a_{12}&amp; \ldots  &amp; a_{1n}\\&#10;a_{21} &amp; a_{22} &amp; \ldots &amp; a_{2n}\\&#10;. &amp; . &amp;  &amp; .\\&#10;. &amp; . &amp;   &amp; .\\&#10;a_{m1} &amp; a_{m2} &amp; \ldots &amp; a_{mn}&#10;\end{array}&#10;\right]&#10;$$&#10;&#10;\end{document}"/>
  <p:tag name="IGUANATEXSIZE" val="1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\left[\begin{array}{c}&#10;a_{1j}\\&#10;a_{2j} \\&#10;. \\&#10;. \\&#10;a_{mj}&#10;\end{array}&#10;\right]&#10;$$&#10;&#10;\end{document}"/>
  <p:tag name="IGUANATEXSIZE" val="1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left[\begin{array}{rrr}&#10;1 &amp;0 &amp; -1\\&#10;2 &amp;2&amp; -3\\&#10;3&amp; 4 &amp; 0&#10;\end{array}&#10;\right]&#10;\; + \;&#10;\left[&#10;\begin{array}{rrr}&#10;3 &amp; 4 &amp; -1\\&#10;1 &amp; -3 &amp; 0\\&#10;-1 &amp; 1 &amp; 2\\&#10;\end{array}&#10;\right]&#10;\;&#10;=&#10;\;&#10;\left[&#10;\begin{array}{rrr}&#10;4 &amp; 4 &amp; -2\\3 &amp; -1 &amp; -3\\&#10;2 &amp; 5 &amp; 2&#10;\end{array}&#10;\right]&#10;$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a, ar, ar^{2}, \ldots, ar^{n}, \ldots$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[&#10;\begin{array}{rrr}&#10;1 &amp;0 &amp; 4\\&#10;2 &amp;1&amp; 1\\&#10;3&amp; 1 &amp; 0\\&#10;0 &amp; 2 &amp;2&#10;\end{array}&#10;\right]&#10;\;&#10;\left[&#10;\begin{array}{rr}&#10;2 &amp; 4\\&#10;1 &amp; 1\\&#10;3 &amp; 0\\&#10;\end{array}&#10;\right]&#10;\;&#10;=&#10;\;&#10;\left[&#10;\begin{array}{rr}&#10;14 &amp; 4 \\8 &amp; 9\\&#10;7 &amp; 13\\ 8 &amp; 2&#10;\end{array}&#10;\right]&#10;$$&#10;&#10;\end{document}"/>
  <p:tag name="IGUANATEXSIZE" val="1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A}\; = \;\left[\begin{array}{cccc}&#10;a_{11} &amp; a_{12}&amp; \ldots  &amp; a_{1k}\\&#10;a_{21} &amp; a_{22} &amp; \ldots &amp; a_{2k}\\&#10;. &amp; . &amp;  &amp; .\\&#10;. &amp; . &amp;   &amp; .\\&#10;{\color{red}a_{i1}} &amp; {\color{red}a_{i2}} &amp; {\color{red}\ldots} &amp; {\color{red}a_{ik}}\\&#10;. &amp; . &amp;   &amp; .\\&#10;. &amp; . &amp; &amp; .\\&#10;a_{m1} &amp; a_{m2} &amp; \ldots &amp; a_{mk}&#10;\end{array}&#10;\right]&#10;$$&#10;&#10;\end{document}"/>
  <p:tag name="IGUANATEXSIZE" val="1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B}\; = \;\left[\begin{array}{cccccc}&#10;b_{11} &amp; a_{12}&amp; \ldots &amp; {\color{red}b_{1j}}&amp; \ldots  &amp; b_{1n}\\&#10;b_{21} &amp; b_{22} &amp; \ldots &amp; {\color{red}b_{2j}} &amp; \ldots &amp; b_{2n}\\&#10;. &amp; . &amp;  &amp; .\\&#10;. &amp; . &amp;   &amp; .\\&#10;b_{k1} &amp; b_{k2} &amp; \ldots &amp; {\color{red} b_{kj}} &amp; \ldots &amp; b_{kn}&#10;\end{array}&#10;\right]&#10;$$&#10;&#10;\end{document}"/>
  <p:tag name="IGUANATEXSIZE" val="1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AB}\; = \;\left[\begin{array}{cccc}&#10;c_{11} &amp; c_{12}&amp; \ldots &amp; c_{1n}\\&#10;c_{21} &amp; c_{22} &amp; \ldots &amp; c_{2n}\\&#10;. &amp; . &amp;  &amp; .\\&#10;. &amp; . &amp; {\color{red}c_{ij}} &amp; .\\&#10;. &amp; . &amp;   &amp; .\\&#10;c_{m1} &amp; c_{m2} &amp; \ldots &amp; c_{mn}&#10;\end{array}&#10;\right]&#10;$$&#10;&#10;\end{document}"/>
  <p:tag name="IGUANATEXSIZE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$$&#10;{\color{red}c_{ij} = a_{i1}b_{1j} + a_{i2}b_{2j} + \dots + a_{ik}b_{kj}}&#10;$$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A} = \left[\begin{array}{ll}&#10;1 &amp; 1\\&#10;2 &amp;1\end{array}&#10;\right]&#10;$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B} = \left[\begin{array}{ll}&#10;2 &amp; 1\\&#10;1 &amp;1\end{array}&#10;\right]&#10;$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b_n\} \; =\; \{b_0, b_1, b_2, b_3, b_4, \dots\} \;=\; &#10;\{1, -1, 1, -1, 1, \ldots\}$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AB} = \left[\begin{array}{ll}&#10;2 &amp; 2\\&#10;5 &amp;3\end{array}&#10;\right]&#10;$$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BA} = \left[\begin{array}{ll}&#10;4 &amp; 3\\&#10;3 &amp;2\end{array}&#10;\right]&#10;$$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I}_{\bf n}\; = \;\left[\begin{array}{cccc}&#10;1 &amp; 0&amp; \ldots &amp; 0\\&#10;0 &amp; 1 &amp; \ldots &amp; 0\\&#10;. &amp; . &amp;  &amp; .\\&#10;. &amp; . &amp; . &amp; .\\&#10;. &amp; . &amp;   &amp; .\\&#10;0 &amp; 0 &amp; \ldots &amp; 1&#10;\end{array}&#10;\right]&#10;$$&#10;&#10;\end{document}"/>
  <p:tag name="IGUANATEXSIZE" val="1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mbox{The transpose of the matrix}\;&#10;\left[&#10;\begin{array}{rrr}&#10;1 &amp;2 &amp; 3\\&#10;4 &amp;5&amp; 6\\&#10;\end{array}&#10;\right]&#10;\;&#10;\mbox{is the matrix}&#10;\;&#10;\left[&#10;\begin{array}{rr}&#10;1 &amp; 4 \\2 &amp; 5\\&#10;3 &amp; 6&#10;\end{array}&#10;\right].&#10;$$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mbox{The matrix}\;&#10;\left[&#10;\begin{array}{rrr}&#10;1 &amp;1 &amp; 0\\&#10;1 &amp;0&amp; 1\\&#10;0 &amp; 1 &amp; 0&#10;\end{array}&#10;\right]&#10;\;&#10;\mbox{is square.}&#10;$$&#10;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b_1 \wedge b_2 =  \left\{&#10;\begin{array}{ll}&#10;1 &amp;\mbox{if}\; b_1 = b_2 = 1\\&#10;0 &amp; \mbox{otherwise}&#10;\end{array}&#10;\right.&#10;\]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c_n\} = \{c_0, c_1, c_2, c_3, c_4, \dots\} =&#10;\{2, 10, 50, 250, 1250, \ldots\}$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b_1 \vee b_2 =  \left\{&#10;\begin{array}{ll}&#10;1 &amp;\mbox{if}\; b_1 = 1\; \mbox{or}\;  b_2 = 1\\&#10;0 &amp; \mbox{otherwise}&#10;\end{array}&#10;\right.&#10;\]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 &#10;\left[&#10;\begin{array}{lll}&#10;1 &amp;0 &amp; 1\\&#10;0 &amp;1&amp; 0&#10;\end{array}&#10;\right],&#10;$$&#10;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B} = &#10;\left[&#10;\begin{array}{lll}&#10;0 &amp;1 &amp; 0\\&#10;1 &amp;1&amp; 0&#10;\end{array}&#10;\right].&#10;$$&#10;&#10;\end{document}"/>
  <p:tag name="IGUANATEXSIZE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\vee {\bf B} = &#10;\left[&#10;\begin{array}{lll}&#10;1\vee 0  &amp;0\vee 1 &amp; 1\vee 0\\&#10;0\vee 1 &amp;1\vee 1&amp; 0\vee 0&#10;\end{array}&#10;\right]&#10;=&#10;\left[&#10;\begin{array}{lll}&#10;1 &amp; 1 &amp; 1\\&#10;1 &amp; 1 &amp; 0&#10;\end{array}&#10;\right].&#10;$$&#10;&#10;\end{document}"/>
  <p:tag name="IGUANATEXSIZE" val="2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\wedge {\bf B} = &#10;\left[&#10;\begin{array}{lll}&#10;1\wedge 0  &amp;0\wedge 1 &amp; 1\wedge 0\\&#10;0\wedge 1 &amp;1\wedge 1&amp; 0\wedge 0&#10;\end{array}&#10;\right]&#10;=&#10;\left[&#10;\begin{array}{lll}&#10;0 &amp; 0 &amp; 0\\&#10;0 &amp; 1 &amp; 0&#10;\end{array}&#10;\right].&#10;$$&#10;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 &#10;\left[&#10;\begin{array}{ll}&#10;1 &amp;0\\&#10;0 &amp;1\\&#10;1&amp;0&#10;\end{array}&#10;\right],&#10;$$&#10;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B} = &#10;\left[&#10;\begin{array}{lll}&#10;1 &amp;1 &amp; 0\\&#10;0 &amp;1&amp; 1&#10;\end{array}&#10;\right].&#10;$$&#10;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d_n\} = \{d_0, d_1, d_2, d_3, d_4, \dots\} =&#10;\{6, 2, \frac{2}{3}, \frac{2}{9}, \frac{2}{27}, \ldots\}$$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=&#10;\left[&#10;\begin{array}{lll}&#10;1 &amp; 1 &amp; 0\\&#10;0 &amp; 1 &amp; 1\\&#10;1 &amp; 1 &amp; 0&#10;\end{array}&#10;\right].&#10;$$&#10;&#10;\end{document}"/>
  <p:tag name="IGUANATEXSIZE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=&#10;\left[&#10;\begin{array}{lll}&#10;1\vee 0 &amp; 1\vee 0 &amp; 0\vee 0\\&#10;0\vee 0 &amp; 0\vee 1 &amp; 0\vee 1\\&#10;1\vee 0  &amp; 1\vee 0 &amp; 0\vee 0&#10;\end{array}&#10;\right]&#10;$$&#10;&#10;\end{document}"/>
  <p:tag name="IGUANATEXSIZE" val="2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\odot {\bf B} =&#10;\left[&#10;\begin{array}{lll}&#10;(1\wedge 1)\vee (0\wedge 0) &amp; (1\wedge 1)\vee (0\wedge 1) &amp; (1\wedge0)\vee (0\wedge 1)\\&#10;(0\wedge 1)\vee (1\wedge0) &amp; (0\wedge 1)\vee (1\wedge 1) &amp; (0\wedge 0)\vee (1 \wedge 1)\\&#10;(1\wedge 1)\vee (0\wedge 0)  &amp; (1\wedge 1)\vee (0\wedge 1) &amp; (1 \wedge0) \vee (0\wedge 1)&#10;\end{array}&#10;\right]&#10;$$&#10;&#10;\end{document}"/>
  <p:tag name="IGUANATEXSIZE" val="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{\bf A}^{[r]} =  \underbrace{{\bf A}\odot {\bf A} \odot ...\odot {\bf A}}_{r\; \mbox{\footnotesize times}}&#10;\mbox{.}\]&#10;\end{document}"/>
  <p:tag name="IGUANATEXSIZE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&#10;\left[&#10;\begin{array}{lll}&#10;0 &amp; 0 &amp; 1\\&#10;1 &amp; 0 &amp; 0\\&#10;1 &amp; 1 &amp; 0&#10;\end{array}&#10;\right].&#10;$$&#10;&#10;\end{document}"/>
  <p:tag name="IGUANATEXSIZE" val="1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^{[2]} = {\bf A} \odot {\bf A} =&#10;\left[&#10;\begin{array}{lll}&#10;1 &amp; 1 &amp; 0\\&#10;0 &amp; 0 &amp; 1\\&#10;1 &amp; 0 &amp; 1&#10;\end{array}&#10;\right]&#10;$$&#10;&#10;\end{document}"/>
  <p:tag name="IGUANATEXSIZE" val="1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^{[3]} = {\bf A}^{[2]} \odot {\bf A} =&#10;\left[&#10;\begin{array}{lll}&#10;1 &amp; 0 &amp; 1\\&#10;1 &amp; 1 &amp; 0\\&#10;1 &amp; 1 &amp; 1&#10;\end{array}&#10;\right]&#10;$$&#10;&#10;\end{document}"/>
  <p:tag name="IGUANATEXSIZE" val="1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^{[4]} = {\bf A}^{[3]} \odot {\bf A} =&#10;\left[&#10;\begin{array}{lll}&#10;1 &amp; 1 &amp; 1\\&#10;1 &amp; 0 &amp; 1\\&#10;1 &amp; 1 &amp; 1&#10;\end{array}&#10;\right]&#10;$$&#10;&#10;\end{document}"/>
  <p:tag name="IGUANATEXSIZE" val="1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^{[5]} =&#10;\left[&#10;\begin{array}{lll}&#10;1 &amp; 1 &amp; 1\\&#10;1 &amp; 1 &amp; 1\\&#10;1 &amp; 1 &amp; 1&#10;\end{array}&#10;\right]&#10;\;\;\bf{A}^{[n]} = {\bf A}^{5} \;\; \;\;\mbox{for all positive integers $n$ with $n \geq 5$}&#10;.$$&#10;&#10;\end{document}"/>
  <p:tag name="IGUANATEXSIZ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a, a + d, a + 2d, \ldots, a + nd, \ldots$$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34329</TotalTime>
  <Words>2199</Words>
  <Application>Microsoft Office PowerPoint</Application>
  <PresentationFormat>On-screen Show (4:3)</PresentationFormat>
  <Paragraphs>271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Wingdings 2</vt:lpstr>
      <vt:lpstr>Wingdings</vt:lpstr>
      <vt:lpstr>Cambria Math</vt:lpstr>
      <vt:lpstr>Constantia</vt:lpstr>
      <vt:lpstr>Symbol</vt:lpstr>
      <vt:lpstr>Flow</vt:lpstr>
      <vt:lpstr>Sequences and Summations</vt:lpstr>
      <vt:lpstr>Section Summary</vt:lpstr>
      <vt:lpstr>Introduction</vt:lpstr>
      <vt:lpstr>Sequences</vt:lpstr>
      <vt:lpstr>Sequences </vt:lpstr>
      <vt:lpstr>Geometric Progression</vt:lpstr>
      <vt:lpstr>Arithmetic Progression</vt:lpstr>
      <vt:lpstr>Strings</vt:lpstr>
      <vt:lpstr>Recurrence Relations</vt:lpstr>
      <vt:lpstr>Questions about Recurrence Relations</vt:lpstr>
      <vt:lpstr>Questions about Recurrence Relations</vt:lpstr>
      <vt:lpstr>Fibonacci Sequence</vt:lpstr>
      <vt:lpstr>Solving Recurrence Relations</vt:lpstr>
      <vt:lpstr>Useful Sequences</vt:lpstr>
      <vt:lpstr>Summations</vt:lpstr>
      <vt:lpstr>Summations</vt:lpstr>
      <vt:lpstr>Product Notation (optional)</vt:lpstr>
      <vt:lpstr>Geometric Series</vt:lpstr>
      <vt:lpstr>Geometric Series</vt:lpstr>
      <vt:lpstr>Some Useful Summation Formulae </vt:lpstr>
      <vt:lpstr>Matrices</vt:lpstr>
      <vt:lpstr>Section Summary</vt:lpstr>
      <vt:lpstr>Matrices</vt:lpstr>
      <vt:lpstr>Matrix</vt:lpstr>
      <vt:lpstr>Notation</vt:lpstr>
      <vt:lpstr>Matrix Arithmetic: Addition</vt:lpstr>
      <vt:lpstr>Matrix Multiplication</vt:lpstr>
      <vt:lpstr>Illustration of Matrix Multiplication </vt:lpstr>
      <vt:lpstr>Matrix Multiplication is not Commutative</vt:lpstr>
      <vt:lpstr>Identity Matrix and Powers of Matrices</vt:lpstr>
      <vt:lpstr>Transposes of Matrices</vt:lpstr>
      <vt:lpstr>Transposes of Matrices</vt:lpstr>
      <vt:lpstr>Zero-One Matrices</vt:lpstr>
      <vt:lpstr>Zero-One Matrices</vt:lpstr>
      <vt:lpstr>Joins and Meets of Zero-One Matrices</vt:lpstr>
      <vt:lpstr>Boolean Product of Zero-One Matrices</vt:lpstr>
      <vt:lpstr>Boolean Product of Zero-One Matrices</vt:lpstr>
      <vt:lpstr>Boolean Powers of Zero-One Matrices</vt:lpstr>
      <vt:lpstr>Boolean Powers of Zero-One Matrices</vt:lpstr>
    </vt:vector>
  </TitlesOfParts>
  <Company>Monmouth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Young</cp:lastModifiedBy>
  <cp:revision>2016</cp:revision>
  <dcterms:created xsi:type="dcterms:W3CDTF">2011-03-27T19:09:13Z</dcterms:created>
  <dcterms:modified xsi:type="dcterms:W3CDTF">2021-03-19T04:28:15Z</dcterms:modified>
</cp:coreProperties>
</file>