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7"/>
  </p:notesMasterIdLst>
  <p:handoutMasterIdLst>
    <p:handoutMasterId r:id="rId58"/>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3" r:id="rId17"/>
    <p:sldId id="303" r:id="rId18"/>
    <p:sldId id="306" r:id="rId19"/>
    <p:sldId id="294" r:id="rId20"/>
    <p:sldId id="295" r:id="rId21"/>
    <p:sldId id="305" r:id="rId22"/>
    <p:sldId id="308" r:id="rId23"/>
    <p:sldId id="307" r:id="rId24"/>
    <p:sldId id="297" r:id="rId25"/>
    <p:sldId id="309" r:id="rId26"/>
    <p:sldId id="310" r:id="rId27"/>
    <p:sldId id="311" r:id="rId28"/>
    <p:sldId id="319" r:id="rId29"/>
    <p:sldId id="322" r:id="rId30"/>
    <p:sldId id="324" r:id="rId31"/>
    <p:sldId id="312" r:id="rId32"/>
    <p:sldId id="327" r:id="rId33"/>
    <p:sldId id="266" r:id="rId34"/>
    <p:sldId id="268" r:id="rId35"/>
    <p:sldId id="325" r:id="rId36"/>
    <p:sldId id="326" r:id="rId37"/>
    <p:sldId id="269" r:id="rId38"/>
    <p:sldId id="330" r:id="rId39"/>
    <p:sldId id="329" r:id="rId40"/>
    <p:sldId id="270" r:id="rId41"/>
    <p:sldId id="334" r:id="rId42"/>
    <p:sldId id="335" r:id="rId43"/>
    <p:sldId id="336" r:id="rId44"/>
    <p:sldId id="342" r:id="rId45"/>
    <p:sldId id="314" r:id="rId46"/>
    <p:sldId id="349" r:id="rId47"/>
    <p:sldId id="347" r:id="rId48"/>
    <p:sldId id="318" r:id="rId49"/>
    <p:sldId id="373" r:id="rId50"/>
    <p:sldId id="375" r:id="rId51"/>
    <p:sldId id="374" r:id="rId52"/>
    <p:sldId id="376" r:id="rId53"/>
    <p:sldId id="377" r:id="rId54"/>
    <p:sldId id="378" r:id="rId55"/>
    <p:sldId id="379" r:id="rId56"/>
  </p:sldIdLst>
  <p:sldSz cx="9144000" cy="6858000" type="screen4x3"/>
  <p:notesSz cx="6858000" cy="9144000"/>
  <p:embeddedFontLst>
    <p:embeddedFont>
      <p:font typeface="Constantia" panose="02030602050306030303" pitchFamily="18" charset="0"/>
      <p:regular r:id="rId59"/>
      <p:bold r:id="rId60"/>
      <p:italic r:id="rId61"/>
      <p:boldItalic r:id="rId62"/>
    </p:embeddedFon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Wingdings 2" panose="05020102010507070707" pitchFamily="18" charset="2"/>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7922" autoAdjust="0"/>
  </p:normalViewPr>
  <p:slideViewPr>
    <p:cSldViewPr>
      <p:cViewPr varScale="1">
        <p:scale>
          <a:sx n="84" d="100"/>
          <a:sy n="84" d="100"/>
        </p:scale>
        <p:origin x="96" y="5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7/3/2018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989723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7/3/2018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9218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76B2B-4BAF-43E6-B118-D588ADE20786}" type="slidenum">
              <a:rPr lang="en-US" smtClean="0"/>
              <a:pPr/>
              <a:t>1</a:t>
            </a:fld>
            <a:endParaRPr lang="en-US"/>
          </a:p>
        </p:txBody>
      </p:sp>
    </p:spTree>
    <p:extLst>
      <p:ext uri="{BB962C8B-B14F-4D97-AF65-F5344CB8AC3E}">
        <p14:creationId xmlns:p14="http://schemas.microsoft.com/office/powerpoint/2010/main" val="163459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extLst>
      <p:ext uri="{BB962C8B-B14F-4D97-AF65-F5344CB8AC3E}">
        <p14:creationId xmlns:p14="http://schemas.microsoft.com/office/powerpoint/2010/main" val="57401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977F93-3DC3-40E9-A085-57D7F4609A10}" type="datetime1">
              <a:rPr lang="en-US" smtClean="0"/>
              <a:t>7/3/2018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C74A5F-58F4-4BF0-A638-A8E58CC3AF98}" type="datetime1">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820BD5-5887-44D6-8264-2F690E553B75}" type="datetime1">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0276C8-AE94-4C23-B1FF-9FCE72BC0FEA}" type="datetime1">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8E4305-2568-4778-AF6C-7B6DBE0BCE7B}" type="datetime1">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B2F4BC-BE52-46AB-9848-C23BF3C31B4D}" type="datetime1">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4C3BE2D-EA34-4EA2-B346-4D0223FF1D10}" type="datetime1">
              <a:rPr lang="en-US" smtClean="0"/>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400CCE-2282-4547-BA20-E20AD39853A7}" type="datetime1">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7E359-DBA5-4DDF-85EA-487C831D886E}" type="datetime1">
              <a:rPr lang="en-US" smtClean="0"/>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90039A-4BCE-41BB-A986-BF03720E9C3C}" type="datetime1">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262CCA-3EEB-4F17-8DDC-6A22BA21484E}" type="datetime1">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F68D99-874F-4B28-9423-CC0F8690796B}" type="datetime1">
              <a:rPr lang="en-US" smtClean="0"/>
              <a:t>7/3/2018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Theory and Cryptography</a:t>
            </a:r>
            <a:endParaRPr lang="en-US" dirty="0"/>
          </a:p>
        </p:txBody>
      </p:sp>
      <p:sp>
        <p:nvSpPr>
          <p:cNvPr id="3" name="Subtitle 2"/>
          <p:cNvSpPr>
            <a:spLocks noGrp="1"/>
          </p:cNvSpPr>
          <p:nvPr>
            <p:ph type="subTitle" idx="1"/>
          </p:nvPr>
        </p:nvSpPr>
        <p:spPr/>
        <p:txBody>
          <a:bodyPr/>
          <a:lstStyle/>
          <a:p>
            <a:r>
              <a:rPr lang="en-US" dirty="0" smtClean="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22302" y="6600477"/>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F06F95D5-60A3-455B-B6CD-4DC2757B130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solidFill>
                  <a:schemeClr val="bg1">
                    <a:lumMod val="65000"/>
                  </a:schemeClr>
                </a:solidFill>
              </a:rPr>
              <a:t>    </a:t>
            </a:r>
            <a:r>
              <a:rPr lang="en-US" b="1" dirty="0" smtClean="0">
                <a:solidFill>
                  <a:schemeClr val="bg1">
                    <a:lumMod val="65000"/>
                  </a:schemeClr>
                </a:solidFill>
              </a:rPr>
              <a:t>Proof</a:t>
            </a:r>
            <a:r>
              <a:rPr lang="en-US" dirty="0" smtClean="0">
                <a:solidFill>
                  <a:schemeClr val="bg1">
                    <a:lumMod val="65000"/>
                  </a:schemeClr>
                </a:solidFill>
              </a:rPr>
              <a:t>: </a:t>
            </a:r>
          </a:p>
          <a:p>
            <a:pPr lvl="1"/>
            <a:r>
              <a:rPr lang="en-US" dirty="0" smtClean="0">
                <a:solidFill>
                  <a:schemeClr val="bg1">
                    <a:lumMod val="65000"/>
                  </a:schemeClr>
                </a:solidFill>
              </a:rPr>
              <a:t>If </a:t>
            </a:r>
            <a:r>
              <a:rPr lang="en-US" i="1" dirty="0" smtClean="0">
                <a:solidFill>
                  <a:schemeClr val="bg1">
                    <a:lumMod val="65000"/>
                  </a:schemeClr>
                </a:solidFill>
              </a:rPr>
              <a:t>a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smtClean="0">
                <a:solidFill>
                  <a:schemeClr val="bg1">
                    <a:lumMod val="65000"/>
                  </a:schemeClr>
                </a:solidFill>
              </a:rPr>
              <a:t>b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 then (by the definition of congruence)  </a:t>
            </a:r>
            <a:r>
              <a:rPr lang="en-US" i="1" dirty="0" smtClean="0">
                <a:solidFill>
                  <a:schemeClr val="bg1">
                    <a:lumMod val="65000"/>
                  </a:schemeClr>
                </a:solidFill>
              </a:rPr>
              <a:t>m</a:t>
            </a:r>
            <a:r>
              <a:rPr lang="en-US" dirty="0" smtClean="0">
                <a:solidFill>
                  <a:schemeClr val="bg1">
                    <a:lumMod val="65000"/>
                  </a:schemeClr>
                </a:solidFill>
              </a:rPr>
              <a:t> | </a:t>
            </a:r>
            <a:r>
              <a:rPr lang="en-US" i="1" dirty="0" smtClean="0">
                <a:solidFill>
                  <a:schemeClr val="bg1">
                    <a:lumMod val="65000"/>
                  </a:schemeClr>
                </a:solidFill>
              </a:rPr>
              <a:t>a – b</a:t>
            </a:r>
            <a:r>
              <a:rPr lang="en-US" dirty="0" smtClean="0">
                <a:solidFill>
                  <a:schemeClr val="bg1">
                    <a:lumMod val="65000"/>
                  </a:schemeClr>
                </a:solidFill>
              </a:rPr>
              <a:t>. Hence, there is an integer </a:t>
            </a:r>
            <a:r>
              <a:rPr lang="en-US" i="1" dirty="0" smtClean="0">
                <a:solidFill>
                  <a:schemeClr val="bg1">
                    <a:lumMod val="65000"/>
                  </a:schemeClr>
                </a:solidFill>
              </a:rPr>
              <a:t>k</a:t>
            </a:r>
            <a:r>
              <a:rPr lang="en-US" dirty="0" smtClean="0">
                <a:solidFill>
                  <a:schemeClr val="bg1">
                    <a:lumMod val="65000"/>
                  </a:schemeClr>
                </a:solidFill>
              </a:rPr>
              <a:t> such that </a:t>
            </a:r>
            <a:r>
              <a:rPr lang="en-US" i="1" dirty="0" smtClean="0">
                <a:solidFill>
                  <a:schemeClr val="bg1">
                    <a:lumMod val="65000"/>
                  </a:schemeClr>
                </a:solidFill>
              </a:rPr>
              <a:t>a – b = km </a:t>
            </a:r>
            <a:r>
              <a:rPr lang="en-US" dirty="0" smtClean="0">
                <a:solidFill>
                  <a:schemeClr val="bg1">
                    <a:lumMod val="65000"/>
                  </a:schemeClr>
                </a:solidFill>
              </a:rPr>
              <a:t>and equivalently </a:t>
            </a:r>
            <a:r>
              <a:rPr lang="en-US" i="1" dirty="0" smtClean="0">
                <a:solidFill>
                  <a:schemeClr val="bg1">
                    <a:lumMod val="65000"/>
                  </a:schemeClr>
                </a:solidFill>
              </a:rPr>
              <a:t>a = b + km.</a:t>
            </a:r>
          </a:p>
          <a:p>
            <a:pPr lvl="1"/>
            <a:r>
              <a:rPr lang="en-US" dirty="0" smtClean="0">
                <a:solidFill>
                  <a:schemeClr val="bg1">
                    <a:lumMod val="65000"/>
                  </a:schemeClr>
                </a:solidFill>
              </a:rPr>
              <a:t>Conversely, if there is an integer </a:t>
            </a:r>
            <a:r>
              <a:rPr lang="en-US" i="1" dirty="0" smtClean="0">
                <a:solidFill>
                  <a:schemeClr val="bg1">
                    <a:lumMod val="65000"/>
                  </a:schemeClr>
                </a:solidFill>
              </a:rPr>
              <a:t>k</a:t>
            </a:r>
            <a:r>
              <a:rPr lang="en-US" dirty="0" smtClean="0">
                <a:solidFill>
                  <a:schemeClr val="bg1">
                    <a:lumMod val="65000"/>
                  </a:schemeClr>
                </a:solidFill>
              </a:rPr>
              <a:t> such that </a:t>
            </a:r>
            <a:r>
              <a:rPr lang="en-US" i="1" dirty="0" smtClean="0">
                <a:solidFill>
                  <a:schemeClr val="bg1">
                    <a:lumMod val="65000"/>
                  </a:schemeClr>
                </a:solidFill>
              </a:rPr>
              <a:t>a = b + km, </a:t>
            </a:r>
            <a:r>
              <a:rPr lang="en-US" dirty="0" smtClean="0">
                <a:solidFill>
                  <a:schemeClr val="bg1">
                    <a:lumMod val="65000"/>
                  </a:schemeClr>
                </a:solidFill>
              </a:rPr>
              <a:t>then</a:t>
            </a:r>
            <a:r>
              <a:rPr lang="en-US" i="1" dirty="0" smtClean="0">
                <a:solidFill>
                  <a:schemeClr val="bg1">
                    <a:lumMod val="65000"/>
                  </a:schemeClr>
                </a:solidFill>
              </a:rPr>
              <a:t> km = a – b. </a:t>
            </a:r>
            <a:r>
              <a:rPr lang="en-US" dirty="0" smtClean="0">
                <a:solidFill>
                  <a:schemeClr val="bg1">
                    <a:lumMod val="65000"/>
                  </a:schemeClr>
                </a:solidFill>
              </a:rPr>
              <a:t>Hence</a:t>
            </a:r>
            <a:r>
              <a:rPr lang="en-US" i="1" dirty="0" smtClean="0">
                <a:solidFill>
                  <a:schemeClr val="bg1">
                    <a:lumMod val="65000"/>
                  </a:schemeClr>
                </a:solidFill>
              </a:rPr>
              <a:t>, m</a:t>
            </a:r>
            <a:r>
              <a:rPr lang="en-US" dirty="0" smtClean="0">
                <a:solidFill>
                  <a:schemeClr val="bg1">
                    <a:lumMod val="65000"/>
                  </a:schemeClr>
                </a:solidFill>
              </a:rPr>
              <a:t> | </a:t>
            </a:r>
            <a:r>
              <a:rPr lang="en-US" i="1" dirty="0" smtClean="0">
                <a:solidFill>
                  <a:schemeClr val="bg1">
                    <a:lumMod val="65000"/>
                  </a:schemeClr>
                </a:solidFill>
              </a:rPr>
              <a:t>a – b </a:t>
            </a:r>
            <a:r>
              <a:rPr lang="en-US" dirty="0" smtClean="0">
                <a:solidFill>
                  <a:schemeClr val="bg1">
                    <a:lumMod val="65000"/>
                  </a:schemeClr>
                </a:solidFill>
              </a:rPr>
              <a:t>and</a:t>
            </a:r>
            <a:r>
              <a:rPr lang="en-US" i="1" dirty="0" smtClean="0">
                <a:solidFill>
                  <a:schemeClr val="bg1">
                    <a:lumMod val="65000"/>
                  </a:schemeClr>
                </a:solidFill>
              </a:rPr>
              <a:t> a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smtClean="0">
                <a:solidFill>
                  <a:schemeClr val="bg1">
                    <a:lumMod val="65000"/>
                  </a:schemeClr>
                </a:solidFill>
              </a:rPr>
              <a:t>b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a:t>
            </a:r>
            <a:endParaRPr lang="en-US" dirty="0">
              <a:solidFill>
                <a:schemeClr val="bg1">
                  <a:lumMod val="65000"/>
                </a:schemeClr>
              </a:solidFill>
            </a:endParaRP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
        <p:nvSpPr>
          <p:cNvPr id="4" name="Slide Number Placeholder 3"/>
          <p:cNvSpPr>
            <a:spLocks noGrp="1"/>
          </p:cNvSpPr>
          <p:nvPr>
            <p:ph type="sldNum" sz="quarter" idx="12"/>
          </p:nvPr>
        </p:nvSpPr>
        <p:spPr/>
        <p:txBody>
          <a:bodyPr/>
          <a:lstStyle/>
          <a:p>
            <a:fld id="{F06F95D5-60A3-455B-B6CD-4DC2757B130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Congruences</a:t>
            </a:r>
            <a:r>
              <a:rPr lang="en-US" dirty="0" smtClean="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5</a:t>
            </a:r>
            <a:r>
              <a:rPr lang="en-US" dirty="0" smtClean="0"/>
              <a:t>: Let m be a positive integer.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then</a:t>
            </a:r>
          </a:p>
          <a:p>
            <a:pPr>
              <a:buNone/>
            </a:pPr>
            <a:r>
              <a:rPr lang="en-US" dirty="0" smtClean="0"/>
              <a:t>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dirty="0" smtClean="0">
                <a:solidFill>
                  <a:schemeClr val="bg1">
                    <a:lumMod val="65000"/>
                  </a:schemeClr>
                </a:solidFill>
              </a:rPr>
              <a:t>    </a:t>
            </a:r>
            <a:r>
              <a:rPr lang="en-US" b="1" dirty="0" smtClean="0">
                <a:solidFill>
                  <a:schemeClr val="bg1">
                    <a:lumMod val="65000"/>
                  </a:schemeClr>
                </a:solidFill>
              </a:rPr>
              <a:t>Proof</a:t>
            </a:r>
            <a:r>
              <a:rPr lang="en-US" dirty="0" smtClean="0">
                <a:solidFill>
                  <a:schemeClr val="bg1">
                    <a:lumMod val="65000"/>
                  </a:schemeClr>
                </a:solidFill>
              </a:rPr>
              <a:t>: </a:t>
            </a:r>
          </a:p>
          <a:p>
            <a:pPr lvl="1"/>
            <a:r>
              <a:rPr lang="en-US" dirty="0" smtClean="0">
                <a:solidFill>
                  <a:schemeClr val="bg1">
                    <a:lumMod val="65000"/>
                  </a:schemeClr>
                </a:solidFill>
              </a:rPr>
              <a:t>Because </a:t>
            </a:r>
            <a:r>
              <a:rPr lang="en-US" i="1" dirty="0" smtClean="0">
                <a:solidFill>
                  <a:schemeClr val="bg1">
                    <a:lumMod val="65000"/>
                  </a:schemeClr>
                </a:solidFill>
              </a:rPr>
              <a:t>a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smtClean="0">
                <a:solidFill>
                  <a:schemeClr val="bg1">
                    <a:lumMod val="65000"/>
                  </a:schemeClr>
                </a:solidFill>
              </a:rPr>
              <a:t>b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  and </a:t>
            </a:r>
            <a:r>
              <a:rPr lang="en-US" i="1" dirty="0" smtClean="0">
                <a:solidFill>
                  <a:schemeClr val="bg1">
                    <a:lumMod val="65000"/>
                  </a:schemeClr>
                </a:solidFill>
              </a:rPr>
              <a:t>c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smtClean="0">
                <a:solidFill>
                  <a:schemeClr val="bg1">
                    <a:lumMod val="65000"/>
                  </a:schemeClr>
                </a:solidFill>
              </a:rPr>
              <a:t>d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 by Theorem </a:t>
            </a:r>
            <a:r>
              <a:rPr lang="en-US" dirty="0" smtClean="0">
                <a:solidFill>
                  <a:schemeClr val="bg1">
                    <a:lumMod val="65000"/>
                  </a:schemeClr>
                </a:solidFill>
                <a:latin typeface="Cambria Math" pitchFamily="18" charset="0"/>
                <a:ea typeface="Cambria Math" pitchFamily="18" charset="0"/>
              </a:rPr>
              <a:t>4</a:t>
            </a:r>
            <a:r>
              <a:rPr lang="en-US" dirty="0" smtClean="0">
                <a:solidFill>
                  <a:schemeClr val="bg1">
                    <a:lumMod val="65000"/>
                  </a:schemeClr>
                </a:solidFill>
              </a:rPr>
              <a:t> there are integers </a:t>
            </a:r>
            <a:r>
              <a:rPr lang="en-US" i="1" dirty="0" smtClean="0">
                <a:solidFill>
                  <a:schemeClr val="bg1">
                    <a:lumMod val="65000"/>
                  </a:schemeClr>
                </a:solidFill>
              </a:rPr>
              <a:t>s</a:t>
            </a:r>
            <a:r>
              <a:rPr lang="en-US" dirty="0" smtClean="0">
                <a:solidFill>
                  <a:schemeClr val="bg1">
                    <a:lumMod val="65000"/>
                  </a:schemeClr>
                </a:solidFill>
              </a:rPr>
              <a:t> and </a:t>
            </a:r>
            <a:r>
              <a:rPr lang="en-US" i="1" dirty="0" smtClean="0">
                <a:solidFill>
                  <a:schemeClr val="bg1">
                    <a:lumMod val="65000"/>
                  </a:schemeClr>
                </a:solidFill>
              </a:rPr>
              <a:t>t</a:t>
            </a:r>
            <a:r>
              <a:rPr lang="en-US" dirty="0" smtClean="0">
                <a:solidFill>
                  <a:schemeClr val="bg1">
                    <a:lumMod val="65000"/>
                  </a:schemeClr>
                </a:solidFill>
              </a:rPr>
              <a:t> with </a:t>
            </a:r>
            <a:r>
              <a:rPr lang="en-US" i="1" dirty="0" smtClean="0">
                <a:solidFill>
                  <a:schemeClr val="bg1">
                    <a:lumMod val="65000"/>
                  </a:schemeClr>
                </a:solidFill>
              </a:rPr>
              <a:t>b</a:t>
            </a:r>
            <a:r>
              <a:rPr lang="en-US" dirty="0" smtClean="0">
                <a:solidFill>
                  <a:schemeClr val="bg1">
                    <a:lumMod val="65000"/>
                  </a:schemeClr>
                </a:solidFill>
              </a:rPr>
              <a:t> = </a:t>
            </a:r>
            <a:r>
              <a:rPr lang="en-US" i="1" dirty="0" smtClean="0">
                <a:solidFill>
                  <a:schemeClr val="bg1">
                    <a:lumMod val="65000"/>
                  </a:schemeClr>
                </a:solidFill>
              </a:rPr>
              <a:t>a</a:t>
            </a:r>
            <a:r>
              <a:rPr lang="en-US" dirty="0" smtClean="0">
                <a:solidFill>
                  <a:schemeClr val="bg1">
                    <a:lumMod val="65000"/>
                  </a:schemeClr>
                </a:solidFill>
              </a:rPr>
              <a:t> + </a:t>
            </a:r>
            <a:r>
              <a:rPr lang="en-US" i="1" dirty="0" err="1" smtClean="0">
                <a:solidFill>
                  <a:schemeClr val="bg1">
                    <a:lumMod val="65000"/>
                  </a:schemeClr>
                </a:solidFill>
              </a:rPr>
              <a:t>sm</a:t>
            </a:r>
            <a:r>
              <a:rPr lang="en-US" dirty="0" smtClean="0">
                <a:solidFill>
                  <a:schemeClr val="bg1">
                    <a:lumMod val="65000"/>
                  </a:schemeClr>
                </a:solidFill>
              </a:rPr>
              <a:t> and </a:t>
            </a:r>
            <a:r>
              <a:rPr lang="en-US" i="1" dirty="0" smtClean="0">
                <a:solidFill>
                  <a:schemeClr val="bg1">
                    <a:lumMod val="65000"/>
                  </a:schemeClr>
                </a:solidFill>
              </a:rPr>
              <a:t>d</a:t>
            </a:r>
            <a:r>
              <a:rPr lang="en-US" dirty="0" smtClean="0">
                <a:solidFill>
                  <a:schemeClr val="bg1">
                    <a:lumMod val="65000"/>
                  </a:schemeClr>
                </a:solidFill>
              </a:rPr>
              <a:t> = </a:t>
            </a:r>
            <a:r>
              <a:rPr lang="en-US" i="1" dirty="0" smtClean="0">
                <a:solidFill>
                  <a:schemeClr val="bg1">
                    <a:lumMod val="65000"/>
                  </a:schemeClr>
                </a:solidFill>
              </a:rPr>
              <a:t>c </a:t>
            </a:r>
            <a:r>
              <a:rPr lang="en-US" dirty="0" smtClean="0">
                <a:solidFill>
                  <a:schemeClr val="bg1">
                    <a:lumMod val="65000"/>
                  </a:schemeClr>
                </a:solidFill>
              </a:rPr>
              <a:t>+ </a:t>
            </a:r>
            <a:r>
              <a:rPr lang="en-US" i="1" dirty="0" smtClean="0">
                <a:solidFill>
                  <a:schemeClr val="bg1">
                    <a:lumMod val="65000"/>
                  </a:schemeClr>
                </a:solidFill>
              </a:rPr>
              <a:t>tm</a:t>
            </a:r>
            <a:r>
              <a:rPr lang="en-US" dirty="0" smtClean="0">
                <a:solidFill>
                  <a:schemeClr val="bg1">
                    <a:lumMod val="65000"/>
                  </a:schemeClr>
                </a:solidFill>
              </a:rPr>
              <a:t>.</a:t>
            </a:r>
          </a:p>
          <a:p>
            <a:pPr lvl="1"/>
            <a:r>
              <a:rPr lang="en-US" dirty="0" smtClean="0">
                <a:solidFill>
                  <a:schemeClr val="bg1">
                    <a:lumMod val="65000"/>
                  </a:schemeClr>
                </a:solidFill>
              </a:rPr>
              <a:t>Therefore,  </a:t>
            </a:r>
          </a:p>
          <a:p>
            <a:pPr lvl="2"/>
            <a:r>
              <a:rPr lang="en-US" i="1" dirty="0" smtClean="0">
                <a:solidFill>
                  <a:schemeClr val="bg1">
                    <a:lumMod val="65000"/>
                  </a:schemeClr>
                </a:solidFill>
              </a:rPr>
              <a:t>b + d = </a:t>
            </a:r>
            <a:r>
              <a:rPr lang="en-US" dirty="0" smtClean="0">
                <a:solidFill>
                  <a:schemeClr val="bg1">
                    <a:lumMod val="65000"/>
                  </a:schemeClr>
                </a:solidFill>
              </a:rPr>
              <a:t>(</a:t>
            </a:r>
            <a:r>
              <a:rPr lang="en-US" i="1" dirty="0" smtClean="0">
                <a:solidFill>
                  <a:schemeClr val="bg1">
                    <a:lumMod val="65000"/>
                  </a:schemeClr>
                </a:solidFill>
              </a:rPr>
              <a:t>a  </a:t>
            </a:r>
            <a:r>
              <a:rPr lang="en-US" dirty="0" smtClean="0">
                <a:solidFill>
                  <a:schemeClr val="bg1">
                    <a:lumMod val="65000"/>
                  </a:schemeClr>
                </a:solidFill>
              </a:rPr>
              <a:t>+</a:t>
            </a:r>
            <a:r>
              <a:rPr lang="en-US" i="1" dirty="0" smtClean="0">
                <a:solidFill>
                  <a:schemeClr val="bg1">
                    <a:lumMod val="65000"/>
                  </a:schemeClr>
                </a:solidFill>
              </a:rPr>
              <a:t> </a:t>
            </a:r>
            <a:r>
              <a:rPr lang="en-US" i="1" dirty="0" err="1" smtClean="0">
                <a:solidFill>
                  <a:schemeClr val="bg1">
                    <a:lumMod val="65000"/>
                  </a:schemeClr>
                </a:solidFill>
              </a:rPr>
              <a:t>sm</a:t>
            </a:r>
            <a:r>
              <a:rPr lang="en-US" dirty="0" smtClean="0">
                <a:solidFill>
                  <a:schemeClr val="bg1">
                    <a:lumMod val="65000"/>
                  </a:schemeClr>
                </a:solidFill>
              </a:rPr>
              <a:t>)</a:t>
            </a:r>
            <a:r>
              <a:rPr lang="en-US" i="1" dirty="0" smtClean="0">
                <a:solidFill>
                  <a:schemeClr val="bg1">
                    <a:lumMod val="65000"/>
                  </a:schemeClr>
                </a:solidFill>
              </a:rPr>
              <a:t> + </a:t>
            </a:r>
            <a:r>
              <a:rPr lang="en-US" dirty="0" smtClean="0">
                <a:solidFill>
                  <a:schemeClr val="bg1">
                    <a:lumMod val="65000"/>
                  </a:schemeClr>
                </a:solidFill>
              </a:rPr>
              <a:t>(</a:t>
            </a:r>
            <a:r>
              <a:rPr lang="en-US" i="1" dirty="0" smtClean="0">
                <a:solidFill>
                  <a:schemeClr val="bg1">
                    <a:lumMod val="65000"/>
                  </a:schemeClr>
                </a:solidFill>
              </a:rPr>
              <a:t>c + tm</a:t>
            </a:r>
            <a:r>
              <a:rPr lang="en-US" dirty="0" smtClean="0">
                <a:solidFill>
                  <a:schemeClr val="bg1">
                    <a:lumMod val="65000"/>
                  </a:schemeClr>
                </a:solidFill>
              </a:rPr>
              <a:t>)</a:t>
            </a:r>
            <a:r>
              <a:rPr lang="en-US" i="1" dirty="0" smtClean="0">
                <a:solidFill>
                  <a:schemeClr val="bg1">
                    <a:lumMod val="65000"/>
                  </a:schemeClr>
                </a:solidFill>
              </a:rPr>
              <a:t> </a:t>
            </a:r>
            <a:r>
              <a:rPr lang="en-US" dirty="0" smtClean="0">
                <a:solidFill>
                  <a:schemeClr val="bg1">
                    <a:lumMod val="65000"/>
                  </a:schemeClr>
                </a:solidFill>
              </a:rPr>
              <a:t>=</a:t>
            </a:r>
            <a:r>
              <a:rPr lang="en-US" i="1" dirty="0" smtClean="0">
                <a:solidFill>
                  <a:schemeClr val="bg1">
                    <a:lumMod val="65000"/>
                  </a:schemeClr>
                </a:solidFill>
              </a:rPr>
              <a:t> </a:t>
            </a:r>
            <a:r>
              <a:rPr lang="en-US" dirty="0" smtClean="0">
                <a:solidFill>
                  <a:schemeClr val="bg1">
                    <a:lumMod val="65000"/>
                  </a:schemeClr>
                </a:solidFill>
              </a:rPr>
              <a:t>(</a:t>
            </a:r>
            <a:r>
              <a:rPr lang="en-US" i="1" dirty="0" smtClean="0">
                <a:solidFill>
                  <a:schemeClr val="bg1">
                    <a:lumMod val="65000"/>
                  </a:schemeClr>
                </a:solidFill>
              </a:rPr>
              <a:t>a + c</a:t>
            </a:r>
            <a:r>
              <a:rPr lang="en-US" dirty="0" smtClean="0">
                <a:solidFill>
                  <a:schemeClr val="bg1">
                    <a:lumMod val="65000"/>
                  </a:schemeClr>
                </a:solidFill>
              </a:rPr>
              <a:t>)</a:t>
            </a:r>
            <a:r>
              <a:rPr lang="en-US" i="1" dirty="0" smtClean="0">
                <a:solidFill>
                  <a:schemeClr val="bg1">
                    <a:lumMod val="65000"/>
                  </a:schemeClr>
                </a:solidFill>
              </a:rPr>
              <a:t> + m</a:t>
            </a:r>
            <a:r>
              <a:rPr lang="en-US" dirty="0" smtClean="0">
                <a:solidFill>
                  <a:schemeClr val="bg1">
                    <a:lumMod val="65000"/>
                  </a:schemeClr>
                </a:solidFill>
              </a:rPr>
              <a:t>(</a:t>
            </a:r>
            <a:r>
              <a:rPr lang="en-US" i="1" dirty="0" smtClean="0">
                <a:solidFill>
                  <a:schemeClr val="bg1">
                    <a:lumMod val="65000"/>
                  </a:schemeClr>
                </a:solidFill>
              </a:rPr>
              <a:t>s + t</a:t>
            </a:r>
            <a:r>
              <a:rPr lang="en-US" dirty="0" smtClean="0">
                <a:solidFill>
                  <a:schemeClr val="bg1">
                    <a:lumMod val="65000"/>
                  </a:schemeClr>
                </a:solidFill>
              </a:rPr>
              <a:t>) and</a:t>
            </a:r>
          </a:p>
          <a:p>
            <a:pPr lvl="2"/>
            <a:r>
              <a:rPr lang="en-US" i="1" dirty="0" smtClean="0">
                <a:solidFill>
                  <a:schemeClr val="bg1">
                    <a:lumMod val="65000"/>
                  </a:schemeClr>
                </a:solidFill>
              </a:rPr>
              <a:t>b d = </a:t>
            </a:r>
            <a:r>
              <a:rPr lang="en-US" dirty="0" smtClean="0">
                <a:solidFill>
                  <a:schemeClr val="bg1">
                    <a:lumMod val="65000"/>
                  </a:schemeClr>
                </a:solidFill>
              </a:rPr>
              <a:t>(</a:t>
            </a:r>
            <a:r>
              <a:rPr lang="en-US" i="1" dirty="0" smtClean="0">
                <a:solidFill>
                  <a:schemeClr val="bg1">
                    <a:lumMod val="65000"/>
                  </a:schemeClr>
                </a:solidFill>
              </a:rPr>
              <a:t>a  </a:t>
            </a:r>
            <a:r>
              <a:rPr lang="en-US" dirty="0" smtClean="0">
                <a:solidFill>
                  <a:schemeClr val="bg1">
                    <a:lumMod val="65000"/>
                  </a:schemeClr>
                </a:solidFill>
              </a:rPr>
              <a:t>+</a:t>
            </a:r>
            <a:r>
              <a:rPr lang="en-US" i="1" dirty="0" smtClean="0">
                <a:solidFill>
                  <a:schemeClr val="bg1">
                    <a:lumMod val="65000"/>
                  </a:schemeClr>
                </a:solidFill>
              </a:rPr>
              <a:t> </a:t>
            </a:r>
            <a:r>
              <a:rPr lang="en-US" i="1" dirty="0" err="1" smtClean="0">
                <a:solidFill>
                  <a:schemeClr val="bg1">
                    <a:lumMod val="65000"/>
                  </a:schemeClr>
                </a:solidFill>
              </a:rPr>
              <a:t>sm</a:t>
            </a:r>
            <a:r>
              <a:rPr lang="en-US" dirty="0" smtClean="0">
                <a:solidFill>
                  <a:schemeClr val="bg1">
                    <a:lumMod val="65000"/>
                  </a:schemeClr>
                </a:solidFill>
              </a:rPr>
              <a:t>)</a:t>
            </a:r>
            <a:r>
              <a:rPr lang="en-US" i="1" dirty="0" smtClean="0">
                <a:solidFill>
                  <a:schemeClr val="bg1">
                    <a:lumMod val="65000"/>
                  </a:schemeClr>
                </a:solidFill>
              </a:rPr>
              <a:t> </a:t>
            </a:r>
            <a:r>
              <a:rPr lang="en-US" dirty="0" smtClean="0">
                <a:solidFill>
                  <a:schemeClr val="bg1">
                    <a:lumMod val="65000"/>
                  </a:schemeClr>
                </a:solidFill>
              </a:rPr>
              <a:t>(</a:t>
            </a:r>
            <a:r>
              <a:rPr lang="en-US" i="1" dirty="0" smtClean="0">
                <a:solidFill>
                  <a:schemeClr val="bg1">
                    <a:lumMod val="65000"/>
                  </a:schemeClr>
                </a:solidFill>
              </a:rPr>
              <a:t>c + tm</a:t>
            </a:r>
            <a:r>
              <a:rPr lang="en-US" dirty="0" smtClean="0">
                <a:solidFill>
                  <a:schemeClr val="bg1">
                    <a:lumMod val="65000"/>
                  </a:schemeClr>
                </a:solidFill>
              </a:rPr>
              <a:t>)</a:t>
            </a:r>
            <a:r>
              <a:rPr lang="en-US" i="1" dirty="0" smtClean="0">
                <a:solidFill>
                  <a:schemeClr val="bg1">
                    <a:lumMod val="65000"/>
                  </a:schemeClr>
                </a:solidFill>
              </a:rPr>
              <a:t> </a:t>
            </a:r>
            <a:r>
              <a:rPr lang="en-US" dirty="0" smtClean="0">
                <a:solidFill>
                  <a:schemeClr val="bg1">
                    <a:lumMod val="65000"/>
                  </a:schemeClr>
                </a:solidFill>
              </a:rPr>
              <a:t>=</a:t>
            </a:r>
            <a:r>
              <a:rPr lang="en-US" i="1" dirty="0" smtClean="0">
                <a:solidFill>
                  <a:schemeClr val="bg1">
                    <a:lumMod val="65000"/>
                  </a:schemeClr>
                </a:solidFill>
              </a:rPr>
              <a:t> ac + m</a:t>
            </a:r>
            <a:r>
              <a:rPr lang="en-US" dirty="0" smtClean="0">
                <a:solidFill>
                  <a:schemeClr val="bg1">
                    <a:lumMod val="65000"/>
                  </a:schemeClr>
                </a:solidFill>
              </a:rPr>
              <a:t>(</a:t>
            </a:r>
            <a:r>
              <a:rPr lang="en-US" i="1" dirty="0" smtClean="0">
                <a:solidFill>
                  <a:schemeClr val="bg1">
                    <a:lumMod val="65000"/>
                  </a:schemeClr>
                </a:solidFill>
              </a:rPr>
              <a:t>at + </a:t>
            </a:r>
            <a:r>
              <a:rPr lang="en-US" i="1" dirty="0" err="1" smtClean="0">
                <a:solidFill>
                  <a:schemeClr val="bg1">
                    <a:lumMod val="65000"/>
                  </a:schemeClr>
                </a:solidFill>
              </a:rPr>
              <a:t>cs</a:t>
            </a:r>
            <a:r>
              <a:rPr lang="en-US" i="1" dirty="0" smtClean="0">
                <a:solidFill>
                  <a:schemeClr val="bg1">
                    <a:lumMod val="65000"/>
                  </a:schemeClr>
                </a:solidFill>
              </a:rPr>
              <a:t> + </a:t>
            </a:r>
            <a:r>
              <a:rPr lang="en-US" i="1" dirty="0" err="1" smtClean="0">
                <a:solidFill>
                  <a:schemeClr val="bg1">
                    <a:lumMod val="65000"/>
                  </a:schemeClr>
                </a:solidFill>
              </a:rPr>
              <a:t>stm</a:t>
            </a:r>
            <a:r>
              <a:rPr lang="en-US" dirty="0" smtClean="0">
                <a:solidFill>
                  <a:schemeClr val="bg1">
                    <a:lumMod val="65000"/>
                  </a:schemeClr>
                </a:solidFill>
              </a:rPr>
              <a:t>).</a:t>
            </a:r>
          </a:p>
          <a:p>
            <a:pPr lvl="1"/>
            <a:r>
              <a:rPr lang="en-US" dirty="0" smtClean="0">
                <a:solidFill>
                  <a:schemeClr val="bg1">
                    <a:lumMod val="65000"/>
                  </a:schemeClr>
                </a:solidFill>
              </a:rPr>
              <a:t>Hence, </a:t>
            </a:r>
            <a:r>
              <a:rPr lang="en-US" i="1" dirty="0" smtClean="0">
                <a:solidFill>
                  <a:schemeClr val="bg1">
                    <a:lumMod val="65000"/>
                  </a:schemeClr>
                </a:solidFill>
              </a:rPr>
              <a:t>a + c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smtClean="0">
                <a:solidFill>
                  <a:schemeClr val="bg1">
                    <a:lumMod val="65000"/>
                  </a:schemeClr>
                </a:solidFill>
              </a:rPr>
              <a:t>b + d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 and </a:t>
            </a:r>
            <a:r>
              <a:rPr lang="en-US" i="1" dirty="0" smtClean="0">
                <a:solidFill>
                  <a:schemeClr val="bg1">
                    <a:lumMod val="65000"/>
                  </a:schemeClr>
                </a:solidFill>
              </a:rPr>
              <a:t>ac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i="1" dirty="0" err="1" smtClean="0">
                <a:solidFill>
                  <a:schemeClr val="bg1">
                    <a:lumMod val="65000"/>
                  </a:schemeClr>
                </a:solidFill>
              </a:rPr>
              <a:t>bd</a:t>
            </a:r>
            <a:r>
              <a:rPr lang="en-US" i="1" dirty="0" smtClean="0">
                <a:solidFill>
                  <a:schemeClr val="bg1">
                    <a:lumMod val="65000"/>
                  </a:schemeClr>
                </a:solidFill>
              </a:rPr>
              <a:t> </a:t>
            </a:r>
            <a:r>
              <a:rPr lang="en-US" dirty="0" smtClean="0">
                <a:solidFill>
                  <a:schemeClr val="bg1">
                    <a:lumMod val="65000"/>
                  </a:schemeClr>
                </a:solidFill>
              </a:rPr>
              <a:t>(mod</a:t>
            </a:r>
            <a:r>
              <a:rPr lang="en-US" i="1" dirty="0" smtClean="0">
                <a:solidFill>
                  <a:schemeClr val="bg1">
                    <a:lumMod val="65000"/>
                  </a:schemeClr>
                </a:solidFill>
              </a:rPr>
              <a:t> m</a:t>
            </a:r>
            <a:r>
              <a:rPr lang="en-US" dirty="0" smtClean="0">
                <a:solidFill>
                  <a:schemeClr val="bg1">
                    <a:lumMod val="65000"/>
                  </a:schemeClr>
                </a:solidFill>
              </a:rPr>
              <a:t>). </a:t>
            </a:r>
          </a:p>
          <a:p>
            <a:pPr>
              <a:buNone/>
            </a:pPr>
            <a:r>
              <a:rPr lang="en-US" b="1" dirty="0" smtClean="0">
                <a:solidFill>
                  <a:schemeClr val="bg1">
                    <a:lumMod val="65000"/>
                  </a:schemeClr>
                </a:solidFill>
              </a:rPr>
              <a:t>   Example</a:t>
            </a:r>
            <a:r>
              <a:rPr lang="en-US" dirty="0" smtClean="0">
                <a:solidFill>
                  <a:schemeClr val="bg1">
                    <a:lumMod val="65000"/>
                  </a:schemeClr>
                </a:solidFill>
              </a:rPr>
              <a:t>: Because </a:t>
            </a:r>
            <a:r>
              <a:rPr lang="en-US" dirty="0" smtClean="0">
                <a:solidFill>
                  <a:schemeClr val="bg1">
                    <a:lumMod val="65000"/>
                  </a:schemeClr>
                </a:solidFill>
                <a:latin typeface="Cambria Math" pitchFamily="18" charset="0"/>
                <a:ea typeface="Cambria Math" pitchFamily="18" charset="0"/>
              </a:rPr>
              <a:t>7</a:t>
            </a:r>
            <a:r>
              <a:rPr lang="en-US" i="1" dirty="0" smtClean="0">
                <a:solidFill>
                  <a:schemeClr val="bg1">
                    <a:lumMod val="65000"/>
                  </a:schemeClr>
                </a:solidFill>
              </a:rPr>
              <a:t>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a:t>
            </a:r>
            <a:r>
              <a:rPr lang="en-US" i="1" dirty="0" smtClean="0">
                <a:solidFill>
                  <a:schemeClr val="bg1">
                    <a:lumMod val="65000"/>
                  </a:schemeClr>
                </a:solidFill>
              </a:rPr>
              <a:t> </a:t>
            </a:r>
            <a:r>
              <a:rPr lang="en-US" dirty="0" smtClean="0">
                <a:solidFill>
                  <a:schemeClr val="bg1">
                    <a:lumMod val="65000"/>
                  </a:schemeClr>
                </a:solidFill>
              </a:rPr>
              <a:t>(mod</a:t>
            </a:r>
            <a:r>
              <a:rPr lang="en-US" i="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 and  </a:t>
            </a:r>
            <a:r>
              <a:rPr lang="en-US" dirty="0" smtClean="0">
                <a:solidFill>
                  <a:schemeClr val="bg1">
                    <a:lumMod val="65000"/>
                  </a:schemeClr>
                </a:solidFill>
                <a:latin typeface="Cambria Math" pitchFamily="18" charset="0"/>
                <a:ea typeface="Cambria Math" pitchFamily="18" charset="0"/>
              </a:rPr>
              <a:t>11</a:t>
            </a:r>
            <a:r>
              <a:rPr lang="en-US" i="1" dirty="0" smtClean="0">
                <a:solidFill>
                  <a:schemeClr val="bg1">
                    <a:lumMod val="65000"/>
                  </a:schemeClr>
                </a:solidFill>
              </a:rPr>
              <a:t>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1</a:t>
            </a:r>
            <a:r>
              <a:rPr lang="en-US" i="1" dirty="0" smtClean="0">
                <a:solidFill>
                  <a:schemeClr val="bg1">
                    <a:lumMod val="65000"/>
                  </a:schemeClr>
                </a:solidFill>
              </a:rPr>
              <a:t> </a:t>
            </a:r>
            <a:r>
              <a:rPr lang="en-US" dirty="0" smtClean="0">
                <a:solidFill>
                  <a:schemeClr val="bg1">
                    <a:lumMod val="65000"/>
                  </a:schemeClr>
                </a:solidFill>
              </a:rPr>
              <a:t>(mod</a:t>
            </a:r>
            <a:r>
              <a:rPr lang="en-US" i="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 , it follows from Theorem </a:t>
            </a:r>
            <a:r>
              <a:rPr lang="en-US"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 that</a:t>
            </a:r>
          </a:p>
          <a:p>
            <a:pPr lvl="2">
              <a:buNone/>
            </a:pPr>
            <a:r>
              <a:rPr lang="en-US"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18 = 7 + 11</a:t>
            </a:r>
            <a:r>
              <a:rPr lang="en-US" i="1" dirty="0" smtClean="0">
                <a:solidFill>
                  <a:schemeClr val="bg1">
                    <a:lumMod val="65000"/>
                  </a:schemeClr>
                </a:solidFill>
              </a:rPr>
              <a:t>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 + 1 = 3</a:t>
            </a:r>
            <a:r>
              <a:rPr lang="en-US" i="1" dirty="0" smtClean="0">
                <a:solidFill>
                  <a:schemeClr val="bg1">
                    <a:lumMod val="65000"/>
                  </a:schemeClr>
                </a:solidFill>
              </a:rPr>
              <a:t> </a:t>
            </a:r>
            <a:r>
              <a:rPr lang="en-US" dirty="0" smtClean="0">
                <a:solidFill>
                  <a:schemeClr val="bg1">
                    <a:lumMod val="65000"/>
                  </a:schemeClr>
                </a:solidFill>
              </a:rPr>
              <a:t>(mod</a:t>
            </a:r>
            <a:r>
              <a:rPr lang="en-US" i="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  </a:t>
            </a:r>
          </a:p>
          <a:p>
            <a:pPr lvl="2">
              <a:buNone/>
            </a:pPr>
            <a:r>
              <a:rPr lang="en-US"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77 = 7 </a:t>
            </a:r>
            <a:r>
              <a:rPr lang="en-US" dirty="0" smtClean="0">
                <a:solidFill>
                  <a:schemeClr val="bg1">
                    <a:lumMod val="65000"/>
                  </a:schemeClr>
                </a:solidFill>
                <a:latin typeface="Cambria Math"/>
                <a:ea typeface="Cambria Math"/>
              </a:rPr>
              <a:t>∙</a:t>
            </a:r>
            <a:r>
              <a:rPr lang="en-US" dirty="0" smtClean="0">
                <a:solidFill>
                  <a:schemeClr val="bg1">
                    <a:lumMod val="65000"/>
                  </a:schemeClr>
                </a:solidFill>
                <a:latin typeface="Cambria Math" pitchFamily="18" charset="0"/>
                <a:ea typeface="Cambria Math" pitchFamily="18" charset="0"/>
              </a:rPr>
              <a:t> 11</a:t>
            </a:r>
            <a:r>
              <a:rPr lang="en-US" i="1" dirty="0" smtClean="0">
                <a:solidFill>
                  <a:schemeClr val="bg1">
                    <a:lumMod val="65000"/>
                  </a:schemeClr>
                </a:solidFill>
              </a:rPr>
              <a:t>  </a:t>
            </a:r>
            <a:r>
              <a:rPr lang="en-US" b="1" dirty="0" smtClean="0">
                <a:solidFill>
                  <a:schemeClr val="bg1">
                    <a:lumMod val="65000"/>
                  </a:schemeClr>
                </a:solidFill>
                <a:latin typeface="Cambria Math"/>
                <a:ea typeface="Cambria Math"/>
              </a:rPr>
              <a:t>≡</a:t>
            </a:r>
            <a:r>
              <a:rPr lang="en-US" b="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 </a:t>
            </a:r>
            <a:r>
              <a:rPr lang="en-US" dirty="0" smtClean="0">
                <a:solidFill>
                  <a:schemeClr val="bg1">
                    <a:lumMod val="65000"/>
                  </a:schemeClr>
                </a:solidFill>
                <a:latin typeface="Cambria Math"/>
                <a:ea typeface="Cambria Math"/>
              </a:rPr>
              <a:t>∙</a:t>
            </a:r>
            <a:r>
              <a:rPr lang="en-US" dirty="0" smtClean="0">
                <a:solidFill>
                  <a:schemeClr val="bg1">
                    <a:lumMod val="65000"/>
                  </a:schemeClr>
                </a:solidFill>
                <a:latin typeface="Cambria Math" pitchFamily="18" charset="0"/>
                <a:ea typeface="Cambria Math" pitchFamily="18" charset="0"/>
              </a:rPr>
              <a:t> 1 = 2</a:t>
            </a:r>
            <a:r>
              <a:rPr lang="en-US" i="1" dirty="0" smtClean="0">
                <a:solidFill>
                  <a:schemeClr val="bg1">
                    <a:lumMod val="65000"/>
                  </a:schemeClr>
                </a:solidFill>
              </a:rPr>
              <a:t> </a:t>
            </a:r>
            <a:r>
              <a:rPr lang="en-US" dirty="0" smtClean="0">
                <a:solidFill>
                  <a:schemeClr val="bg1">
                    <a:lumMod val="65000"/>
                  </a:schemeClr>
                </a:solidFill>
              </a:rPr>
              <a:t>(mod</a:t>
            </a:r>
            <a:r>
              <a:rPr lang="en-US" i="1"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a:t>
            </a:r>
          </a:p>
          <a:p>
            <a:pPr lvl="1">
              <a:buNone/>
            </a:pPr>
            <a:endParaRPr lang="en-US" dirty="0" smtClean="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Algebraic Manipulation of </a:t>
            </a:r>
            <a:r>
              <a:rPr lang="en-US" sz="4000" dirty="0" err="1" smtClean="0"/>
              <a:t>Congruences</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b="1" dirty="0" smtClean="0">
                <a:solidFill>
                  <a:srgbClr val="00B050"/>
                </a:solidFill>
              </a:rPr>
              <a:t>Multiplying</a:t>
            </a:r>
            <a:r>
              <a:rPr lang="en-US" dirty="0" smtClean="0">
                <a:solidFill>
                  <a:srgbClr val="FF0000"/>
                </a:solidFill>
              </a:rPr>
              <a:t> </a:t>
            </a:r>
            <a:r>
              <a:rPr lang="en-US" dirty="0" smtClean="0"/>
              <a:t>both sides of a valid congruence by an integer preserves validity. </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err="1" smtClean="0"/>
              <a:t>c</a:t>
            </a:r>
            <a:r>
              <a:rPr lang="en-US" dirty="0" err="1" smtClean="0">
                <a:ea typeface="Cambria Math"/>
              </a:rPr>
              <a:t>∙</a:t>
            </a:r>
            <a:r>
              <a:rPr lang="en-US" i="1" dirty="0" err="1" smtClean="0"/>
              <a:t>a</a:t>
            </a:r>
            <a:r>
              <a:rPr lang="en-US" i="1" dirty="0" smtClean="0"/>
              <a:t>  </a:t>
            </a:r>
            <a:r>
              <a:rPr lang="en-US" b="1" dirty="0" smtClean="0">
                <a:latin typeface="Cambria Math"/>
                <a:ea typeface="Cambria Math"/>
              </a:rPr>
              <a:t>≡</a:t>
            </a:r>
            <a:r>
              <a:rPr lang="en-US" b="1" dirty="0" smtClean="0"/>
              <a:t> </a:t>
            </a:r>
            <a:r>
              <a:rPr lang="en-US" i="1" dirty="0" err="1" smtClean="0"/>
              <a:t>c</a:t>
            </a:r>
            <a:r>
              <a:rPr lang="en-US" dirty="0" err="1" smtClean="0">
                <a:ea typeface="Cambria Math"/>
              </a:rPr>
              <a:t>∙</a:t>
            </a:r>
            <a:r>
              <a:rPr lang="en-US" i="1" dirty="0" err="1" smtClean="0"/>
              <a:t>b</a:t>
            </a:r>
            <a:r>
              <a:rPr lang="en-US" i="1" dirty="0" smtClean="0"/>
              <a:t>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solidFill>
                  <a:srgbClr val="00B050"/>
                </a:solidFill>
              </a:rPr>
              <a:t>Adding </a:t>
            </a:r>
            <a:r>
              <a:rPr lang="en-US" dirty="0" smtClean="0"/>
              <a:t>an integer to both sides of a valid congruence preserves validity.</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smtClean="0"/>
              <a:t>c</a:t>
            </a:r>
            <a:r>
              <a:rPr lang="en-US" dirty="0" smtClean="0">
                <a:ea typeface="Cambria Math"/>
              </a:rPr>
              <a:t> + </a:t>
            </a:r>
            <a:r>
              <a:rPr lang="en-US" i="1" dirty="0" smtClean="0"/>
              <a:t>a  </a:t>
            </a:r>
            <a:r>
              <a:rPr lang="en-US" b="1" dirty="0" smtClean="0">
                <a:latin typeface="Cambria Math"/>
                <a:ea typeface="Cambria Math"/>
              </a:rPr>
              <a:t>≡</a:t>
            </a:r>
            <a:r>
              <a:rPr lang="en-US" b="1" dirty="0" smtClean="0"/>
              <a:t> </a:t>
            </a:r>
            <a:r>
              <a:rPr lang="en-US" i="1" dirty="0" smtClean="0"/>
              <a:t>c</a:t>
            </a:r>
            <a:r>
              <a:rPr lang="en-US" dirty="0" smtClean="0">
                <a:ea typeface="Cambria Math"/>
              </a:rPr>
              <a:t> + </a:t>
            </a:r>
            <a:r>
              <a:rPr lang="en-US" i="1" dirty="0" smtClean="0"/>
              <a:t>b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solidFill>
                  <a:srgbClr val="FF0000"/>
                </a:solidFill>
              </a:rPr>
              <a:t>Dividing</a:t>
            </a:r>
            <a:r>
              <a:rPr lang="en-US" dirty="0" smtClean="0"/>
              <a:t> a congruence by an integer </a:t>
            </a:r>
            <a:r>
              <a:rPr lang="en-US" b="1" dirty="0" smtClean="0">
                <a:solidFill>
                  <a:srgbClr val="FF0000"/>
                </a:solidFill>
              </a:rPr>
              <a:t>does not</a:t>
            </a:r>
            <a:r>
              <a:rPr lang="en-US" dirty="0" smtClean="0"/>
              <a:t> always produce a valid congruence.</a:t>
            </a:r>
          </a:p>
          <a:p>
            <a:pPr>
              <a:buNone/>
            </a:pPr>
            <a:r>
              <a:rPr lang="en-US" dirty="0" smtClean="0"/>
              <a:t>    </a:t>
            </a:r>
            <a:r>
              <a:rPr lang="en-US" b="1" dirty="0" smtClean="0"/>
              <a:t>Example</a:t>
            </a:r>
            <a:r>
              <a:rPr lang="en-US" dirty="0" smtClean="0"/>
              <a:t>: The congruence </a:t>
            </a:r>
            <a:r>
              <a:rPr lang="en-US" dirty="0" smtClean="0">
                <a:latin typeface="Cambria Math" pitchFamily="18" charset="0"/>
                <a:ea typeface="Cambria Math" pitchFamily="18" charset="0"/>
              </a:rPr>
              <a:t>14</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8</a:t>
            </a:r>
            <a:r>
              <a:rPr lang="en-US" dirty="0" smtClean="0"/>
              <a:t> (mod </a:t>
            </a:r>
            <a:r>
              <a:rPr lang="en-US" dirty="0" smtClean="0">
                <a:latin typeface="Cambria Math" pitchFamily="18" charset="0"/>
                <a:ea typeface="Cambria Math" pitchFamily="18" charset="0"/>
              </a:rPr>
              <a:t>6</a:t>
            </a:r>
            <a:r>
              <a:rPr lang="en-US" dirty="0" smtClean="0"/>
              <a:t>) holds. But dividing both sides by </a:t>
            </a:r>
            <a:r>
              <a:rPr lang="en-US" dirty="0" smtClean="0">
                <a:latin typeface="Cambria Math" pitchFamily="18" charset="0"/>
                <a:ea typeface="Cambria Math" pitchFamily="18" charset="0"/>
              </a:rPr>
              <a:t>2 </a:t>
            </a:r>
            <a:r>
              <a:rPr lang="en-US" dirty="0" smtClean="0"/>
              <a:t>does not produce a valid congruence since       </a:t>
            </a:r>
            <a:r>
              <a:rPr lang="en-US" dirty="0" smtClean="0">
                <a:latin typeface="Cambria Math" pitchFamily="18" charset="0"/>
                <a:ea typeface="Cambria Math" pitchFamily="18" charset="0"/>
              </a:rPr>
              <a:t>14/2 = 7 and 8/2 = 4, but     7</a:t>
            </a:r>
            <a:r>
              <a:rPr lang="en-US" dirty="0" smtClean="0">
                <a:latin typeface="Cambria Math"/>
                <a:ea typeface="Cambria Math"/>
              </a:rPr>
              <a:t>≢</a:t>
            </a:r>
            <a:r>
              <a:rPr lang="en-US" dirty="0" smtClean="0">
                <a:latin typeface="Cambria Math" pitchFamily="18" charset="0"/>
                <a:ea typeface="Cambria Math" pitchFamily="18" charset="0"/>
              </a:rPr>
              <a:t>4 (mod 6). </a:t>
            </a:r>
          </a:p>
          <a:p>
            <a:pPr>
              <a:buNone/>
            </a:pPr>
            <a:r>
              <a:rPr lang="en-US" dirty="0" smtClean="0">
                <a:latin typeface="Cambria Math" pitchFamily="18" charset="0"/>
                <a:ea typeface="Cambria Math" pitchFamily="18" charset="0"/>
              </a:rPr>
              <a:t>     See Section 4.3 for conditions when division is ok.</a:t>
            </a:r>
          </a:p>
        </p:txBody>
      </p:sp>
      <p:sp>
        <p:nvSpPr>
          <p:cNvPr id="4" name="Slide Number Placeholder 3"/>
          <p:cNvSpPr>
            <a:spLocks noGrp="1"/>
          </p:cNvSpPr>
          <p:nvPr>
            <p:ph type="sldNum" sz="quarter" idx="12"/>
          </p:nvPr>
        </p:nvSpPr>
        <p:spPr/>
        <p:txBody>
          <a:bodyPr/>
          <a:lstStyle/>
          <a:p>
            <a:fld id="{F06F95D5-60A3-455B-B6CD-4DC2757B130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fontScale="925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a:t>
            </a:r>
            <a:r>
              <a:rPr lang="en-US" b="1" dirty="0" smtClean="0">
                <a:solidFill>
                  <a:schemeClr val="tx2"/>
                </a:solidFill>
              </a:rPr>
              <a:t>Let </a:t>
            </a:r>
            <a:r>
              <a:rPr lang="en-US" b="1" i="1" dirty="0" smtClean="0">
                <a:solidFill>
                  <a:schemeClr val="tx2"/>
                </a:solidFill>
              </a:rPr>
              <a:t>m</a:t>
            </a:r>
            <a:r>
              <a:rPr lang="en-US" b="1" dirty="0" smtClean="0">
                <a:solidFill>
                  <a:schemeClr val="tx2"/>
                </a:solidFill>
              </a:rPr>
              <a:t> be a positive integer and let </a:t>
            </a:r>
            <a:r>
              <a:rPr lang="en-US" b="1" i="1" dirty="0" smtClean="0">
                <a:solidFill>
                  <a:schemeClr val="tx2"/>
                </a:solidFill>
              </a:rPr>
              <a:t>a</a:t>
            </a:r>
            <a:r>
              <a:rPr lang="en-US" b="1" dirty="0" smtClean="0">
                <a:solidFill>
                  <a:schemeClr val="tx2"/>
                </a:solidFill>
              </a:rPr>
              <a:t> and </a:t>
            </a:r>
            <a:r>
              <a:rPr lang="en-US" b="1" i="1" dirty="0" smtClean="0">
                <a:solidFill>
                  <a:schemeClr val="tx2"/>
                </a:solidFill>
              </a:rPr>
              <a:t>b</a:t>
            </a:r>
            <a:r>
              <a:rPr lang="en-US" b="1" dirty="0" smtClean="0">
                <a:solidFill>
                  <a:schemeClr val="tx2"/>
                </a:solidFill>
              </a:rPr>
              <a:t>  be integers. Then</a:t>
            </a:r>
          </a:p>
          <a:p>
            <a:pPr>
              <a:buNone/>
            </a:pPr>
            <a:r>
              <a:rPr lang="en-US" b="1" dirty="0" smtClean="0">
                <a:solidFill>
                  <a:srgbClr val="FF0000"/>
                </a:solidFill>
              </a:rPr>
              <a:t>   (</a:t>
            </a:r>
            <a:r>
              <a:rPr lang="en-US" b="1" i="1" dirty="0" smtClean="0">
                <a:solidFill>
                  <a:srgbClr val="FF0000"/>
                </a:solidFill>
              </a:rPr>
              <a:t>a + b) </a:t>
            </a:r>
            <a:r>
              <a:rPr lang="en-US" b="1" dirty="0" smtClean="0">
                <a:solidFill>
                  <a:srgbClr val="FF0000"/>
                </a:solidFill>
              </a:rPr>
              <a:t>(mod</a:t>
            </a:r>
            <a:r>
              <a:rPr lang="en-US" b="1" i="1" dirty="0" smtClean="0">
                <a:solidFill>
                  <a:srgbClr val="FF0000"/>
                </a:solidFill>
              </a:rPr>
              <a:t> m</a:t>
            </a:r>
            <a:r>
              <a:rPr lang="en-US" b="1" dirty="0" smtClean="0">
                <a:solidFill>
                  <a:srgbClr val="FF0000"/>
                </a:solidFill>
              </a:rPr>
              <a:t>) =  </a:t>
            </a:r>
            <a:r>
              <a:rPr lang="en-US" b="1" i="1" dirty="0" smtClean="0">
                <a:solidFill>
                  <a:srgbClr val="FF0000"/>
                </a:solidFill>
              </a:rPr>
              <a:t> </a:t>
            </a:r>
            <a:r>
              <a:rPr lang="en-US" b="1" dirty="0" smtClean="0">
                <a:solidFill>
                  <a:srgbClr val="FF0000"/>
                </a:solidFill>
              </a:rPr>
              <a:t>((</a:t>
            </a:r>
            <a:r>
              <a:rPr lang="en-US" b="1" i="1" dirty="0" smtClean="0">
                <a:solidFill>
                  <a:srgbClr val="FF0000"/>
                </a:solidFill>
              </a:rPr>
              <a:t>a </a:t>
            </a:r>
            <a:r>
              <a:rPr lang="en-US" b="1" dirty="0" smtClean="0">
                <a:solidFill>
                  <a:srgbClr val="FF0000"/>
                </a:solidFill>
              </a:rPr>
              <a:t>mod</a:t>
            </a:r>
            <a:r>
              <a:rPr lang="en-US" b="1" i="1" dirty="0" smtClean="0">
                <a:solidFill>
                  <a:srgbClr val="FF0000"/>
                </a:solidFill>
              </a:rPr>
              <a:t> m</a:t>
            </a:r>
            <a:r>
              <a:rPr lang="en-US" b="1" dirty="0" smtClean="0">
                <a:solidFill>
                  <a:srgbClr val="FF0000"/>
                </a:solidFill>
              </a:rPr>
              <a:t>) + (</a:t>
            </a:r>
            <a:r>
              <a:rPr lang="en-US" b="1" i="1" dirty="0" smtClean="0">
                <a:solidFill>
                  <a:srgbClr val="FF0000"/>
                </a:solidFill>
              </a:rPr>
              <a:t>b </a:t>
            </a:r>
            <a:r>
              <a:rPr lang="en-US" b="1" dirty="0" smtClean="0">
                <a:solidFill>
                  <a:srgbClr val="FF0000"/>
                </a:solidFill>
              </a:rPr>
              <a:t>mod</a:t>
            </a:r>
            <a:r>
              <a:rPr lang="en-US" b="1" i="1" dirty="0" smtClean="0">
                <a:solidFill>
                  <a:srgbClr val="FF0000"/>
                </a:solidFill>
              </a:rPr>
              <a:t> m</a:t>
            </a:r>
            <a:r>
              <a:rPr lang="en-US" b="1" dirty="0" smtClean="0">
                <a:solidFill>
                  <a:srgbClr val="FF0000"/>
                </a:solidFill>
              </a:rPr>
              <a:t>)) mod</a:t>
            </a:r>
            <a:r>
              <a:rPr lang="en-US" b="1" i="1" dirty="0" smtClean="0">
                <a:solidFill>
                  <a:srgbClr val="FF0000"/>
                </a:solidFill>
              </a:rPr>
              <a:t> m</a:t>
            </a:r>
          </a:p>
          <a:p>
            <a:pPr>
              <a:buNone/>
            </a:pPr>
            <a:r>
              <a:rPr lang="en-US" b="1" i="1" dirty="0" smtClean="0">
                <a:solidFill>
                  <a:srgbClr val="FF0000"/>
                </a:solidFill>
              </a:rPr>
              <a:t>    </a:t>
            </a:r>
            <a:r>
              <a:rPr lang="en-US" b="1" dirty="0" smtClean="0">
                <a:solidFill>
                  <a:schemeClr val="tx2"/>
                </a:solidFill>
              </a:rPr>
              <a:t>and</a:t>
            </a:r>
          </a:p>
          <a:p>
            <a:pPr>
              <a:buNone/>
            </a:pPr>
            <a:r>
              <a:rPr lang="en-US" b="1" dirty="0" smtClean="0">
                <a:solidFill>
                  <a:srgbClr val="FF0000"/>
                </a:solidFill>
              </a:rPr>
              <a:t>    </a:t>
            </a:r>
            <a:r>
              <a:rPr lang="en-US" b="1" i="1" dirty="0" err="1" smtClean="0">
                <a:solidFill>
                  <a:srgbClr val="FF0000"/>
                </a:solidFill>
              </a:rPr>
              <a:t>ab</a:t>
            </a:r>
            <a:r>
              <a:rPr lang="en-US" b="1" i="1" dirty="0" smtClean="0">
                <a:solidFill>
                  <a:srgbClr val="FF0000"/>
                </a:solidFill>
              </a:rPr>
              <a:t> </a:t>
            </a:r>
            <a:r>
              <a:rPr lang="en-US" b="1" dirty="0" smtClean="0">
                <a:solidFill>
                  <a:srgbClr val="FF0000"/>
                </a:solidFill>
              </a:rPr>
              <a:t>mod</a:t>
            </a:r>
            <a:r>
              <a:rPr lang="en-US" b="1" i="1" dirty="0" smtClean="0">
                <a:solidFill>
                  <a:srgbClr val="FF0000"/>
                </a:solidFill>
              </a:rPr>
              <a:t> m</a:t>
            </a:r>
            <a:r>
              <a:rPr lang="en-US" b="1" dirty="0" smtClean="0">
                <a:solidFill>
                  <a:srgbClr val="FF0000"/>
                </a:solidFill>
              </a:rPr>
              <a:t> </a:t>
            </a:r>
            <a:r>
              <a:rPr lang="en-US" b="1" i="1" dirty="0" smtClean="0">
                <a:solidFill>
                  <a:srgbClr val="FF0000"/>
                </a:solidFill>
              </a:rPr>
              <a:t>= </a:t>
            </a:r>
            <a:r>
              <a:rPr lang="en-US" b="1" dirty="0" smtClean="0">
                <a:solidFill>
                  <a:srgbClr val="FF0000"/>
                </a:solidFill>
              </a:rPr>
              <a:t>((</a:t>
            </a:r>
            <a:r>
              <a:rPr lang="en-US" b="1" i="1" dirty="0" smtClean="0">
                <a:solidFill>
                  <a:srgbClr val="FF0000"/>
                </a:solidFill>
              </a:rPr>
              <a:t>a</a:t>
            </a:r>
            <a:r>
              <a:rPr lang="en-US" b="1" dirty="0" smtClean="0">
                <a:solidFill>
                  <a:srgbClr val="FF0000"/>
                </a:solidFill>
              </a:rPr>
              <a:t> mod</a:t>
            </a:r>
            <a:r>
              <a:rPr lang="en-US" b="1" i="1" dirty="0" smtClean="0">
                <a:solidFill>
                  <a:srgbClr val="FF0000"/>
                </a:solidFill>
              </a:rPr>
              <a:t> m</a:t>
            </a:r>
            <a:r>
              <a:rPr lang="en-US" b="1" dirty="0" smtClean="0">
                <a:solidFill>
                  <a:srgbClr val="FF0000"/>
                </a:solidFill>
              </a:rPr>
              <a:t>)</a:t>
            </a:r>
            <a:r>
              <a:rPr lang="en-US" b="1" i="1" dirty="0" smtClean="0">
                <a:solidFill>
                  <a:srgbClr val="FF0000"/>
                </a:solidFill>
              </a:rPr>
              <a:t> </a:t>
            </a:r>
            <a:r>
              <a:rPr lang="en-US" b="1" dirty="0" smtClean="0">
                <a:solidFill>
                  <a:srgbClr val="FF0000"/>
                </a:solidFill>
              </a:rPr>
              <a:t>(</a:t>
            </a:r>
            <a:r>
              <a:rPr lang="en-US" b="1" i="1" dirty="0" smtClean="0">
                <a:solidFill>
                  <a:srgbClr val="FF0000"/>
                </a:solidFill>
              </a:rPr>
              <a:t>b</a:t>
            </a:r>
            <a:r>
              <a:rPr lang="en-US" b="1" dirty="0" smtClean="0">
                <a:solidFill>
                  <a:srgbClr val="FF0000"/>
                </a:solidFill>
              </a:rPr>
              <a:t> mod</a:t>
            </a:r>
            <a:r>
              <a:rPr lang="en-US" b="1" i="1" dirty="0" smtClean="0">
                <a:solidFill>
                  <a:srgbClr val="FF0000"/>
                </a:solidFill>
              </a:rPr>
              <a:t> m</a:t>
            </a:r>
            <a:r>
              <a:rPr lang="en-US" b="1" dirty="0" smtClean="0">
                <a:solidFill>
                  <a:srgbClr val="FF0000"/>
                </a:solidFill>
              </a:rPr>
              <a:t>)) mod</a:t>
            </a:r>
            <a:r>
              <a:rPr lang="en-US" b="1" i="1" dirty="0" smtClean="0">
                <a:solidFill>
                  <a:srgbClr val="FF0000"/>
                </a:solidFill>
              </a:rPr>
              <a:t> m</a:t>
            </a:r>
            <a:r>
              <a:rPr lang="en-US" b="1" dirty="0" smtClean="0">
                <a:solidFill>
                  <a:srgbClr val="FF0000"/>
                </a:solidFill>
              </a:rPr>
              <a:t>. </a:t>
            </a:r>
          </a:p>
          <a:p>
            <a:pPr>
              <a:buNone/>
            </a:pPr>
            <a:r>
              <a:rPr lang="en-US" dirty="0" smtClean="0"/>
              <a:t>        </a:t>
            </a:r>
            <a:r>
              <a:rPr lang="en-US" dirty="0" smtClean="0">
                <a:solidFill>
                  <a:schemeClr val="bg1">
                    <a:lumMod val="50000"/>
                  </a:schemeClr>
                </a:solidFill>
              </a:rPr>
              <a:t>(</a:t>
            </a:r>
            <a:r>
              <a:rPr lang="en-US" i="1" dirty="0" smtClean="0">
                <a:solidFill>
                  <a:schemeClr val="bg1">
                    <a:lumMod val="50000"/>
                  </a:schemeClr>
                </a:solidFill>
              </a:rPr>
              <a:t>proof  in text</a:t>
            </a:r>
            <a:r>
              <a:rPr lang="en-US" dirty="0" smtClean="0">
                <a:solidFill>
                  <a:schemeClr val="bg1">
                    <a:lumMod val="50000"/>
                  </a:schemeClr>
                </a:solidFill>
              </a:rPr>
              <a:t>)</a:t>
            </a:r>
          </a:p>
        </p:txBody>
      </p:sp>
      <p:sp>
        <p:nvSpPr>
          <p:cNvPr id="4" name="Slide Number Placeholder 3"/>
          <p:cNvSpPr>
            <a:spLocks noGrp="1"/>
          </p:cNvSpPr>
          <p:nvPr>
            <p:ph type="sldNum" sz="quarter" idx="12"/>
          </p:nvPr>
        </p:nvSpPr>
        <p:spPr/>
        <p:txBody>
          <a:bodyPr/>
          <a:lstStyle/>
          <a:p>
            <a:fld id="{F06F95D5-60A3-455B-B6CD-4DC2757B130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dirty="0" smtClean="0">
                <a:solidFill>
                  <a:srgbClr val="FF0000"/>
                </a:solidFill>
                <a:ea typeface="Cambria Math"/>
              </a:rPr>
              <a:t>+</a:t>
            </a:r>
            <a:r>
              <a:rPr lang="en-US" i="1" baseline="-25000" dirty="0" smtClean="0">
                <a:solidFill>
                  <a:srgbClr val="FF0000"/>
                </a:solidFill>
                <a:ea typeface="Cambria Math"/>
              </a:rPr>
              <a:t>m</a:t>
            </a:r>
            <a:r>
              <a:rPr lang="en-US" baseline="-25000" dirty="0" smtClean="0">
                <a:solidFill>
                  <a:srgbClr val="FF0000"/>
                </a:solidFill>
                <a:ea typeface="Cambria Math"/>
              </a:rPr>
              <a:t> </a:t>
            </a:r>
            <a:r>
              <a:rPr lang="en-US" dirty="0" smtClean="0">
                <a:solidFill>
                  <a:srgbClr val="FF0000"/>
                </a:solidFill>
                <a:ea typeface="Cambria Math"/>
              </a:rPr>
              <a:t> is defined as </a:t>
            </a:r>
            <a:r>
              <a:rPr lang="en-US" i="1" dirty="0" smtClean="0">
                <a:solidFill>
                  <a:srgbClr val="FF0000"/>
                </a:solidFill>
                <a:ea typeface="Cambria Math"/>
              </a:rPr>
              <a:t>a</a:t>
            </a:r>
            <a:r>
              <a:rPr lang="en-US" dirty="0" smtClean="0">
                <a:solidFill>
                  <a:srgbClr val="FF0000"/>
                </a:solidFill>
                <a:ea typeface="Cambria Math"/>
              </a:rPr>
              <a:t> +</a:t>
            </a:r>
            <a:r>
              <a:rPr lang="en-US" i="1" baseline="-25000" dirty="0" smtClean="0">
                <a:solidFill>
                  <a:srgbClr val="FF0000"/>
                </a:solidFill>
                <a:ea typeface="Cambria Math"/>
              </a:rPr>
              <a:t>m </a:t>
            </a:r>
            <a:r>
              <a:rPr lang="en-US" i="1" dirty="0" smtClean="0">
                <a:solidFill>
                  <a:srgbClr val="FF0000"/>
                </a:solidFill>
                <a:ea typeface="Cambria Math"/>
              </a:rPr>
              <a:t>b</a:t>
            </a:r>
            <a:r>
              <a:rPr lang="en-US" dirty="0" smtClean="0">
                <a:solidFill>
                  <a:srgbClr val="FF0000"/>
                </a:solidFill>
                <a:ea typeface="Cambria Math"/>
              </a:rPr>
              <a:t> = (</a:t>
            </a:r>
            <a:r>
              <a:rPr lang="en-US" i="1" dirty="0" smtClean="0">
                <a:solidFill>
                  <a:srgbClr val="FF0000"/>
                </a:solidFill>
                <a:ea typeface="Cambria Math"/>
              </a:rPr>
              <a:t>a</a:t>
            </a:r>
            <a:r>
              <a:rPr lang="en-US" dirty="0" smtClean="0">
                <a:solidFill>
                  <a:srgbClr val="FF0000"/>
                </a:solidFill>
                <a:ea typeface="Cambria Math"/>
              </a:rPr>
              <a:t> + </a:t>
            </a:r>
            <a:r>
              <a:rPr lang="en-US" i="1" dirty="0" smtClean="0">
                <a:solidFill>
                  <a:srgbClr val="FF0000"/>
                </a:solidFill>
                <a:ea typeface="Cambria Math"/>
              </a:rPr>
              <a:t>b</a:t>
            </a:r>
            <a:r>
              <a:rPr lang="en-US" dirty="0" smtClean="0">
                <a:solidFill>
                  <a:srgbClr val="FF0000"/>
                </a:solidFill>
                <a:ea typeface="Cambria Math"/>
              </a:rPr>
              <a:t>) </a:t>
            </a:r>
            <a:r>
              <a:rPr lang="en-US" b="1" dirty="0" smtClean="0">
                <a:solidFill>
                  <a:srgbClr val="FF0000"/>
                </a:solidFill>
                <a:ea typeface="Cambria Math"/>
              </a:rPr>
              <a:t>mod</a:t>
            </a:r>
            <a:r>
              <a:rPr lang="en-US" dirty="0" smtClean="0">
                <a:solidFill>
                  <a:srgbClr val="FF0000"/>
                </a:solidFill>
                <a:ea typeface="Cambria Math"/>
              </a:rPr>
              <a:t> </a:t>
            </a:r>
            <a:r>
              <a:rPr lang="en-US" i="1" dirty="0" smtClean="0">
                <a:solidFill>
                  <a:srgbClr val="FF0000"/>
                </a:solidFill>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solidFill>
                  <a:srgbClr val="FF0000"/>
                </a:solidFill>
                <a:latin typeface="Cambria Math"/>
                <a:ea typeface="Cambria Math"/>
              </a:rPr>
              <a:t>∙</a:t>
            </a:r>
            <a:r>
              <a:rPr lang="en-US" i="1" baseline="-25000" dirty="0" smtClean="0">
                <a:solidFill>
                  <a:srgbClr val="FF0000"/>
                </a:solidFill>
                <a:ea typeface="Cambria Math"/>
              </a:rPr>
              <a:t>m</a:t>
            </a:r>
            <a:r>
              <a:rPr lang="en-US" baseline="-25000" dirty="0" smtClean="0">
                <a:solidFill>
                  <a:srgbClr val="FF0000"/>
                </a:solidFill>
                <a:ea typeface="Cambria Math"/>
              </a:rPr>
              <a:t> </a:t>
            </a:r>
            <a:r>
              <a:rPr lang="en-US" dirty="0" smtClean="0">
                <a:solidFill>
                  <a:srgbClr val="FF0000"/>
                </a:solidFill>
                <a:ea typeface="Cambria Math"/>
              </a:rPr>
              <a:t> is defined as </a:t>
            </a:r>
            <a:r>
              <a:rPr lang="en-US" i="1" dirty="0" smtClean="0">
                <a:solidFill>
                  <a:srgbClr val="FF0000"/>
                </a:solidFill>
                <a:ea typeface="Cambria Math"/>
              </a:rPr>
              <a:t>a</a:t>
            </a:r>
            <a:r>
              <a:rPr lang="en-US" dirty="0" smtClean="0">
                <a:solidFill>
                  <a:srgbClr val="FF0000"/>
                </a:solidFill>
                <a:latin typeface="Cambria Math"/>
                <a:ea typeface="Cambria Math"/>
              </a:rPr>
              <a:t> ∙</a:t>
            </a:r>
            <a:r>
              <a:rPr lang="en-US" i="1" baseline="-25000" dirty="0" smtClean="0">
                <a:solidFill>
                  <a:srgbClr val="FF0000"/>
                </a:solidFill>
                <a:ea typeface="Cambria Math"/>
              </a:rPr>
              <a:t>m</a:t>
            </a:r>
            <a:r>
              <a:rPr lang="en-US" dirty="0" smtClean="0">
                <a:solidFill>
                  <a:srgbClr val="FF0000"/>
                </a:solidFill>
                <a:ea typeface="Cambria Math"/>
              </a:rPr>
              <a:t> </a:t>
            </a:r>
            <a:r>
              <a:rPr lang="en-US" i="1" dirty="0" smtClean="0">
                <a:solidFill>
                  <a:srgbClr val="FF0000"/>
                </a:solidFill>
                <a:ea typeface="Cambria Math"/>
              </a:rPr>
              <a:t>b</a:t>
            </a:r>
            <a:r>
              <a:rPr lang="en-US" dirty="0" smtClean="0">
                <a:solidFill>
                  <a:srgbClr val="FF0000"/>
                </a:solidFill>
                <a:ea typeface="Cambria Math"/>
              </a:rPr>
              <a:t> = (</a:t>
            </a:r>
            <a:r>
              <a:rPr lang="en-US" i="1" dirty="0" smtClean="0">
                <a:solidFill>
                  <a:srgbClr val="FF0000"/>
                </a:solidFill>
                <a:ea typeface="Cambria Math"/>
              </a:rPr>
              <a:t>a</a:t>
            </a:r>
            <a:r>
              <a:rPr lang="en-US" dirty="0" smtClean="0">
                <a:solidFill>
                  <a:srgbClr val="FF0000"/>
                </a:solidFill>
                <a:ea typeface="Cambria Math"/>
              </a:rPr>
              <a:t> </a:t>
            </a:r>
            <a:r>
              <a:rPr lang="en-US" dirty="0" smtClean="0">
                <a:solidFill>
                  <a:srgbClr val="FF0000"/>
                </a:solidFill>
                <a:latin typeface="Cambria Math"/>
                <a:ea typeface="Cambria Math"/>
              </a:rPr>
              <a:t>∙</a:t>
            </a:r>
            <a:r>
              <a:rPr lang="en-US" dirty="0" smtClean="0">
                <a:solidFill>
                  <a:srgbClr val="FF0000"/>
                </a:solidFill>
                <a:ea typeface="Cambria Math"/>
              </a:rPr>
              <a:t> </a:t>
            </a:r>
            <a:r>
              <a:rPr lang="en-US" i="1" dirty="0" smtClean="0">
                <a:solidFill>
                  <a:srgbClr val="FF0000"/>
                </a:solidFill>
                <a:ea typeface="Cambria Math"/>
              </a:rPr>
              <a:t>b</a:t>
            </a:r>
            <a:r>
              <a:rPr lang="en-US" dirty="0" smtClean="0">
                <a:solidFill>
                  <a:srgbClr val="FF0000"/>
                </a:solidFill>
                <a:ea typeface="Cambria Math"/>
              </a:rPr>
              <a:t>) </a:t>
            </a:r>
            <a:r>
              <a:rPr lang="en-US" b="1" dirty="0" smtClean="0">
                <a:solidFill>
                  <a:srgbClr val="FF0000"/>
                </a:solidFill>
                <a:ea typeface="Cambria Math"/>
              </a:rPr>
              <a:t>mod</a:t>
            </a:r>
            <a:r>
              <a:rPr lang="en-US" dirty="0" smtClean="0">
                <a:solidFill>
                  <a:srgbClr val="FF0000"/>
                </a:solidFill>
                <a:ea typeface="Cambria Math"/>
              </a:rPr>
              <a:t> </a:t>
            </a:r>
            <a:r>
              <a:rPr lang="en-US" i="1" dirty="0" smtClean="0">
                <a:solidFill>
                  <a:srgbClr val="FF0000"/>
                </a:solidFill>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solidFill>
                  <a:srgbClr val="FF0000"/>
                </a:solidFill>
                <a:ea typeface="Cambria Math"/>
              </a:rPr>
              <a:t>arithmetic modulo m</a:t>
            </a:r>
            <a:r>
              <a:rPr lang="en-US" dirty="0" smtClean="0">
                <a:solidFill>
                  <a:srgbClr val="FF0000"/>
                </a:solidFill>
                <a:ea typeface="Cambria Math"/>
              </a:rPr>
              <a:t>.</a:t>
            </a:r>
            <a:endParaRPr lang="en-US" dirty="0" smtClean="0">
              <a:solidFill>
                <a:srgbClr val="FF0000"/>
              </a:solidFill>
            </a:endParaRPr>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Integer Representations and Algorithms</a:t>
            </a:r>
            <a:endParaRPr lang="en-US" dirty="0"/>
          </a:p>
        </p:txBody>
      </p:sp>
      <p:sp>
        <p:nvSpPr>
          <p:cNvPr id="3" name="Subtitle 2"/>
          <p:cNvSpPr>
            <a:spLocks noGrp="1"/>
          </p:cNvSpPr>
          <p:nvPr>
            <p:ph type="subTitle" idx="1"/>
          </p:nvPr>
        </p:nvSpPr>
        <p:spPr/>
        <p:txBody>
          <a:bodyPr/>
          <a:lstStyle/>
          <a:p>
            <a:r>
              <a:rPr lang="en-US" dirty="0" smtClean="0"/>
              <a:t>Section 4.2</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Integer Representations</a:t>
            </a:r>
          </a:p>
          <a:p>
            <a:pPr lvl="1"/>
            <a:r>
              <a:rPr lang="en-US" dirty="0" smtClean="0"/>
              <a:t> Base </a:t>
            </a:r>
            <a:r>
              <a:rPr lang="en-US" i="1" dirty="0" smtClean="0"/>
              <a:t>b</a:t>
            </a:r>
            <a:r>
              <a:rPr lang="en-US" dirty="0" smtClean="0"/>
              <a:t> Expansions</a:t>
            </a:r>
          </a:p>
          <a:p>
            <a:pPr lvl="1"/>
            <a:r>
              <a:rPr lang="en-US" dirty="0" smtClean="0"/>
              <a:t> Binary Expansions</a:t>
            </a:r>
          </a:p>
          <a:p>
            <a:pPr lvl="1"/>
            <a:r>
              <a:rPr lang="en-US" dirty="0" smtClean="0"/>
              <a:t> Octal Expansions</a:t>
            </a:r>
          </a:p>
          <a:p>
            <a:pPr lvl="1"/>
            <a:r>
              <a:rPr lang="en-US" dirty="0" smtClean="0"/>
              <a:t>Hexadecimal Expansions</a:t>
            </a:r>
          </a:p>
          <a:p>
            <a:r>
              <a:rPr lang="en-US" dirty="0" smtClean="0"/>
              <a:t>Base Conversion Algorithm</a:t>
            </a:r>
          </a:p>
          <a:p>
            <a:r>
              <a:rPr lang="en-US" dirty="0" smtClean="0"/>
              <a:t>Algorithms for Integer Operations</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Integers</a:t>
            </a:r>
            <a:endParaRPr lang="en-US" dirty="0"/>
          </a:p>
        </p:txBody>
      </p:sp>
      <p:sp>
        <p:nvSpPr>
          <p:cNvPr id="3" name="Content Placeholder 2"/>
          <p:cNvSpPr>
            <a:spLocks noGrp="1"/>
          </p:cNvSpPr>
          <p:nvPr>
            <p:ph idx="1"/>
          </p:nvPr>
        </p:nvSpPr>
        <p:spPr/>
        <p:txBody>
          <a:bodyPr>
            <a:normAutofit/>
          </a:bodyPr>
          <a:lstStyle/>
          <a:p>
            <a:r>
              <a:rPr lang="en-US" dirty="0" smtClean="0"/>
              <a:t>In the modern world, we use </a:t>
            </a:r>
            <a:r>
              <a:rPr lang="en-US" i="1" dirty="0" smtClean="0"/>
              <a:t>decimal,</a:t>
            </a:r>
            <a:r>
              <a:rPr lang="en-US" dirty="0" smtClean="0"/>
              <a:t> or </a:t>
            </a:r>
            <a:r>
              <a:rPr lang="en-US" i="1" dirty="0" smtClean="0"/>
              <a:t>base</a:t>
            </a:r>
            <a:r>
              <a:rPr lang="en-US" dirty="0" smtClean="0"/>
              <a:t> </a:t>
            </a:r>
            <a:r>
              <a:rPr lang="en-US" dirty="0" smtClean="0">
                <a:latin typeface="Cambria Math" pitchFamily="18" charset="0"/>
                <a:ea typeface="Cambria Math" pitchFamily="18" charset="0"/>
              </a:rPr>
              <a:t>10,</a:t>
            </a:r>
            <a:r>
              <a:rPr lang="en-US" dirty="0" smtClean="0"/>
              <a:t> </a:t>
            </a:r>
            <a:r>
              <a:rPr lang="en-US" i="1" dirty="0" smtClean="0"/>
              <a:t>notation</a:t>
            </a:r>
            <a:r>
              <a:rPr lang="en-US" dirty="0" smtClean="0"/>
              <a:t> to represent integers. For example when we write </a:t>
            </a:r>
            <a:r>
              <a:rPr lang="en-US" dirty="0" smtClean="0">
                <a:latin typeface="Cambria Math" pitchFamily="18" charset="0"/>
                <a:ea typeface="Cambria Math" pitchFamily="18" charset="0"/>
              </a:rPr>
              <a:t>965, we </a:t>
            </a:r>
            <a:r>
              <a:rPr lang="en-US" dirty="0" smtClean="0"/>
              <a:t> mean </a:t>
            </a:r>
            <a:r>
              <a:rPr lang="en-US" dirty="0" smtClean="0">
                <a:latin typeface="Cambria Math" pitchFamily="18" charset="0"/>
                <a:ea typeface="Cambria Math" pitchFamily="18" charset="0"/>
              </a:rPr>
              <a:t>9</a:t>
            </a:r>
            <a:r>
              <a:rPr lang="en-US" dirty="0" smtClean="0">
                <a:latin typeface="Cambria Math"/>
                <a:ea typeface="Cambria Math"/>
              </a:rPr>
              <a:t>∙10</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∙10</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∙10</a:t>
            </a:r>
            <a:r>
              <a:rPr lang="en-US" baseline="30000" dirty="0" smtClean="0">
                <a:latin typeface="Cambria Math"/>
                <a:ea typeface="Cambria Math"/>
              </a:rPr>
              <a:t>0 </a:t>
            </a:r>
            <a:r>
              <a:rPr lang="en-US" dirty="0" smtClean="0"/>
              <a:t>. </a:t>
            </a:r>
          </a:p>
          <a:p>
            <a:r>
              <a:rPr lang="en-US" dirty="0" smtClean="0"/>
              <a:t>We  can represent numbers using any base </a:t>
            </a:r>
            <a:r>
              <a:rPr lang="en-US" i="1" dirty="0" smtClean="0"/>
              <a:t>b</a:t>
            </a:r>
            <a:r>
              <a:rPr lang="en-US" dirty="0" smtClean="0"/>
              <a:t>, where </a:t>
            </a:r>
            <a:r>
              <a:rPr lang="en-US" i="1" dirty="0" smtClean="0"/>
              <a:t>b</a:t>
            </a:r>
            <a:r>
              <a:rPr lang="en-US" dirty="0" smtClean="0"/>
              <a:t> is a positive integer greater than </a:t>
            </a:r>
            <a:r>
              <a:rPr lang="en-US" dirty="0" smtClean="0">
                <a:latin typeface="Cambria Math" pitchFamily="18" charset="0"/>
                <a:ea typeface="Cambria Math" pitchFamily="18" charset="0"/>
              </a:rPr>
              <a:t>1</a:t>
            </a:r>
            <a:r>
              <a:rPr lang="en-US" dirty="0" smtClean="0"/>
              <a:t>.</a:t>
            </a:r>
          </a:p>
          <a:p>
            <a:r>
              <a:rPr lang="en-US" dirty="0" smtClean="0"/>
              <a:t>The bases </a:t>
            </a:r>
            <a:r>
              <a:rPr lang="en-US" i="1" dirty="0" smtClean="0"/>
              <a:t>b</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a:t>
            </a:r>
            <a:r>
              <a:rPr lang="en-US" i="1" dirty="0" smtClean="0">
                <a:ea typeface="Cambria Math" pitchFamily="18" charset="0"/>
              </a:rPr>
              <a:t>binary</a:t>
            </a:r>
            <a:r>
              <a:rPr lang="en-US" dirty="0" smtClean="0">
                <a:ea typeface="Cambria Math" pitchFamily="18" charset="0"/>
              </a:rPr>
              <a:t>)</a:t>
            </a:r>
            <a:r>
              <a:rPr lang="en-US" dirty="0" smtClean="0"/>
              <a:t>, </a:t>
            </a:r>
            <a:r>
              <a:rPr lang="en-US" i="1" dirty="0" smtClean="0"/>
              <a:t>b</a:t>
            </a:r>
            <a:r>
              <a:rPr lang="en-US" dirty="0" smtClean="0"/>
              <a:t> = 8 (</a:t>
            </a:r>
            <a:r>
              <a:rPr lang="en-US" i="1" dirty="0" smtClean="0"/>
              <a:t>octal</a:t>
            </a:r>
            <a:r>
              <a:rPr lang="en-US" dirty="0" smtClean="0"/>
              <a:t>) , and </a:t>
            </a:r>
            <a:r>
              <a:rPr lang="en-US" i="1" dirty="0" smtClean="0"/>
              <a:t>b</a:t>
            </a:r>
            <a:r>
              <a:rPr lang="en-US" dirty="0" smtClean="0"/>
              <a:t>= </a:t>
            </a:r>
            <a:r>
              <a:rPr lang="en-US" dirty="0" smtClean="0">
                <a:latin typeface="Cambria Math" pitchFamily="18" charset="0"/>
                <a:ea typeface="Cambria Math" pitchFamily="18" charset="0"/>
              </a:rPr>
              <a:t>16 </a:t>
            </a:r>
            <a:r>
              <a:rPr lang="en-US" dirty="0" smtClean="0"/>
              <a:t>(</a:t>
            </a:r>
            <a:r>
              <a:rPr lang="en-US" i="1" dirty="0" smtClean="0"/>
              <a:t>hexadecimal</a:t>
            </a:r>
            <a:r>
              <a:rPr lang="en-US" dirty="0" smtClean="0"/>
              <a:t>) are important for computing and communications</a:t>
            </a:r>
          </a:p>
          <a:p>
            <a:r>
              <a:rPr lang="en-US" dirty="0" smtClean="0"/>
              <a:t>The ancient Mayans used base </a:t>
            </a:r>
            <a:r>
              <a:rPr lang="en-US" dirty="0" smtClean="0">
                <a:latin typeface="Cambria Math" pitchFamily="18" charset="0"/>
                <a:ea typeface="Cambria Math" pitchFamily="18" charset="0"/>
              </a:rPr>
              <a:t>20</a:t>
            </a:r>
            <a:r>
              <a:rPr lang="en-US" dirty="0" smtClean="0"/>
              <a:t> and the ancient Babylonians used base </a:t>
            </a:r>
            <a:r>
              <a:rPr lang="en-US" dirty="0" smtClean="0">
                <a:latin typeface="Cambria Math" pitchFamily="18" charset="0"/>
                <a:ea typeface="Cambria Math" pitchFamily="18" charset="0"/>
              </a:rPr>
              <a:t>60</a:t>
            </a:r>
            <a:r>
              <a:rPr lang="en-US" dirty="0" smtClean="0"/>
              <a:t>.</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a:t>
            </a:r>
            <a:r>
              <a:rPr lang="en-US" i="1" dirty="0" smtClean="0"/>
              <a:t>b</a:t>
            </a:r>
            <a:r>
              <a:rPr lang="en-US" dirty="0" smtClean="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positive integer </a:t>
            </a:r>
            <a:r>
              <a:rPr lang="en-US" i="1" dirty="0" smtClean="0"/>
              <a:t>b</a:t>
            </a:r>
            <a:r>
              <a:rPr lang="en-US" dirty="0" smtClean="0"/>
              <a:t> greater than </a:t>
            </a:r>
            <a:r>
              <a:rPr lang="en-US" dirty="0" smtClean="0">
                <a:latin typeface="Cambria Math" pitchFamily="18" charset="0"/>
                <a:ea typeface="Cambria Math" pitchFamily="18" charset="0"/>
              </a:rPr>
              <a:t>1</a:t>
            </a:r>
            <a:r>
              <a:rPr lang="en-US" dirty="0" smtClean="0"/>
              <a:t> as a base, because of this theorem:</a:t>
            </a:r>
          </a:p>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b</a:t>
            </a:r>
            <a:r>
              <a:rPr lang="en-US" dirty="0" smtClean="0"/>
              <a:t> be a positive integer greater than </a:t>
            </a:r>
            <a:r>
              <a:rPr lang="en-US" dirty="0" smtClean="0">
                <a:latin typeface="Cambria Math" pitchFamily="18" charset="0"/>
                <a:ea typeface="Cambria Math" pitchFamily="18" charset="0"/>
              </a:rPr>
              <a:t>1</a:t>
            </a:r>
            <a:r>
              <a:rPr lang="en-US" dirty="0" smtClean="0"/>
              <a:t>. Then if </a:t>
            </a:r>
            <a:r>
              <a:rPr lang="en-US" i="1" dirty="0" smtClean="0"/>
              <a:t>n</a:t>
            </a:r>
            <a:r>
              <a:rPr lang="en-US" dirty="0" smtClean="0"/>
              <a:t> is a positive integer, it can be expressed uniquely in the form:</a:t>
            </a:r>
          </a:p>
          <a:p>
            <a:pPr>
              <a:buNone/>
            </a:pPr>
            <a:r>
              <a:rPr lang="en-US" dirty="0" smtClean="0"/>
              <a:t>               </a:t>
            </a:r>
            <a:r>
              <a:rPr lang="en-US" i="1" dirty="0" smtClean="0"/>
              <a:t>n</a:t>
            </a:r>
            <a:r>
              <a:rPr lang="en-US" dirty="0" smtClean="0"/>
              <a:t> = </a:t>
            </a:r>
            <a:r>
              <a:rPr lang="en-US" i="1" dirty="0" err="1" smtClean="0"/>
              <a:t>a</a:t>
            </a:r>
            <a:r>
              <a:rPr lang="en-US" i="1" baseline="-25000" dirty="0" err="1" smtClean="0"/>
              <a:t>k</a:t>
            </a:r>
            <a:r>
              <a:rPr lang="en-US" i="1" dirty="0" err="1" smtClean="0"/>
              <a:t>b</a:t>
            </a:r>
            <a:r>
              <a:rPr lang="en-US" i="1" baseline="30000" dirty="0" err="1" smtClean="0"/>
              <a:t>k</a:t>
            </a:r>
            <a:r>
              <a:rPr lang="en-US" dirty="0" smtClean="0"/>
              <a:t> + </a:t>
            </a:r>
            <a:r>
              <a:rPr lang="en-US" i="1" dirty="0" smtClean="0"/>
              <a:t>a</a:t>
            </a:r>
            <a:r>
              <a:rPr lang="en-US" i="1" baseline="-25000" dirty="0" smtClean="0"/>
              <a:t>k</a:t>
            </a:r>
            <a:r>
              <a:rPr lang="en-US" baseline="-25000" dirty="0" smtClean="0"/>
              <a:t>-</a:t>
            </a:r>
            <a:r>
              <a:rPr lang="en-US" baseline="-25000" dirty="0" smtClean="0">
                <a:latin typeface="Cambria Math" pitchFamily="18" charset="0"/>
                <a:ea typeface="Cambria Math" pitchFamily="18" charset="0"/>
              </a:rPr>
              <a:t>1</a:t>
            </a:r>
            <a:r>
              <a:rPr lang="en-US" i="1" dirty="0" smtClean="0"/>
              <a:t>b</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baseline="30000" dirty="0" smtClean="0"/>
              <a:t> </a:t>
            </a:r>
            <a:r>
              <a:rPr lang="en-US" dirty="0" smtClean="0"/>
              <a:t>+ …. + </a:t>
            </a:r>
            <a:r>
              <a:rPr lang="en-US" i="1" dirty="0" smtClean="0"/>
              <a:t>a</a:t>
            </a:r>
            <a:r>
              <a:rPr lang="en-US" baseline="-25000" dirty="0" smtClean="0">
                <a:latin typeface="Cambria Math" pitchFamily="18" charset="0"/>
                <a:ea typeface="Cambria Math" pitchFamily="18" charset="0"/>
              </a:rPr>
              <a:t>1</a:t>
            </a:r>
            <a:r>
              <a:rPr lang="en-US" i="1" dirty="0" smtClean="0"/>
              <a:t>b</a:t>
            </a:r>
            <a:r>
              <a:rPr lang="en-US" dirty="0" smtClean="0"/>
              <a:t> + </a:t>
            </a:r>
            <a:r>
              <a:rPr lang="en-US" i="1" dirty="0" smtClean="0"/>
              <a:t>a</a:t>
            </a:r>
            <a:r>
              <a:rPr lang="en-US" baseline="-25000" dirty="0" smtClean="0">
                <a:latin typeface="Cambria Math" pitchFamily="18" charset="0"/>
                <a:ea typeface="Cambria Math" pitchFamily="18" charset="0"/>
              </a:rPr>
              <a:t>0</a:t>
            </a:r>
          </a:p>
          <a:p>
            <a:pPr>
              <a:buNone/>
            </a:pPr>
            <a:r>
              <a:rPr lang="en-US" dirty="0" smtClean="0"/>
              <a:t>    where </a:t>
            </a:r>
            <a:r>
              <a:rPr lang="en-US" i="1" dirty="0" smtClean="0"/>
              <a:t>k</a:t>
            </a:r>
            <a:r>
              <a:rPr lang="en-US" dirty="0" smtClean="0"/>
              <a:t> is a nonnegative integer,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are nonnegative integers less than </a:t>
            </a:r>
            <a:r>
              <a:rPr lang="en-US" i="1" dirty="0" smtClean="0"/>
              <a:t>b</a:t>
            </a:r>
            <a:r>
              <a:rPr lang="en-US" dirty="0" smtClean="0"/>
              <a:t>, and </a:t>
            </a:r>
            <a:r>
              <a:rPr lang="en-US" i="1" dirty="0" err="1" smtClean="0"/>
              <a:t>a</a:t>
            </a:r>
            <a:r>
              <a:rPr lang="en-US" i="1" baseline="-25000" dirty="0" err="1" smtClean="0"/>
              <a:t>k</a:t>
            </a:r>
            <a:r>
              <a:rPr lang="en-US" i="1" dirty="0" smtClean="0"/>
              <a:t>≠ </a:t>
            </a:r>
            <a:r>
              <a:rPr lang="en-US" dirty="0" smtClean="0">
                <a:latin typeface="Cambria Math" pitchFamily="18" charset="0"/>
                <a:ea typeface="Cambria Math" pitchFamily="18" charset="0"/>
              </a:rPr>
              <a:t>0</a:t>
            </a:r>
            <a:r>
              <a:rPr lang="en-US" dirty="0" smtClean="0"/>
              <a:t>. The </a:t>
            </a:r>
            <a:r>
              <a:rPr lang="en-US" i="1" dirty="0" err="1" smtClean="0"/>
              <a:t>a</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i="1" dirty="0" smtClean="0"/>
              <a:t>k</a:t>
            </a:r>
            <a:r>
              <a:rPr lang="en-US" dirty="0" smtClean="0"/>
              <a:t> are called the base-</a:t>
            </a:r>
            <a:r>
              <a:rPr lang="en-US" i="1" dirty="0" smtClean="0"/>
              <a:t>b</a:t>
            </a:r>
            <a:r>
              <a:rPr lang="en-US" dirty="0" smtClean="0"/>
              <a:t> digits of the representation.</a:t>
            </a:r>
          </a:p>
          <a:p>
            <a:pPr>
              <a:buNone/>
            </a:pPr>
            <a:r>
              <a:rPr lang="en-US" dirty="0" smtClean="0"/>
              <a:t>  (We will prove this using mathematical induction in Section </a:t>
            </a:r>
            <a:r>
              <a:rPr lang="en-US" dirty="0" smtClean="0">
                <a:latin typeface="Cambria Math" pitchFamily="18" charset="0"/>
                <a:ea typeface="Cambria Math" pitchFamily="18" charset="0"/>
              </a:rPr>
              <a:t>5.1</a:t>
            </a:r>
            <a:r>
              <a:rPr lang="en-US" dirty="0" smtClean="0"/>
              <a:t>.)</a:t>
            </a:r>
          </a:p>
          <a:p>
            <a:r>
              <a:rPr lang="en-US" dirty="0" smtClean="0"/>
              <a:t>The representation of n given in Theorem </a:t>
            </a:r>
            <a:r>
              <a:rPr lang="en-US" dirty="0" smtClean="0">
                <a:latin typeface="Cambria Math" pitchFamily="18" charset="0"/>
                <a:ea typeface="Cambria Math" pitchFamily="18" charset="0"/>
              </a:rPr>
              <a:t>1</a:t>
            </a:r>
            <a:r>
              <a:rPr lang="en-US" dirty="0" smtClean="0"/>
              <a:t> is called the </a:t>
            </a:r>
            <a:r>
              <a:rPr lang="en-US" i="1" dirty="0" smtClean="0"/>
              <a:t>base b expansion of n</a:t>
            </a:r>
            <a:r>
              <a:rPr lang="en-US" dirty="0" smtClean="0"/>
              <a:t> and is denoted by (</a:t>
            </a:r>
            <a:r>
              <a:rPr lang="en-US" i="1" dirty="0" smtClean="0"/>
              <a:t>a</a:t>
            </a:r>
            <a:r>
              <a:rPr lang="en-US" i="1" baseline="-25000" dirty="0" smtClean="0"/>
              <a:t>k</a:t>
            </a:r>
            <a:r>
              <a:rPr lang="en-US" i="1" dirty="0" smtClean="0"/>
              <a:t>a</a:t>
            </a:r>
            <a:r>
              <a:rPr lang="en-US" i="1" baseline="-25000" dirty="0" smtClean="0"/>
              <a:t>k</a:t>
            </a:r>
            <a:r>
              <a:rPr lang="en-US" baseline="-25000" dirty="0" smtClean="0"/>
              <a:t>-1</a:t>
            </a:r>
            <a:r>
              <a:rPr lang="en-US" dirty="0" smtClean="0"/>
              <a:t>….</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0</a:t>
            </a:r>
            <a:r>
              <a:rPr lang="en-US" dirty="0" smtClean="0"/>
              <a:t>)</a:t>
            </a:r>
            <a:r>
              <a:rPr lang="en-US" i="1" baseline="-25000" dirty="0" smtClean="0"/>
              <a:t>b</a:t>
            </a:r>
            <a:r>
              <a:rPr lang="en-US" dirty="0" smtClean="0"/>
              <a:t>.</a:t>
            </a:r>
          </a:p>
          <a:p>
            <a:r>
              <a:rPr lang="en-US" dirty="0" smtClean="0"/>
              <a:t> We usually omit the  subscript </a:t>
            </a:r>
            <a:r>
              <a:rPr lang="en-US" dirty="0" smtClean="0">
                <a:latin typeface="Cambria Math" pitchFamily="18" charset="0"/>
                <a:ea typeface="Cambria Math" pitchFamily="18" charset="0"/>
              </a:rPr>
              <a:t>10</a:t>
            </a:r>
            <a:r>
              <a:rPr lang="en-US" dirty="0" smtClean="0"/>
              <a:t> for base </a:t>
            </a:r>
            <a:r>
              <a:rPr lang="en-US" dirty="0" smtClean="0">
                <a:latin typeface="Cambria Math" pitchFamily="18" charset="0"/>
                <a:ea typeface="Cambria Math" pitchFamily="18" charset="0"/>
              </a:rPr>
              <a:t>10</a:t>
            </a:r>
            <a:r>
              <a:rPr lang="en-US" dirty="0" smtClean="0"/>
              <a:t> expansions.</a:t>
            </a:r>
          </a:p>
          <a:p>
            <a:pPr>
              <a:buNone/>
            </a:pPr>
            <a:r>
              <a:rPr lang="en-US" dirty="0" smtClean="0"/>
              <a:t> </a:t>
            </a:r>
            <a:endParaRPr lang="en-US" sz="1800" dirty="0" smtClean="0"/>
          </a:p>
          <a:p>
            <a:endParaRPr lang="en-US" sz="1800" dirty="0" smtClean="0"/>
          </a:p>
          <a:p>
            <a:endParaRPr lang="en-US" sz="1800" dirty="0" smtClean="0"/>
          </a:p>
          <a:p>
            <a:pPr>
              <a:buNone/>
            </a:pPr>
            <a:endParaRPr lang="en-US" sz="1800" dirty="0" smtClean="0"/>
          </a:p>
        </p:txBody>
      </p:sp>
      <p:sp>
        <p:nvSpPr>
          <p:cNvPr id="4" name="Slide Number Placeholder 3"/>
          <p:cNvSpPr>
            <a:spLocks noGrp="1"/>
          </p:cNvSpPr>
          <p:nvPr>
            <p:ph type="sldNum" sz="quarter" idx="12"/>
          </p:nvPr>
        </p:nvSpPr>
        <p:spPr/>
        <p:txBody>
          <a:bodyPr/>
          <a:lstStyle/>
          <a:p>
            <a:fld id="{F06F95D5-60A3-455B-B6CD-4DC2757B130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a:t>
            </a:r>
            <a:r>
              <a:rPr lang="en-US" dirty="0" err="1" smtClean="0"/>
              <a:t>primality</a:t>
            </a:r>
            <a:r>
              <a:rPr lang="en-US" dirty="0" smtClean="0"/>
              <a:t> of integers.</a:t>
            </a:r>
          </a:p>
          <a:p>
            <a:r>
              <a:rPr lang="en-US" dirty="0" smtClean="0"/>
              <a:t>Representations of integers, including binary and hexadecimal representations, are part of number theory. </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
        <p:nvSpPr>
          <p:cNvPr id="4" name="Slide Number Placeholder 3"/>
          <p:cNvSpPr>
            <a:spLocks noGrp="1"/>
          </p:cNvSpPr>
          <p:nvPr>
            <p:ph type="sldNum" sz="quarter" idx="12"/>
          </p:nvPr>
        </p:nvSpPr>
        <p:spPr/>
        <p:txBody>
          <a:bodyPr/>
          <a:lstStyle/>
          <a:p>
            <a:fld id="{F06F95D5-60A3-455B-B6CD-4DC2757B130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Most computers represent integers and do arithmetic with </a:t>
            </a:r>
            <a:r>
              <a:rPr lang="en-US" b="1" dirty="0" smtClean="0">
                <a:solidFill>
                  <a:srgbClr val="FF0000"/>
                </a:solidFill>
              </a:rPr>
              <a:t>binary  (base </a:t>
            </a:r>
            <a:r>
              <a:rPr lang="en-US" b="1" dirty="0" smtClean="0">
                <a:solidFill>
                  <a:srgbClr val="FF0000"/>
                </a:solidFill>
                <a:latin typeface="Cambria Math" pitchFamily="18" charset="0"/>
                <a:ea typeface="Cambria Math" pitchFamily="18" charset="0"/>
              </a:rPr>
              <a:t>2</a:t>
            </a:r>
            <a:r>
              <a:rPr lang="en-US" b="1" dirty="0" smtClean="0">
                <a:solidFill>
                  <a:srgbClr val="FF0000"/>
                </a:solidFill>
              </a:rPr>
              <a:t>) </a:t>
            </a:r>
            <a:r>
              <a:rPr lang="en-US" dirty="0" smtClean="0"/>
              <a:t>expansions of integers. In these expansions, the only digits used are </a:t>
            </a:r>
            <a:r>
              <a:rPr lang="en-US" dirty="0" smtClean="0">
                <a:latin typeface="Cambria Math" pitchFamily="18" charset="0"/>
                <a:ea typeface="Cambria Math" pitchFamily="18" charset="0"/>
              </a:rPr>
              <a:t>0 and 1</a:t>
            </a:r>
            <a:r>
              <a:rPr lang="en-US" dirty="0" smtClean="0"/>
              <a:t>.</a:t>
            </a:r>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a:t>
            </a:r>
          </a:p>
          <a:p>
            <a:pPr>
              <a:buNone/>
            </a:pPr>
            <a:r>
              <a:rPr lang="en-US" dirty="0" smtClean="0"/>
              <a:t>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1</a:t>
            </a:r>
            <a:r>
              <a:rPr lang="en-US" dirty="0" smtClean="0">
                <a:latin typeface="Cambria Math"/>
                <a:ea typeface="Cambria Math"/>
              </a:rPr>
              <a:t>∙2</a:t>
            </a:r>
            <a:r>
              <a:rPr lang="en-US" baseline="30000" dirty="0" smtClean="0">
                <a:latin typeface="Cambria Math"/>
                <a:ea typeface="Cambria Math"/>
              </a:rPr>
              <a:t>8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7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6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5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=351. </a:t>
            </a:r>
            <a:endParaRPr lang="en-US" dirty="0" smtClean="0"/>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1 </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=27. </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Octal Expansions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a:t>
            </a:r>
            <a:r>
              <a:rPr lang="en-US" b="1" dirty="0" smtClean="0">
                <a:solidFill>
                  <a:srgbClr val="FF0000"/>
                </a:solidFill>
              </a:rPr>
              <a:t>octal</a:t>
            </a:r>
            <a:r>
              <a:rPr lang="en-US" dirty="0" smtClean="0"/>
              <a:t> expansion </a:t>
            </a:r>
            <a:r>
              <a:rPr lang="en-US" b="1" dirty="0" smtClean="0">
                <a:solidFill>
                  <a:srgbClr val="FF0000"/>
                </a:solidFill>
              </a:rPr>
              <a:t>(base 8) </a:t>
            </a:r>
            <a:r>
              <a:rPr lang="en-US" dirty="0" smtClean="0"/>
              <a:t>uses the digits {</a:t>
            </a:r>
            <a:r>
              <a:rPr lang="en-US" dirty="0" smtClean="0">
                <a:latin typeface="Cambria Math" pitchFamily="18" charset="0"/>
                <a:ea typeface="Cambria Math" pitchFamily="18" charset="0"/>
              </a:rPr>
              <a:t>0,1,2,3,4,5,6,7</a:t>
            </a:r>
            <a:r>
              <a:rPr lang="en-US" dirty="0" smtClean="0"/>
              <a:t>}.</a:t>
            </a:r>
          </a:p>
          <a:p>
            <a:pPr>
              <a:buNone/>
            </a:pPr>
            <a:r>
              <a:rPr lang="en-US" b="1" dirty="0" smtClean="0"/>
              <a:t>   Example</a:t>
            </a:r>
            <a:r>
              <a:rPr lang="en-US" dirty="0" smtClean="0"/>
              <a:t>: What is the decimal expansion of the number with octal expansion (</a:t>
            </a:r>
            <a:r>
              <a:rPr lang="en-US" dirty="0" smtClean="0">
                <a:latin typeface="Cambria Math" pitchFamily="18" charset="0"/>
                <a:ea typeface="Cambria Math" pitchFamily="18" charset="0"/>
              </a:rPr>
              <a:t>7016</a:t>
            </a:r>
            <a:r>
              <a:rPr lang="en-US" dirty="0" smtClean="0"/>
              <a:t>)</a:t>
            </a:r>
            <a:r>
              <a:rPr lang="en-US" baseline="-25000" dirty="0" smtClean="0"/>
              <a:t>8 </a:t>
            </a:r>
            <a:r>
              <a:rPr lang="en-US" dirty="0" smtClean="0"/>
              <a:t>?</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=3598</a:t>
            </a:r>
            <a:endParaRPr lang="en-US" dirty="0" smtClean="0"/>
          </a:p>
          <a:p>
            <a:pPr>
              <a:buNone/>
            </a:pPr>
            <a:r>
              <a:rPr lang="en-US" dirty="0" smtClean="0">
                <a:latin typeface="Cambria Math"/>
                <a:ea typeface="Cambria Math"/>
              </a:rPr>
              <a:t>   </a:t>
            </a:r>
            <a:r>
              <a:rPr lang="en-US" b="1" dirty="0" smtClean="0">
                <a:ea typeface="Cambria Math"/>
              </a:rPr>
              <a:t>Example</a:t>
            </a:r>
            <a:r>
              <a:rPr lang="en-US" dirty="0" smtClean="0">
                <a:latin typeface="Cambria Math"/>
                <a:ea typeface="Cambria Math"/>
              </a:rPr>
              <a:t>: </a:t>
            </a:r>
            <a:r>
              <a:rPr lang="en-US" dirty="0" smtClean="0"/>
              <a:t>What is the decimal expansion of the number with octal expansion (</a:t>
            </a:r>
            <a:r>
              <a:rPr lang="en-US" dirty="0" smtClean="0">
                <a:latin typeface="Cambria Math" pitchFamily="18" charset="0"/>
                <a:ea typeface="Cambria Math" pitchFamily="18" charset="0"/>
              </a:rPr>
              <a:t>111</a:t>
            </a:r>
            <a:r>
              <a:rPr lang="en-US" dirty="0" smtClean="0"/>
              <a:t>)</a:t>
            </a:r>
            <a:r>
              <a:rPr lang="en-US" baseline="-25000" dirty="0" smtClean="0"/>
              <a:t>8 </a:t>
            </a:r>
            <a:r>
              <a:rPr lang="en-US" dirty="0" smtClean="0"/>
              <a:t>?</a:t>
            </a:r>
            <a:endParaRPr lang="en-US" dirty="0" smtClean="0">
              <a:latin typeface="Cambria Math"/>
              <a:ea typeface="Cambria Math"/>
            </a:endParaRPr>
          </a:p>
          <a:p>
            <a:pPr>
              <a:buNone/>
            </a:pPr>
            <a:r>
              <a:rPr lang="en-US" b="1" dirty="0" smtClean="0"/>
              <a:t>   Solution</a:t>
            </a: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 64 + 8 + 1 = 73</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a:t>
            </a:r>
            <a:r>
              <a:rPr lang="en-US" b="1" dirty="0" smtClean="0">
                <a:solidFill>
                  <a:srgbClr val="FF0000"/>
                </a:solidFill>
              </a:rPr>
              <a:t>hexadecimal</a:t>
            </a:r>
            <a:r>
              <a:rPr lang="en-US" dirty="0" smtClean="0"/>
              <a:t> expansion needs</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16</a:t>
            </a:r>
            <a:r>
              <a:rPr lang="en-US" b="1" dirty="0" smtClean="0">
                <a:solidFill>
                  <a:srgbClr val="FF0000"/>
                </a:solidFill>
              </a:rPr>
              <a:t> </a:t>
            </a:r>
            <a:r>
              <a:rPr lang="en-US" dirty="0" smtClean="0"/>
              <a:t>digits, but our decimal system provides only </a:t>
            </a:r>
            <a:r>
              <a:rPr lang="en-US" dirty="0" smtClean="0">
                <a:latin typeface="Cambria Math" pitchFamily="18" charset="0"/>
                <a:ea typeface="Cambria Math" pitchFamily="18" charset="0"/>
              </a:rPr>
              <a:t>10</a:t>
            </a:r>
            <a:r>
              <a:rPr lang="en-US" dirty="0" smtClean="0"/>
              <a:t>. So letters are used for the additional symbols.  The hexadecimal system uses the digits {</a:t>
            </a:r>
            <a:r>
              <a:rPr lang="en-US" dirty="0" smtClean="0">
                <a:latin typeface="Cambria Math" pitchFamily="18" charset="0"/>
                <a:ea typeface="Cambria Math" pitchFamily="18" charset="0"/>
              </a:rPr>
              <a:t>0,1,2,3,4,5,6,7,8,9</a:t>
            </a:r>
            <a:r>
              <a:rPr lang="en-US" dirty="0" smtClean="0"/>
              <a:t>,A,B,C,D,E,F}. The letters A through F represent the decimal numbers </a:t>
            </a:r>
            <a:r>
              <a:rPr lang="en-US" dirty="0" smtClean="0">
                <a:latin typeface="Cambria Math" pitchFamily="18" charset="0"/>
                <a:ea typeface="Cambria Math" pitchFamily="18" charset="0"/>
              </a:rPr>
              <a:t>10</a:t>
            </a:r>
            <a:r>
              <a:rPr lang="en-US" dirty="0" smtClean="0"/>
              <a:t> through </a:t>
            </a:r>
            <a:r>
              <a:rPr lang="en-US" dirty="0" smtClean="0">
                <a:latin typeface="Cambria Math" pitchFamily="18" charset="0"/>
                <a:ea typeface="Cambria Math" pitchFamily="18" charset="0"/>
              </a:rPr>
              <a:t>15</a:t>
            </a:r>
            <a:r>
              <a:rPr lang="en-US" dirty="0" smtClean="0"/>
              <a:t>.</a:t>
            </a:r>
          </a:p>
          <a:p>
            <a:pPr>
              <a:buNone/>
            </a:pPr>
            <a:r>
              <a:rPr lang="en-US" b="1" dirty="0" smtClean="0"/>
              <a:t>   Example</a:t>
            </a:r>
            <a:r>
              <a:rPr lang="en-US" dirty="0" smtClean="0"/>
              <a:t>: What is the decimal expansion of the number with hexadecimal expansion (</a:t>
            </a:r>
            <a:r>
              <a:rPr lang="en-US" dirty="0" smtClean="0">
                <a:latin typeface="Cambria Math" pitchFamily="18" charset="0"/>
                <a:ea typeface="Cambria Math" pitchFamily="18" charset="0"/>
              </a:rPr>
              <a:t>2AE0B</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 </a:t>
            </a:r>
          </a:p>
          <a:p>
            <a:pPr>
              <a:buNone/>
            </a:pPr>
            <a:r>
              <a:rPr lang="en-US" dirty="0" smtClean="0">
                <a:latin typeface="Cambria Math" pitchFamily="18" charset="0"/>
                <a:ea typeface="Cambria Math" pitchFamily="18" charset="0"/>
              </a:rPr>
              <a:t>     2</a:t>
            </a:r>
            <a:r>
              <a:rPr lang="en-US" dirty="0" smtClean="0">
                <a:latin typeface="Cambria Math"/>
                <a:ea typeface="Cambria Math"/>
              </a:rPr>
              <a:t>∙16</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10</a:t>
            </a:r>
            <a:r>
              <a:rPr lang="en-US" dirty="0" smtClean="0">
                <a:latin typeface="Cambria Math"/>
                <a:ea typeface="Cambria Math"/>
              </a:rPr>
              <a:t>∙16</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11</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=175627</a:t>
            </a:r>
          </a:p>
          <a:p>
            <a:pPr>
              <a:buNone/>
            </a:pPr>
            <a:r>
              <a:rPr lang="en-US" dirty="0" smtClean="0">
                <a:latin typeface="Cambria Math"/>
                <a:ea typeface="Cambria Math"/>
              </a:rPr>
              <a:t>   </a:t>
            </a:r>
            <a:r>
              <a:rPr lang="en-US" b="1" dirty="0" smtClean="0"/>
              <a:t>Example</a:t>
            </a:r>
            <a:r>
              <a:rPr lang="en-US" dirty="0" smtClean="0"/>
              <a:t>: What is the decimal expansion of the number with hexadecimal expansion (E</a:t>
            </a:r>
            <a:r>
              <a:rPr lang="en-US" dirty="0" smtClean="0">
                <a:latin typeface="Cambria Math" pitchFamily="18" charset="0"/>
                <a:ea typeface="Cambria Math" pitchFamily="18" charset="0"/>
              </a:rPr>
              <a:t>5</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a:t>
            </a:r>
            <a:r>
              <a:rPr lang="en-US" dirty="0" smtClean="0">
                <a:latin typeface="Cambria Math" pitchFamily="18" charset="0"/>
                <a:ea typeface="Cambria Math" pitchFamily="18" charset="0"/>
              </a:rPr>
              <a:t> 14</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 224 + 5 = 229</a:t>
            </a:r>
          </a:p>
          <a:p>
            <a:pPr>
              <a:buNone/>
            </a:pPr>
            <a:endParaRPr lang="en-US" dirty="0" smtClean="0"/>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To construct the base </a:t>
            </a:r>
            <a:r>
              <a:rPr lang="en-US" i="1" dirty="0" smtClean="0"/>
              <a:t>b</a:t>
            </a:r>
            <a:r>
              <a:rPr lang="en-US" dirty="0" smtClean="0"/>
              <a:t> expansion of an integer </a:t>
            </a:r>
            <a:r>
              <a:rPr lang="en-US" i="1" dirty="0" smtClean="0"/>
              <a:t>n</a:t>
            </a:r>
            <a:r>
              <a:rPr lang="en-US" dirty="0" smtClean="0"/>
              <a:t>:</a:t>
            </a:r>
          </a:p>
          <a:p>
            <a:pPr lvl="1"/>
            <a:r>
              <a:rPr lang="en-US" dirty="0" smtClean="0"/>
              <a:t>Divide </a:t>
            </a:r>
            <a:r>
              <a:rPr lang="en-US" i="1" dirty="0" smtClean="0"/>
              <a:t>n</a:t>
            </a:r>
            <a:r>
              <a:rPr lang="en-US" dirty="0" smtClean="0"/>
              <a:t> by </a:t>
            </a:r>
            <a:r>
              <a:rPr lang="en-US" i="1" dirty="0" smtClean="0"/>
              <a:t>b</a:t>
            </a:r>
            <a:r>
              <a:rPr lang="en-US" dirty="0" smtClean="0"/>
              <a:t> to obtain a quotient and remainder.</a:t>
            </a:r>
          </a:p>
          <a:p>
            <a:pPr lvl="2">
              <a:buNone/>
            </a:pPr>
            <a:r>
              <a:rPr lang="en-US" i="1" dirty="0" smtClean="0"/>
              <a:t>n</a:t>
            </a:r>
            <a:r>
              <a:rPr lang="en-US" dirty="0" smtClean="0"/>
              <a:t> = </a:t>
            </a:r>
            <a:r>
              <a:rPr lang="en-US" i="1" dirty="0" smtClean="0"/>
              <a:t>bq</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0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ea typeface="Cambria Math" pitchFamily="18" charset="0"/>
              </a:rPr>
              <a:t>The remainder,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a:t>
            </a:r>
            <a:r>
              <a:rPr lang="en-US" dirty="0" smtClean="0">
                <a:ea typeface="Cambria Math" pitchFamily="18" charset="0"/>
              </a:rPr>
              <a:t>is the rightmost digit in the base </a:t>
            </a:r>
            <a:r>
              <a:rPr lang="en-US" i="1" dirty="0" smtClean="0">
                <a:ea typeface="Cambria Math" pitchFamily="18" charset="0"/>
              </a:rPr>
              <a:t>b</a:t>
            </a:r>
            <a:r>
              <a:rPr lang="en-US" dirty="0" smtClean="0">
                <a:ea typeface="Cambria Math" pitchFamily="18" charset="0"/>
              </a:rPr>
              <a:t> expansion of </a:t>
            </a:r>
            <a:r>
              <a:rPr lang="en-US" i="1" dirty="0" smtClean="0">
                <a:ea typeface="Cambria Math" pitchFamily="18" charset="0"/>
              </a:rPr>
              <a:t>n</a:t>
            </a:r>
            <a:r>
              <a:rPr lang="en-US" dirty="0" smtClean="0">
                <a:ea typeface="Cambria Math" pitchFamily="18" charset="0"/>
              </a:rPr>
              <a:t>. Next, divide </a:t>
            </a:r>
            <a:r>
              <a:rPr lang="en-US" i="1" dirty="0" smtClean="0">
                <a:ea typeface="Cambria Math" pitchFamily="18" charset="0"/>
              </a:rPr>
              <a:t>q</a:t>
            </a:r>
            <a:r>
              <a:rPr lang="en-US" baseline="-25000" dirty="0" smtClean="0">
                <a:latin typeface="Cambria Math" pitchFamily="18" charset="0"/>
                <a:ea typeface="Cambria Math" pitchFamily="18" charset="0"/>
              </a:rPr>
              <a:t>0</a:t>
            </a:r>
            <a:r>
              <a:rPr lang="en-US" dirty="0" smtClean="0">
                <a:ea typeface="Cambria Math" pitchFamily="18" charset="0"/>
              </a:rPr>
              <a:t> by </a:t>
            </a:r>
            <a:r>
              <a:rPr lang="en-US" i="1" dirty="0" smtClean="0">
                <a:ea typeface="Cambria Math" pitchFamily="18" charset="0"/>
              </a:rPr>
              <a:t>b</a:t>
            </a:r>
            <a:r>
              <a:rPr lang="en-US" dirty="0" smtClean="0">
                <a:ea typeface="Cambria Math" pitchFamily="18" charset="0"/>
              </a:rPr>
              <a:t>.</a:t>
            </a:r>
          </a:p>
          <a:p>
            <a:pPr lvl="2">
              <a:buNone/>
            </a:pPr>
            <a:r>
              <a:rPr lang="en-US" i="1" dirty="0" smtClean="0"/>
              <a:t>q</a:t>
            </a:r>
            <a:r>
              <a:rPr lang="en-US" baseline="-25000" dirty="0" smtClean="0">
                <a:latin typeface="Cambria Math" pitchFamily="18" charset="0"/>
                <a:ea typeface="Cambria Math" pitchFamily="18" charset="0"/>
              </a:rPr>
              <a:t>0</a:t>
            </a:r>
            <a:r>
              <a:rPr lang="en-US" dirty="0" smtClean="0"/>
              <a:t> = </a:t>
            </a:r>
            <a:r>
              <a:rPr lang="en-US" i="1" dirty="0" smtClean="0"/>
              <a:t>bq</a:t>
            </a:r>
            <a:r>
              <a:rPr lang="en-US" baseline="-25000" dirty="0" smtClean="0">
                <a:latin typeface="Cambria Math" pitchFamily="18" charset="0"/>
                <a:ea typeface="Cambria Math" pitchFamily="18" charset="0"/>
              </a:rPr>
              <a:t>1</a:t>
            </a:r>
            <a:r>
              <a:rPr lang="en-US" dirty="0" smtClean="0"/>
              <a:t> + </a:t>
            </a:r>
            <a:r>
              <a:rPr lang="en-US" i="1" dirty="0" smtClean="0"/>
              <a:t>a</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t>The remainder, </a:t>
            </a:r>
            <a:r>
              <a:rPr lang="en-US" i="1" dirty="0" smtClean="0"/>
              <a:t>a</a:t>
            </a:r>
            <a:r>
              <a:rPr lang="en-US" baseline="-25000" dirty="0" smtClean="0">
                <a:latin typeface="Cambria Math" pitchFamily="18" charset="0"/>
                <a:ea typeface="Cambria Math" pitchFamily="18" charset="0"/>
              </a:rPr>
              <a:t>1</a:t>
            </a:r>
            <a:r>
              <a:rPr lang="en-US" dirty="0" smtClean="0"/>
              <a:t>, is the second digit from the right in the base </a:t>
            </a:r>
            <a:r>
              <a:rPr lang="en-US" i="1" dirty="0" smtClean="0"/>
              <a:t>b</a:t>
            </a:r>
            <a:r>
              <a:rPr lang="en-US" dirty="0" smtClean="0"/>
              <a:t> expansion of </a:t>
            </a:r>
            <a:r>
              <a:rPr lang="en-US" i="1" dirty="0" smtClean="0"/>
              <a:t>n</a:t>
            </a:r>
            <a:r>
              <a:rPr lang="en-US" dirty="0" smtClean="0"/>
              <a:t>.</a:t>
            </a:r>
          </a:p>
          <a:p>
            <a:pPr lvl="1"/>
            <a:r>
              <a:rPr lang="en-US" dirty="0" smtClean="0"/>
              <a:t>Continue by successively dividing the quotients by </a:t>
            </a:r>
            <a:r>
              <a:rPr lang="en-US" i="1" dirty="0" smtClean="0"/>
              <a:t>b</a:t>
            </a:r>
            <a:r>
              <a:rPr lang="en-US" dirty="0" smtClean="0"/>
              <a:t>, obtaining the additional base </a:t>
            </a:r>
            <a:r>
              <a:rPr lang="en-US" i="1" dirty="0" smtClean="0"/>
              <a:t>b</a:t>
            </a:r>
            <a:r>
              <a:rPr lang="en-US" dirty="0" smtClean="0"/>
              <a:t> digits as the remainder. The process terminates when the quotient is </a:t>
            </a:r>
            <a:r>
              <a:rPr lang="en-US" dirty="0" smtClean="0">
                <a:latin typeface="Cambria Math" pitchFamily="18" charset="0"/>
                <a:ea typeface="Cambria Math" pitchFamily="18" charset="0"/>
              </a:rPr>
              <a:t>0</a:t>
            </a:r>
            <a:r>
              <a:rPr lang="en-US" dirty="0" smtClean="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5" name="Slide Number Placeholder 4"/>
          <p:cNvSpPr>
            <a:spLocks noGrp="1"/>
          </p:cNvSpPr>
          <p:nvPr>
            <p:ph type="sldNum" sz="quarter" idx="12"/>
          </p:nvPr>
        </p:nvSpPr>
        <p:spPr/>
        <p:txBody>
          <a:bodyPr/>
          <a:lstStyle/>
          <a:p>
            <a:fld id="{F06F95D5-60A3-455B-B6CD-4DC2757B130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Algorithm: Constructing Base </a:t>
            </a:r>
            <a:r>
              <a:rPr lang="en-US" sz="3600" i="1" dirty="0" smtClean="0"/>
              <a:t>b</a:t>
            </a:r>
            <a:r>
              <a:rPr lang="en-US" sz="3600" dirty="0" smtClean="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i="1" dirty="0" smtClean="0"/>
              <a:t> q </a:t>
            </a:r>
            <a:r>
              <a:rPr lang="en-US" dirty="0" smtClean="0"/>
              <a:t>represents the quotient obtained by successive divisions by </a:t>
            </a:r>
            <a:r>
              <a:rPr lang="en-US" i="1" dirty="0" smtClean="0"/>
              <a:t>b</a:t>
            </a:r>
            <a:r>
              <a:rPr lang="en-US" dirty="0" smtClean="0"/>
              <a:t>, starting with </a:t>
            </a:r>
            <a:r>
              <a:rPr lang="en-US" i="1" dirty="0" smtClean="0"/>
              <a:t>q</a:t>
            </a:r>
            <a:r>
              <a:rPr lang="en-US" dirty="0" smtClean="0"/>
              <a:t> = </a:t>
            </a:r>
            <a:r>
              <a:rPr lang="en-US" i="1" dirty="0" smtClean="0"/>
              <a:t>n</a:t>
            </a:r>
            <a:r>
              <a:rPr lang="en-US" dirty="0" smtClean="0"/>
              <a:t>.</a:t>
            </a:r>
          </a:p>
          <a:p>
            <a:r>
              <a:rPr lang="en-US" dirty="0" smtClean="0"/>
              <a:t>The digits in the base </a:t>
            </a:r>
            <a:r>
              <a:rPr lang="en-US" i="1" dirty="0" smtClean="0"/>
              <a:t>b </a:t>
            </a:r>
            <a:r>
              <a:rPr lang="en-US" dirty="0" smtClean="0"/>
              <a:t>expansion are the remainders of the division given by</a:t>
            </a:r>
            <a:r>
              <a:rPr lang="en-US" i="1" dirty="0" smtClean="0"/>
              <a:t> q</a:t>
            </a:r>
            <a:r>
              <a:rPr lang="en-US" dirty="0" smtClean="0"/>
              <a:t> </a:t>
            </a:r>
            <a:r>
              <a:rPr lang="en-US" b="1" dirty="0" smtClean="0"/>
              <a:t>mod</a:t>
            </a:r>
            <a:r>
              <a:rPr lang="en-US" dirty="0" smtClean="0"/>
              <a:t> </a:t>
            </a:r>
            <a:r>
              <a:rPr lang="en-US" i="1" dirty="0" smtClean="0"/>
              <a:t>b.</a:t>
            </a:r>
          </a:p>
          <a:p>
            <a:r>
              <a:rPr lang="en-US" dirty="0" smtClean="0"/>
              <a:t>The algorithm terminates when </a:t>
            </a:r>
            <a:r>
              <a:rPr lang="en-US" i="1" dirty="0" smtClean="0"/>
              <a:t>q = </a:t>
            </a:r>
            <a:r>
              <a:rPr lang="en-US" dirty="0" smtClean="0">
                <a:latin typeface="Cambria Math" pitchFamily="18" charset="0"/>
                <a:ea typeface="Cambria Math" pitchFamily="18" charset="0"/>
              </a:rPr>
              <a:t>0</a:t>
            </a:r>
            <a:r>
              <a:rPr lang="en-US" dirty="0" smtClean="0"/>
              <a:t> is reached</a:t>
            </a:r>
            <a:r>
              <a:rPr lang="en-US" i="1" dirty="0" smtClean="0"/>
              <a:t>.</a:t>
            </a:r>
            <a:endParaRPr lang="en-US" i="1" dirty="0"/>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base b expansion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n,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positive integer</a:t>
            </a:r>
            <a:r>
              <a:rPr lang="en-US" sz="2600" dirty="0" smtClean="0"/>
              <a:t>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with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k </a:t>
            </a:r>
            <a:r>
              <a:rPr lang="en-US" sz="2600" dirty="0" smtClean="0">
                <a:ea typeface="Cambria Math" pitchFamily="18" charset="0"/>
              </a:rPr>
              <a:t>:= </a:t>
            </a:r>
            <a:r>
              <a:rPr lang="en-US" sz="2600" dirty="0" smtClean="0">
                <a:latin typeface="Cambria Math" pitchFamily="18" charset="0"/>
                <a:ea typeface="Cambria Math" pitchFamily="18" charset="0"/>
              </a:rPr>
              <a:t>0</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latin typeface="Cambria Math" pitchFamily="18" charset="0"/>
                <a:ea typeface="Cambria Math" pitchFamily="18" charset="0"/>
              </a:rPr>
              <a:t>0</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a:buNone/>
            </a:pPr>
            <a:r>
              <a:rPr lang="en-US" sz="2600" dirty="0" smtClean="0"/>
              <a:t>       </a:t>
            </a:r>
            <a:r>
              <a:rPr lang="en-US" sz="2600" i="1" dirty="0" err="1" smtClean="0"/>
              <a:t>a</a:t>
            </a:r>
            <a:r>
              <a:rPr lang="en-US" sz="2600" i="1" baseline="-25000" dirty="0" err="1" smtClean="0"/>
              <a:t>k</a:t>
            </a:r>
            <a:r>
              <a:rPr lang="en-US" sz="2600" dirty="0" smtClean="0"/>
              <a:t> := </a:t>
            </a:r>
            <a:r>
              <a:rPr lang="en-US" sz="2600" i="1" dirty="0" smtClean="0"/>
              <a:t>q</a:t>
            </a:r>
            <a:r>
              <a:rPr lang="en-US" sz="2600" dirty="0" smtClean="0"/>
              <a:t> </a:t>
            </a:r>
            <a:r>
              <a:rPr lang="en-US" sz="2600" b="1" dirty="0" smtClean="0"/>
              <a:t>mod</a:t>
            </a:r>
            <a:r>
              <a:rPr lang="en-US" sz="2600" dirty="0" smtClean="0"/>
              <a:t> </a:t>
            </a:r>
            <a:r>
              <a:rPr lang="en-US" sz="2600" i="1" dirty="0" smtClean="0"/>
              <a:t>b</a:t>
            </a:r>
          </a:p>
          <a:p>
            <a:pPr>
              <a:buNone/>
            </a:pPr>
            <a:r>
              <a:rPr lang="en-US" sz="2600" dirty="0" smtClean="0"/>
              <a:t>       </a:t>
            </a:r>
            <a:r>
              <a:rPr lang="en-US" sz="2600" i="1" dirty="0" smtClean="0"/>
              <a:t>q</a:t>
            </a:r>
            <a:r>
              <a:rPr lang="en-US" sz="2600" dirty="0" smtClean="0"/>
              <a:t> := </a:t>
            </a:r>
            <a:r>
              <a:rPr lang="en-US" sz="2600" i="1" dirty="0" smtClean="0"/>
              <a:t>q</a:t>
            </a:r>
            <a:r>
              <a:rPr lang="en-US" sz="2600" dirty="0" smtClean="0"/>
              <a:t> </a:t>
            </a:r>
            <a:r>
              <a:rPr lang="en-US" sz="2600" b="1" dirty="0" smtClean="0"/>
              <a:t>div</a:t>
            </a:r>
            <a:r>
              <a:rPr lang="en-US" sz="2600" dirty="0" smtClean="0"/>
              <a:t> </a:t>
            </a:r>
            <a:r>
              <a:rPr lang="en-US" sz="2600" i="1" dirty="0" smtClean="0"/>
              <a:t>b</a:t>
            </a:r>
          </a:p>
          <a:p>
            <a:pPr>
              <a:buNone/>
            </a:pPr>
            <a:r>
              <a:rPr lang="en-US" sz="2600" dirty="0" smtClean="0"/>
              <a:t>       </a:t>
            </a:r>
            <a:r>
              <a:rPr lang="en-US" sz="2600" i="1" dirty="0" smtClean="0"/>
              <a:t>k</a:t>
            </a:r>
            <a:r>
              <a:rPr lang="en-US" sz="2600" dirty="0" smtClean="0"/>
              <a:t> := </a:t>
            </a:r>
            <a:r>
              <a:rPr lang="en-US" sz="2600" i="1" dirty="0" smtClean="0"/>
              <a:t>k</a:t>
            </a:r>
            <a:r>
              <a:rPr lang="en-US" sz="2600" dirty="0" smtClean="0"/>
              <a:t> + </a:t>
            </a:r>
            <a:r>
              <a:rPr lang="en-US" sz="2600" dirty="0" smtClean="0">
                <a:latin typeface="Cambria Math" pitchFamily="18" charset="0"/>
                <a:ea typeface="Cambria Math" pitchFamily="18" charset="0"/>
              </a:rPr>
              <a:t>1</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baseline="-25000" dirty="0" smtClean="0"/>
              <a:t>b</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is </a:t>
            </a:r>
            <a:r>
              <a:rPr lang="en-US" sz="2600" dirty="0" smtClean="0"/>
              <a:t>base</a:t>
            </a:r>
            <a:r>
              <a:rPr kumimoji="0" lang="en-US" sz="2600" b="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 </a:t>
            </a:r>
            <a:r>
              <a:rPr lang="en-US" sz="2600" dirty="0" smtClean="0"/>
              <a:t>expansion of </a:t>
            </a:r>
            <a:r>
              <a:rPr lang="en-US" sz="2600" i="1" dirty="0" smtClean="0"/>
              <a:t>n</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F06F95D5-60A3-455B-B6CD-4DC2757B130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a:t>
            </a:r>
            <a:r>
              <a:rPr lang="en-US" b="1" dirty="0" smtClean="0">
                <a:solidFill>
                  <a:srgbClr val="FF0000"/>
                </a:solidFill>
              </a:rPr>
              <a:t>Find the octal expansion of (</a:t>
            </a:r>
            <a:r>
              <a:rPr lang="en-US" b="1" dirty="0" smtClean="0">
                <a:solidFill>
                  <a:srgbClr val="FF0000"/>
                </a:solidFill>
                <a:latin typeface="Cambria Math" pitchFamily="18" charset="0"/>
                <a:ea typeface="Cambria Math" pitchFamily="18" charset="0"/>
              </a:rPr>
              <a:t>12345</a:t>
            </a:r>
            <a:r>
              <a:rPr lang="en-US" b="1" dirty="0" smtClean="0">
                <a:solidFill>
                  <a:srgbClr val="FF0000"/>
                </a:solidFill>
              </a:rPr>
              <a:t>)</a:t>
            </a:r>
            <a:r>
              <a:rPr lang="en-US" b="1" baseline="-25000" dirty="0" smtClean="0">
                <a:solidFill>
                  <a:srgbClr val="FF0000"/>
                </a:solidFill>
              </a:rPr>
              <a:t>10</a:t>
            </a:r>
          </a:p>
          <a:p>
            <a:pPr>
              <a:buNone/>
            </a:pPr>
            <a:r>
              <a:rPr lang="en-US" b="1" baseline="-25000" dirty="0" smtClean="0">
                <a:solidFill>
                  <a:srgbClr val="FF0000"/>
                </a:solidFill>
              </a:rPr>
              <a:t>    </a:t>
            </a:r>
            <a:r>
              <a:rPr lang="en-US" b="1" dirty="0" smtClean="0">
                <a:solidFill>
                  <a:srgbClr val="FF0000"/>
                </a:solidFill>
              </a:rPr>
              <a:t>Solution:  Successively dividing by 8 gives:</a:t>
            </a:r>
            <a:endParaRPr lang="en-US" b="1" baseline="-25000" dirty="0" smtClean="0">
              <a:solidFill>
                <a:srgbClr val="FF0000"/>
              </a:solidFill>
            </a:endParaRPr>
          </a:p>
          <a:p>
            <a:pPr lvl="1"/>
            <a:r>
              <a:rPr lang="en-US" b="1" dirty="0" smtClean="0">
                <a:solidFill>
                  <a:srgbClr val="FF0000"/>
                </a:solidFill>
              </a:rPr>
              <a:t> </a:t>
            </a:r>
            <a:r>
              <a:rPr lang="en-US" b="1" dirty="0" smtClean="0">
                <a:solidFill>
                  <a:srgbClr val="FF0000"/>
                </a:solidFill>
                <a:latin typeface="Cambria Math" pitchFamily="18" charset="0"/>
                <a:ea typeface="Cambria Math" pitchFamily="18" charset="0"/>
              </a:rPr>
              <a:t>12345</a:t>
            </a:r>
            <a:r>
              <a:rPr lang="en-US" b="1" dirty="0" smtClean="0">
                <a:solidFill>
                  <a:srgbClr val="FF0000"/>
                </a:solidFill>
              </a:rPr>
              <a:t> = 8 ∙ </a:t>
            </a:r>
            <a:r>
              <a:rPr lang="en-US" b="1" dirty="0" smtClean="0">
                <a:solidFill>
                  <a:srgbClr val="FF0000"/>
                </a:solidFill>
                <a:latin typeface="Cambria Math" pitchFamily="18" charset="0"/>
                <a:ea typeface="Cambria Math" pitchFamily="18" charset="0"/>
              </a:rPr>
              <a:t>1543</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1</a:t>
            </a:r>
          </a:p>
          <a:p>
            <a:pPr lvl="1"/>
            <a:r>
              <a:rPr lang="en-US" b="1" dirty="0" smtClean="0">
                <a:solidFill>
                  <a:srgbClr val="FF0000"/>
                </a:solidFill>
              </a:rPr>
              <a:t>  </a:t>
            </a:r>
            <a:r>
              <a:rPr lang="en-US" b="1" dirty="0" smtClean="0">
                <a:solidFill>
                  <a:srgbClr val="FF0000"/>
                </a:solidFill>
                <a:latin typeface="Cambria Math" pitchFamily="18" charset="0"/>
                <a:ea typeface="Cambria Math" pitchFamily="18" charset="0"/>
              </a:rPr>
              <a:t>1543</a:t>
            </a:r>
            <a:r>
              <a:rPr lang="en-US" b="1" dirty="0" smtClean="0">
                <a:solidFill>
                  <a:srgbClr val="FF0000"/>
                </a:solidFill>
              </a:rPr>
              <a:t> = 8 ∙ </a:t>
            </a:r>
            <a:r>
              <a:rPr lang="en-US" b="1" dirty="0" smtClean="0">
                <a:solidFill>
                  <a:srgbClr val="FF0000"/>
                </a:solidFill>
                <a:latin typeface="Cambria Math" pitchFamily="18" charset="0"/>
                <a:ea typeface="Cambria Math" pitchFamily="18" charset="0"/>
              </a:rPr>
              <a:t>192</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7</a:t>
            </a:r>
          </a:p>
          <a:p>
            <a:pPr lvl="1"/>
            <a:r>
              <a:rPr lang="en-US" b="1" dirty="0" smtClean="0">
                <a:solidFill>
                  <a:srgbClr val="FF0000"/>
                </a:solidFill>
              </a:rPr>
              <a:t>   </a:t>
            </a:r>
            <a:r>
              <a:rPr lang="en-US" b="1" dirty="0" smtClean="0">
                <a:solidFill>
                  <a:srgbClr val="FF0000"/>
                </a:solidFill>
                <a:latin typeface="Cambria Math" pitchFamily="18" charset="0"/>
                <a:ea typeface="Cambria Math" pitchFamily="18" charset="0"/>
              </a:rPr>
              <a:t>192</a:t>
            </a:r>
            <a:r>
              <a:rPr lang="en-US" b="1" dirty="0" smtClean="0">
                <a:solidFill>
                  <a:srgbClr val="FF0000"/>
                </a:solidFill>
              </a:rPr>
              <a:t> = 8 ∙ </a:t>
            </a:r>
            <a:r>
              <a:rPr lang="en-US" b="1" dirty="0" smtClean="0">
                <a:solidFill>
                  <a:srgbClr val="FF0000"/>
                </a:solidFill>
                <a:latin typeface="Cambria Math" pitchFamily="18" charset="0"/>
                <a:ea typeface="Cambria Math" pitchFamily="18" charset="0"/>
              </a:rPr>
              <a:t>24</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0</a:t>
            </a:r>
          </a:p>
          <a:p>
            <a:pPr lvl="1"/>
            <a:r>
              <a:rPr lang="en-US" b="1" dirty="0" smtClean="0">
                <a:solidFill>
                  <a:srgbClr val="FF0000"/>
                </a:solidFill>
              </a:rPr>
              <a:t>   </a:t>
            </a:r>
            <a:r>
              <a:rPr lang="en-US" b="1" dirty="0" smtClean="0">
                <a:solidFill>
                  <a:srgbClr val="FF0000"/>
                </a:solidFill>
                <a:latin typeface="Cambria Math" pitchFamily="18" charset="0"/>
                <a:ea typeface="Cambria Math" pitchFamily="18" charset="0"/>
              </a:rPr>
              <a:t>24</a:t>
            </a:r>
            <a:r>
              <a:rPr lang="en-US" b="1" dirty="0" smtClean="0">
                <a:solidFill>
                  <a:srgbClr val="FF0000"/>
                </a:solidFill>
              </a:rPr>
              <a:t> = 8 ∙ </a:t>
            </a:r>
            <a:r>
              <a:rPr lang="en-US" b="1" dirty="0" smtClean="0">
                <a:solidFill>
                  <a:srgbClr val="FF0000"/>
                </a:solidFill>
                <a:latin typeface="Cambria Math" pitchFamily="18" charset="0"/>
                <a:ea typeface="Cambria Math" pitchFamily="18" charset="0"/>
              </a:rPr>
              <a:t>3</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0</a:t>
            </a:r>
          </a:p>
          <a:p>
            <a:pPr lvl="1"/>
            <a:r>
              <a:rPr lang="en-US" b="1" dirty="0" smtClean="0">
                <a:solidFill>
                  <a:srgbClr val="FF0000"/>
                </a:solidFill>
                <a:latin typeface="Cambria Math" pitchFamily="18" charset="0"/>
                <a:ea typeface="Cambria Math" pitchFamily="18" charset="0"/>
              </a:rPr>
              <a:t>   3</a:t>
            </a:r>
            <a:r>
              <a:rPr lang="en-US" b="1" dirty="0" smtClean="0">
                <a:solidFill>
                  <a:srgbClr val="FF0000"/>
                </a:solidFill>
              </a:rPr>
              <a:t>  = 8 ∙ </a:t>
            </a:r>
            <a:r>
              <a:rPr lang="en-US" b="1" dirty="0" smtClean="0">
                <a:solidFill>
                  <a:srgbClr val="FF0000"/>
                </a:solidFill>
                <a:latin typeface="Cambria Math" pitchFamily="18" charset="0"/>
                <a:ea typeface="Cambria Math" pitchFamily="18" charset="0"/>
              </a:rPr>
              <a:t>0</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3</a:t>
            </a:r>
          </a:p>
          <a:p>
            <a:pPr>
              <a:buNone/>
            </a:pPr>
            <a:r>
              <a:rPr lang="en-US" b="1" dirty="0" smtClean="0">
                <a:solidFill>
                  <a:srgbClr val="FF0000"/>
                </a:solidFill>
              </a:rPr>
              <a:t>   The remainders are the digits from right to left   yielding  (</a:t>
            </a:r>
            <a:r>
              <a:rPr lang="en-US" b="1" dirty="0" smtClean="0">
                <a:solidFill>
                  <a:srgbClr val="FF0000"/>
                </a:solidFill>
                <a:latin typeface="Cambria Math" pitchFamily="18" charset="0"/>
                <a:ea typeface="Cambria Math" pitchFamily="18" charset="0"/>
              </a:rPr>
              <a:t>30071</a:t>
            </a:r>
            <a:r>
              <a:rPr lang="en-US" b="1" dirty="0" smtClean="0">
                <a:solidFill>
                  <a:srgbClr val="FF0000"/>
                </a:solidFill>
              </a:rPr>
              <a:t>)</a:t>
            </a:r>
            <a:r>
              <a:rPr lang="en-US" b="1" baseline="-25000" dirty="0" smtClean="0">
                <a:solidFill>
                  <a:srgbClr val="FF0000"/>
                </a:solidFill>
              </a:rPr>
              <a:t>8</a:t>
            </a:r>
            <a:r>
              <a:rPr lang="en-US" b="1" dirty="0" smtClean="0">
                <a:solidFill>
                  <a:srgbClr val="FF0000"/>
                </a:solidFill>
              </a:rPr>
              <a:t>.</a:t>
            </a:r>
            <a:endParaRPr lang="en-US" b="1" baseline="-25000" dirty="0">
              <a:solidFill>
                <a:srgbClr val="FF0000"/>
              </a:solidFill>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smtClean="0"/>
              <a:t>Each octal digit corresponds to a block of </a:t>
            </a:r>
            <a:r>
              <a:rPr lang="en-US" dirty="0" smtClean="0">
                <a:latin typeface="Cambria Math" pitchFamily="18" charset="0"/>
                <a:ea typeface="Cambria Math" pitchFamily="18" charset="0"/>
              </a:rPr>
              <a:t>3</a:t>
            </a:r>
            <a:r>
              <a:rPr lang="en-US" dirty="0" smtClean="0"/>
              <a:t> binary digits.</a:t>
            </a:r>
          </a:p>
          <a:p>
            <a:r>
              <a:rPr lang="en-US" dirty="0" smtClean="0"/>
              <a:t>Each hexadecimal digit corresponds to a block of </a:t>
            </a:r>
            <a:r>
              <a:rPr lang="en-US" dirty="0" smtClean="0">
                <a:latin typeface="Cambria Math" pitchFamily="18" charset="0"/>
                <a:ea typeface="Cambria Math" pitchFamily="18" charset="0"/>
              </a:rPr>
              <a:t>4</a:t>
            </a:r>
            <a:r>
              <a:rPr lang="en-US" dirty="0" smtClean="0"/>
              <a:t> binary digits. </a:t>
            </a:r>
          </a:p>
          <a:p>
            <a:r>
              <a:rPr lang="en-US" dirty="0" smtClean="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smtClean="0"/>
              <a:t>Initial </a:t>
            </a:r>
            <a:r>
              <a:rPr lang="en-US" dirty="0" smtClean="0">
                <a:latin typeface="Cambria Math" pitchFamily="18" charset="0"/>
                <a:ea typeface="Cambria Math" pitchFamily="18" charset="0"/>
              </a:rPr>
              <a:t>0</a:t>
            </a:r>
            <a:r>
              <a:rPr lang="en-US" dirty="0" smtClean="0"/>
              <a:t>s are not shown</a:t>
            </a:r>
            <a:endParaRPr lang="en-US" dirty="0"/>
          </a:p>
        </p:txBody>
      </p:sp>
      <p:sp>
        <p:nvSpPr>
          <p:cNvPr id="3" name="Slide Number Placeholder 2"/>
          <p:cNvSpPr>
            <a:spLocks noGrp="1"/>
          </p:cNvSpPr>
          <p:nvPr>
            <p:ph type="sldNum" sz="quarter" idx="12"/>
          </p:nvPr>
        </p:nvSpPr>
        <p:spPr/>
        <p:txBody>
          <a:bodyPr/>
          <a:lstStyle/>
          <a:p>
            <a:fld id="{F06F95D5-60A3-455B-B6CD-4DC2757B130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Find the octal and hexadecimal expansions of (</a:t>
            </a:r>
            <a:r>
              <a:rPr lang="en-US" dirty="0" smtClean="0">
                <a:latin typeface="Cambria Math" pitchFamily="18" charset="0"/>
                <a:ea typeface="Cambria Math" pitchFamily="18" charset="0"/>
              </a:rPr>
              <a:t>11 1110 1011 1100</a:t>
            </a:r>
            <a:r>
              <a:rPr lang="en-US" dirty="0" smtClean="0"/>
              <a:t>)</a:t>
            </a:r>
            <a:r>
              <a:rPr lang="en-US" baseline="-25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1"/>
            <a:r>
              <a:rPr lang="en-US" dirty="0" smtClean="0"/>
              <a:t>To convert to octal, we group the digits into blocks of three (</a:t>
            </a:r>
            <a:r>
              <a:rPr lang="en-US" dirty="0" smtClean="0">
                <a:latin typeface="Cambria Math" pitchFamily="18" charset="0"/>
                <a:ea typeface="Cambria Math" pitchFamily="18" charset="0"/>
              </a:rPr>
              <a:t>011 111 010 111 100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7</a:t>
            </a:r>
            <a:r>
              <a:rPr lang="en-US" dirty="0" smtClean="0"/>
              <a:t>, and </a:t>
            </a:r>
            <a:r>
              <a:rPr lang="en-US" dirty="0" smtClean="0">
                <a:latin typeface="Cambria Math" pitchFamily="18" charset="0"/>
                <a:ea typeface="Cambria Math" pitchFamily="18" charset="0"/>
              </a:rPr>
              <a:t>4</a:t>
            </a:r>
            <a:r>
              <a:rPr lang="en-US" dirty="0" smtClean="0"/>
              <a:t>. Hence, the solution is (</a:t>
            </a:r>
            <a:r>
              <a:rPr lang="en-US" dirty="0" smtClean="0">
                <a:latin typeface="Cambria Math" pitchFamily="18" charset="0"/>
                <a:ea typeface="Cambria Math" pitchFamily="18" charset="0"/>
              </a:rPr>
              <a:t>37274</a:t>
            </a:r>
            <a:r>
              <a:rPr lang="en-US" dirty="0" smtClean="0"/>
              <a:t>)</a:t>
            </a:r>
            <a:r>
              <a:rPr lang="en-US" baseline="-25000" dirty="0" smtClean="0">
                <a:latin typeface="Cambria Math" pitchFamily="18" charset="0"/>
                <a:ea typeface="Cambria Math" pitchFamily="18" charset="0"/>
              </a:rPr>
              <a:t>8</a:t>
            </a:r>
            <a:r>
              <a:rPr lang="en-US" dirty="0" smtClean="0"/>
              <a:t>.</a:t>
            </a:r>
          </a:p>
          <a:p>
            <a:pPr lvl="1"/>
            <a:r>
              <a:rPr lang="en-US" dirty="0" smtClean="0"/>
              <a:t>To convert to hexadecimal, we group the digits into blocks of four (</a:t>
            </a:r>
            <a:r>
              <a:rPr lang="en-US" dirty="0" smtClean="0">
                <a:latin typeface="Cambria Math" pitchFamily="18" charset="0"/>
                <a:ea typeface="Cambria Math" pitchFamily="18" charset="0"/>
              </a:rPr>
              <a:t>0011 1110 1011 1100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E</a:t>
            </a:r>
            <a:r>
              <a:rPr lang="en-US" dirty="0" smtClean="0"/>
              <a:t>,</a:t>
            </a:r>
            <a:r>
              <a:rPr lang="en-US" dirty="0" smtClean="0">
                <a:latin typeface="Cambria Math" pitchFamily="18" charset="0"/>
                <a:ea typeface="Cambria Math" pitchFamily="18" charset="0"/>
              </a:rPr>
              <a:t>B</a:t>
            </a:r>
            <a:r>
              <a:rPr lang="en-US" dirty="0" smtClean="0"/>
              <a:t>,</a:t>
            </a:r>
            <a:r>
              <a:rPr lang="en-US" dirty="0" smtClean="0">
                <a:latin typeface="Cambria Math" pitchFamily="18" charset="0"/>
                <a:ea typeface="Cambria Math" pitchFamily="18" charset="0"/>
              </a:rPr>
              <a:t> and </a:t>
            </a:r>
            <a:r>
              <a:rPr lang="en-US" dirty="0" smtClean="0"/>
              <a:t> </a:t>
            </a:r>
            <a:r>
              <a:rPr lang="en-US" dirty="0" smtClean="0">
                <a:latin typeface="Cambria Math" pitchFamily="18" charset="0"/>
                <a:ea typeface="Cambria Math" pitchFamily="18" charset="0"/>
              </a:rPr>
              <a:t>C</a:t>
            </a:r>
            <a:r>
              <a:rPr lang="en-US" dirty="0" smtClean="0"/>
              <a:t>. Hence, the solution is (</a:t>
            </a:r>
            <a:r>
              <a:rPr lang="en-US" dirty="0" smtClean="0">
                <a:latin typeface="Cambria Math" pitchFamily="18" charset="0"/>
                <a:ea typeface="Cambria Math" pitchFamily="18" charset="0"/>
              </a:rPr>
              <a:t>3EBC</a:t>
            </a:r>
            <a:r>
              <a:rPr lang="en-US" dirty="0" smtClean="0"/>
              <a:t>)</a:t>
            </a:r>
            <a:r>
              <a:rPr lang="en-US" baseline="-25000" dirty="0" smtClean="0">
                <a:latin typeface="Cambria Math" pitchFamily="18" charset="0"/>
                <a:ea typeface="Cambria Math" pitchFamily="18" charset="0"/>
              </a:rPr>
              <a:t>16</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smtClean="0"/>
              <a:t>Algorithms for performing operations with integers using their binary expansions are important as computer chips work with binary numbers. Each digit is called a </a:t>
            </a:r>
            <a:r>
              <a:rPr lang="en-US" i="1" dirty="0" smtClean="0"/>
              <a:t>bit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add two </a:t>
            </a:r>
            <a:r>
              <a:rPr lang="en-US" i="1" dirty="0" smtClean="0"/>
              <a:t>n</a:t>
            </a:r>
            <a:r>
              <a:rPr lang="en-US" dirty="0" smtClean="0"/>
              <a:t>-bit integers is </a:t>
            </a:r>
            <a:r>
              <a:rPr lang="en-US" i="1" dirty="0" smtClean="0"/>
              <a:t>O</a:t>
            </a:r>
            <a:r>
              <a:rPr lang="en-US" dirty="0" smtClean="0"/>
              <a:t>(</a:t>
            </a:r>
            <a:r>
              <a:rPr lang="en-US" i="1" dirty="0" smtClean="0"/>
              <a:t>n</a:t>
            </a:r>
            <a:r>
              <a:rPr lang="en-US" dirty="0" smtClean="0"/>
              <a:t>).</a:t>
            </a:r>
            <a:endParaRPr lang="en-US" dirty="0"/>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smtClean="0"/>
              <a:t>procedure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i="1" noProof="0" dirty="0" smtClean="0"/>
              <a:t>add</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lang="en-US" i="1" noProof="0" dirty="0" smtClean="0"/>
              <a:t>a</a:t>
            </a:r>
            <a:r>
              <a:rPr lang="en-US" i="1" dirty="0" smtClean="0"/>
              <a:t>, b</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positive integers</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smtClean="0"/>
              <a:t>{the binary expansions of </a:t>
            </a:r>
            <a:r>
              <a:rPr lang="en-US" i="1" dirty="0" smtClean="0"/>
              <a:t>a</a:t>
            </a:r>
            <a:r>
              <a:rPr lang="en-US" dirty="0" smtClean="0"/>
              <a:t> and </a:t>
            </a:r>
            <a:r>
              <a:rPr lang="en-US" i="1" dirty="0" smtClean="0"/>
              <a:t>b</a:t>
            </a:r>
            <a:r>
              <a:rPr lang="en-US" dirty="0" smtClean="0"/>
              <a:t> are (</a:t>
            </a:r>
            <a:r>
              <a:rPr lang="en-US" i="1" dirty="0" smtClean="0"/>
              <a:t>a</a:t>
            </a:r>
            <a:r>
              <a:rPr lang="en-US" i="1" baseline="-25000" dirty="0" smtClean="0"/>
              <a:t>n-</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and (</a:t>
            </a:r>
            <a:r>
              <a:rPr lang="en-US" i="1" dirty="0" smtClean="0"/>
              <a:t>b</a:t>
            </a:r>
            <a:r>
              <a:rPr lang="en-US" i="1" baseline="-25000" dirty="0" smtClean="0"/>
              <a:t>n-</a:t>
            </a:r>
            <a:r>
              <a:rPr lang="en-US" baseline="-25000" dirty="0" smtClean="0">
                <a:latin typeface="Cambria Math" pitchFamily="18" charset="0"/>
                <a:ea typeface="Cambria Math" pitchFamily="18" charset="0"/>
              </a:rPr>
              <a:t>1</a:t>
            </a:r>
            <a:r>
              <a:rPr lang="en-US" i="1" dirty="0" smtClean="0"/>
              <a:t>,b</a:t>
            </a:r>
            <a:r>
              <a:rPr lang="en-US" i="1" baseline="-25000" dirty="0" smtClean="0"/>
              <a:t>n-</a:t>
            </a:r>
            <a:r>
              <a:rPr lang="en-US" baseline="-25000" dirty="0" smtClean="0">
                <a:latin typeface="Cambria Math" pitchFamily="18" charset="0"/>
                <a:ea typeface="Cambria Math" pitchFamily="18" charset="0"/>
              </a:rPr>
              <a:t>2</a:t>
            </a:r>
            <a:r>
              <a:rPr lang="en-US" i="1" dirty="0" smtClean="0"/>
              <a:t>,…,b</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respectively}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smtClean="0">
                <a:ea typeface="Cambria Math" pitchFamily="18" charset="0"/>
              </a:rPr>
              <a:t>c </a:t>
            </a:r>
            <a:r>
              <a:rPr lang="en-US" dirty="0" smtClean="0">
                <a:ea typeface="Cambria Math" pitchFamily="18" charset="0"/>
              </a:rPr>
              <a:t>:= </a:t>
            </a:r>
            <a:r>
              <a:rPr lang="en-US" dirty="0" smtClean="0">
                <a:latin typeface="Cambria Math" pitchFamily="18" charset="0"/>
                <a:ea typeface="Cambria Math" pitchFamily="18" charset="0"/>
              </a:rPr>
              <a:t>0</a:t>
            </a:r>
            <a:endPar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smtClean="0"/>
              <a:t>for  </a:t>
            </a:r>
            <a:r>
              <a:rPr lang="en-US" i="1" dirty="0" smtClean="0"/>
              <a:t>j</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ea typeface="Cambria Math" pitchFamily="18" charset="0"/>
              </a:rPr>
              <a:t>:= </a:t>
            </a:r>
            <a:r>
              <a:rPr lang="en-US" dirty="0" smtClean="0">
                <a:latin typeface="Cambria Math" pitchFamily="18" charset="0"/>
                <a:ea typeface="Cambria Math" pitchFamily="18" charset="0"/>
              </a:rPr>
              <a:t>0 </a:t>
            </a:r>
            <a:r>
              <a:rPr lang="en-US" dirty="0" smtClean="0"/>
              <a:t>to </a:t>
            </a:r>
            <a:r>
              <a:rPr lang="en-US" i="1" dirty="0" smtClean="0"/>
              <a:t>n</a:t>
            </a:r>
            <a:r>
              <a:rPr lang="en-US" dirty="0" smtClean="0"/>
              <a:t> </a:t>
            </a:r>
            <a:r>
              <a:rPr lang="en-US" dirty="0" smtClean="0">
                <a:latin typeface="Cambria Math"/>
                <a:ea typeface="Cambria Math"/>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dirty="0" smtClean="0"/>
              <a:t>       </a:t>
            </a:r>
            <a:r>
              <a:rPr lang="en-US" i="1" dirty="0" smtClean="0"/>
              <a:t>d</a:t>
            </a:r>
            <a:r>
              <a:rPr lang="en-US" dirty="0" smtClean="0"/>
              <a:t> := </a:t>
            </a:r>
            <a:r>
              <a:rPr lang="en-US" dirty="0" smtClean="0">
                <a:latin typeface="Cambria Math"/>
                <a:ea typeface="Cambria Math"/>
              </a:rPr>
              <a:t>⌊</a:t>
            </a:r>
            <a:r>
              <a:rPr lang="en-US" dirty="0" smtClean="0"/>
              <a:t>(</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t>)/</a:t>
            </a:r>
            <a:r>
              <a:rPr lang="en-US" dirty="0" smtClean="0">
                <a:latin typeface="Cambria Math" pitchFamily="18" charset="0"/>
                <a:ea typeface="Cambria Math" pitchFamily="18" charset="0"/>
              </a:rPr>
              <a:t>2</a:t>
            </a:r>
            <a:r>
              <a:rPr lang="en-US" dirty="0" smtClean="0">
                <a:latin typeface="Cambria Math"/>
                <a:ea typeface="Cambria Math"/>
              </a:rPr>
              <a:t>⌋</a:t>
            </a:r>
            <a:endParaRPr lang="en-US" i="1" dirty="0" smtClean="0"/>
          </a:p>
          <a:p>
            <a:pPr>
              <a:buNone/>
            </a:pPr>
            <a:r>
              <a:rPr lang="en-US" dirty="0" smtClean="0"/>
              <a:t>       </a:t>
            </a:r>
            <a:r>
              <a:rPr lang="en-US" i="1" dirty="0" err="1" smtClean="0"/>
              <a:t>s</a:t>
            </a:r>
            <a:r>
              <a:rPr lang="en-US" i="1" baseline="-25000" dirty="0" err="1" smtClean="0"/>
              <a:t>j</a:t>
            </a:r>
            <a:r>
              <a:rPr lang="en-US" baseline="-25000" dirty="0" smtClean="0">
                <a:latin typeface="Cambria Math" pitchFamily="18" charset="0"/>
                <a:ea typeface="Cambria Math" pitchFamily="18" charset="0"/>
              </a:rPr>
              <a:t> </a:t>
            </a:r>
            <a:r>
              <a:rPr lang="en-US" dirty="0" smtClean="0"/>
              <a:t>:= </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latin typeface="Cambria Math"/>
                <a:ea typeface="Cambria Math"/>
              </a:rPr>
              <a:t> − </a:t>
            </a:r>
            <a:r>
              <a:rPr lang="en-US" dirty="0" smtClean="0">
                <a:latin typeface="Cambria Math" pitchFamily="18" charset="0"/>
                <a:ea typeface="Cambria Math" pitchFamily="18" charset="0"/>
              </a:rPr>
              <a:t>2</a:t>
            </a:r>
            <a:r>
              <a:rPr lang="en-US" i="1" dirty="0" smtClean="0"/>
              <a:t>d</a:t>
            </a:r>
          </a:p>
          <a:p>
            <a:pPr>
              <a:buNone/>
            </a:pPr>
            <a:r>
              <a:rPr lang="en-US" dirty="0" smtClean="0"/>
              <a:t>       </a:t>
            </a:r>
            <a:r>
              <a:rPr lang="en-US" i="1" dirty="0" smtClean="0"/>
              <a:t>c</a:t>
            </a:r>
            <a:r>
              <a:rPr lang="en-US" dirty="0" smtClean="0"/>
              <a:t> := </a:t>
            </a:r>
            <a:r>
              <a:rPr lang="en-US" i="1" dirty="0" smtClean="0"/>
              <a:t>d</a:t>
            </a:r>
          </a:p>
          <a:p>
            <a:pPr>
              <a:buNone/>
            </a:pPr>
            <a:r>
              <a:rPr lang="en-US" i="1" dirty="0" err="1" smtClean="0"/>
              <a:t>s</a:t>
            </a:r>
            <a:r>
              <a:rPr lang="en-US" i="1" baseline="-25000" dirty="0" err="1" smtClean="0"/>
              <a:t>n</a:t>
            </a:r>
            <a:r>
              <a:rPr lang="en-US" baseline="-25000" dirty="0" smtClean="0">
                <a:latin typeface="Cambria Math" pitchFamily="18" charset="0"/>
                <a:ea typeface="Cambria Math" pitchFamily="18" charset="0"/>
              </a:rPr>
              <a:t> </a:t>
            </a:r>
            <a:r>
              <a:rPr lang="en-US" dirty="0" smtClean="0"/>
              <a:t>:= </a:t>
            </a:r>
            <a:r>
              <a:rPr lang="en-US" i="1" dirty="0" smtClean="0"/>
              <a:t> c</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smtClean="0"/>
              <a:t>r</a:t>
            </a:r>
            <a:r>
              <a:rPr kumimoji="0" lang="en-US" b="1" i="0" u="none" strike="noStrike" kern="1200" cap="none" spc="0" normalizeH="0" baseline="0" noProof="0" dirty="0" err="1" smtClean="0">
                <a:ln>
                  <a:noFill/>
                </a:ln>
                <a:solidFill>
                  <a:schemeClr val="tx1"/>
                </a:solidFill>
                <a:effectLst/>
                <a:uLnTx/>
                <a:uFillTx/>
                <a:latin typeface="+mn-lt"/>
                <a:ea typeface="+mn-ea"/>
                <a:cs typeface="+mn-cs"/>
              </a:rPr>
              <a:t>eturn</a:t>
            </a:r>
            <a:r>
              <a:rPr lang="en-US" dirty="0" smtClean="0"/>
              <a:t>(</a:t>
            </a:r>
            <a:r>
              <a:rPr lang="en-US" i="1" dirty="0" smtClean="0"/>
              <a:t>s</a:t>
            </a:r>
            <a:r>
              <a:rPr lang="en-US" baseline="-25000" dirty="0" smtClean="0">
                <a:latin typeface="Cambria Math" pitchFamily="18" charset="0"/>
                <a:ea typeface="Cambria Math" pitchFamily="18" charset="0"/>
              </a:rPr>
              <a:t>0</a:t>
            </a:r>
            <a:r>
              <a:rPr lang="en-US" i="1" dirty="0" smtClean="0"/>
              <a:t>,s</a:t>
            </a:r>
            <a:r>
              <a:rPr lang="en-US" baseline="-25000" dirty="0" smtClean="0">
                <a:latin typeface="Cambria Math" pitchFamily="18" charset="0"/>
                <a:ea typeface="Cambria Math" pitchFamily="18" charset="0"/>
              </a:rPr>
              <a:t>1</a:t>
            </a:r>
            <a:r>
              <a:rPr lang="en-US" i="1" dirty="0" smtClean="0"/>
              <a:t>,…, </a:t>
            </a:r>
            <a:r>
              <a:rPr lang="en-US" i="1" dirty="0" err="1" smtClean="0"/>
              <a:t>s</a:t>
            </a:r>
            <a:r>
              <a:rPr lang="en-US" i="1" baseline="-25000" dirty="0" err="1" smtClean="0"/>
              <a:t>n</a:t>
            </a:r>
            <a:r>
              <a:rPr lang="en-US" dirty="0" smtClean="0"/>
              <a:t>){t</a:t>
            </a:r>
            <a:r>
              <a:rPr lang="en-US" noProof="0" dirty="0" smtClean="0"/>
              <a:t>he binary expansion of the sum is </a:t>
            </a:r>
            <a:r>
              <a:rPr lang="en-US" dirty="0" smtClean="0"/>
              <a:t>(</a:t>
            </a:r>
            <a:r>
              <a:rPr lang="en-US" i="1" dirty="0" smtClean="0"/>
              <a:t>s</a:t>
            </a:r>
            <a:r>
              <a:rPr lang="en-US" i="1" baseline="-25000" dirty="0" smtClean="0"/>
              <a:t>n</a:t>
            </a:r>
            <a:r>
              <a:rPr lang="en-US" i="1" dirty="0" smtClean="0"/>
              <a:t>,s</a:t>
            </a:r>
            <a:r>
              <a:rPr lang="en-US" i="1" baseline="-25000" dirty="0" smtClean="0"/>
              <a:t>n-</a:t>
            </a:r>
            <a:r>
              <a:rPr lang="en-US" baseline="-25000" dirty="0" smtClean="0">
                <a:latin typeface="Cambria Math" pitchFamily="18" charset="0"/>
                <a:ea typeface="Cambria Math" pitchFamily="18" charset="0"/>
              </a:rPr>
              <a:t>1</a:t>
            </a:r>
            <a:r>
              <a:rPr lang="en-US" i="1" dirty="0" smtClean="0"/>
              <a:t>,…,s</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kumimoji="0" lang="en-US" b="0" u="none" strike="noStrike" kern="1200" cap="none" spc="0" normalizeH="0" baseline="0" noProof="0" dirty="0" smtClean="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F06F95D5-60A3-455B-B6CD-4DC2757B130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Multiplication of Integers</a:t>
            </a:r>
            <a:endParaRPr lang="en-US" dirty="0"/>
          </a:p>
        </p:txBody>
      </p:sp>
      <p:sp>
        <p:nvSpPr>
          <p:cNvPr id="3" name="Content Placeholder 2"/>
          <p:cNvSpPr>
            <a:spLocks noGrp="1"/>
          </p:cNvSpPr>
          <p:nvPr>
            <p:ph idx="1"/>
          </p:nvPr>
        </p:nvSpPr>
        <p:spPr/>
        <p:txBody>
          <a:bodyPr>
            <a:normAutofit/>
          </a:bodyPr>
          <a:lstStyle/>
          <a:p>
            <a:r>
              <a:rPr lang="en-US" dirty="0" smtClean="0"/>
              <a:t>Algorithm for computing the product of two </a:t>
            </a:r>
            <a:r>
              <a:rPr lang="en-US" i="1" dirty="0" smtClean="0"/>
              <a:t>n</a:t>
            </a:r>
            <a:r>
              <a:rPr lang="en-US" dirty="0" smtClean="0"/>
              <a:t> bit integers.</a:t>
            </a:r>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multiply two </a:t>
            </a:r>
            <a:r>
              <a:rPr lang="en-US" i="1" dirty="0" smtClean="0"/>
              <a:t>n</a:t>
            </a:r>
            <a:r>
              <a:rPr lang="en-US" dirty="0" smtClean="0"/>
              <a:t>-bit integers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endParaRPr lang="en-US" dirty="0"/>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multiply</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smtClean="0"/>
              <a:t>{the binary expansions of a and b are (</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and (</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,…,b</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respectively}</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dirty="0" err="1" smtClean="0"/>
              <a:t>b</a:t>
            </a:r>
            <a:r>
              <a:rPr lang="en-US" sz="2600" i="1" baseline="-25000" dirty="0" err="1" smtClean="0"/>
              <a:t>j</a:t>
            </a:r>
            <a:r>
              <a:rPr lang="en-US" sz="2600" i="1" baseline="-250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err="1" smtClean="0"/>
              <a:t>c</a:t>
            </a:r>
            <a:r>
              <a:rPr lang="en-US" sz="2600" i="1" baseline="-25000" dirty="0" err="1" smtClean="0"/>
              <a:t>j</a:t>
            </a:r>
            <a:r>
              <a:rPr lang="en-US" sz="2600" i="1" baseline="-25000" dirty="0" smtClean="0"/>
              <a:t> </a:t>
            </a:r>
            <a:r>
              <a:rPr lang="en-US" sz="2600" dirty="0" smtClean="0">
                <a:ea typeface="Cambria Math" pitchFamily="18" charset="0"/>
              </a:rPr>
              <a:t>= </a:t>
            </a:r>
            <a:r>
              <a:rPr lang="en-US" sz="2600" i="1" dirty="0" smtClean="0">
                <a:ea typeface="Cambria Math" pitchFamily="18" charset="0"/>
              </a:rPr>
              <a:t>a</a:t>
            </a:r>
            <a:r>
              <a:rPr lang="en-US" sz="2600" dirty="0" smtClean="0">
                <a:ea typeface="Cambria Math" pitchFamily="18" charset="0"/>
              </a:rPr>
              <a:t>  shifted </a:t>
            </a:r>
            <a:r>
              <a:rPr lang="en-US" sz="2600" i="1" dirty="0" smtClean="0">
                <a:ea typeface="Cambria Math" pitchFamily="18" charset="0"/>
              </a:rPr>
              <a:t>j</a:t>
            </a:r>
            <a:r>
              <a:rPr lang="en-US" sz="2600" dirty="0" smtClean="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else</a:t>
            </a:r>
            <a:r>
              <a:rPr kumimoji="0" lang="en-US" sz="2600" b="1" i="0" u="none" strike="noStrike" kern="1200" cap="none" spc="0" normalizeH="0" noProof="0" dirty="0" smtClean="0">
                <a:ln>
                  <a:noFill/>
                </a:ln>
                <a:solidFill>
                  <a:schemeClr val="tx1"/>
                </a:solidFill>
                <a:effectLst/>
                <a:uLnTx/>
                <a:uFillTx/>
                <a:ea typeface="Cambria Math" pitchFamily="18" charset="0"/>
                <a:cs typeface="+mn-cs"/>
              </a:rPr>
              <a:t> </a:t>
            </a:r>
            <a:r>
              <a:rPr lang="en-US" sz="2600" i="1" noProof="0" dirty="0" smtClean="0"/>
              <a:t>c</a:t>
            </a:r>
            <a:r>
              <a:rPr lang="en-US" sz="2600" i="1" baseline="-25000" dirty="0" smtClean="0"/>
              <a:t>j</a:t>
            </a:r>
            <a:r>
              <a:rPr lang="en-US" sz="2600" baseline="-25000" dirty="0" smtClean="0">
                <a:latin typeface="Cambria Math" pitchFamily="18" charset="0"/>
                <a:ea typeface="Cambria Math" pitchFamily="18" charset="0"/>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lang="en-US" sz="2600" i="1" noProof="0" dirty="0" smtClean="0"/>
              <a:t>c</a:t>
            </a:r>
            <a:r>
              <a:rPr lang="en-US" sz="2600" baseline="-25000" dirty="0" smtClean="0">
                <a:latin typeface="Cambria Math" pitchFamily="18" charset="0"/>
                <a:ea typeface="Cambria Math" pitchFamily="18" charset="0"/>
              </a:rPr>
              <a:t>o</a:t>
            </a:r>
            <a:r>
              <a:rPr lang="en-US" sz="2600" i="1" dirty="0" smtClean="0"/>
              <a:t>,c</a:t>
            </a:r>
            <a:r>
              <a:rPr lang="en-US" sz="2600" baseline="-25000" dirty="0" smtClean="0">
                <a:latin typeface="Cambria Math" pitchFamily="18" charset="0"/>
                <a:ea typeface="Cambria Math" pitchFamily="18" charset="0"/>
              </a:rPr>
              <a:t>1</a:t>
            </a:r>
            <a:r>
              <a:rPr lang="en-US" sz="2600" i="1" dirty="0" smtClean="0"/>
              <a:t>,…, c</a:t>
            </a:r>
            <a:r>
              <a:rPr lang="en-US" sz="2600" i="1" baseline="-25000" dirty="0" smtClean="0"/>
              <a:t>n-</a:t>
            </a:r>
            <a:r>
              <a:rPr lang="en-US" sz="2600" baseline="-25000" dirty="0" smtClean="0"/>
              <a:t>1 </a:t>
            </a:r>
            <a:r>
              <a:rPr lang="en-US" sz="2600" dirty="0" smtClean="0">
                <a:ea typeface="Cambria Math" pitchFamily="18" charset="0"/>
              </a:rPr>
              <a:t>are the partial products}</a:t>
            </a:r>
          </a:p>
          <a:p>
            <a:pPr marL="274320" lvl="0" indent="-274320">
              <a:spcBef>
                <a:spcPct val="20000"/>
              </a:spcBef>
              <a:buClr>
                <a:schemeClr val="accent3"/>
              </a:buClr>
              <a:buSzPct val="95000"/>
              <a:defRPr/>
            </a:pPr>
            <a:r>
              <a:rPr lang="en-US" sz="2600" dirty="0" smtClean="0"/>
              <a:t> </a:t>
            </a:r>
            <a:r>
              <a:rPr lang="en-US" sz="2600" i="1" dirty="0" smtClean="0"/>
              <a:t>p</a:t>
            </a:r>
            <a:r>
              <a:rPr lang="en-US" sz="2600" dirty="0" smtClean="0"/>
              <a:t> := </a:t>
            </a:r>
            <a:r>
              <a:rPr lang="en-US" sz="2600" dirty="0" smtClean="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smtClean="0"/>
              <a:t>for  </a:t>
            </a:r>
            <a:r>
              <a:rPr lang="en-US" sz="2600" i="1" dirty="0" smtClean="0"/>
              <a:t>j</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endParaRPr kumimoji="0" lang="en-US" sz="2600" b="1" u="none" strike="noStrike" kern="1200" cap="none" spc="0" normalizeH="0" baseline="0" noProof="0" dirty="0" smtClean="0">
              <a:ln>
                <a:noFill/>
              </a:ln>
              <a:solidFill>
                <a:schemeClr val="tx1"/>
              </a:solidFill>
              <a:effectLst/>
              <a:uLnTx/>
              <a:uFillTx/>
              <a:ea typeface="+mn-ea"/>
              <a:cs typeface="+mn-cs"/>
            </a:endParaRPr>
          </a:p>
          <a:p>
            <a:pPr>
              <a:buNone/>
            </a:pPr>
            <a:r>
              <a:rPr lang="en-US" sz="2600" i="1" dirty="0" smtClean="0"/>
              <a:t>    p </a:t>
            </a:r>
            <a:r>
              <a:rPr lang="en-US" sz="2600" baseline="-25000" dirty="0" smtClean="0">
                <a:latin typeface="Cambria Math" pitchFamily="18" charset="0"/>
                <a:ea typeface="Cambria Math" pitchFamily="18" charset="0"/>
              </a:rPr>
              <a:t> </a:t>
            </a:r>
            <a:r>
              <a:rPr lang="en-US" sz="2600" dirty="0" smtClean="0"/>
              <a:t>:= </a:t>
            </a:r>
            <a:r>
              <a:rPr lang="en-US" sz="2600" i="1" dirty="0" smtClean="0"/>
              <a:t>p</a:t>
            </a:r>
            <a:r>
              <a:rPr lang="en-US" sz="2600" i="1" baseline="-25000" dirty="0" smtClean="0"/>
              <a:t> </a:t>
            </a:r>
            <a:r>
              <a:rPr lang="en-US" sz="2600" dirty="0" smtClean="0"/>
              <a:t>+</a:t>
            </a:r>
            <a:r>
              <a:rPr lang="en-US" sz="2600" i="1" dirty="0" smtClean="0"/>
              <a:t> </a:t>
            </a:r>
            <a:r>
              <a:rPr lang="en-US" sz="2600" i="1" dirty="0" err="1" smtClean="0"/>
              <a:t>c</a:t>
            </a:r>
            <a:r>
              <a:rPr lang="en-US" sz="2600" i="1" baseline="-25000" dirty="0" err="1" smtClean="0"/>
              <a:t>j</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dirty="0" smtClean="0"/>
              <a:t>p </a:t>
            </a:r>
            <a:r>
              <a:rPr lang="en-US" sz="2600" dirty="0" smtClean="0"/>
              <a:t>{p is the value of </a:t>
            </a:r>
            <a:r>
              <a:rPr lang="en-US" sz="2600" i="1" dirty="0" err="1" smtClean="0"/>
              <a:t>ab</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Integer Representations and Algorithms </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In cryptography, it  is important to be able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 efficiently, where </a:t>
            </a:r>
            <a:r>
              <a:rPr lang="en-US" i="1" dirty="0" smtClean="0"/>
              <a:t>b</a:t>
            </a:r>
            <a:r>
              <a:rPr lang="en-US" dirty="0" smtClean="0"/>
              <a:t>, </a:t>
            </a:r>
            <a:r>
              <a:rPr lang="en-US" i="1" dirty="0" smtClean="0"/>
              <a:t>n</a:t>
            </a:r>
            <a:r>
              <a:rPr lang="en-US" dirty="0" smtClean="0"/>
              <a:t>, and </a:t>
            </a:r>
            <a:r>
              <a:rPr lang="en-US" i="1" dirty="0" smtClean="0"/>
              <a:t>m</a:t>
            </a:r>
            <a:r>
              <a:rPr lang="en-US" dirty="0" smtClean="0"/>
              <a:t>  are large integers.</a:t>
            </a:r>
          </a:p>
          <a:p>
            <a:r>
              <a:rPr lang="en-US" dirty="0" smtClean="0"/>
              <a:t>Use the binary expansion of </a:t>
            </a:r>
            <a:r>
              <a:rPr lang="en-US" i="1" dirty="0" smtClean="0"/>
              <a:t>n</a:t>
            </a:r>
            <a:r>
              <a:rPr lang="en-US" dirty="0" smtClean="0"/>
              <a:t>, </a:t>
            </a:r>
            <a:r>
              <a:rPr lang="en-US" i="1" dirty="0" smtClean="0"/>
              <a:t>n</a:t>
            </a:r>
            <a:r>
              <a:rPr lang="en-US" dirty="0" smtClean="0"/>
              <a:t> = (</a:t>
            </a:r>
            <a:r>
              <a:rPr lang="en-US" i="1" dirty="0" smtClean="0"/>
              <a:t>a</a:t>
            </a:r>
            <a:r>
              <a:rPr lang="en-US" i="1" baseline="-25000" dirty="0" smtClean="0"/>
              <a:t>k-</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o</a:t>
            </a:r>
            <a:r>
              <a:rPr lang="en-US" dirty="0" smtClean="0"/>
              <a:t>)</a:t>
            </a:r>
            <a:r>
              <a:rPr lang="en-US" baseline="-25000" dirty="0" smtClean="0">
                <a:latin typeface="Cambria Math" pitchFamily="18" charset="0"/>
                <a:ea typeface="Cambria Math" pitchFamily="18" charset="0"/>
              </a:rPr>
              <a:t>2</a:t>
            </a:r>
            <a:r>
              <a:rPr lang="en-US" dirty="0" smtClean="0"/>
              <a:t> , to compute </a:t>
            </a:r>
            <a:r>
              <a:rPr lang="en-US" i="1" dirty="0" err="1" smtClean="0"/>
              <a:t>b</a:t>
            </a:r>
            <a:r>
              <a:rPr lang="en-US" i="1" baseline="30000" dirty="0" err="1" smtClean="0"/>
              <a:t>n</a:t>
            </a:r>
            <a:r>
              <a:rPr lang="en-US" i="1" baseline="30000" dirty="0" smtClean="0"/>
              <a:t> </a:t>
            </a:r>
            <a:r>
              <a:rPr lang="en-US" dirty="0" smtClean="0"/>
              <a:t>.</a:t>
            </a:r>
          </a:p>
          <a:p>
            <a:pPr>
              <a:buNone/>
            </a:pPr>
            <a:r>
              <a:rPr lang="en-US" dirty="0" smtClean="0"/>
              <a:t>     Note that:</a:t>
            </a:r>
          </a:p>
          <a:p>
            <a:pPr>
              <a:buNone/>
            </a:pPr>
            <a:r>
              <a:rPr lang="en-US" sz="4100" i="1" dirty="0" smtClean="0"/>
              <a:t>                           </a:t>
            </a:r>
            <a:endParaRPr lang="en-US" sz="4100" dirty="0" smtClean="0"/>
          </a:p>
          <a:p>
            <a:r>
              <a:rPr lang="en-US" dirty="0" smtClean="0"/>
              <a:t>Therefore,  to compute  </a:t>
            </a:r>
            <a:r>
              <a:rPr lang="en-US" i="1" dirty="0" err="1" smtClean="0"/>
              <a:t>b</a:t>
            </a:r>
            <a:r>
              <a:rPr lang="en-US" i="1" baseline="30000" dirty="0" err="1" smtClean="0"/>
              <a:t>n</a:t>
            </a:r>
            <a:r>
              <a:rPr lang="en-US" i="1" dirty="0" smtClean="0"/>
              <a:t>, </a:t>
            </a:r>
            <a:r>
              <a:rPr lang="en-US" dirty="0" smtClean="0"/>
              <a:t>we need only compute the values of  </a:t>
            </a:r>
            <a:r>
              <a:rPr lang="en-US" i="1" dirty="0" smtClean="0"/>
              <a:t>b</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4</a:t>
            </a:r>
            <a:r>
              <a:rPr lang="en-US" dirty="0" smtClean="0"/>
              <a:t>, (</a:t>
            </a:r>
            <a:r>
              <a:rPr lang="en-US" i="1" dirty="0" smtClean="0"/>
              <a:t>b</a:t>
            </a:r>
            <a:r>
              <a:rPr lang="en-US" baseline="30000" dirty="0" smtClean="0">
                <a:latin typeface="Cambria Math" pitchFamily="18" charset="0"/>
                <a:ea typeface="Cambria Math" pitchFamily="18" charset="0"/>
              </a:rPr>
              <a:t>4</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8</a:t>
            </a:r>
            <a:r>
              <a:rPr lang="en-US" dirty="0" smtClean="0"/>
              <a:t> , …,       and the multiply the terms           in this list, where </a:t>
            </a:r>
            <a:r>
              <a:rPr lang="en-US" i="1" dirty="0" err="1" smtClean="0"/>
              <a:t>a</a:t>
            </a:r>
            <a:r>
              <a:rPr lang="en-US" i="1" baseline="-25000" dirty="0" err="1" smtClean="0"/>
              <a:t>j</a:t>
            </a:r>
            <a:r>
              <a:rPr lang="en-US" i="1" dirty="0" smtClean="0"/>
              <a:t> = </a:t>
            </a:r>
            <a:r>
              <a:rPr lang="en-US" dirty="0" smtClean="0">
                <a:latin typeface="Cambria Math" pitchFamily="18" charset="0"/>
                <a:ea typeface="Cambria Math" pitchFamily="18" charset="0"/>
              </a:rPr>
              <a:t>1</a:t>
            </a:r>
            <a:r>
              <a:rPr lang="en-US" i="1" dirty="0" smtClean="0"/>
              <a:t>.</a:t>
            </a:r>
          </a:p>
          <a:p>
            <a:pPr>
              <a:buNone/>
            </a:pPr>
            <a:endParaRPr lang="en-US" i="1" dirty="0" smtClean="0"/>
          </a:p>
          <a:p>
            <a:pPr>
              <a:buNone/>
            </a:pPr>
            <a:r>
              <a:rPr lang="en-US" b="1" dirty="0" smtClean="0"/>
              <a:t>    Example</a:t>
            </a:r>
            <a:r>
              <a:rPr lang="en-US" dirty="0" smtClean="0"/>
              <a:t>: </a:t>
            </a:r>
            <a:r>
              <a:rPr lang="en-US" b="1" dirty="0" smtClean="0">
                <a:solidFill>
                  <a:srgbClr val="FF0000"/>
                </a:solidFill>
              </a:rPr>
              <a:t>Compute </a:t>
            </a:r>
            <a:r>
              <a:rPr lang="en-US" b="1" dirty="0" smtClean="0">
                <a:solidFill>
                  <a:srgbClr val="FF0000"/>
                </a:solidFill>
                <a:latin typeface="Cambria Math" pitchFamily="18" charset="0"/>
                <a:ea typeface="Cambria Math" pitchFamily="18" charset="0"/>
              </a:rPr>
              <a:t>3</a:t>
            </a:r>
            <a:r>
              <a:rPr lang="en-US" b="1" baseline="30000" dirty="0" smtClean="0">
                <a:solidFill>
                  <a:srgbClr val="FF0000"/>
                </a:solidFill>
                <a:latin typeface="Cambria Math" pitchFamily="18" charset="0"/>
                <a:ea typeface="Cambria Math" pitchFamily="18" charset="0"/>
              </a:rPr>
              <a:t>11</a:t>
            </a:r>
            <a:r>
              <a:rPr lang="en-US" b="1" i="1" dirty="0" smtClean="0">
                <a:solidFill>
                  <a:srgbClr val="FF0000"/>
                </a:solidFill>
              </a:rPr>
              <a:t> </a:t>
            </a:r>
            <a:r>
              <a:rPr lang="en-US" b="1" dirty="0" smtClean="0">
                <a:solidFill>
                  <a:srgbClr val="FF0000"/>
                </a:solidFill>
              </a:rPr>
              <a:t>using this method</a:t>
            </a:r>
            <a:r>
              <a:rPr lang="en-US" b="1" i="1" dirty="0" smtClean="0">
                <a:solidFill>
                  <a:srgbClr val="FF0000"/>
                </a:solidFill>
              </a:rPr>
              <a:t>.</a:t>
            </a:r>
          </a:p>
          <a:p>
            <a:pPr>
              <a:buNone/>
            </a:pPr>
            <a:r>
              <a:rPr lang="en-US" b="1" i="1" baseline="30000" dirty="0" smtClean="0">
                <a:solidFill>
                  <a:srgbClr val="FF0000"/>
                </a:solidFill>
                <a:latin typeface="Cambria Math" pitchFamily="18" charset="0"/>
                <a:ea typeface="Cambria Math" pitchFamily="18" charset="0"/>
              </a:rPr>
              <a:t>       </a:t>
            </a:r>
            <a:r>
              <a:rPr lang="en-US" b="1" dirty="0" smtClean="0">
                <a:solidFill>
                  <a:srgbClr val="FF0000"/>
                </a:solidFill>
              </a:rPr>
              <a:t>Solution: Note that </a:t>
            </a:r>
            <a:r>
              <a:rPr lang="en-US" b="1" dirty="0" smtClean="0">
                <a:solidFill>
                  <a:srgbClr val="FF0000"/>
                </a:solidFill>
                <a:latin typeface="Cambria Math" pitchFamily="18" charset="0"/>
                <a:ea typeface="Cambria Math" pitchFamily="18" charset="0"/>
              </a:rPr>
              <a:t>11 </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1011</a:t>
            </a:r>
            <a:r>
              <a:rPr lang="en-US" b="1" dirty="0" smtClean="0">
                <a:solidFill>
                  <a:srgbClr val="FF0000"/>
                </a:solidFill>
              </a:rPr>
              <a:t>)</a:t>
            </a:r>
            <a:r>
              <a:rPr lang="en-US" b="1" baseline="-25000" dirty="0" smtClean="0">
                <a:solidFill>
                  <a:srgbClr val="FF0000"/>
                </a:solidFill>
                <a:latin typeface="Cambria Math" pitchFamily="18" charset="0"/>
                <a:ea typeface="Cambria Math" pitchFamily="18" charset="0"/>
              </a:rPr>
              <a:t>2</a:t>
            </a:r>
            <a:r>
              <a:rPr lang="en-US" b="1" dirty="0" smtClean="0">
                <a:solidFill>
                  <a:srgbClr val="FF0000"/>
                </a:solidFill>
              </a:rPr>
              <a:t> so that   </a:t>
            </a:r>
            <a:r>
              <a:rPr lang="en-US" b="1" dirty="0" smtClean="0">
                <a:solidFill>
                  <a:srgbClr val="FF0000"/>
                </a:solidFill>
                <a:latin typeface="Cambria Math" pitchFamily="18" charset="0"/>
                <a:ea typeface="Cambria Math" pitchFamily="18" charset="0"/>
              </a:rPr>
              <a:t>3</a:t>
            </a:r>
            <a:r>
              <a:rPr lang="en-US" b="1" baseline="30000" dirty="0" smtClean="0">
                <a:solidFill>
                  <a:srgbClr val="FF0000"/>
                </a:solidFill>
                <a:latin typeface="Cambria Math" pitchFamily="18" charset="0"/>
                <a:ea typeface="Cambria Math" pitchFamily="18" charset="0"/>
              </a:rPr>
              <a:t>11</a:t>
            </a:r>
            <a:r>
              <a:rPr lang="en-US" b="1" i="1" dirty="0" smtClean="0">
                <a:solidFill>
                  <a:srgbClr val="FF0000"/>
                </a:solidFill>
              </a:rPr>
              <a:t> </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3</a:t>
            </a:r>
            <a:r>
              <a:rPr lang="en-US" b="1" baseline="30000" dirty="0" smtClean="0">
                <a:solidFill>
                  <a:srgbClr val="FF0000"/>
                </a:solidFill>
                <a:latin typeface="Cambria Math" pitchFamily="18" charset="0"/>
                <a:ea typeface="Cambria Math" pitchFamily="18" charset="0"/>
              </a:rPr>
              <a:t>8</a:t>
            </a:r>
            <a:r>
              <a:rPr lang="en-US" b="1" dirty="0" smtClean="0">
                <a:solidFill>
                  <a:srgbClr val="FF0000"/>
                </a:solidFill>
                <a:latin typeface="Cambria Math" pitchFamily="18" charset="0"/>
                <a:ea typeface="Cambria Math" pitchFamily="18" charset="0"/>
              </a:rPr>
              <a:t> 3</a:t>
            </a:r>
            <a:r>
              <a:rPr lang="en-US" b="1" baseline="30000" dirty="0" smtClean="0">
                <a:solidFill>
                  <a:srgbClr val="FF0000"/>
                </a:solidFill>
                <a:latin typeface="Cambria Math" pitchFamily="18" charset="0"/>
                <a:ea typeface="Cambria Math" pitchFamily="18" charset="0"/>
              </a:rPr>
              <a:t>2</a:t>
            </a:r>
            <a:r>
              <a:rPr lang="en-US" b="1" dirty="0" smtClean="0">
                <a:solidFill>
                  <a:srgbClr val="FF0000"/>
                </a:solidFill>
                <a:latin typeface="Cambria Math" pitchFamily="18" charset="0"/>
                <a:ea typeface="Cambria Math" pitchFamily="18" charset="0"/>
              </a:rPr>
              <a:t> 3</a:t>
            </a:r>
            <a:r>
              <a:rPr lang="en-US" b="1" baseline="30000" dirty="0" smtClean="0">
                <a:solidFill>
                  <a:srgbClr val="FF0000"/>
                </a:solidFill>
                <a:latin typeface="Cambria Math" pitchFamily="18" charset="0"/>
                <a:ea typeface="Cambria Math" pitchFamily="18" charset="0"/>
              </a:rPr>
              <a:t>1</a:t>
            </a:r>
            <a:r>
              <a:rPr lang="en-US" b="1" dirty="0" smtClean="0">
                <a:solidFill>
                  <a:srgbClr val="FF0000"/>
                </a:solidFill>
                <a:latin typeface="Cambria Math" pitchFamily="18" charset="0"/>
                <a:ea typeface="Cambria Math" pitchFamily="18" charset="0"/>
              </a:rPr>
              <a:t> </a:t>
            </a:r>
            <a:r>
              <a:rPr lang="en-US" b="1" dirty="0" smtClean="0">
                <a:solidFill>
                  <a:srgbClr val="FF0000"/>
                </a:solidFill>
              </a:rPr>
              <a:t>=</a:t>
            </a:r>
            <a:r>
              <a:rPr lang="en-US" b="1" dirty="0" smtClean="0">
                <a:solidFill>
                  <a:srgbClr val="FF0000"/>
                </a:solidFill>
                <a:latin typeface="Cambria Math" pitchFamily="18" charset="0"/>
                <a:ea typeface="Cambria Math" pitchFamily="18" charset="0"/>
              </a:rPr>
              <a:t>     </a:t>
            </a:r>
          </a:p>
          <a:p>
            <a:pPr>
              <a:buNone/>
            </a:pPr>
            <a:r>
              <a:rPr lang="en-US" b="1" dirty="0" smtClean="0">
                <a:solidFill>
                  <a:srgbClr val="FF0000"/>
                </a:solidFill>
                <a:latin typeface="Cambria Math" pitchFamily="18" charset="0"/>
                <a:ea typeface="Cambria Math" pitchFamily="18" charset="0"/>
              </a:rPr>
              <a:t>     ((3</a:t>
            </a:r>
            <a:r>
              <a:rPr lang="en-US" b="1" baseline="30000" dirty="0" smtClean="0">
                <a:solidFill>
                  <a:srgbClr val="FF0000"/>
                </a:solidFill>
                <a:latin typeface="Cambria Math" pitchFamily="18" charset="0"/>
                <a:ea typeface="Cambria Math" pitchFamily="18" charset="0"/>
              </a:rPr>
              <a:t>2</a:t>
            </a:r>
            <a:r>
              <a:rPr lang="en-US" b="1" dirty="0" smtClean="0">
                <a:solidFill>
                  <a:srgbClr val="FF0000"/>
                </a:solidFill>
                <a:latin typeface="Cambria Math" pitchFamily="18" charset="0"/>
                <a:ea typeface="Cambria Math" pitchFamily="18" charset="0"/>
              </a:rPr>
              <a:t>)</a:t>
            </a:r>
            <a:r>
              <a:rPr lang="en-US" b="1" baseline="30000" dirty="0" smtClean="0">
                <a:solidFill>
                  <a:srgbClr val="FF0000"/>
                </a:solidFill>
                <a:latin typeface="Cambria Math" pitchFamily="18" charset="0"/>
                <a:ea typeface="Cambria Math" pitchFamily="18" charset="0"/>
              </a:rPr>
              <a:t>2 </a:t>
            </a:r>
            <a:r>
              <a:rPr lang="en-US" b="1" dirty="0" smtClean="0">
                <a:solidFill>
                  <a:srgbClr val="FF0000"/>
                </a:solidFill>
                <a:latin typeface="Cambria Math" pitchFamily="18" charset="0"/>
                <a:ea typeface="Cambria Math" pitchFamily="18" charset="0"/>
              </a:rPr>
              <a:t>)</a:t>
            </a:r>
            <a:r>
              <a:rPr lang="en-US" b="1" baseline="30000" dirty="0" smtClean="0">
                <a:solidFill>
                  <a:srgbClr val="FF0000"/>
                </a:solidFill>
                <a:latin typeface="Cambria Math" pitchFamily="18" charset="0"/>
                <a:ea typeface="Cambria Math" pitchFamily="18" charset="0"/>
              </a:rPr>
              <a:t>2 </a:t>
            </a:r>
            <a:r>
              <a:rPr lang="en-US" b="1" dirty="0" smtClean="0">
                <a:solidFill>
                  <a:srgbClr val="FF0000"/>
                </a:solidFill>
                <a:latin typeface="Cambria Math" pitchFamily="18" charset="0"/>
                <a:ea typeface="Cambria Math" pitchFamily="18" charset="0"/>
              </a:rPr>
              <a:t>3</a:t>
            </a:r>
            <a:r>
              <a:rPr lang="en-US" b="1" baseline="30000" dirty="0" smtClean="0">
                <a:solidFill>
                  <a:srgbClr val="FF0000"/>
                </a:solidFill>
                <a:latin typeface="Cambria Math" pitchFamily="18" charset="0"/>
                <a:ea typeface="Cambria Math" pitchFamily="18" charset="0"/>
              </a:rPr>
              <a:t>2</a:t>
            </a:r>
            <a:r>
              <a:rPr lang="en-US" b="1" dirty="0" smtClean="0">
                <a:solidFill>
                  <a:srgbClr val="FF0000"/>
                </a:solidFill>
                <a:latin typeface="Cambria Math" pitchFamily="18" charset="0"/>
                <a:ea typeface="Cambria Math" pitchFamily="18" charset="0"/>
              </a:rPr>
              <a:t> 3</a:t>
            </a:r>
            <a:r>
              <a:rPr lang="en-US" b="1" baseline="30000" dirty="0" smtClean="0">
                <a:solidFill>
                  <a:srgbClr val="FF0000"/>
                </a:solidFill>
                <a:latin typeface="Cambria Math" pitchFamily="18" charset="0"/>
                <a:ea typeface="Cambria Math" pitchFamily="18" charset="0"/>
              </a:rPr>
              <a:t>1</a:t>
            </a:r>
            <a:r>
              <a:rPr lang="en-US" b="1" dirty="0" smtClean="0">
                <a:solidFill>
                  <a:srgbClr val="FF0000"/>
                </a:solidFill>
                <a:latin typeface="Cambria Math" pitchFamily="18" charset="0"/>
                <a:ea typeface="Cambria Math" pitchFamily="18" charset="0"/>
              </a:rPr>
              <a:t>  = (9</a:t>
            </a:r>
            <a:r>
              <a:rPr lang="en-US" b="1" baseline="30000" dirty="0" smtClean="0">
                <a:solidFill>
                  <a:srgbClr val="FF0000"/>
                </a:solidFill>
                <a:latin typeface="Cambria Math" pitchFamily="18" charset="0"/>
                <a:ea typeface="Cambria Math" pitchFamily="18" charset="0"/>
              </a:rPr>
              <a:t>2 </a:t>
            </a:r>
            <a:r>
              <a:rPr lang="en-US" b="1" dirty="0" smtClean="0">
                <a:solidFill>
                  <a:srgbClr val="FF0000"/>
                </a:solidFill>
                <a:latin typeface="Cambria Math" pitchFamily="18" charset="0"/>
                <a:ea typeface="Cambria Math" pitchFamily="18" charset="0"/>
              </a:rPr>
              <a:t>)</a:t>
            </a:r>
            <a:r>
              <a:rPr lang="en-US" b="1" baseline="30000" dirty="0" smtClean="0">
                <a:solidFill>
                  <a:srgbClr val="FF0000"/>
                </a:solidFill>
                <a:latin typeface="Cambria Math" pitchFamily="18" charset="0"/>
                <a:ea typeface="Cambria Math" pitchFamily="18" charset="0"/>
              </a:rPr>
              <a:t>2 </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9 </a:t>
            </a:r>
            <a:r>
              <a:rPr lang="en-US" b="1" dirty="0" smtClean="0">
                <a:solidFill>
                  <a:srgbClr val="FF0000"/>
                </a:solidFill>
                <a:latin typeface="Cambria Math"/>
                <a:ea typeface="Cambria Math"/>
              </a:rPr>
              <a:t>∙</a:t>
            </a:r>
            <a:r>
              <a:rPr lang="en-US" b="1" dirty="0" smtClean="0">
                <a:solidFill>
                  <a:srgbClr val="FF0000"/>
                </a:solidFill>
                <a:latin typeface="Cambria Math" pitchFamily="18" charset="0"/>
                <a:ea typeface="Cambria Math" pitchFamily="18" charset="0"/>
              </a:rPr>
              <a:t>3 = (81)</a:t>
            </a:r>
            <a:r>
              <a:rPr lang="en-US" b="1" baseline="30000" dirty="0" smtClean="0">
                <a:solidFill>
                  <a:srgbClr val="FF0000"/>
                </a:solidFill>
                <a:latin typeface="Cambria Math" pitchFamily="18" charset="0"/>
                <a:ea typeface="Cambria Math" pitchFamily="18" charset="0"/>
              </a:rPr>
              <a:t>2 </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9 </a:t>
            </a:r>
            <a:r>
              <a:rPr lang="en-US" b="1" dirty="0" smtClean="0">
                <a:solidFill>
                  <a:srgbClr val="FF0000"/>
                </a:solidFill>
                <a:latin typeface="Cambria Math"/>
                <a:ea typeface="Cambria Math"/>
              </a:rPr>
              <a:t>∙</a:t>
            </a:r>
            <a:r>
              <a:rPr lang="en-US" b="1" dirty="0" smtClean="0">
                <a:solidFill>
                  <a:srgbClr val="FF0000"/>
                </a:solidFill>
                <a:latin typeface="Cambria Math" pitchFamily="18" charset="0"/>
                <a:ea typeface="Cambria Math" pitchFamily="18" charset="0"/>
              </a:rPr>
              <a:t>3 =6561</a:t>
            </a:r>
            <a:r>
              <a:rPr lang="en-US" b="1" baseline="30000" dirty="0" smtClean="0">
                <a:solidFill>
                  <a:srgbClr val="FF0000"/>
                </a:solidFill>
                <a:latin typeface="Cambria Math" pitchFamily="18" charset="0"/>
                <a:ea typeface="Cambria Math" pitchFamily="18" charset="0"/>
              </a:rPr>
              <a:t> </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9 </a:t>
            </a:r>
            <a:r>
              <a:rPr lang="en-US" b="1" dirty="0" smtClean="0">
                <a:solidFill>
                  <a:srgbClr val="FF0000"/>
                </a:solidFill>
                <a:latin typeface="Cambria Math"/>
                <a:ea typeface="Cambria Math"/>
              </a:rPr>
              <a:t>∙</a:t>
            </a:r>
            <a:r>
              <a:rPr lang="en-US" b="1" dirty="0" smtClean="0">
                <a:solidFill>
                  <a:srgbClr val="FF0000"/>
                </a:solidFill>
                <a:latin typeface="Cambria Math" pitchFamily="18" charset="0"/>
                <a:ea typeface="Cambria Math" pitchFamily="18" charset="0"/>
              </a:rPr>
              <a:t>3</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=117,147</a:t>
            </a:r>
            <a:r>
              <a:rPr lang="en-US" b="1" dirty="0" smtClean="0">
                <a:solidFill>
                  <a:srgbClr val="FF0000"/>
                </a:solidFill>
              </a:rPr>
              <a:t>. </a:t>
            </a:r>
            <a:endParaRPr lang="en-US" b="1" baseline="30000" dirty="0" smtClean="0">
              <a:solidFill>
                <a:srgbClr val="FF0000"/>
              </a:solidFill>
              <a:latin typeface="Cambria Math" pitchFamily="18" charset="0"/>
              <a:ea typeface="Cambria Math" pitchFamily="18" charset="0"/>
            </a:endParaRPr>
          </a:p>
          <a:p>
            <a:endParaRPr lang="en-US" dirty="0" smtClean="0"/>
          </a:p>
          <a:p>
            <a:endParaRPr lang="en-US" dirty="0" smtClean="0"/>
          </a:p>
          <a:p>
            <a:endParaRPr lang="en-US" dirty="0" smtClean="0"/>
          </a:p>
          <a:p>
            <a:pPr>
              <a:buNone/>
            </a:pPr>
            <a:endParaRPr lang="en-US" dirty="0" smtClean="0">
              <a:ea typeface="Cambria Math" pitchFamily="18" charset="0"/>
            </a:endParaRPr>
          </a:p>
          <a:p>
            <a:endParaRPr lang="en-US" dirty="0" smtClean="0"/>
          </a:p>
          <a:p>
            <a:endParaRPr lang="en-US" dirty="0" smtClean="0"/>
          </a:p>
          <a:p>
            <a:endParaRPr lang="en-US" baseline="-25000" dirty="0" smtClean="0"/>
          </a:p>
          <a:p>
            <a:endParaRPr lang="en-US"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b="1" i="1" dirty="0" smtClean="0">
                <a:solidFill>
                  <a:srgbClr val="FF0000"/>
                </a:solidFill>
              </a:rPr>
              <a:t>prime</a:t>
            </a:r>
            <a:r>
              <a:rPr lang="en-US" b="1" dirty="0" smtClean="0">
                <a:solidFill>
                  <a:srgbClr val="FF0000"/>
                </a:solidFill>
              </a:rPr>
              <a:t> </a:t>
            </a:r>
            <a:r>
              <a:rPr lang="en-US" dirty="0" smtClean="0"/>
              <a:t>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b="1" i="1" dirty="0" smtClean="0">
                <a:solidFill>
                  <a:srgbClr val="FF0000"/>
                </a:solidFill>
              </a:rPr>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a:t>
            </a:r>
            <a:r>
              <a:rPr lang="en-US" b="1" dirty="0" smtClean="0">
                <a:solidFill>
                  <a:srgbClr val="FF0000"/>
                </a:solidFill>
              </a:rPr>
              <a:t>Every positive integer greater than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can be written uniquely as a prime or as the product of two or more primes where the prime factors are written in order of </a:t>
            </a:r>
            <a:r>
              <a:rPr lang="en-US" b="1" dirty="0" err="1" smtClean="0">
                <a:solidFill>
                  <a:srgbClr val="FF0000"/>
                </a:solidFill>
              </a:rPr>
              <a:t>nondecreasing</a:t>
            </a:r>
            <a:r>
              <a:rPr lang="en-US" b="1" dirty="0" smtClean="0">
                <a:solidFill>
                  <a:srgbClr val="FF0000"/>
                </a:solidFill>
              </a:rPr>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2,3,5,7,11, 13, 1719,23,29,31,37,41,43,47,53,</a:t>
            </a:r>
          </a:p>
          <a:p>
            <a:pPr>
              <a:buNone/>
            </a:pPr>
            <a:r>
              <a:rPr lang="en-US" sz="2200" dirty="0" smtClean="0">
                <a:latin typeface="Cambria Math" pitchFamily="18" charset="0"/>
                <a:ea typeface="Cambria Math" pitchFamily="18" charset="0"/>
              </a:rPr>
              <a:t>                  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
        <p:nvSpPr>
          <p:cNvPr id="3" name="Slide Number Placeholder 2"/>
          <p:cNvSpPr>
            <a:spLocks noGrp="1"/>
          </p:cNvSpPr>
          <p:nvPr>
            <p:ph type="sldNum" sz="quarter" idx="12"/>
          </p:nvPr>
        </p:nvSpPr>
        <p:spPr/>
        <p:txBody>
          <a:bodyPr/>
          <a:lstStyle/>
          <a:p>
            <a:fld id="{F06F95D5-60A3-455B-B6CD-4DC2757B130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b="1" dirty="0" smtClean="0">
                <a:solidFill>
                  <a:srgbClr val="FF0000"/>
                </a:solidFill>
              </a:rPr>
              <a:t>If an integer </a:t>
            </a:r>
            <a:r>
              <a:rPr lang="en-US" b="1" i="1" dirty="0" smtClean="0">
                <a:solidFill>
                  <a:srgbClr val="FF0000"/>
                </a:solidFill>
              </a:rPr>
              <a:t>n</a:t>
            </a:r>
            <a:r>
              <a:rPr lang="en-US" b="1" dirty="0" smtClean="0">
                <a:solidFill>
                  <a:srgbClr val="FF0000"/>
                </a:solidFill>
              </a:rPr>
              <a:t> is a composite integer, then it has a prime divisor less than or equal to </a:t>
            </a:r>
            <a:r>
              <a:rPr lang="en-US" b="1" dirty="0" smtClean="0">
                <a:solidFill>
                  <a:srgbClr val="FF0000"/>
                </a:solidFill>
                <a:latin typeface="Cambria Math"/>
                <a:ea typeface="Cambria Math"/>
              </a:rPr>
              <a:t>√</a:t>
            </a:r>
            <a:r>
              <a:rPr lang="en-US" b="1" i="1" dirty="0" smtClean="0">
                <a:solidFill>
                  <a:srgbClr val="FF0000"/>
                </a:solidFill>
              </a:rPr>
              <a:t>n</a:t>
            </a:r>
            <a:r>
              <a:rPr lang="en-US" b="1" dirty="0" smtClean="0">
                <a:solidFill>
                  <a:srgbClr val="FF0000"/>
                </a:solidFill>
              </a:rPr>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
        <p:nvSpPr>
          <p:cNvPr id="3" name="Slide Number Placeholder 2"/>
          <p:cNvSpPr>
            <a:spLocks noGrp="1"/>
          </p:cNvSpPr>
          <p:nvPr>
            <p:ph type="sldNum" sz="quarter" idx="12"/>
          </p:nvPr>
        </p:nvSpPr>
        <p:spPr/>
        <p:txBody>
          <a:bodyPr/>
          <a:lstStyle/>
          <a:p>
            <a:fld id="{F06F95D5-60A3-455B-B6CD-4DC2757B1305}"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solidFill>
                  <a:schemeClr val="bg1">
                    <a:lumMod val="50000"/>
                  </a:schemeClr>
                </a:solidFill>
              </a:rPr>
              <a:t>Let </a:t>
            </a:r>
            <a:r>
              <a:rPr lang="en-US" sz="1800" i="1" dirty="0" smtClean="0">
                <a:solidFill>
                  <a:schemeClr val="bg1">
                    <a:lumMod val="50000"/>
                  </a:schemeClr>
                </a:solidFill>
              </a:rPr>
              <a:t>q = p</a:t>
            </a:r>
            <a:r>
              <a:rPr lang="en-US" sz="1800" baseline="-25000" dirty="0" smtClean="0">
                <a:solidFill>
                  <a:schemeClr val="bg1">
                    <a:lumMod val="50000"/>
                  </a:schemeClr>
                </a:solidFill>
                <a:latin typeface="Cambria Math" pitchFamily="18" charset="0"/>
                <a:ea typeface="Cambria Math" pitchFamily="18" charset="0"/>
              </a:rPr>
              <a:t>1</a:t>
            </a:r>
            <a:r>
              <a:rPr lang="en-US" sz="1800" i="1" dirty="0" smtClean="0">
                <a:solidFill>
                  <a:schemeClr val="bg1">
                    <a:lumMod val="50000"/>
                  </a:schemeClr>
                </a:solidFill>
              </a:rPr>
              <a:t>p</a:t>
            </a:r>
            <a:r>
              <a:rPr lang="en-US" sz="1800" baseline="-25000" dirty="0" smtClean="0">
                <a:solidFill>
                  <a:schemeClr val="bg1">
                    <a:lumMod val="50000"/>
                  </a:schemeClr>
                </a:solidFill>
                <a:latin typeface="Cambria Math" pitchFamily="18" charset="0"/>
                <a:ea typeface="Cambria Math" pitchFamily="18" charset="0"/>
              </a:rPr>
              <a:t>2</a:t>
            </a:r>
            <a:r>
              <a:rPr lang="en-US" sz="1800" i="1" dirty="0" smtClean="0">
                <a:solidFill>
                  <a:schemeClr val="bg1">
                    <a:lumMod val="50000"/>
                  </a:schemeClr>
                </a:solidFill>
                <a:ea typeface="Cambria Math"/>
              </a:rPr>
              <a:t>∙∙∙</a:t>
            </a:r>
            <a:r>
              <a:rPr lang="en-US" sz="1800" i="1" dirty="0" smtClean="0">
                <a:solidFill>
                  <a:schemeClr val="bg1">
                    <a:lumMod val="50000"/>
                  </a:schemeClr>
                </a:solidFill>
                <a:latin typeface="Cambria Math"/>
                <a:ea typeface="Cambria Math"/>
              </a:rPr>
              <a:t> </a:t>
            </a:r>
            <a:r>
              <a:rPr lang="en-US" sz="1800" i="1" dirty="0" err="1" smtClean="0">
                <a:solidFill>
                  <a:schemeClr val="bg1">
                    <a:lumMod val="50000"/>
                  </a:schemeClr>
                </a:solidFill>
              </a:rPr>
              <a:t>p</a:t>
            </a:r>
            <a:r>
              <a:rPr lang="en-US" sz="1800" i="1" baseline="-25000" dirty="0" err="1" smtClean="0">
                <a:solidFill>
                  <a:schemeClr val="bg1">
                    <a:lumMod val="50000"/>
                  </a:schemeClr>
                </a:solidFill>
              </a:rPr>
              <a:t>n</a:t>
            </a:r>
            <a:r>
              <a:rPr lang="en-US" sz="1800" i="1" dirty="0" smtClean="0">
                <a:solidFill>
                  <a:schemeClr val="bg1">
                    <a:lumMod val="50000"/>
                  </a:schemeClr>
                </a:solidFill>
              </a:rPr>
              <a:t> + </a:t>
            </a:r>
            <a:r>
              <a:rPr lang="en-US" sz="1800" dirty="0" smtClean="0">
                <a:solidFill>
                  <a:schemeClr val="bg1">
                    <a:lumMod val="50000"/>
                  </a:schemeClr>
                </a:solidFill>
                <a:latin typeface="Cambria Math" pitchFamily="18" charset="0"/>
                <a:ea typeface="Cambria Math" pitchFamily="18" charset="0"/>
              </a:rPr>
              <a:t>1</a:t>
            </a:r>
          </a:p>
          <a:p>
            <a:pPr lvl="1"/>
            <a:r>
              <a:rPr lang="en-US" sz="1800" dirty="0" smtClean="0">
                <a:solidFill>
                  <a:schemeClr val="bg1">
                    <a:lumMod val="50000"/>
                  </a:schemeClr>
                </a:solidFill>
              </a:rPr>
              <a:t>Either </a:t>
            </a:r>
            <a:r>
              <a:rPr lang="en-US" sz="1800" i="1" dirty="0" smtClean="0">
                <a:solidFill>
                  <a:schemeClr val="bg1">
                    <a:lumMod val="50000"/>
                  </a:schemeClr>
                </a:solidFill>
              </a:rPr>
              <a:t>q</a:t>
            </a:r>
            <a:r>
              <a:rPr lang="en-US" sz="1800" dirty="0" smtClean="0">
                <a:solidFill>
                  <a:schemeClr val="bg1">
                    <a:lumMod val="50000"/>
                  </a:schemeClr>
                </a:solidFill>
              </a:rPr>
              <a:t> is prime or by the fundamental theorem of arithmetic it is a product of primes. </a:t>
            </a:r>
          </a:p>
          <a:p>
            <a:pPr lvl="2"/>
            <a:r>
              <a:rPr lang="en-US" sz="1800" dirty="0" smtClean="0">
                <a:solidFill>
                  <a:schemeClr val="bg1">
                    <a:lumMod val="50000"/>
                  </a:schemeClr>
                </a:solidFill>
              </a:rPr>
              <a:t>But none of the primes</a:t>
            </a:r>
            <a:r>
              <a:rPr lang="en-US" sz="1800" i="1" dirty="0" smtClean="0">
                <a:solidFill>
                  <a:schemeClr val="bg1">
                    <a:lumMod val="50000"/>
                  </a:schemeClr>
                </a:solidFill>
              </a:rPr>
              <a:t> </a:t>
            </a:r>
            <a:r>
              <a:rPr lang="en-US" sz="1800" i="1" dirty="0" err="1" smtClean="0">
                <a:solidFill>
                  <a:schemeClr val="bg1">
                    <a:lumMod val="50000"/>
                  </a:schemeClr>
                </a:solidFill>
              </a:rPr>
              <a:t>p</a:t>
            </a:r>
            <a:r>
              <a:rPr lang="en-US" sz="1800" baseline="-25000" dirty="0" err="1" smtClean="0">
                <a:solidFill>
                  <a:schemeClr val="bg1">
                    <a:lumMod val="50000"/>
                  </a:schemeClr>
                </a:solidFill>
              </a:rPr>
              <a:t>j</a:t>
            </a:r>
            <a:r>
              <a:rPr lang="en-US" sz="1800" baseline="-25000" dirty="0" smtClean="0">
                <a:solidFill>
                  <a:schemeClr val="bg1">
                    <a:lumMod val="50000"/>
                  </a:schemeClr>
                </a:solidFill>
              </a:rPr>
              <a:t> </a:t>
            </a:r>
            <a:r>
              <a:rPr lang="en-US" sz="1800" dirty="0" smtClean="0">
                <a:solidFill>
                  <a:schemeClr val="bg1">
                    <a:lumMod val="50000"/>
                  </a:schemeClr>
                </a:solidFill>
              </a:rPr>
              <a:t>divides </a:t>
            </a:r>
            <a:r>
              <a:rPr lang="en-US" sz="1800" i="1" dirty="0" smtClean="0">
                <a:solidFill>
                  <a:schemeClr val="bg1">
                    <a:lumMod val="50000"/>
                  </a:schemeClr>
                </a:solidFill>
              </a:rPr>
              <a:t>q</a:t>
            </a:r>
            <a:r>
              <a:rPr lang="en-US" sz="1800" dirty="0" smtClean="0">
                <a:solidFill>
                  <a:schemeClr val="bg1">
                    <a:lumMod val="50000"/>
                  </a:schemeClr>
                </a:solidFill>
              </a:rPr>
              <a:t> since if  </a:t>
            </a:r>
            <a:r>
              <a:rPr lang="en-US" sz="1800" i="1" dirty="0" err="1" smtClean="0">
                <a:solidFill>
                  <a:schemeClr val="bg1">
                    <a:lumMod val="50000"/>
                  </a:schemeClr>
                </a:solidFill>
              </a:rPr>
              <a:t>p</a:t>
            </a:r>
            <a:r>
              <a:rPr lang="en-US" sz="1800" baseline="-25000" dirty="0" err="1" smtClean="0">
                <a:solidFill>
                  <a:schemeClr val="bg1">
                    <a:lumMod val="50000"/>
                  </a:schemeClr>
                </a:solidFill>
              </a:rPr>
              <a:t>j</a:t>
            </a:r>
            <a:r>
              <a:rPr lang="en-US" sz="1800" baseline="-25000" dirty="0" smtClean="0">
                <a:solidFill>
                  <a:schemeClr val="bg1">
                    <a:lumMod val="50000"/>
                  </a:schemeClr>
                </a:solidFill>
              </a:rPr>
              <a:t> </a:t>
            </a:r>
            <a:r>
              <a:rPr lang="en-US" sz="1800" dirty="0" smtClean="0">
                <a:solidFill>
                  <a:schemeClr val="bg1">
                    <a:lumMod val="50000"/>
                  </a:schemeClr>
                </a:solidFill>
              </a:rPr>
              <a:t>| </a:t>
            </a:r>
            <a:r>
              <a:rPr lang="en-US" sz="1800" i="1" dirty="0" smtClean="0">
                <a:solidFill>
                  <a:schemeClr val="bg1">
                    <a:lumMod val="50000"/>
                  </a:schemeClr>
                </a:solidFill>
              </a:rPr>
              <a:t>q</a:t>
            </a:r>
            <a:r>
              <a:rPr lang="en-US" sz="1800" dirty="0" smtClean="0">
                <a:solidFill>
                  <a:schemeClr val="bg1">
                    <a:lumMod val="50000"/>
                  </a:schemeClr>
                </a:solidFill>
              </a:rPr>
              <a:t>, then </a:t>
            </a:r>
            <a:r>
              <a:rPr lang="en-US" sz="1800" i="1" dirty="0" err="1" smtClean="0">
                <a:solidFill>
                  <a:schemeClr val="bg1">
                    <a:lumMod val="50000"/>
                  </a:schemeClr>
                </a:solidFill>
              </a:rPr>
              <a:t>p</a:t>
            </a:r>
            <a:r>
              <a:rPr lang="en-US" sz="1800" baseline="-25000" dirty="0" err="1" smtClean="0">
                <a:solidFill>
                  <a:schemeClr val="bg1">
                    <a:lumMod val="50000"/>
                  </a:schemeClr>
                </a:solidFill>
              </a:rPr>
              <a:t>j</a:t>
            </a:r>
            <a:r>
              <a:rPr lang="en-US" sz="1800" baseline="-25000" dirty="0" smtClean="0">
                <a:solidFill>
                  <a:schemeClr val="bg1">
                    <a:lumMod val="50000"/>
                  </a:schemeClr>
                </a:solidFill>
              </a:rPr>
              <a:t> </a:t>
            </a:r>
            <a:r>
              <a:rPr lang="en-US" sz="1800" dirty="0" smtClean="0">
                <a:solidFill>
                  <a:schemeClr val="bg1">
                    <a:lumMod val="50000"/>
                  </a:schemeClr>
                </a:solidFill>
              </a:rPr>
              <a:t> divides                                              </a:t>
            </a:r>
            <a:r>
              <a:rPr lang="en-US" sz="1800" i="1" dirty="0" smtClean="0">
                <a:solidFill>
                  <a:schemeClr val="bg1">
                    <a:lumMod val="50000"/>
                  </a:schemeClr>
                </a:solidFill>
              </a:rPr>
              <a:t>q </a:t>
            </a:r>
            <a:r>
              <a:rPr lang="en-US" sz="1800" i="1" dirty="0" smtClean="0">
                <a:solidFill>
                  <a:schemeClr val="bg1">
                    <a:lumMod val="50000"/>
                  </a:schemeClr>
                </a:solidFill>
                <a:latin typeface="Cambria Math"/>
                <a:ea typeface="Cambria Math"/>
              </a:rPr>
              <a:t>−</a:t>
            </a:r>
            <a:r>
              <a:rPr lang="en-US" sz="1800" i="1" dirty="0" smtClean="0">
                <a:solidFill>
                  <a:schemeClr val="bg1">
                    <a:lumMod val="50000"/>
                  </a:schemeClr>
                </a:solidFill>
              </a:rPr>
              <a:t> p</a:t>
            </a:r>
            <a:r>
              <a:rPr lang="en-US" sz="1800" baseline="-25000" dirty="0" smtClean="0">
                <a:solidFill>
                  <a:schemeClr val="bg1">
                    <a:lumMod val="50000"/>
                  </a:schemeClr>
                </a:solidFill>
              </a:rPr>
              <a:t>1</a:t>
            </a:r>
            <a:r>
              <a:rPr lang="en-US" sz="1800" i="1" dirty="0" smtClean="0">
                <a:solidFill>
                  <a:schemeClr val="bg1">
                    <a:lumMod val="50000"/>
                  </a:schemeClr>
                </a:solidFill>
              </a:rPr>
              <a:t>p</a:t>
            </a:r>
            <a:r>
              <a:rPr lang="en-US" sz="1800" baseline="-25000" dirty="0" smtClean="0">
                <a:solidFill>
                  <a:schemeClr val="bg1">
                    <a:lumMod val="50000"/>
                  </a:schemeClr>
                </a:solidFill>
              </a:rPr>
              <a:t>2</a:t>
            </a:r>
            <a:r>
              <a:rPr lang="en-US" sz="1800" i="1" dirty="0" smtClean="0">
                <a:solidFill>
                  <a:schemeClr val="bg1">
                    <a:lumMod val="50000"/>
                  </a:schemeClr>
                </a:solidFill>
                <a:ea typeface="Cambria Math"/>
              </a:rPr>
              <a:t>∙∙∙</a:t>
            </a:r>
            <a:r>
              <a:rPr lang="en-US" sz="1800" i="1" dirty="0" smtClean="0">
                <a:solidFill>
                  <a:schemeClr val="bg1">
                    <a:lumMod val="50000"/>
                  </a:schemeClr>
                </a:solidFill>
                <a:latin typeface="Cambria Math"/>
                <a:ea typeface="Cambria Math"/>
              </a:rPr>
              <a:t> </a:t>
            </a:r>
            <a:r>
              <a:rPr lang="en-US" sz="1800" i="1" dirty="0" err="1" smtClean="0">
                <a:solidFill>
                  <a:schemeClr val="bg1">
                    <a:lumMod val="50000"/>
                  </a:schemeClr>
                </a:solidFill>
              </a:rPr>
              <a:t>p</a:t>
            </a:r>
            <a:r>
              <a:rPr lang="en-US" sz="1800" i="1" baseline="-25000" dirty="0" err="1" smtClean="0">
                <a:solidFill>
                  <a:schemeClr val="bg1">
                    <a:lumMod val="50000"/>
                  </a:schemeClr>
                </a:solidFill>
              </a:rPr>
              <a:t>n</a:t>
            </a:r>
            <a:r>
              <a:rPr lang="en-US" sz="1800" i="1" dirty="0" smtClean="0">
                <a:solidFill>
                  <a:schemeClr val="bg1">
                    <a:lumMod val="50000"/>
                  </a:schemeClr>
                </a:solidFill>
              </a:rPr>
              <a:t> = </a:t>
            </a:r>
            <a:r>
              <a:rPr lang="en-US" sz="1800" dirty="0" smtClean="0">
                <a:solidFill>
                  <a:schemeClr val="bg1">
                    <a:lumMod val="50000"/>
                  </a:schemeClr>
                </a:solidFill>
                <a:latin typeface="Cambria Math" pitchFamily="18" charset="0"/>
                <a:ea typeface="Cambria Math" pitchFamily="18" charset="0"/>
              </a:rPr>
              <a:t>1</a:t>
            </a:r>
            <a:r>
              <a:rPr lang="en-US" sz="1800" i="1" dirty="0" smtClean="0">
                <a:solidFill>
                  <a:schemeClr val="bg1">
                    <a:lumMod val="50000"/>
                  </a:schemeClr>
                </a:solidFill>
              </a:rPr>
              <a:t> .</a:t>
            </a:r>
          </a:p>
          <a:p>
            <a:pPr lvl="2"/>
            <a:r>
              <a:rPr lang="en-US" sz="1800" dirty="0" smtClean="0">
                <a:solidFill>
                  <a:schemeClr val="bg1">
                    <a:lumMod val="50000"/>
                  </a:schemeClr>
                </a:solidFill>
              </a:rPr>
              <a:t>Hence</a:t>
            </a:r>
            <a:r>
              <a:rPr lang="en-US" sz="1800" i="1" dirty="0" smtClean="0">
                <a:solidFill>
                  <a:schemeClr val="bg1">
                    <a:lumMod val="50000"/>
                  </a:schemeClr>
                </a:solidFill>
              </a:rPr>
              <a:t>, </a:t>
            </a:r>
            <a:r>
              <a:rPr lang="en-US" sz="1800" dirty="0" smtClean="0">
                <a:solidFill>
                  <a:schemeClr val="bg1">
                    <a:lumMod val="50000"/>
                  </a:schemeClr>
                </a:solidFill>
              </a:rPr>
              <a:t>there is a prime not on the list </a:t>
            </a:r>
            <a:r>
              <a:rPr lang="en-US" sz="1800" i="1" dirty="0" smtClean="0">
                <a:solidFill>
                  <a:schemeClr val="bg1">
                    <a:lumMod val="50000"/>
                  </a:schemeClr>
                </a:solidFill>
              </a:rPr>
              <a:t>p</a:t>
            </a:r>
            <a:r>
              <a:rPr lang="en-US" sz="1800" baseline="-25000" dirty="0" smtClean="0">
                <a:solidFill>
                  <a:schemeClr val="bg1">
                    <a:lumMod val="50000"/>
                  </a:schemeClr>
                </a:solidFill>
              </a:rPr>
              <a:t>1</a:t>
            </a:r>
            <a:r>
              <a:rPr lang="en-US" sz="1800" i="1" dirty="0" smtClean="0">
                <a:solidFill>
                  <a:schemeClr val="bg1">
                    <a:lumMod val="50000"/>
                  </a:schemeClr>
                </a:solidFill>
              </a:rPr>
              <a:t>, p</a:t>
            </a:r>
            <a:r>
              <a:rPr lang="en-US" sz="1800" baseline="-25000" dirty="0" smtClean="0">
                <a:solidFill>
                  <a:schemeClr val="bg1">
                    <a:lumMod val="50000"/>
                  </a:schemeClr>
                </a:solidFill>
              </a:rPr>
              <a:t>2</a:t>
            </a:r>
            <a:r>
              <a:rPr lang="en-US" sz="1800" i="1" dirty="0" smtClean="0">
                <a:solidFill>
                  <a:schemeClr val="bg1">
                    <a:lumMod val="50000"/>
                  </a:schemeClr>
                </a:solidFill>
              </a:rPr>
              <a:t>, ….., </a:t>
            </a:r>
            <a:r>
              <a:rPr lang="en-US" sz="1800" i="1" dirty="0" err="1" smtClean="0">
                <a:solidFill>
                  <a:schemeClr val="bg1">
                    <a:lumMod val="50000"/>
                  </a:schemeClr>
                </a:solidFill>
              </a:rPr>
              <a:t>p</a:t>
            </a:r>
            <a:r>
              <a:rPr lang="en-US" sz="1800" i="1" baseline="-25000" dirty="0" err="1" smtClean="0">
                <a:solidFill>
                  <a:schemeClr val="bg1">
                    <a:lumMod val="50000"/>
                  </a:schemeClr>
                </a:solidFill>
              </a:rPr>
              <a:t>n</a:t>
            </a:r>
            <a:r>
              <a:rPr lang="en-US" sz="1800" dirty="0" smtClean="0">
                <a:solidFill>
                  <a:schemeClr val="bg1">
                    <a:lumMod val="50000"/>
                  </a:schemeClr>
                </a:solidFill>
              </a:rPr>
              <a:t>.</a:t>
            </a:r>
            <a:r>
              <a:rPr lang="en-US" sz="1800" i="1" baseline="-25000" dirty="0" smtClean="0">
                <a:solidFill>
                  <a:schemeClr val="bg1">
                    <a:lumMod val="50000"/>
                  </a:schemeClr>
                </a:solidFill>
              </a:rPr>
              <a:t> </a:t>
            </a:r>
            <a:r>
              <a:rPr lang="en-US" sz="1800" dirty="0" smtClean="0">
                <a:solidFill>
                  <a:schemeClr val="bg1">
                    <a:lumMod val="50000"/>
                  </a:schemeClr>
                </a:solidFill>
              </a:rPr>
              <a:t>It is either </a:t>
            </a:r>
            <a:r>
              <a:rPr lang="en-US" sz="1800" i="1" dirty="0" smtClean="0">
                <a:solidFill>
                  <a:schemeClr val="bg1">
                    <a:lumMod val="50000"/>
                  </a:schemeClr>
                </a:solidFill>
              </a:rPr>
              <a:t>q</a:t>
            </a:r>
            <a:r>
              <a:rPr lang="en-US" sz="1800" dirty="0" smtClean="0">
                <a:solidFill>
                  <a:schemeClr val="bg1">
                    <a:lumMod val="50000"/>
                  </a:schemeClr>
                </a:solidFill>
              </a:rPr>
              <a:t>, or if </a:t>
            </a:r>
            <a:r>
              <a:rPr lang="en-US" sz="1800" i="1" dirty="0" smtClean="0">
                <a:solidFill>
                  <a:schemeClr val="bg1">
                    <a:lumMod val="50000"/>
                  </a:schemeClr>
                </a:solidFill>
              </a:rPr>
              <a:t>q</a:t>
            </a:r>
            <a:r>
              <a:rPr lang="en-US" sz="1800" dirty="0" smtClean="0">
                <a:solidFill>
                  <a:schemeClr val="bg1">
                    <a:lumMod val="50000"/>
                  </a:schemeClr>
                </a:solidFill>
              </a:rPr>
              <a:t> is composite, it is a prime factor of </a:t>
            </a:r>
            <a:r>
              <a:rPr lang="en-US" sz="1800" i="1" dirty="0" smtClean="0">
                <a:solidFill>
                  <a:schemeClr val="bg1">
                    <a:lumMod val="50000"/>
                  </a:schemeClr>
                </a:solidFill>
              </a:rPr>
              <a:t>q</a:t>
            </a:r>
            <a:r>
              <a:rPr lang="en-US" sz="1800" dirty="0" smtClean="0">
                <a:solidFill>
                  <a:schemeClr val="bg1">
                    <a:lumMod val="50000"/>
                  </a:schemeClr>
                </a:solidFill>
              </a:rPr>
              <a:t>. This contradicts the assumption that  </a:t>
            </a:r>
            <a:r>
              <a:rPr lang="en-US" sz="1800" i="1" dirty="0" smtClean="0">
                <a:solidFill>
                  <a:schemeClr val="bg1">
                    <a:lumMod val="50000"/>
                  </a:schemeClr>
                </a:solidFill>
              </a:rPr>
              <a:t>p</a:t>
            </a:r>
            <a:r>
              <a:rPr lang="en-US" sz="1800" baseline="-25000" dirty="0" smtClean="0">
                <a:solidFill>
                  <a:schemeClr val="bg1">
                    <a:lumMod val="50000"/>
                  </a:schemeClr>
                </a:solidFill>
              </a:rPr>
              <a:t>1</a:t>
            </a:r>
            <a:r>
              <a:rPr lang="en-US" sz="1800" i="1" dirty="0" smtClean="0">
                <a:solidFill>
                  <a:schemeClr val="bg1">
                    <a:lumMod val="50000"/>
                  </a:schemeClr>
                </a:solidFill>
              </a:rPr>
              <a:t>, p</a:t>
            </a:r>
            <a:r>
              <a:rPr lang="en-US" sz="1800" baseline="-25000" dirty="0" smtClean="0">
                <a:solidFill>
                  <a:schemeClr val="bg1">
                    <a:lumMod val="50000"/>
                  </a:schemeClr>
                </a:solidFill>
              </a:rPr>
              <a:t>2</a:t>
            </a:r>
            <a:r>
              <a:rPr lang="en-US" sz="1800" i="1" dirty="0" smtClean="0">
                <a:solidFill>
                  <a:schemeClr val="bg1">
                    <a:lumMod val="50000"/>
                  </a:schemeClr>
                </a:solidFill>
              </a:rPr>
              <a:t>, ….., </a:t>
            </a:r>
            <a:r>
              <a:rPr lang="en-US" sz="1800" i="1" dirty="0" err="1" smtClean="0">
                <a:solidFill>
                  <a:schemeClr val="bg1">
                    <a:lumMod val="50000"/>
                  </a:schemeClr>
                </a:solidFill>
              </a:rPr>
              <a:t>p</a:t>
            </a:r>
            <a:r>
              <a:rPr lang="en-US" sz="1800" i="1" baseline="-25000" dirty="0" err="1" smtClean="0">
                <a:solidFill>
                  <a:schemeClr val="bg1">
                    <a:lumMod val="50000"/>
                  </a:schemeClr>
                </a:solidFill>
              </a:rPr>
              <a:t>n</a:t>
            </a:r>
            <a:r>
              <a:rPr lang="en-US" sz="1800" dirty="0" smtClean="0">
                <a:solidFill>
                  <a:schemeClr val="bg1">
                    <a:lumMod val="50000"/>
                  </a:schemeClr>
                </a:solidFill>
              </a:rPr>
              <a:t>   are all the primes. </a:t>
            </a:r>
          </a:p>
          <a:p>
            <a:pPr lvl="1"/>
            <a:r>
              <a:rPr lang="en-US" sz="1800" dirty="0" smtClean="0">
                <a:solidFill>
                  <a:schemeClr val="bg1">
                    <a:lumMod val="50000"/>
                  </a:schemeClr>
                </a:solidFill>
              </a:rPr>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
        <p:nvSpPr>
          <p:cNvPr id="9" name="Slide Number Placeholder 8"/>
          <p:cNvSpPr>
            <a:spLocks noGrp="1"/>
          </p:cNvSpPr>
          <p:nvPr>
            <p:ph type="sldNum" sz="quarter" idx="12"/>
          </p:nvPr>
        </p:nvSpPr>
        <p:spPr/>
        <p:txBody>
          <a:bodyPr/>
          <a:lstStyle/>
          <a:p>
            <a:fld id="{F06F95D5-60A3-455B-B6CD-4DC2757B130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dirty="0" smtClean="0">
                <a:solidFill>
                  <a:srgbClr val="FF0000"/>
                </a:solidFill>
              </a:rPr>
              <a:t>Prime numbers of the form </a:t>
            </a:r>
            <a:r>
              <a:rPr lang="en-US" dirty="0" smtClean="0">
                <a:solidFill>
                  <a:srgbClr val="FF0000"/>
                </a:solidFill>
                <a:latin typeface="Cambria Math" pitchFamily="18" charset="0"/>
                <a:ea typeface="Cambria Math" pitchFamily="18" charset="0"/>
              </a:rPr>
              <a:t>2</a:t>
            </a:r>
            <a:r>
              <a:rPr lang="en-US" i="1" baseline="30000" dirty="0" smtClean="0">
                <a:solidFill>
                  <a:srgbClr val="FF0000"/>
                </a:solidFill>
                <a:latin typeface="Cambria Math" pitchFamily="18" charset="0"/>
                <a:ea typeface="Cambria Math" pitchFamily="18" charset="0"/>
              </a:rPr>
              <a:t>p</a:t>
            </a:r>
            <a:r>
              <a:rPr lang="en-US" i="1" baseline="30000" dirty="0" smtClean="0">
                <a:solidFill>
                  <a:srgbClr val="FF0000"/>
                </a:solidFill>
              </a:rPr>
              <a:t> </a:t>
            </a:r>
            <a:r>
              <a:rPr lang="en-US" i="1" dirty="0" smtClean="0">
                <a:solidFill>
                  <a:srgbClr val="FF0000"/>
                </a:solidFill>
                <a:latin typeface="Cambria Math"/>
                <a:ea typeface="Cambria Math"/>
              </a:rPr>
              <a:t>− </a:t>
            </a:r>
            <a:r>
              <a:rPr lang="en-US" dirty="0" smtClean="0">
                <a:solidFill>
                  <a:srgbClr val="FF0000"/>
                </a:solidFill>
                <a:latin typeface="Cambria Math"/>
                <a:ea typeface="Cambria Math"/>
              </a:rPr>
              <a:t>1</a:t>
            </a:r>
            <a:r>
              <a:rPr lang="en-US" i="1" dirty="0" smtClean="0">
                <a:solidFill>
                  <a:srgbClr val="FF0000"/>
                </a:solidFill>
                <a:latin typeface="Cambria Math"/>
                <a:ea typeface="Cambria Math"/>
              </a:rPr>
              <a:t> , </a:t>
            </a:r>
            <a:r>
              <a:rPr lang="en-US" dirty="0" smtClean="0">
                <a:solidFill>
                  <a:srgbClr val="FF0000"/>
                </a:solidFill>
                <a:ea typeface="Cambria Math"/>
              </a:rPr>
              <a:t>where</a:t>
            </a:r>
            <a:r>
              <a:rPr lang="en-US" i="1" dirty="0" smtClean="0">
                <a:solidFill>
                  <a:srgbClr val="FF0000"/>
                </a:solidFill>
                <a:latin typeface="Cambria Math"/>
                <a:ea typeface="Cambria Math"/>
              </a:rPr>
              <a:t> </a:t>
            </a:r>
            <a:r>
              <a:rPr lang="en-US" baseline="30000" dirty="0" smtClean="0">
                <a:solidFill>
                  <a:srgbClr val="FF0000"/>
                </a:solidFill>
              </a:rPr>
              <a:t> </a:t>
            </a:r>
            <a:r>
              <a:rPr lang="en-US" i="1" dirty="0" smtClean="0">
                <a:solidFill>
                  <a:srgbClr val="FF0000"/>
                </a:solidFill>
              </a:rPr>
              <a:t>p</a:t>
            </a:r>
            <a:r>
              <a:rPr lang="en-US" dirty="0" smtClean="0">
                <a:solidFill>
                  <a:srgbClr val="FF0000"/>
                </a:solidFill>
              </a:rPr>
              <a:t> is prime, are called </a:t>
            </a:r>
            <a:r>
              <a:rPr lang="en-US" i="1" dirty="0" err="1" smtClean="0">
                <a:solidFill>
                  <a:srgbClr val="FF0000"/>
                </a:solidFill>
              </a:rPr>
              <a:t>Mersene</a:t>
            </a:r>
            <a:r>
              <a:rPr lang="en-US" i="1" dirty="0" smtClean="0">
                <a:solidFill>
                  <a:srgbClr val="FF0000"/>
                </a:solidFill>
              </a:rPr>
              <a:t> primes</a:t>
            </a:r>
            <a:r>
              <a:rPr lang="en-US" dirty="0" smtClean="0">
                <a:solidFill>
                  <a:srgbClr val="FF0000"/>
                </a:solidFill>
              </a:rPr>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31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Mersene</a:t>
            </a:r>
            <a:r>
              <a:rPr lang="en-US" dirty="0" smtClean="0">
                <a:latin typeface="Cambria Math"/>
                <a:ea typeface="Cambria Math"/>
              </a:rPr>
              <a:t> 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
        <p:nvSpPr>
          <p:cNvPr id="6" name="Slide Number Placeholder 5"/>
          <p:cNvSpPr>
            <a:spLocks noGrp="1"/>
          </p:cNvSpPr>
          <p:nvPr>
            <p:ph type="sldNum" sz="quarter" idx="12"/>
          </p:nvPr>
        </p:nvSpPr>
        <p:spPr/>
        <p:txBody>
          <a:bodyPr/>
          <a:lstStyle/>
          <a:p>
            <a:fld id="{F06F95D5-60A3-455B-B6CD-4DC2757B1305}"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Primes</a:t>
            </a:r>
            <a:endParaRPr lang="en-US" dirty="0"/>
          </a:p>
        </p:txBody>
      </p:sp>
      <p:sp>
        <p:nvSpPr>
          <p:cNvPr id="3" name="Content Placeholder 2"/>
          <p:cNvSpPr>
            <a:spLocks noGrp="1"/>
          </p:cNvSpPr>
          <p:nvPr>
            <p:ph idx="1"/>
          </p:nvPr>
        </p:nvSpPr>
        <p:spPr>
          <a:solidFill>
            <a:schemeClr val="bg1"/>
          </a:solidFill>
        </p:spPr>
        <p:txBody>
          <a:bodyPr>
            <a:normAutofit/>
          </a:bodyPr>
          <a:lstStyle/>
          <a:p>
            <a:r>
              <a:rPr lang="en-US" dirty="0" smtClean="0"/>
              <a:t>The problem of generating large  primes is of both theoretical and practical interest.</a:t>
            </a:r>
          </a:p>
          <a:p>
            <a:r>
              <a:rPr lang="en-US" dirty="0" smtClean="0"/>
              <a:t>We will see (in Section 4.6) that finding large primes with hundreds of digits is important in cryptography.</a:t>
            </a:r>
          </a:p>
          <a:p>
            <a:r>
              <a:rPr lang="en-US" dirty="0" smtClean="0"/>
              <a:t>So far, no useful closed formula that always produces primes  has been found. There is no simple  function </a:t>
            </a:r>
            <a:r>
              <a:rPr lang="en-US" i="1" dirty="0" smtClean="0"/>
              <a:t>f</a:t>
            </a:r>
            <a:r>
              <a:rPr lang="en-US" dirty="0" smtClean="0"/>
              <a:t>(</a:t>
            </a:r>
            <a:r>
              <a:rPr lang="en-US" i="1" dirty="0" smtClean="0"/>
              <a:t>n</a:t>
            </a:r>
            <a:r>
              <a:rPr lang="en-US" dirty="0" smtClean="0"/>
              <a:t>) such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Divisibility and Modular Arithmetic</a:t>
            </a:r>
            <a:endParaRPr lang="en-US" dirty="0"/>
          </a:p>
        </p:txBody>
      </p:sp>
      <p:sp>
        <p:nvSpPr>
          <p:cNvPr id="3" name="Subtitle 2"/>
          <p:cNvSpPr>
            <a:spLocks noGrp="1"/>
          </p:cNvSpPr>
          <p:nvPr>
            <p:ph type="subTitle" idx="1"/>
          </p:nvPr>
        </p:nvSpPr>
        <p:spPr/>
        <p:txBody>
          <a:bodyPr/>
          <a:lstStyle/>
          <a:p>
            <a:r>
              <a:rPr lang="en-US" dirty="0" smtClean="0"/>
              <a:t>Section 4.1</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a:t>
            </a:r>
            <a:r>
              <a:rPr lang="en-US" dirty="0" smtClean="0">
                <a:solidFill>
                  <a:srgbClr val="FF0000"/>
                </a:solidFill>
              </a:rPr>
              <a:t>greatest common divisor </a:t>
            </a:r>
            <a:r>
              <a:rPr lang="en-US" dirty="0" smtClean="0"/>
              <a:t>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solidFill>
                  <a:srgbClr val="FF0000"/>
                </a:solidFill>
              </a:rPr>
              <a:t>gcd</a:t>
            </a:r>
            <a:r>
              <a:rPr lang="en-US" dirty="0" smtClean="0">
                <a:solidFill>
                  <a:srgbClr val="FF0000"/>
                </a:solidFill>
              </a:rPr>
              <a:t>(</a:t>
            </a:r>
            <a:r>
              <a:rPr lang="en-US" i="1" dirty="0" err="1" smtClean="0">
                <a:solidFill>
                  <a:srgbClr val="FF0000"/>
                </a:solidFill>
              </a:rPr>
              <a:t>a,b</a:t>
            </a:r>
            <a:r>
              <a:rPr lang="en-US" dirty="0" smtClean="0">
                <a:solidFill>
                  <a:srgbClr val="FF0000"/>
                </a:solidFill>
              </a:rPr>
              <a:t>)</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gcd(</a:t>
            </a:r>
            <a:r>
              <a:rPr lang="en-US" dirty="0" smtClean="0">
                <a:latin typeface="Cambria Math" pitchFamily="18" charset="0"/>
                <a:ea typeface="Cambria Math" pitchFamily="18" charset="0"/>
              </a:rPr>
              <a:t>24, 36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a:t>
            </a:r>
            <a:r>
              <a:rPr lang="en-US" b="1" dirty="0" smtClean="0">
                <a:solidFill>
                  <a:srgbClr val="FF0000"/>
                </a:solidFill>
              </a:rPr>
              <a:t>The integers </a:t>
            </a:r>
            <a:r>
              <a:rPr lang="en-US" b="1" i="1" dirty="0" smtClean="0">
                <a:solidFill>
                  <a:srgbClr val="FF0000"/>
                </a:solidFill>
              </a:rPr>
              <a:t>a</a:t>
            </a:r>
            <a:r>
              <a:rPr lang="en-US" b="1" dirty="0" smtClean="0">
                <a:solidFill>
                  <a:srgbClr val="FF0000"/>
                </a:solidFill>
              </a:rPr>
              <a:t> and </a:t>
            </a:r>
            <a:r>
              <a:rPr lang="en-US" b="1" i="1" dirty="0" smtClean="0">
                <a:solidFill>
                  <a:srgbClr val="FF0000"/>
                </a:solidFill>
              </a:rPr>
              <a:t>b </a:t>
            </a:r>
            <a:r>
              <a:rPr lang="en-US" b="1" dirty="0" smtClean="0">
                <a:solidFill>
                  <a:srgbClr val="FF0000"/>
                </a:solidFill>
              </a:rPr>
              <a:t>are </a:t>
            </a:r>
            <a:r>
              <a:rPr lang="en-US" b="1" i="1" dirty="0" smtClean="0">
                <a:solidFill>
                  <a:srgbClr val="FF0000"/>
                </a:solidFill>
              </a:rPr>
              <a:t>relatively prime </a:t>
            </a:r>
            <a:r>
              <a:rPr lang="en-US" b="1" dirty="0" smtClean="0">
                <a:solidFill>
                  <a:srgbClr val="FF0000"/>
                </a:solidFill>
              </a:rPr>
              <a:t>if their greatest common divisor is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a:t>
            </a:r>
            <a:endParaRPr lang="en-US" b="1" dirty="0" smtClean="0">
              <a:solidFill>
                <a:srgbClr val="FF0000"/>
              </a:solidFill>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b="1" dirty="0" smtClean="0">
                <a:solidFill>
                  <a:srgbClr val="FF0000"/>
                </a:solidFill>
                <a:latin typeface="Cambria Math" pitchFamily="18" charset="0"/>
                <a:ea typeface="Cambria Math" pitchFamily="18" charset="0"/>
              </a:rPr>
              <a:t>120</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2</a:t>
            </a:r>
            <a:r>
              <a:rPr lang="en-US" b="1" baseline="30000" dirty="0" smtClean="0">
                <a:solidFill>
                  <a:srgbClr val="FF0000"/>
                </a:solidFill>
                <a:latin typeface="Cambria Math" pitchFamily="18" charset="0"/>
                <a:ea typeface="Cambria Math" pitchFamily="18" charset="0"/>
              </a:rPr>
              <a:t>3</a:t>
            </a:r>
            <a:r>
              <a:rPr lang="en-US" b="1" dirty="0" smtClean="0">
                <a:solidFill>
                  <a:srgbClr val="FF0000"/>
                </a:solidFill>
                <a:latin typeface="Cambria Math" pitchFamily="18" charset="0"/>
                <a:ea typeface="Cambria Math" pitchFamily="18" charset="0"/>
              </a:rPr>
              <a:t> </a:t>
            </a:r>
            <a:r>
              <a:rPr lang="en-US" b="1" dirty="0" smtClean="0">
                <a:solidFill>
                  <a:srgbClr val="FF0000"/>
                </a:solidFill>
                <a:latin typeface="Cambria Math"/>
                <a:ea typeface="Cambria Math"/>
              </a:rPr>
              <a:t>∙3 ∙5      </a:t>
            </a:r>
            <a:r>
              <a:rPr lang="en-US" b="1" dirty="0" smtClean="0">
                <a:solidFill>
                  <a:srgbClr val="FF0000"/>
                </a:solidFill>
                <a:latin typeface="Cambria Math" pitchFamily="18" charset="0"/>
                <a:ea typeface="Cambria Math" pitchFamily="18" charset="0"/>
              </a:rPr>
              <a:t>500</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2</a:t>
            </a:r>
            <a:r>
              <a:rPr lang="en-US" b="1" baseline="30000" dirty="0" smtClean="0">
                <a:solidFill>
                  <a:srgbClr val="FF0000"/>
                </a:solidFill>
                <a:latin typeface="Cambria Math" pitchFamily="18" charset="0"/>
                <a:ea typeface="Cambria Math" pitchFamily="18" charset="0"/>
              </a:rPr>
              <a:t>2</a:t>
            </a:r>
            <a:r>
              <a:rPr lang="en-US" b="1" dirty="0" smtClean="0">
                <a:solidFill>
                  <a:srgbClr val="FF0000"/>
                </a:solidFill>
                <a:latin typeface="Cambria Math" pitchFamily="18" charset="0"/>
                <a:ea typeface="Cambria Math" pitchFamily="18" charset="0"/>
              </a:rPr>
              <a:t> </a:t>
            </a:r>
            <a:r>
              <a:rPr lang="en-US" b="1" dirty="0" smtClean="0">
                <a:solidFill>
                  <a:srgbClr val="FF0000"/>
                </a:solidFill>
                <a:latin typeface="Cambria Math"/>
                <a:ea typeface="Cambria Math"/>
              </a:rPr>
              <a:t> ∙5</a:t>
            </a:r>
            <a:r>
              <a:rPr lang="en-US" b="1" baseline="30000" dirty="0" smtClean="0">
                <a:solidFill>
                  <a:srgbClr val="FF0000"/>
                </a:solidFill>
                <a:latin typeface="Cambria Math"/>
                <a:ea typeface="Cambria Math"/>
              </a:rPr>
              <a:t>3</a:t>
            </a:r>
            <a:r>
              <a:rPr lang="en-US" b="1" dirty="0" smtClean="0">
                <a:solidFill>
                  <a:srgbClr val="FF0000"/>
                </a:solidFill>
                <a:latin typeface="Cambria Math"/>
                <a:ea typeface="Cambria Math"/>
              </a:rPr>
              <a:t> </a:t>
            </a:r>
            <a:endParaRPr lang="en-US" b="1" dirty="0" smtClean="0">
              <a:solidFill>
                <a:srgbClr val="FF0000"/>
              </a:solidFill>
              <a:latin typeface="Cambria Math" pitchFamily="18" charset="0"/>
              <a:ea typeface="Cambria Math" pitchFamily="18" charset="0"/>
            </a:endParaRPr>
          </a:p>
          <a:p>
            <a:pPr>
              <a:buNone/>
            </a:pPr>
            <a:r>
              <a:rPr lang="en-US" b="1" dirty="0" smtClean="0">
                <a:solidFill>
                  <a:srgbClr val="FF0000"/>
                </a:solidFill>
              </a:rPr>
              <a:t>        </a:t>
            </a:r>
            <a:r>
              <a:rPr lang="en-US" b="1" dirty="0" err="1" smtClean="0">
                <a:solidFill>
                  <a:srgbClr val="FF0000"/>
                </a:solidFill>
              </a:rPr>
              <a:t>gcd</a:t>
            </a:r>
            <a:r>
              <a:rPr lang="en-US" b="1" dirty="0" smtClean="0">
                <a:solidFill>
                  <a:srgbClr val="FF0000"/>
                </a:solidFill>
              </a:rPr>
              <a:t>(</a:t>
            </a:r>
            <a:r>
              <a:rPr lang="en-US" b="1" dirty="0" smtClean="0">
                <a:solidFill>
                  <a:srgbClr val="FF0000"/>
                </a:solidFill>
                <a:latin typeface="Cambria Math" pitchFamily="18" charset="0"/>
                <a:ea typeface="Cambria Math" pitchFamily="18" charset="0"/>
              </a:rPr>
              <a:t>120</a:t>
            </a:r>
            <a:r>
              <a:rPr lang="en-US" b="1" dirty="0" smtClean="0">
                <a:solidFill>
                  <a:srgbClr val="FF0000"/>
                </a:solidFill>
              </a:rPr>
              <a:t>,</a:t>
            </a:r>
            <a:r>
              <a:rPr lang="en-US" b="1" dirty="0" smtClean="0">
                <a:solidFill>
                  <a:srgbClr val="FF0000"/>
                </a:solidFill>
                <a:latin typeface="Cambria Math" pitchFamily="18" charset="0"/>
                <a:ea typeface="Cambria Math" pitchFamily="18" charset="0"/>
              </a:rPr>
              <a:t>500</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2</a:t>
            </a:r>
            <a:r>
              <a:rPr lang="en-US" b="1" baseline="30000" dirty="0" smtClean="0">
                <a:solidFill>
                  <a:srgbClr val="FF0000"/>
                </a:solidFill>
                <a:latin typeface="Cambria Math" pitchFamily="18" charset="0"/>
                <a:ea typeface="Cambria Math" pitchFamily="18" charset="0"/>
              </a:rPr>
              <a:t>min(3,2)</a:t>
            </a:r>
            <a:r>
              <a:rPr lang="en-US" b="1" dirty="0" smtClean="0">
                <a:solidFill>
                  <a:srgbClr val="FF0000"/>
                </a:solidFill>
                <a:latin typeface="Cambria Math" pitchFamily="18" charset="0"/>
                <a:ea typeface="Cambria Math" pitchFamily="18" charset="0"/>
              </a:rPr>
              <a:t> </a:t>
            </a:r>
            <a:r>
              <a:rPr lang="en-US" b="1" dirty="0" smtClean="0">
                <a:solidFill>
                  <a:srgbClr val="FF0000"/>
                </a:solidFill>
                <a:latin typeface="Cambria Math"/>
                <a:ea typeface="Cambria Math"/>
              </a:rPr>
              <a:t>∙3</a:t>
            </a:r>
            <a:r>
              <a:rPr lang="en-US" b="1" baseline="30000" dirty="0" smtClean="0">
                <a:solidFill>
                  <a:srgbClr val="FF0000"/>
                </a:solidFill>
                <a:latin typeface="Cambria Math" pitchFamily="18" charset="0"/>
                <a:ea typeface="Cambria Math" pitchFamily="18" charset="0"/>
              </a:rPr>
              <a:t>min(1,0)</a:t>
            </a:r>
            <a:r>
              <a:rPr lang="en-US" b="1" dirty="0" smtClean="0">
                <a:solidFill>
                  <a:srgbClr val="FF0000"/>
                </a:solidFill>
                <a:latin typeface="Cambria Math"/>
                <a:ea typeface="Cambria Math"/>
              </a:rPr>
              <a:t> ∙5</a:t>
            </a:r>
            <a:r>
              <a:rPr lang="en-US" b="1" baseline="30000" dirty="0" smtClean="0">
                <a:solidFill>
                  <a:srgbClr val="FF0000"/>
                </a:solidFill>
                <a:latin typeface="Cambria Math" pitchFamily="18" charset="0"/>
                <a:ea typeface="Cambria Math" pitchFamily="18" charset="0"/>
              </a:rPr>
              <a:t>min(1,3)</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 2</a:t>
            </a:r>
            <a:r>
              <a:rPr lang="en-US" b="1" baseline="30000" dirty="0" smtClean="0">
                <a:solidFill>
                  <a:srgbClr val="FF0000"/>
                </a:solidFill>
                <a:latin typeface="Cambria Math" pitchFamily="18" charset="0"/>
                <a:ea typeface="Cambria Math" pitchFamily="18" charset="0"/>
              </a:rPr>
              <a:t>2</a:t>
            </a:r>
            <a:r>
              <a:rPr lang="en-US" b="1" dirty="0" smtClean="0">
                <a:solidFill>
                  <a:srgbClr val="FF0000"/>
                </a:solidFill>
                <a:latin typeface="Cambria Math" pitchFamily="18" charset="0"/>
                <a:ea typeface="Cambria Math" pitchFamily="18" charset="0"/>
              </a:rPr>
              <a:t> </a:t>
            </a:r>
            <a:r>
              <a:rPr lang="en-US" b="1" dirty="0" smtClean="0">
                <a:solidFill>
                  <a:srgbClr val="FF0000"/>
                </a:solidFill>
                <a:latin typeface="Cambria Math"/>
                <a:ea typeface="Cambria Math"/>
              </a:rPr>
              <a:t>∙3</a:t>
            </a:r>
            <a:r>
              <a:rPr lang="en-US" b="1" baseline="30000" dirty="0" smtClean="0">
                <a:solidFill>
                  <a:srgbClr val="FF0000"/>
                </a:solidFill>
                <a:latin typeface="Cambria Math"/>
                <a:ea typeface="Cambria Math"/>
              </a:rPr>
              <a:t>0</a:t>
            </a:r>
            <a:r>
              <a:rPr lang="en-US" b="1" dirty="0" smtClean="0">
                <a:solidFill>
                  <a:srgbClr val="FF0000"/>
                </a:solidFill>
                <a:latin typeface="Cambria Math"/>
                <a:ea typeface="Cambria Math"/>
              </a:rPr>
              <a:t> ∙5</a:t>
            </a:r>
            <a:r>
              <a:rPr lang="en-US" b="1" baseline="30000" dirty="0" smtClean="0">
                <a:solidFill>
                  <a:srgbClr val="FF0000"/>
                </a:solidFill>
                <a:latin typeface="Cambria Math"/>
                <a:ea typeface="Cambria Math"/>
              </a:rPr>
              <a:t>1</a:t>
            </a:r>
            <a:r>
              <a:rPr lang="en-US" b="1" dirty="0" smtClean="0">
                <a:solidFill>
                  <a:srgbClr val="FF0000"/>
                </a:solidFill>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
        <p:nvSpPr>
          <p:cNvPr id="4" name="Slide Number Placeholder 3"/>
          <p:cNvSpPr>
            <a:spLocks noGrp="1"/>
          </p:cNvSpPr>
          <p:nvPr>
            <p:ph type="sldNum" sz="quarter" idx="12"/>
          </p:nvPr>
        </p:nvSpPr>
        <p:spPr/>
        <p:txBody>
          <a:bodyPr/>
          <a:lstStyle/>
          <a:p>
            <a:fld id="{F06F95D5-60A3-455B-B6CD-4DC2757B1305}"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a:t>
            </a:r>
            <a:r>
              <a:rPr lang="en-US" sz="8000" b="1" dirty="0" smtClean="0">
                <a:solidFill>
                  <a:srgbClr val="FF0000"/>
                </a:solidFill>
              </a:rPr>
              <a:t>The least common multiple of the positive integers </a:t>
            </a:r>
            <a:r>
              <a:rPr lang="en-US" sz="8000" b="1" i="1" dirty="0" smtClean="0">
                <a:solidFill>
                  <a:srgbClr val="FF0000"/>
                </a:solidFill>
              </a:rPr>
              <a:t>a</a:t>
            </a:r>
            <a:r>
              <a:rPr lang="en-US" sz="8000" b="1" dirty="0" smtClean="0">
                <a:solidFill>
                  <a:srgbClr val="FF0000"/>
                </a:solidFill>
              </a:rPr>
              <a:t> and </a:t>
            </a:r>
            <a:r>
              <a:rPr lang="en-US" sz="8000" b="1" i="1" dirty="0" smtClean="0">
                <a:solidFill>
                  <a:srgbClr val="FF0000"/>
                </a:solidFill>
              </a:rPr>
              <a:t>b </a:t>
            </a:r>
            <a:r>
              <a:rPr lang="en-US" sz="8000" b="1" dirty="0" smtClean="0">
                <a:solidFill>
                  <a:srgbClr val="FF0000"/>
                </a:solidFill>
              </a:rPr>
              <a:t>is the smallest  positive integer that is divisible by both </a:t>
            </a:r>
            <a:r>
              <a:rPr lang="en-US" sz="8000" b="1" i="1" dirty="0" smtClean="0">
                <a:solidFill>
                  <a:srgbClr val="FF0000"/>
                </a:solidFill>
              </a:rPr>
              <a:t>a</a:t>
            </a:r>
            <a:r>
              <a:rPr lang="en-US" sz="8000" b="1" dirty="0" smtClean="0">
                <a:solidFill>
                  <a:srgbClr val="FF0000"/>
                </a:solidFill>
              </a:rPr>
              <a:t> and </a:t>
            </a:r>
            <a:r>
              <a:rPr lang="en-US" sz="8000" b="1" i="1" dirty="0" smtClean="0">
                <a:solidFill>
                  <a:srgbClr val="FF0000"/>
                </a:solidFill>
              </a:rPr>
              <a:t>b</a:t>
            </a:r>
            <a:r>
              <a:rPr lang="en-US" sz="8000" b="1" dirty="0" smtClean="0">
                <a:solidFill>
                  <a:srgbClr val="FF0000"/>
                </a:solidFill>
              </a:rPr>
              <a:t>. It is denoted by lcm(</a:t>
            </a:r>
            <a:r>
              <a:rPr lang="en-US" sz="8000" b="1" i="1" dirty="0" err="1" smtClean="0">
                <a:solidFill>
                  <a:srgbClr val="FF0000"/>
                </a:solidFill>
              </a:rPr>
              <a:t>a</a:t>
            </a:r>
            <a:r>
              <a:rPr lang="en-US" sz="8000" b="1" dirty="0" err="1" smtClean="0">
                <a:solidFill>
                  <a:srgbClr val="FF0000"/>
                </a:solidFill>
              </a:rPr>
              <a:t>,</a:t>
            </a:r>
            <a:r>
              <a:rPr lang="en-US" sz="8000" b="1" i="1" dirty="0" err="1" smtClean="0">
                <a:solidFill>
                  <a:srgbClr val="FF0000"/>
                </a:solidFill>
              </a:rPr>
              <a:t>b</a:t>
            </a:r>
            <a:r>
              <a:rPr lang="en-US" sz="8000" b="1" dirty="0" smtClean="0">
                <a:solidFill>
                  <a:srgbClr val="FF0000"/>
                </a:solidFill>
              </a:rPr>
              <a:t>).</a:t>
            </a:r>
            <a:endParaRPr lang="en-US" sz="8000" b="1" dirty="0" smtClean="0">
              <a:solidFill>
                <a:srgbClr val="FF0000"/>
              </a:solidFill>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
        <p:nvSpPr>
          <p:cNvPr id="4" name="Slide Number Placeholder 3"/>
          <p:cNvSpPr>
            <a:spLocks noGrp="1"/>
          </p:cNvSpPr>
          <p:nvPr>
            <p:ph type="sldNum" sz="quarter" idx="12"/>
          </p:nvPr>
        </p:nvSpPr>
        <p:spPr/>
        <p:txBody>
          <a:bodyPr/>
          <a:lstStyle/>
          <a:p>
            <a:fld id="{F06F95D5-60A3-455B-B6CD-4DC2757B1305}"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solidFill>
                  <a:srgbClr val="FF0000"/>
                </a:solidFill>
              </a:rPr>
              <a:t>The Euclidian algorithm is an efficient method for  computing the greatest common divisor of two integers. It is based on the idea that </a:t>
            </a:r>
            <a:r>
              <a:rPr lang="en-US" sz="2400" b="1" dirty="0" err="1" smtClean="0">
                <a:solidFill>
                  <a:srgbClr val="FF0000"/>
                </a:solidFill>
              </a:rPr>
              <a:t>gcd</a:t>
            </a:r>
            <a:r>
              <a:rPr lang="en-US" sz="2400" b="1" dirty="0" smtClean="0">
                <a:solidFill>
                  <a:srgbClr val="FF0000"/>
                </a:solidFill>
              </a:rPr>
              <a:t>(</a:t>
            </a:r>
            <a:r>
              <a:rPr lang="en-US" sz="2400" b="1" i="1" dirty="0" err="1" smtClean="0">
                <a:solidFill>
                  <a:srgbClr val="FF0000"/>
                </a:solidFill>
              </a:rPr>
              <a:t>a</a:t>
            </a:r>
            <a:r>
              <a:rPr lang="en-US" sz="2400" b="1" dirty="0" err="1" smtClean="0">
                <a:solidFill>
                  <a:srgbClr val="FF0000"/>
                </a:solidFill>
              </a:rPr>
              <a:t>,</a:t>
            </a:r>
            <a:r>
              <a:rPr lang="en-US" sz="2400" b="1" i="1" dirty="0" err="1" smtClean="0">
                <a:solidFill>
                  <a:srgbClr val="FF0000"/>
                </a:solidFill>
              </a:rPr>
              <a:t>b</a:t>
            </a:r>
            <a:r>
              <a:rPr lang="en-US" sz="2400" b="1" dirty="0" smtClean="0">
                <a:solidFill>
                  <a:srgbClr val="FF0000"/>
                </a:solidFill>
              </a:rPr>
              <a:t>) is equal to </a:t>
            </a:r>
            <a:r>
              <a:rPr lang="en-US" sz="2400" b="1" dirty="0" err="1" smtClean="0">
                <a:solidFill>
                  <a:srgbClr val="FF0000"/>
                </a:solidFill>
              </a:rPr>
              <a:t>gcd</a:t>
            </a:r>
            <a:r>
              <a:rPr lang="en-US" sz="2400" b="1" dirty="0" smtClean="0">
                <a:solidFill>
                  <a:srgbClr val="FF0000"/>
                </a:solidFill>
              </a:rPr>
              <a:t>(</a:t>
            </a:r>
            <a:r>
              <a:rPr lang="en-US" sz="2400" b="1" i="1" dirty="0" err="1" smtClean="0">
                <a:solidFill>
                  <a:srgbClr val="FF0000"/>
                </a:solidFill>
              </a:rPr>
              <a:t>a</a:t>
            </a:r>
            <a:r>
              <a:rPr lang="en-US" sz="2400" b="1" dirty="0" err="1" smtClean="0">
                <a:solidFill>
                  <a:srgbClr val="FF0000"/>
                </a:solidFill>
              </a:rPr>
              <a:t>,</a:t>
            </a:r>
            <a:r>
              <a:rPr lang="en-US" sz="2400" b="1" i="1" dirty="0" err="1" smtClean="0">
                <a:solidFill>
                  <a:srgbClr val="FF0000"/>
                </a:solidFill>
              </a:rPr>
              <a:t>c</a:t>
            </a:r>
            <a:r>
              <a:rPr lang="en-US" sz="2400" b="1" dirty="0" smtClean="0">
                <a:solidFill>
                  <a:srgbClr val="FF0000"/>
                </a:solidFill>
              </a:rPr>
              <a:t>) when </a:t>
            </a:r>
            <a:r>
              <a:rPr lang="en-US" sz="2400" b="1" i="1" dirty="0" smtClean="0">
                <a:solidFill>
                  <a:srgbClr val="FF0000"/>
                </a:solidFill>
              </a:rPr>
              <a:t>a</a:t>
            </a:r>
            <a:r>
              <a:rPr lang="en-US" sz="2400" b="1" dirty="0" smtClean="0">
                <a:solidFill>
                  <a:srgbClr val="FF0000"/>
                </a:solidFill>
              </a:rPr>
              <a:t> </a:t>
            </a:r>
            <a:r>
              <a:rPr lang="en-US" sz="2400" b="1" dirty="0" smtClean="0">
                <a:solidFill>
                  <a:srgbClr val="FF0000"/>
                </a:solidFill>
                <a:latin typeface="Cambria Math"/>
                <a:ea typeface="Cambria Math"/>
              </a:rPr>
              <a:t>&gt;</a:t>
            </a:r>
            <a:r>
              <a:rPr lang="en-US" sz="2400" b="1" dirty="0" smtClean="0">
                <a:solidFill>
                  <a:srgbClr val="FF0000"/>
                </a:solidFill>
              </a:rPr>
              <a:t> </a:t>
            </a:r>
            <a:r>
              <a:rPr lang="en-US" sz="2400" b="1" i="1" dirty="0" smtClean="0">
                <a:solidFill>
                  <a:srgbClr val="FF0000"/>
                </a:solidFill>
              </a:rPr>
              <a:t>b</a:t>
            </a:r>
            <a:r>
              <a:rPr lang="en-US" sz="2400" b="1" dirty="0" smtClean="0">
                <a:solidFill>
                  <a:srgbClr val="FF0000"/>
                </a:solidFill>
              </a:rPr>
              <a:t> and </a:t>
            </a:r>
            <a:r>
              <a:rPr lang="en-US" sz="2400" b="1" i="1" dirty="0" smtClean="0">
                <a:solidFill>
                  <a:srgbClr val="FF0000"/>
                </a:solidFill>
              </a:rPr>
              <a:t>c</a:t>
            </a:r>
            <a:r>
              <a:rPr lang="en-US" sz="2400" b="1" dirty="0" smtClean="0">
                <a:solidFill>
                  <a:srgbClr val="FF0000"/>
                </a:solidFill>
              </a:rPr>
              <a:t> is the remainder when a is divided by </a:t>
            </a:r>
            <a:r>
              <a:rPr lang="en-US" sz="2400" b="1" i="1" dirty="0" smtClean="0">
                <a:solidFill>
                  <a:srgbClr val="FF0000"/>
                </a:solidFill>
              </a:rPr>
              <a:t>b</a:t>
            </a:r>
            <a:r>
              <a:rPr lang="en-US" sz="2400" b="1" dirty="0" smtClean="0">
                <a:solidFill>
                  <a:srgbClr val="FF0000"/>
                </a:solidFill>
              </a:rPr>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
        <p:nvSpPr>
          <p:cNvPr id="6" name="Slide Number Placeholder 5"/>
          <p:cNvSpPr>
            <a:spLocks noGrp="1"/>
          </p:cNvSpPr>
          <p:nvPr>
            <p:ph type="sldNum" sz="quarter" idx="12"/>
          </p:nvPr>
        </p:nvSpPr>
        <p:spPr/>
        <p:txBody>
          <a:bodyPr/>
          <a:lstStyle/>
          <a:p>
            <a:fld id="{F06F95D5-60A3-455B-B6CD-4DC2757B1305}"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y</a:t>
            </a:r>
            <a:r>
              <a:rPr lang="en-US" sz="2600" i="1" smtClean="0">
                <a:ea typeface="Cambria Math" pitchFamily="18" charset="0"/>
              </a:rPr>
              <a:t>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F06F95D5-60A3-455B-B6CD-4DC2757B130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We will prove that a prime factorization of a positive integer  where the primes are in </a:t>
            </a:r>
            <a:r>
              <a:rPr lang="en-US" dirty="0" err="1" smtClean="0">
                <a:solidFill>
                  <a:srgbClr val="FF0000"/>
                </a:solidFill>
              </a:rPr>
              <a:t>nondecreasing</a:t>
            </a:r>
            <a:r>
              <a:rPr lang="en-US" dirty="0" smtClean="0">
                <a:solidFill>
                  <a:srgbClr val="FF0000"/>
                </a:solidFill>
              </a:rPr>
              <a:t> order is unique. </a:t>
            </a:r>
            <a:r>
              <a:rPr lang="en-US" dirty="0" smtClean="0"/>
              <a:t>(This part of the fundamental theorem of arithmetic. The other part, which asserts that every positive integer has a prime factorization into primes, will be proved in Section </a:t>
            </a:r>
            <a:r>
              <a:rPr lang="en-US" dirty="0" smtClean="0">
                <a:latin typeface="Cambria Math" pitchFamily="18" charset="0"/>
                <a:ea typeface="Cambria Math" pitchFamily="18" charset="0"/>
              </a:rPr>
              <a:t>5.2</a:t>
            </a:r>
            <a:r>
              <a:rPr lang="en-US" dirty="0" smtClean="0"/>
              <a:t>.)</a:t>
            </a:r>
          </a:p>
          <a:p>
            <a:pPr>
              <a:buNone/>
            </a:pPr>
            <a:r>
              <a:rPr lang="en-US" b="1" dirty="0" smtClean="0"/>
              <a:t>     Proof</a:t>
            </a:r>
            <a:r>
              <a:rPr lang="en-US" dirty="0" smtClean="0"/>
              <a:t>: (</a:t>
            </a:r>
            <a:r>
              <a:rPr lang="en-US" i="1" dirty="0" smtClean="0"/>
              <a:t>by contradiction</a:t>
            </a:r>
            <a:r>
              <a:rPr lang="en-US" dirty="0" smtClean="0"/>
              <a:t>) Suppose that the positive integer </a:t>
            </a:r>
            <a:r>
              <a:rPr lang="en-US" i="1" dirty="0" smtClean="0"/>
              <a:t>n</a:t>
            </a:r>
            <a:r>
              <a:rPr lang="en-US" dirty="0" smtClean="0"/>
              <a:t> can be written as a product of primes in two distinct ways:</a:t>
            </a:r>
          </a:p>
          <a:p>
            <a:pPr>
              <a:buNone/>
            </a:pPr>
            <a:r>
              <a:rPr lang="en-US" dirty="0" smtClean="0"/>
              <a:t>                       </a:t>
            </a:r>
            <a:r>
              <a:rPr lang="en-US" i="1" dirty="0" smtClean="0"/>
              <a:t>n</a:t>
            </a:r>
            <a:r>
              <a:rPr lang="en-US" dirty="0" smtClean="0"/>
              <a:t> = </a:t>
            </a:r>
            <a:r>
              <a:rPr lang="en-US" i="1" dirty="0" smtClean="0"/>
              <a:t>p</a:t>
            </a:r>
            <a:r>
              <a:rPr lang="en-US" baseline="-25000" dirty="0" smtClean="0">
                <a:latin typeface="Cambria Math" pitchFamily="18" charset="0"/>
                <a:ea typeface="Cambria Math" pitchFamily="18" charset="0"/>
              </a:rPr>
              <a:t>1</a:t>
            </a:r>
            <a:r>
              <a:rPr lang="en-US" i="1" dirty="0" smtClean="0"/>
              <a:t>p</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p</a:t>
            </a:r>
            <a:r>
              <a:rPr lang="en-US" i="1" baseline="-25000" dirty="0" err="1" smtClean="0"/>
              <a:t>s</a:t>
            </a:r>
            <a:r>
              <a:rPr lang="en-US" i="1" dirty="0" smtClean="0"/>
              <a:t>  </a:t>
            </a:r>
            <a:r>
              <a:rPr lang="en-US" dirty="0" smtClean="0"/>
              <a:t>and</a:t>
            </a:r>
            <a:r>
              <a:rPr lang="en-US" i="1" dirty="0" smtClean="0"/>
              <a:t> n</a:t>
            </a:r>
            <a:r>
              <a:rPr lang="en-US" dirty="0" smtClean="0"/>
              <a:t> = </a:t>
            </a:r>
            <a:r>
              <a:rPr lang="en-US" i="1" dirty="0" smtClean="0"/>
              <a:t>q</a:t>
            </a:r>
            <a:r>
              <a:rPr lang="en-US" baseline="-25000" dirty="0" smtClean="0">
                <a:latin typeface="Cambria Math" pitchFamily="18" charset="0"/>
                <a:ea typeface="Cambria Math" pitchFamily="18" charset="0"/>
              </a:rPr>
              <a:t>1</a:t>
            </a:r>
            <a:r>
              <a:rPr lang="en-US" i="1" dirty="0" smtClean="0"/>
              <a:t>q</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p</a:t>
            </a:r>
            <a:r>
              <a:rPr lang="en-US" i="1" baseline="-25000" dirty="0" smtClean="0"/>
              <a:t>t</a:t>
            </a:r>
            <a:r>
              <a:rPr lang="en-US" i="1" dirty="0" smtClean="0"/>
              <a:t>.</a:t>
            </a:r>
          </a:p>
          <a:p>
            <a:pPr lvl="1"/>
            <a:r>
              <a:rPr lang="en-US" dirty="0" smtClean="0"/>
              <a:t>Remove all common primes from the factorizations to get</a:t>
            </a:r>
          </a:p>
          <a:p>
            <a:pPr lvl="1">
              <a:buNone/>
            </a:pPr>
            <a:endParaRPr lang="en-US" dirty="0" smtClean="0"/>
          </a:p>
          <a:p>
            <a:pPr lvl="1">
              <a:buNone/>
            </a:pPr>
            <a:endParaRPr lang="en-US" dirty="0" smtClean="0"/>
          </a:p>
          <a:p>
            <a:pPr lvl="1"/>
            <a:r>
              <a:rPr lang="en-US" dirty="0" smtClean="0"/>
              <a:t>By Lemma </a:t>
            </a:r>
            <a:r>
              <a:rPr lang="en-US" dirty="0" smtClean="0">
                <a:latin typeface="Cambria Math" pitchFamily="18" charset="0"/>
                <a:ea typeface="Cambria Math" pitchFamily="18" charset="0"/>
              </a:rPr>
              <a:t>3</a:t>
            </a:r>
            <a:r>
              <a:rPr lang="en-US" dirty="0" smtClean="0"/>
              <a:t>, it follows that         divides          , for some </a:t>
            </a:r>
            <a:r>
              <a:rPr lang="en-US" i="1" dirty="0" smtClean="0"/>
              <a:t>k,</a:t>
            </a:r>
            <a:r>
              <a:rPr lang="en-US" dirty="0" smtClean="0"/>
              <a:t> contradicting the assumption that          and         are distinct primes.</a:t>
            </a:r>
          </a:p>
          <a:p>
            <a:pPr lvl="1"/>
            <a:endParaRPr lang="en-US" dirty="0" smtClean="0"/>
          </a:p>
          <a:p>
            <a:pPr lvl="1">
              <a:buNone/>
            </a:pPr>
            <a:endParaRPr lang="en-US" dirty="0" smtClean="0"/>
          </a:p>
          <a:p>
            <a:pPr lvl="1"/>
            <a:r>
              <a:rPr lang="en-US" dirty="0" smtClean="0"/>
              <a:t>Hence, there can be at most one factorization of </a:t>
            </a:r>
            <a:r>
              <a:rPr lang="en-US" i="1" dirty="0" smtClean="0"/>
              <a:t>n</a:t>
            </a:r>
            <a:r>
              <a:rPr lang="en-US" dirty="0" smtClean="0"/>
              <a:t> into primes in </a:t>
            </a:r>
            <a:r>
              <a:rPr lang="en-US" dirty="0" err="1" smtClean="0"/>
              <a:t>nondecreasing</a:t>
            </a:r>
            <a:r>
              <a:rPr lang="en-US" dirty="0" smtClean="0"/>
              <a:t> order.</a:t>
            </a:r>
          </a:p>
          <a:p>
            <a:pPr>
              <a:buNone/>
            </a:pPr>
            <a:endParaRPr lang="en-US" dirty="0" smtClean="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
        <p:nvSpPr>
          <p:cNvPr id="5" name="Slide Number Placeholder 4"/>
          <p:cNvSpPr>
            <a:spLocks noGrp="1"/>
          </p:cNvSpPr>
          <p:nvPr>
            <p:ph type="sldNum" sz="quarter" idx="12"/>
          </p:nvPr>
        </p:nvSpPr>
        <p:spPr/>
        <p:txBody>
          <a:bodyPr/>
          <a:lstStyle/>
          <a:p>
            <a:fld id="{F06F95D5-60A3-455B-B6CD-4DC2757B1305}"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Section 4.6</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Classical Cryptography</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Division </a:t>
            </a:r>
          </a:p>
          <a:p>
            <a:r>
              <a:rPr lang="en-US" dirty="0" smtClean="0"/>
              <a:t>Division Algorithm </a:t>
            </a:r>
          </a:p>
          <a:p>
            <a:r>
              <a:rPr lang="en-US" dirty="0" smtClean="0"/>
              <a:t>Modular Arithmetic</a:t>
            </a:r>
          </a:p>
        </p:txBody>
      </p:sp>
      <p:sp>
        <p:nvSpPr>
          <p:cNvPr id="4" name="Slide Number Placeholder 3"/>
          <p:cNvSpPr>
            <a:spLocks noGrp="1"/>
          </p:cNvSpPr>
          <p:nvPr>
            <p:ph type="sldNum" sz="quarter" idx="12"/>
          </p:nvPr>
        </p:nvSpPr>
        <p:spPr/>
        <p:txBody>
          <a:bodyPr/>
          <a:lstStyle/>
          <a:p>
            <a:fld id="{F06F95D5-60A3-455B-B6CD-4DC2757B130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smtClean="0"/>
              <a:t>encryption</a:t>
            </a:r>
            <a:r>
              <a:rPr lang="en-US" dirty="0" smtClean="0"/>
              <a:t>.</a:t>
            </a:r>
          </a:p>
          <a:p>
            <a:pPr>
              <a:buNone/>
            </a:pPr>
            <a:r>
              <a:rPr lang="en-US" dirty="0" smtClean="0"/>
              <a:t>     Here is how the encryption process works:</a:t>
            </a:r>
          </a:p>
          <a:p>
            <a:pPr lvl="1"/>
            <a:r>
              <a:rPr lang="en-US" dirty="0" smtClean="0"/>
              <a:t>Replace each letter by an integer from </a:t>
            </a:r>
            <a:r>
              <a:rPr lang="en-US" b="1" dirty="0" smtClean="0"/>
              <a:t>Z</a:t>
            </a:r>
            <a:r>
              <a:rPr lang="en-US" baseline="-25000" dirty="0" smtClean="0">
                <a:latin typeface="Cambria Math" pitchFamily="18" charset="0"/>
                <a:ea typeface="Cambria Math" pitchFamily="18" charset="0"/>
              </a:rPr>
              <a:t>26</a:t>
            </a:r>
            <a:r>
              <a:rPr lang="en-US" dirty="0" smtClean="0"/>
              <a:t>, that is an integer from </a:t>
            </a:r>
            <a:r>
              <a:rPr lang="en-US" dirty="0" smtClean="0">
                <a:latin typeface="Cambria Math" pitchFamily="18" charset="0"/>
                <a:ea typeface="Cambria Math" pitchFamily="18" charset="0"/>
              </a:rPr>
              <a:t>0 </a:t>
            </a:r>
            <a:r>
              <a:rPr lang="en-US" dirty="0" smtClean="0"/>
              <a:t>to </a:t>
            </a:r>
            <a:r>
              <a:rPr lang="en-US" dirty="0" smtClean="0">
                <a:latin typeface="Cambria Math" pitchFamily="18" charset="0"/>
                <a:ea typeface="Cambria Math" pitchFamily="18" charset="0"/>
              </a:rPr>
              <a:t>25 </a:t>
            </a:r>
            <a:r>
              <a:rPr lang="en-US" dirty="0" smtClean="0"/>
              <a:t>representing one less than its position in the alphabet.</a:t>
            </a:r>
          </a:p>
          <a:p>
            <a:pPr lvl="1"/>
            <a:r>
              <a:rPr lang="en-US" dirty="0" smtClean="0"/>
              <a:t>The encryption function is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It replaces each integer </a:t>
            </a:r>
            <a:r>
              <a:rPr lang="en-US" i="1" dirty="0" smtClean="0"/>
              <a:t>p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r>
              <a:rPr lang="en-US" dirty="0" smtClean="0"/>
              <a:t> by </a:t>
            </a:r>
            <a:r>
              <a:rPr lang="en-US" i="1" dirty="0" smtClean="0"/>
              <a:t>f</a:t>
            </a:r>
            <a:r>
              <a:rPr lang="en-US" dirty="0" smtClean="0"/>
              <a:t>(</a:t>
            </a:r>
            <a:r>
              <a:rPr lang="en-US" i="1" dirty="0" smtClean="0"/>
              <a:t>p</a:t>
            </a:r>
            <a:r>
              <a:rPr lang="en-US" dirty="0" smtClean="0"/>
              <a:t>)</a:t>
            </a:r>
            <a:r>
              <a:rPr lang="en-US" i="1" dirty="0" smtClean="0"/>
              <a:t>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p>
          <a:p>
            <a:pPr lvl="1"/>
            <a:r>
              <a:rPr lang="en-US" dirty="0" smtClean="0"/>
              <a:t>Replace each integer </a:t>
            </a:r>
            <a:r>
              <a:rPr lang="en-US" i="1" dirty="0" smtClean="0"/>
              <a:t>p</a:t>
            </a:r>
            <a:r>
              <a:rPr lang="en-US" dirty="0" smtClean="0"/>
              <a:t> by the letter with the position </a:t>
            </a:r>
            <a:r>
              <a:rPr lang="en-US" i="1" dirty="0" smtClean="0"/>
              <a:t>p</a:t>
            </a:r>
            <a:r>
              <a:rPr lang="en-US" dirty="0" smtClean="0"/>
              <a:t> +</a:t>
            </a:r>
            <a:r>
              <a:rPr lang="en-US" dirty="0" smtClean="0">
                <a:latin typeface="Cambria Math" pitchFamily="18" charset="0"/>
                <a:ea typeface="Cambria Math" pitchFamily="18" charset="0"/>
              </a:rPr>
              <a:t> 1 </a:t>
            </a:r>
            <a:r>
              <a:rPr lang="en-US" dirty="0" smtClean="0"/>
              <a:t>in the alphabet.</a:t>
            </a:r>
          </a:p>
          <a:p>
            <a:pPr>
              <a:buNone/>
            </a:pPr>
            <a:r>
              <a:rPr lang="en-US" b="1" dirty="0" smtClean="0"/>
              <a:t>    Example</a:t>
            </a:r>
            <a:r>
              <a:rPr lang="en-US" dirty="0" smtClean="0"/>
              <a:t>: Encrypt the message “MEET YOU IN THE PARK” using the Caesar cipher.</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12 4 4 19    24 14 20    8 13    19 7 4    15 0 17 10</a:t>
            </a:r>
            <a:r>
              <a:rPr lang="en-US" dirty="0" smtClean="0"/>
              <a:t>.</a:t>
            </a:r>
          </a:p>
          <a:p>
            <a:pPr>
              <a:buNone/>
            </a:pPr>
            <a:r>
              <a:rPr lang="en-US" dirty="0" smtClean="0"/>
              <a:t>    Now replace each of these numbers </a:t>
            </a:r>
            <a:r>
              <a:rPr lang="en-US" i="1" dirty="0" smtClean="0"/>
              <a:t>p</a:t>
            </a:r>
            <a:r>
              <a:rPr lang="en-US" dirty="0" smtClean="0"/>
              <a:t> by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a:t>
            </a:r>
          </a:p>
          <a:p>
            <a:pPr>
              <a:buNone/>
            </a:pPr>
            <a:r>
              <a:rPr lang="en-US" dirty="0" smtClean="0"/>
              <a:t>                      </a:t>
            </a:r>
            <a:r>
              <a:rPr lang="en-US" dirty="0" smtClean="0">
                <a:latin typeface="Cambria Math" pitchFamily="18" charset="0"/>
                <a:ea typeface="Cambria Math" pitchFamily="18" charset="0"/>
              </a:rPr>
              <a:t>15 7 7 22    1 17 23    11 16    22 10 7    18 3 20 13</a:t>
            </a:r>
            <a:r>
              <a:rPr lang="en-US" dirty="0" smtClean="0"/>
              <a:t>.</a:t>
            </a:r>
          </a:p>
          <a:p>
            <a:pPr>
              <a:buNone/>
            </a:pPr>
            <a:r>
              <a:rPr lang="en-US" dirty="0" smtClean="0"/>
              <a:t>     Translating the numbers back to letters produces the encrypted message</a:t>
            </a:r>
          </a:p>
          <a:p>
            <a:pPr>
              <a:buNone/>
            </a:pPr>
            <a:r>
              <a:rPr lang="en-US" dirty="0" smtClean="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
        <p:nvSpPr>
          <p:cNvPr id="5" name="Slide Number Placeholder 4"/>
          <p:cNvSpPr>
            <a:spLocks noGrp="1"/>
          </p:cNvSpPr>
          <p:nvPr>
            <p:ph type="sldNum" sz="quarter" idx="12"/>
          </p:nvPr>
        </p:nvSpPr>
        <p:spPr/>
        <p:txBody>
          <a:bodyPr/>
          <a:lstStyle/>
          <a:p>
            <a:fld id="{F06F95D5-60A3-455B-B6CD-4DC2757B1305}"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recover the original message, use </a:t>
            </a:r>
            <a:r>
              <a:rPr lang="en-US" i="1" dirty="0" smtClean="0"/>
              <a:t>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−3) </a:t>
            </a:r>
            <a:r>
              <a:rPr lang="en-US" b="1" dirty="0" smtClean="0">
                <a:latin typeface="Cambria Math"/>
                <a:ea typeface="Cambria Math"/>
              </a:rPr>
              <a:t>mod</a:t>
            </a:r>
            <a:r>
              <a:rPr lang="en-US" dirty="0" smtClean="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smtClean="0">
                <a:latin typeface="Cambria Math"/>
                <a:ea typeface="Cambria Math"/>
              </a:rPr>
              <a:t>decryption</a:t>
            </a:r>
            <a:r>
              <a:rPr lang="en-US" dirty="0" smtClean="0">
                <a:latin typeface="Cambria Math"/>
                <a:ea typeface="Cambria Math"/>
              </a:rPr>
              <a:t>.</a:t>
            </a:r>
            <a:endParaRPr lang="en-US" baseline="30000" dirty="0" smtClean="0"/>
          </a:p>
          <a:p>
            <a:r>
              <a:rPr lang="en-US" dirty="0" smtClean="0"/>
              <a:t>The Caesar cipher is one of a family of ciphers called </a:t>
            </a:r>
            <a:r>
              <a:rPr lang="en-US" i="1" dirty="0" smtClean="0"/>
              <a:t>shift ciphers. </a:t>
            </a:r>
            <a:r>
              <a:rPr lang="en-US" dirty="0" smtClean="0"/>
              <a:t>Letters can be shifted by an integer </a:t>
            </a:r>
            <a:r>
              <a:rPr lang="en-US" i="1" dirty="0" smtClean="0"/>
              <a:t>k, </a:t>
            </a:r>
            <a:r>
              <a:rPr lang="en-US" dirty="0" smtClean="0"/>
              <a:t>with </a:t>
            </a:r>
            <a:r>
              <a:rPr lang="en-US" dirty="0" smtClean="0">
                <a:latin typeface="Cambria Math" pitchFamily="18" charset="0"/>
                <a:ea typeface="Cambria Math" pitchFamily="18" charset="0"/>
              </a:rPr>
              <a:t>3 being just one possibility</a:t>
            </a:r>
            <a:r>
              <a:rPr lang="en-US" dirty="0" smtClean="0"/>
              <a:t>. The encryption function is</a:t>
            </a:r>
          </a:p>
          <a:p>
            <a:pPr lvl="1">
              <a:buNone/>
            </a:pPr>
            <a:r>
              <a:rPr lang="en-US" i="1" dirty="0" smtClean="0"/>
              <a:t>       f</a:t>
            </a:r>
            <a:r>
              <a:rPr lang="en-US" dirty="0" smtClean="0"/>
              <a:t>(</a:t>
            </a:r>
            <a:r>
              <a:rPr lang="en-US" i="1" dirty="0" smtClean="0"/>
              <a:t>p) = </a:t>
            </a:r>
            <a:r>
              <a:rPr lang="en-US" dirty="0" smtClean="0"/>
              <a:t>(</a:t>
            </a:r>
            <a:r>
              <a:rPr lang="en-US" i="1" dirty="0" smtClean="0"/>
              <a:t>p + k</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lvl="1">
              <a:buNone/>
            </a:pPr>
            <a:r>
              <a:rPr lang="en-US" dirty="0" smtClean="0">
                <a:latin typeface="Cambria Math" pitchFamily="18" charset="0"/>
                <a:ea typeface="Cambria Math" pitchFamily="18" charset="0"/>
              </a:rPr>
              <a:t>a</a:t>
            </a:r>
            <a:r>
              <a:rPr lang="en-US" dirty="0" smtClean="0"/>
              <a:t>nd the decryption function is</a:t>
            </a:r>
          </a:p>
          <a:p>
            <a:pPr lvl="1">
              <a:buNone/>
            </a:pPr>
            <a:r>
              <a:rPr lang="en-US" i="1" dirty="0" smtClean="0"/>
              <a:t>       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a:t>
            </a:r>
            <a:r>
              <a:rPr lang="en-US" i="1" dirty="0" smtClean="0">
                <a:ea typeface="Cambria Math"/>
              </a:rPr>
              <a:t>k</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26</a:t>
            </a:r>
          </a:p>
          <a:p>
            <a:pPr>
              <a:buNone/>
            </a:pPr>
            <a:r>
              <a:rPr lang="en-US" dirty="0" smtClean="0">
                <a:latin typeface="Cambria Math"/>
                <a:ea typeface="Cambria Math"/>
              </a:rPr>
              <a:t>      The integer </a:t>
            </a:r>
            <a:r>
              <a:rPr lang="en-US" i="1" dirty="0" smtClean="0">
                <a:latin typeface="Cambria Math"/>
                <a:ea typeface="Cambria Math"/>
              </a:rPr>
              <a:t>k</a:t>
            </a:r>
            <a:r>
              <a:rPr lang="en-US" dirty="0" smtClean="0">
                <a:latin typeface="Cambria Math"/>
                <a:ea typeface="Cambria Math"/>
              </a:rPr>
              <a:t> is called a </a:t>
            </a:r>
            <a:r>
              <a:rPr lang="en-US" i="1" dirty="0" smtClean="0">
                <a:latin typeface="Cambria Math"/>
                <a:ea typeface="Cambria Math"/>
              </a:rPr>
              <a:t>key</a:t>
            </a:r>
            <a:r>
              <a:rPr lang="en-US" dirty="0" smtClean="0">
                <a:latin typeface="Cambria Math"/>
                <a:ea typeface="Cambria Math"/>
              </a:rPr>
              <a:t>.</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F06F95D5-60A3-455B-B6CD-4DC2757B130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 </a:t>
            </a:r>
            <a:r>
              <a:rPr lang="en-US" b="1" dirty="0" smtClean="0">
                <a:latin typeface="Cambria Math" pitchFamily="18" charset="0"/>
                <a:ea typeface="Cambria Math" pitchFamily="18" charset="0"/>
              </a:rPr>
              <a:t>1</a:t>
            </a:r>
            <a:r>
              <a:rPr lang="en-US" dirty="0" smtClean="0"/>
              <a:t>: Encrypt the message “STOP GLOBAL WARMING” using the shift cipher with </a:t>
            </a:r>
            <a:r>
              <a:rPr lang="en-US" i="1" dirty="0" smtClean="0"/>
              <a:t>k</a:t>
            </a:r>
            <a:r>
              <a:rPr lang="en-US" dirty="0" smtClean="0"/>
              <a:t> = </a:t>
            </a:r>
            <a:r>
              <a:rPr lang="en-US" dirty="0" smtClean="0">
                <a:latin typeface="Cambria Math" pitchFamily="18" charset="0"/>
                <a:ea typeface="Cambria Math" pitchFamily="18" charset="0"/>
              </a:rPr>
              <a:t>11</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18 19 14 15    6 11 14 1 0 11     22 0 17 12  8  13  6</a:t>
            </a:r>
            <a:r>
              <a:rPr lang="en-US" dirty="0" smtClean="0"/>
              <a:t>.</a:t>
            </a:r>
          </a:p>
          <a:p>
            <a:pPr>
              <a:buNone/>
            </a:pPr>
            <a:r>
              <a:rPr lang="en-US" dirty="0" smtClean="0"/>
              <a:t>    Apply the shift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11</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yielding</a:t>
            </a:r>
          </a:p>
          <a:p>
            <a:pPr>
              <a:buNone/>
            </a:pPr>
            <a:r>
              <a:rPr lang="en-US" dirty="0" smtClean="0"/>
              <a:t>       </a:t>
            </a:r>
            <a:r>
              <a:rPr lang="en-US" dirty="0" smtClean="0">
                <a:latin typeface="Cambria Math" pitchFamily="18" charset="0"/>
                <a:ea typeface="Cambria Math" pitchFamily="18" charset="0"/>
              </a:rPr>
              <a:t>3 4 25 0    17 22 25 12 11 22     7 11 2 23  19  24  17</a:t>
            </a:r>
            <a:r>
              <a:rPr lang="en-US" dirty="0" smtClean="0"/>
              <a:t>.            </a:t>
            </a:r>
          </a:p>
          <a:p>
            <a:pPr>
              <a:buNone/>
            </a:pPr>
            <a:r>
              <a:rPr lang="en-US" dirty="0" smtClean="0"/>
              <a:t>    Translating the numbers back to letters produces the </a:t>
            </a:r>
            <a:r>
              <a:rPr lang="en-US" dirty="0" err="1" smtClean="0"/>
              <a:t>ciphertext</a:t>
            </a:r>
            <a:endParaRPr lang="en-US" dirty="0" smtClean="0"/>
          </a:p>
          <a:p>
            <a:pPr>
              <a:buNone/>
            </a:pPr>
            <a:r>
              <a:rPr lang="en-US" dirty="0" smtClean="0"/>
              <a:t>           “DEZA RWZMLW HLCXTYR.”</a:t>
            </a:r>
          </a:p>
        </p:txBody>
      </p:sp>
      <p:sp>
        <p:nvSpPr>
          <p:cNvPr id="4" name="Slide Number Placeholder 3"/>
          <p:cNvSpPr>
            <a:spLocks noGrp="1"/>
          </p:cNvSpPr>
          <p:nvPr>
            <p:ph type="sldNum" sz="quarter" idx="12"/>
          </p:nvPr>
        </p:nvSpPr>
        <p:spPr/>
        <p:txBody>
          <a:bodyPr/>
          <a:lstStyle/>
          <a:p>
            <a:fld id="{F06F95D5-60A3-455B-B6CD-4DC2757B1305}"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dirty="0" smtClean="0">
                <a:latin typeface="Cambria Math" pitchFamily="18" charset="0"/>
                <a:ea typeface="Cambria Math" pitchFamily="18" charset="0"/>
              </a:rPr>
              <a:t>2</a:t>
            </a:r>
            <a:r>
              <a:rPr lang="en-US" dirty="0" smtClean="0"/>
              <a:t>: Decrypt the message “LEWLYPLUJL PZ H NYLHA  ALHJOLY” that was encrypted using the shift cipher with </a:t>
            </a:r>
            <a:r>
              <a:rPr lang="en-US" i="1" dirty="0" smtClean="0"/>
              <a:t>k</a:t>
            </a:r>
            <a:r>
              <a:rPr lang="en-US" dirty="0" smtClean="0"/>
              <a:t> = </a:t>
            </a:r>
            <a:r>
              <a:rPr lang="en-US" dirty="0" smtClean="0">
                <a:latin typeface="Cambria Math" pitchFamily="18" charset="0"/>
                <a:ea typeface="Cambria Math" pitchFamily="18" charset="0"/>
              </a:rPr>
              <a:t>7</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a:t>
            </a:r>
            <a:r>
              <a:rPr lang="en-US" sz="1900" dirty="0" smtClean="0">
                <a:latin typeface="Cambria Math" pitchFamily="18" charset="0"/>
                <a:ea typeface="Cambria Math" pitchFamily="18" charset="0"/>
              </a:rPr>
              <a:t>11 4 22 11 24 15 11 20 9 11   15 25   7   13 24 11 7  0    0 11 7  9  14  11  24</a:t>
            </a:r>
            <a:r>
              <a:rPr lang="en-US" sz="1900" dirty="0" smtClean="0"/>
              <a:t>.</a:t>
            </a:r>
          </a:p>
          <a:p>
            <a:pPr>
              <a:buNone/>
            </a:pPr>
            <a:r>
              <a:rPr lang="en-US" dirty="0" smtClean="0"/>
              <a:t>    Shift each of the numbers by </a:t>
            </a:r>
            <a:r>
              <a:rPr lang="en-US" dirty="0" smtClean="0">
                <a:latin typeface="Cambria Math"/>
                <a:ea typeface="Cambria Math"/>
              </a:rPr>
              <a:t>−</a:t>
            </a:r>
            <a:r>
              <a:rPr lang="en-US" i="1" dirty="0" smtClean="0">
                <a:ea typeface="Cambria Math"/>
              </a:rPr>
              <a:t>k</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−7 modulo 26</a:t>
            </a:r>
            <a:r>
              <a:rPr lang="en-US" dirty="0" smtClean="0"/>
              <a:t>, yielding</a:t>
            </a:r>
          </a:p>
          <a:p>
            <a:pPr>
              <a:buNone/>
            </a:pPr>
            <a:r>
              <a:rPr lang="en-US" dirty="0" smtClean="0"/>
              <a:t>    </a:t>
            </a:r>
            <a:r>
              <a:rPr lang="en-US" sz="1900" dirty="0" smtClean="0">
                <a:latin typeface="Cambria Math" pitchFamily="18" charset="0"/>
                <a:ea typeface="Cambria Math" pitchFamily="18" charset="0"/>
              </a:rPr>
              <a:t>4 23 15 4 17 8 4 13 2 4   8 18    0    6 17 4  0  19     19  4  0  2  7  4  17</a:t>
            </a:r>
            <a:r>
              <a:rPr lang="en-US" sz="1900" dirty="0" smtClean="0"/>
              <a:t>.</a:t>
            </a:r>
          </a:p>
          <a:p>
            <a:pPr>
              <a:buNone/>
            </a:pPr>
            <a:r>
              <a:rPr lang="en-US" dirty="0" smtClean="0"/>
              <a:t>    Translating the numbers back to letters produces the decrypted message</a:t>
            </a:r>
          </a:p>
          <a:p>
            <a:pPr>
              <a:buNone/>
            </a:pPr>
            <a:r>
              <a:rPr lang="en-US" dirty="0" smtClean="0"/>
              <a:t>           “EXPERIENCE IS A GREAT TEACHER.”</a:t>
            </a:r>
          </a:p>
        </p:txBody>
      </p:sp>
      <p:sp>
        <p:nvSpPr>
          <p:cNvPr id="4" name="Slide Number Placeholder 3"/>
          <p:cNvSpPr>
            <a:spLocks noGrp="1"/>
          </p:cNvSpPr>
          <p:nvPr>
            <p:ph type="sldNum" sz="quarter" idx="12"/>
          </p:nvPr>
        </p:nvSpPr>
        <p:spPr/>
        <p:txBody>
          <a:bodyPr/>
          <a:lstStyle/>
          <a:p>
            <a:fld id="{F06F95D5-60A3-455B-B6CD-4DC2757B1305}"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Shift ciphers are a special case of </a:t>
            </a:r>
            <a:r>
              <a:rPr lang="en-US" i="1" dirty="0" smtClean="0"/>
              <a:t>affine ciphers </a:t>
            </a:r>
            <a:r>
              <a:rPr lang="en-US" dirty="0" smtClean="0"/>
              <a:t>which use functions of the form</a:t>
            </a:r>
          </a:p>
          <a:p>
            <a:pPr lvl="1">
              <a:buNone/>
            </a:pP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err="1" smtClean="0"/>
              <a:t>ap</a:t>
            </a:r>
            <a:r>
              <a:rPr lang="en-US" i="1" dirty="0" smtClean="0"/>
              <a:t> + </a:t>
            </a:r>
            <a:r>
              <a:rPr lang="en-US" i="1" dirty="0" smtClean="0">
                <a:latin typeface="Cambria Math" pitchFamily="18" charset="0"/>
                <a:ea typeface="Cambria Math" pitchFamily="18" charset="0"/>
              </a:rPr>
              <a:t>b</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a:buNone/>
            </a:pPr>
            <a:r>
              <a:rPr lang="en-US" dirty="0" smtClean="0">
                <a:ea typeface="Cambria Math" pitchFamily="18" charset="0"/>
              </a:rPr>
              <a:t>     where </a:t>
            </a:r>
            <a:r>
              <a:rPr lang="en-US" i="1" dirty="0" smtClean="0">
                <a:ea typeface="Cambria Math" pitchFamily="18" charset="0"/>
              </a:rPr>
              <a:t>a</a:t>
            </a:r>
            <a:r>
              <a:rPr lang="en-US" dirty="0" smtClean="0">
                <a:ea typeface="Cambria Math" pitchFamily="18" charset="0"/>
              </a:rPr>
              <a:t> and </a:t>
            </a:r>
            <a:r>
              <a:rPr lang="en-US" i="1" dirty="0" smtClean="0">
                <a:ea typeface="Cambria Math" pitchFamily="18" charset="0"/>
              </a:rPr>
              <a:t>b</a:t>
            </a:r>
            <a:r>
              <a:rPr lang="en-US" dirty="0" smtClean="0">
                <a:ea typeface="Cambria Math" pitchFamily="18" charset="0"/>
              </a:rPr>
              <a:t> are integers, chosen so that </a:t>
            </a:r>
            <a:r>
              <a:rPr lang="en-US" i="1" dirty="0" smtClean="0">
                <a:ea typeface="Cambria Math" pitchFamily="18" charset="0"/>
              </a:rPr>
              <a:t>f  </a:t>
            </a:r>
            <a:r>
              <a:rPr lang="en-US" dirty="0" smtClean="0">
                <a:ea typeface="Cambria Math" pitchFamily="18" charset="0"/>
              </a:rPr>
              <a:t>is a </a:t>
            </a:r>
            <a:r>
              <a:rPr lang="en-US" dirty="0" err="1" smtClean="0">
                <a:ea typeface="Cambria Math" pitchFamily="18" charset="0"/>
              </a:rPr>
              <a:t>bijection</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dirty="0" smtClean="0">
                <a:ea typeface="Cambria Math" pitchFamily="18" charset="0"/>
              </a:rPr>
              <a:t>The function is a </a:t>
            </a:r>
            <a:r>
              <a:rPr lang="en-US" dirty="0" err="1" smtClean="0">
                <a:ea typeface="Cambria Math" pitchFamily="18" charset="0"/>
              </a:rPr>
              <a:t>bijection</a:t>
            </a:r>
            <a:r>
              <a:rPr lang="en-US" dirty="0" smtClean="0">
                <a:ea typeface="Cambria Math" pitchFamily="18" charset="0"/>
              </a:rPr>
              <a:t> if and only if </a:t>
            </a:r>
            <a:r>
              <a:rPr lang="en-US" dirty="0" err="1" smtClean="0">
                <a:ea typeface="Cambria Math" pitchFamily="18" charset="0"/>
              </a:rPr>
              <a:t>gcd</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,26) = 1. </a:t>
            </a:r>
          </a:p>
          <a:p>
            <a:r>
              <a:rPr lang="en-US" b="1" dirty="0" smtClean="0">
                <a:ea typeface="Cambria Math" pitchFamily="18" charset="0"/>
              </a:rPr>
              <a:t>Example</a:t>
            </a:r>
            <a:r>
              <a:rPr lang="en-US" dirty="0" smtClean="0">
                <a:ea typeface="Cambria Math" pitchFamily="18" charset="0"/>
              </a:rPr>
              <a:t>: What letter replaces the letter K when the  function </a:t>
            </a: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a:t>
            </a:r>
            <a:r>
              <a:rPr lang="en-US" dirty="0" smtClean="0">
                <a:ea typeface="Cambria Math" pitchFamily="18" charset="0"/>
              </a:rPr>
              <a:t>is used for encryption.</a:t>
            </a:r>
          </a:p>
          <a:p>
            <a:pPr>
              <a:buNone/>
            </a:pPr>
            <a:r>
              <a:rPr lang="en-US" b="1" dirty="0" smtClean="0">
                <a:ea typeface="Cambria Math" pitchFamily="18" charset="0"/>
              </a:rPr>
              <a:t>     Solution</a:t>
            </a:r>
            <a:r>
              <a:rPr lang="en-US" dirty="0" smtClean="0">
                <a:ea typeface="Cambria Math" pitchFamily="18" charset="0"/>
              </a:rPr>
              <a:t>: Since </a:t>
            </a:r>
            <a:r>
              <a:rPr lang="en-US" dirty="0" smtClean="0">
                <a:latin typeface="Cambria Math" pitchFamily="18" charset="0"/>
                <a:ea typeface="Cambria Math" pitchFamily="18" charset="0"/>
              </a:rPr>
              <a:t>10</a:t>
            </a:r>
            <a:r>
              <a:rPr lang="en-US" dirty="0" smtClean="0">
                <a:ea typeface="Cambria Math" pitchFamily="18" charset="0"/>
              </a:rPr>
              <a:t> represents K, </a:t>
            </a:r>
            <a:r>
              <a:rPr lang="en-US" i="1" dirty="0" smtClean="0"/>
              <a:t>f</a:t>
            </a:r>
            <a:r>
              <a:rPr lang="en-US" dirty="0" smtClean="0"/>
              <a:t>(</a:t>
            </a:r>
            <a:r>
              <a:rPr lang="en-US" dirty="0" smtClean="0">
                <a:latin typeface="Cambria Math" pitchFamily="18" charset="0"/>
                <a:ea typeface="Cambria Math" pitchFamily="18" charset="0"/>
              </a:rPr>
              <a:t>10</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dirty="0" smtClean="0">
                <a:latin typeface="Cambria Math"/>
                <a:ea typeface="Cambria Math"/>
              </a:rPr>
              <a:t>∙</a:t>
            </a:r>
            <a:r>
              <a:rPr lang="en-US" dirty="0" smtClean="0">
                <a:latin typeface="Cambria Math" pitchFamily="18" charset="0"/>
                <a:ea typeface="Cambria Math" pitchFamily="18" charset="0"/>
              </a:rPr>
              <a:t>10</a:t>
            </a:r>
            <a:r>
              <a:rPr lang="en-US" i="1" dirty="0" smtClean="0"/>
              <a:t>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=21, </a:t>
            </a:r>
            <a:r>
              <a:rPr lang="en-US" dirty="0" smtClean="0">
                <a:ea typeface="Cambria Math" pitchFamily="18" charset="0"/>
              </a:rPr>
              <a:t>which is then replaced by V.</a:t>
            </a:r>
          </a:p>
          <a:p>
            <a:r>
              <a:rPr lang="en-US" dirty="0" smtClean="0">
                <a:ea typeface="Cambria Math" pitchFamily="18" charset="0"/>
              </a:rPr>
              <a:t>To decrypt a message encrypted by a shift cipher, the congruence  </a:t>
            </a:r>
            <a:r>
              <a:rPr lang="en-US" i="1" dirty="0" smtClean="0">
                <a:ea typeface="Cambria Math" pitchFamily="18" charset="0"/>
              </a:rPr>
              <a:t>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 </a:t>
            </a:r>
            <a:r>
              <a:rPr lang="en-US" i="1" dirty="0" smtClean="0">
                <a:ea typeface="Cambria Math" pitchFamily="18" charset="0"/>
              </a:rPr>
              <a:t>b</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needs to be solved for </a:t>
            </a:r>
            <a:r>
              <a:rPr lang="en-US" i="1" dirty="0" smtClean="0">
                <a:ea typeface="Cambria Math" pitchFamily="18" charset="0"/>
              </a:rPr>
              <a:t>p</a:t>
            </a:r>
            <a:r>
              <a:rPr lang="en-US" dirty="0" smtClean="0">
                <a:ea typeface="Cambria Math" pitchFamily="18" charset="0"/>
              </a:rPr>
              <a:t>.</a:t>
            </a:r>
          </a:p>
          <a:p>
            <a:pPr lvl="1"/>
            <a:r>
              <a:rPr lang="en-US" dirty="0" smtClean="0">
                <a:ea typeface="Cambria Math" pitchFamily="18" charset="0"/>
              </a:rPr>
              <a:t>Subtract </a:t>
            </a:r>
            <a:r>
              <a:rPr lang="en-US" i="1" dirty="0" smtClean="0">
                <a:ea typeface="Cambria Math" pitchFamily="18" charset="0"/>
              </a:rPr>
              <a:t>b</a:t>
            </a:r>
            <a:r>
              <a:rPr lang="en-US" dirty="0" smtClean="0">
                <a:ea typeface="Cambria Math" pitchFamily="18" charset="0"/>
              </a:rPr>
              <a:t> from both sides to obtain </a:t>
            </a:r>
            <a:r>
              <a:rPr lang="en-US" i="1" dirty="0" smtClean="0">
                <a:ea typeface="Cambria Math" pitchFamily="18" charset="0"/>
              </a:rPr>
              <a:t>c</a:t>
            </a:r>
            <a:r>
              <a:rPr lang="en-US" i="1" dirty="0" smtClean="0">
                <a:latin typeface="Cambria Math"/>
                <a:ea typeface="Cambria Math"/>
              </a:rPr>
              <a:t>− b</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dirty="0" smtClean="0">
                <a:ea typeface="Cambria Math" pitchFamily="18" charset="0"/>
              </a:rPr>
              <a:t>Multiply both sides by  the inverse of a modulo </a:t>
            </a:r>
            <a:r>
              <a:rPr lang="en-US" dirty="0" smtClean="0">
                <a:latin typeface="Cambria Math" pitchFamily="18" charset="0"/>
                <a:ea typeface="Cambria Math" pitchFamily="18" charset="0"/>
              </a:rPr>
              <a:t>26</a:t>
            </a:r>
            <a:r>
              <a:rPr lang="en-US" dirty="0" smtClean="0">
                <a:ea typeface="Cambria Math" pitchFamily="18" charset="0"/>
              </a:rPr>
              <a:t>, which exists since </a:t>
            </a:r>
            <a:r>
              <a:rPr lang="en-US" dirty="0" err="1" smtClean="0">
                <a:ea typeface="Cambria Math" pitchFamily="18" charset="0"/>
              </a:rPr>
              <a:t>gcd</a:t>
            </a:r>
            <a:r>
              <a:rPr lang="en-US" dirty="0" smtClean="0">
                <a:ea typeface="Cambria Math" pitchFamily="18" charset="0"/>
              </a:rPr>
              <a:t>(</a:t>
            </a:r>
            <a:r>
              <a:rPr lang="en-US" i="1" dirty="0" smtClean="0">
                <a:ea typeface="Cambria Math" pitchFamily="18" charset="0"/>
              </a:rPr>
              <a:t>a</a:t>
            </a:r>
            <a:r>
              <a:rPr lang="en-US" dirty="0" smtClean="0">
                <a:ea typeface="Cambria Math" pitchFamily="18" charset="0"/>
              </a:rPr>
              <a:t>,</a:t>
            </a:r>
            <a:r>
              <a:rPr lang="en-US" dirty="0" smtClean="0">
                <a:latin typeface="Cambria Math" pitchFamily="18" charset="0"/>
                <a:ea typeface="Cambria Math" pitchFamily="18" charset="0"/>
              </a:rPr>
              <a:t>26</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a:t>
            </a:r>
          </a:p>
          <a:p>
            <a:pPr lvl="1"/>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a:rPr>
              <a:t>ā</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which simplifies to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i="1" dirty="0" smtClean="0">
                <a:ea typeface="Cambria Math" pitchFamily="18" charset="0"/>
              </a:rPr>
              <a:t>p </a:t>
            </a:r>
            <a:r>
              <a:rPr lang="en-US" dirty="0" smtClean="0">
                <a:latin typeface="Cambria Math"/>
                <a:ea typeface="Cambria Math"/>
              </a:rPr>
              <a:t>≡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is used to determine </a:t>
            </a:r>
            <a:r>
              <a:rPr lang="en-US" i="1" dirty="0" smtClean="0">
                <a:ea typeface="Cambria Math" pitchFamily="18" charset="0"/>
              </a:rPr>
              <a:t>p </a:t>
            </a:r>
            <a:r>
              <a:rPr lang="en-US" dirty="0" smtClean="0">
                <a:ea typeface="Cambria Math" pitchFamily="18" charset="0"/>
              </a:rPr>
              <a:t>in</a:t>
            </a:r>
            <a:r>
              <a:rPr lang="en-US" i="1" dirty="0" smtClean="0">
                <a:ea typeface="Cambria Math" pitchFamily="18" charset="0"/>
              </a:rPr>
              <a:t> </a:t>
            </a:r>
            <a:r>
              <a:rPr lang="en-US" b="1" dirty="0" smtClean="0">
                <a:ea typeface="Cambria Math" pitchFamily="18" charset="0"/>
              </a:rPr>
              <a:t>Z</a:t>
            </a:r>
            <a:r>
              <a:rPr lang="en-US" baseline="-25000" dirty="0" smtClean="0">
                <a:latin typeface="Cambria Math" pitchFamily="18" charset="0"/>
                <a:ea typeface="Cambria Math" pitchFamily="18" charset="0"/>
              </a:rPr>
              <a:t>26</a:t>
            </a:r>
            <a:r>
              <a:rPr lang="en-US" dirty="0" smtClean="0">
                <a:ea typeface="Cambria Math" pitchFamily="18" charset="0"/>
              </a:rPr>
              <a:t>.</a:t>
            </a:r>
            <a:endParaRPr lang="en-US" baseline="-25000" dirty="0" smtClean="0">
              <a:latin typeface="Cambria Math" pitchFamily="18" charset="0"/>
              <a:ea typeface="Cambria Math"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process of recovering plaintext from </a:t>
            </a:r>
            <a:r>
              <a:rPr lang="en-US" dirty="0" err="1" smtClean="0"/>
              <a:t>ciphertext</a:t>
            </a:r>
            <a:r>
              <a:rPr lang="en-US" dirty="0" smtClean="0"/>
              <a:t> without knowledge both  of the encryption method and the key is known as </a:t>
            </a:r>
            <a:r>
              <a:rPr lang="en-US" b="1" i="1" dirty="0" smtClean="0">
                <a:solidFill>
                  <a:srgbClr val="FF0000"/>
                </a:solidFill>
              </a:rPr>
              <a:t>cryptanalysis</a:t>
            </a:r>
            <a:r>
              <a:rPr lang="en-US" dirty="0" smtClean="0"/>
              <a:t> or </a:t>
            </a:r>
            <a:r>
              <a:rPr lang="en-US" i="1" dirty="0" smtClean="0"/>
              <a:t>breaking codes</a:t>
            </a:r>
            <a:r>
              <a:rPr lang="en-US" dirty="0" smtClean="0"/>
              <a:t>.</a:t>
            </a:r>
          </a:p>
          <a:p>
            <a:r>
              <a:rPr lang="en-US" dirty="0" smtClean="0"/>
              <a:t>An important tool for </a:t>
            </a:r>
            <a:r>
              <a:rPr lang="en-US" dirty="0" err="1" smtClean="0"/>
              <a:t>cryptanalyzing</a:t>
            </a:r>
            <a:r>
              <a:rPr lang="en-US" dirty="0" smtClean="0"/>
              <a:t> </a:t>
            </a:r>
            <a:r>
              <a:rPr lang="en-US" dirty="0" err="1" smtClean="0"/>
              <a:t>ciphertext</a:t>
            </a:r>
            <a:r>
              <a:rPr lang="en-US" dirty="0" smtClean="0"/>
              <a:t> produced with a affine ciphers is the relative frequencies of letters. The nine most common letters in the English texts are E </a:t>
            </a:r>
            <a:r>
              <a:rPr lang="en-US" dirty="0" smtClean="0">
                <a:latin typeface="Cambria Math" pitchFamily="18" charset="0"/>
                <a:ea typeface="Cambria Math" pitchFamily="18" charset="0"/>
              </a:rPr>
              <a:t>13</a:t>
            </a:r>
            <a:r>
              <a:rPr lang="en-US" dirty="0" smtClean="0"/>
              <a:t>%, T </a:t>
            </a:r>
            <a:r>
              <a:rPr lang="en-US" dirty="0" smtClean="0">
                <a:latin typeface="Cambria Math" pitchFamily="18" charset="0"/>
                <a:ea typeface="Cambria Math" pitchFamily="18" charset="0"/>
              </a:rPr>
              <a:t>9</a:t>
            </a:r>
            <a:r>
              <a:rPr lang="en-US" dirty="0" smtClean="0"/>
              <a:t>%, A </a:t>
            </a:r>
            <a:r>
              <a:rPr lang="en-US" dirty="0" smtClean="0">
                <a:latin typeface="Cambria Math" pitchFamily="18" charset="0"/>
                <a:ea typeface="Cambria Math" pitchFamily="18" charset="0"/>
              </a:rPr>
              <a:t>8</a:t>
            </a:r>
            <a:r>
              <a:rPr lang="en-US" dirty="0" smtClean="0"/>
              <a:t>%, O </a:t>
            </a:r>
            <a:r>
              <a:rPr lang="en-US" dirty="0" smtClean="0">
                <a:latin typeface="Cambria Math" pitchFamily="18" charset="0"/>
                <a:ea typeface="Cambria Math" pitchFamily="18" charset="0"/>
              </a:rPr>
              <a:t>8</a:t>
            </a:r>
            <a:r>
              <a:rPr lang="en-US" dirty="0" smtClean="0"/>
              <a:t>%, I </a:t>
            </a:r>
            <a:r>
              <a:rPr lang="en-US" dirty="0" smtClean="0">
                <a:latin typeface="Cambria Math" pitchFamily="18" charset="0"/>
                <a:ea typeface="Cambria Math" pitchFamily="18" charset="0"/>
              </a:rPr>
              <a:t>7</a:t>
            </a:r>
            <a:r>
              <a:rPr lang="en-US" dirty="0" smtClean="0"/>
              <a:t>%, N </a:t>
            </a:r>
            <a:r>
              <a:rPr lang="en-US" dirty="0" smtClean="0">
                <a:latin typeface="Cambria Math" pitchFamily="18" charset="0"/>
                <a:ea typeface="Cambria Math" pitchFamily="18" charset="0"/>
              </a:rPr>
              <a:t>7</a:t>
            </a:r>
            <a:r>
              <a:rPr lang="en-US" dirty="0" smtClean="0"/>
              <a:t>%, S </a:t>
            </a:r>
            <a:r>
              <a:rPr lang="en-US" dirty="0" smtClean="0">
                <a:latin typeface="Cambria Math" pitchFamily="18" charset="0"/>
                <a:ea typeface="Cambria Math" pitchFamily="18" charset="0"/>
              </a:rPr>
              <a:t>7</a:t>
            </a:r>
            <a:r>
              <a:rPr lang="en-US" dirty="0" smtClean="0"/>
              <a:t>%, H </a:t>
            </a:r>
            <a:r>
              <a:rPr lang="en-US" dirty="0" smtClean="0">
                <a:latin typeface="Cambria Math" pitchFamily="18" charset="0"/>
                <a:ea typeface="Cambria Math" pitchFamily="18" charset="0"/>
              </a:rPr>
              <a:t>6</a:t>
            </a:r>
            <a:r>
              <a:rPr lang="en-US" dirty="0" smtClean="0"/>
              <a:t>%, and R </a:t>
            </a:r>
            <a:r>
              <a:rPr lang="en-US" dirty="0" smtClean="0">
                <a:latin typeface="Cambria Math" pitchFamily="18" charset="0"/>
                <a:ea typeface="Cambria Math" pitchFamily="18" charset="0"/>
              </a:rPr>
              <a:t>6</a:t>
            </a:r>
            <a:r>
              <a:rPr lang="en-US" dirty="0" smtClean="0"/>
              <a:t>%.</a:t>
            </a:r>
          </a:p>
          <a:p>
            <a:r>
              <a:rPr lang="en-US" dirty="0" smtClean="0"/>
              <a:t>To analyze </a:t>
            </a:r>
            <a:r>
              <a:rPr lang="en-US" dirty="0" err="1" smtClean="0"/>
              <a:t>ciphertext</a:t>
            </a:r>
            <a:r>
              <a:rPr lang="en-US" dirty="0" smtClean="0"/>
              <a:t>:</a:t>
            </a:r>
          </a:p>
          <a:p>
            <a:pPr lvl="1"/>
            <a:r>
              <a:rPr lang="en-US" dirty="0" smtClean="0"/>
              <a:t>Find the frequency of the letters in the </a:t>
            </a:r>
            <a:r>
              <a:rPr lang="en-US" dirty="0" err="1" smtClean="0"/>
              <a:t>ciphertext</a:t>
            </a:r>
            <a:r>
              <a:rPr lang="en-US" dirty="0" smtClean="0"/>
              <a:t>.</a:t>
            </a:r>
          </a:p>
          <a:p>
            <a:pPr lvl="1"/>
            <a:r>
              <a:rPr lang="en-US" dirty="0" smtClean="0"/>
              <a:t>Hypothesize that the most frequent letter is produced by encrypting E. </a:t>
            </a:r>
          </a:p>
          <a:p>
            <a:pPr lvl="1"/>
            <a:r>
              <a:rPr lang="en-US" dirty="0" smtClean="0"/>
              <a:t>If the value of the shift from E to the most frequent letter is </a:t>
            </a:r>
            <a:r>
              <a:rPr lang="en-US" i="1" dirty="0" smtClean="0"/>
              <a:t>k</a:t>
            </a:r>
            <a:r>
              <a:rPr lang="en-US" dirty="0" smtClean="0"/>
              <a:t>, shift the </a:t>
            </a:r>
            <a:r>
              <a:rPr lang="en-US" dirty="0" err="1" smtClean="0"/>
              <a:t>ciphertext</a:t>
            </a:r>
            <a:r>
              <a:rPr lang="en-US" dirty="0" smtClean="0"/>
              <a:t> by </a:t>
            </a:r>
            <a:r>
              <a:rPr lang="en-US" dirty="0" smtClean="0">
                <a:latin typeface="Cambria Math"/>
                <a:ea typeface="Cambria Math"/>
              </a:rPr>
              <a:t>−</a:t>
            </a:r>
            <a:r>
              <a:rPr lang="en-US" i="1" dirty="0" smtClean="0"/>
              <a:t>k</a:t>
            </a:r>
            <a:r>
              <a:rPr lang="en-US" dirty="0" smtClean="0"/>
              <a:t> and see if it makes sense.</a:t>
            </a:r>
          </a:p>
          <a:p>
            <a:pPr lvl="1"/>
            <a:r>
              <a:rPr lang="en-US" dirty="0" smtClean="0"/>
              <a:t>If not, try T as a hypothesis and continue. </a:t>
            </a:r>
          </a:p>
          <a:p>
            <a:r>
              <a:rPr lang="en-US" b="1" dirty="0" smtClean="0"/>
              <a:t>Example</a:t>
            </a:r>
            <a:r>
              <a:rPr lang="en-US" dirty="0" smtClean="0"/>
              <a:t>: We intercepted the message “ZNK KGXRE HOXJ MKZY ZNK CUXS” that we know was produced by a shift cipher.  Let’s try to </a:t>
            </a:r>
            <a:r>
              <a:rPr lang="en-US" dirty="0" err="1" smtClean="0"/>
              <a:t>cryptanalyze</a:t>
            </a:r>
            <a:r>
              <a:rPr lang="en-US" dirty="0" smtClean="0"/>
              <a:t>.</a:t>
            </a:r>
          </a:p>
          <a:p>
            <a:r>
              <a:rPr lang="en-US" b="1" dirty="0" smtClean="0"/>
              <a:t>Solution</a:t>
            </a:r>
            <a:r>
              <a:rPr lang="en-US" dirty="0" smtClean="0"/>
              <a:t>: The most common letter in the </a:t>
            </a:r>
            <a:r>
              <a:rPr lang="en-US" dirty="0" err="1" smtClean="0"/>
              <a:t>ciphertext</a:t>
            </a:r>
            <a:r>
              <a:rPr lang="en-US" dirty="0" smtClean="0"/>
              <a:t> is K. So perhaps the letters were shifted by 6 since this would then map E to K. Shifting the entire message by </a:t>
            </a:r>
            <a:r>
              <a:rPr lang="en-US" dirty="0" smtClean="0">
                <a:latin typeface="Cambria Math"/>
                <a:ea typeface="Cambria Math"/>
              </a:rPr>
              <a:t>−6 gives us “THE EARLY BIRD GETS THE WORM.”</a:t>
            </a:r>
            <a:endParaRPr lang="en-US"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55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with </a:t>
            </a:r>
            <a:r>
              <a:rPr lang="en-US" i="1" dirty="0" smtClean="0"/>
              <a:t>a ≠ </a:t>
            </a:r>
            <a:r>
              <a:rPr lang="en-US" dirty="0" smtClean="0">
                <a:latin typeface="Cambria Math" pitchFamily="18" charset="0"/>
                <a:ea typeface="Cambria Math" pitchFamily="18" charset="0"/>
              </a:rPr>
              <a:t>0</a:t>
            </a:r>
            <a:r>
              <a:rPr lang="en-US" dirty="0" smtClean="0"/>
              <a:t>, then       </a:t>
            </a:r>
            <a:r>
              <a:rPr lang="en-US" b="1" i="1" dirty="0" smtClean="0">
                <a:solidFill>
                  <a:srgbClr val="FF0000"/>
                </a:solidFill>
              </a:rPr>
              <a:t>a</a:t>
            </a:r>
            <a:r>
              <a:rPr lang="en-US" b="1" dirty="0" smtClean="0">
                <a:solidFill>
                  <a:srgbClr val="FF0000"/>
                </a:solidFill>
              </a:rPr>
              <a:t> </a:t>
            </a:r>
            <a:r>
              <a:rPr lang="en-US" b="1" i="1" dirty="0" smtClean="0">
                <a:solidFill>
                  <a:srgbClr val="FF0000"/>
                </a:solidFill>
              </a:rPr>
              <a:t>divides</a:t>
            </a:r>
            <a:r>
              <a:rPr lang="en-US" b="1" dirty="0" smtClean="0">
                <a:solidFill>
                  <a:srgbClr val="FF0000"/>
                </a:solidFill>
              </a:rPr>
              <a:t> </a:t>
            </a:r>
            <a:r>
              <a:rPr lang="en-US" b="1" i="1" dirty="0" smtClean="0">
                <a:solidFill>
                  <a:srgbClr val="FF0000"/>
                </a:solidFill>
              </a:rPr>
              <a:t>b</a:t>
            </a:r>
            <a:r>
              <a:rPr lang="en-US" b="1" dirty="0" smtClean="0">
                <a:solidFill>
                  <a:srgbClr val="FF0000"/>
                </a:solidFill>
              </a:rPr>
              <a:t> </a:t>
            </a:r>
            <a:r>
              <a:rPr lang="en-US" dirty="0" smtClean="0"/>
              <a:t>if there exists an integer </a:t>
            </a:r>
            <a:r>
              <a:rPr lang="en-US" i="1" dirty="0" smtClean="0"/>
              <a:t>c</a:t>
            </a:r>
            <a:r>
              <a:rPr lang="en-US" dirty="0" smtClean="0"/>
              <a:t> such that            </a:t>
            </a:r>
            <a:r>
              <a:rPr lang="en-US" i="1" dirty="0" smtClean="0"/>
              <a:t>b = ac</a:t>
            </a:r>
            <a:r>
              <a:rPr lang="en-US" dirty="0" smtClean="0"/>
              <a:t>.</a:t>
            </a:r>
          </a:p>
          <a:p>
            <a:pPr lvl="1"/>
            <a:r>
              <a:rPr lang="en-US" dirty="0" smtClean="0"/>
              <a:t>When </a:t>
            </a:r>
            <a:r>
              <a:rPr lang="en-US" i="1" dirty="0" smtClean="0"/>
              <a:t>a</a:t>
            </a:r>
            <a:r>
              <a:rPr lang="en-US" dirty="0" smtClean="0"/>
              <a:t> divides </a:t>
            </a:r>
            <a:r>
              <a:rPr lang="en-US" i="1" dirty="0" smtClean="0"/>
              <a:t>b</a:t>
            </a:r>
            <a:r>
              <a:rPr lang="en-US" dirty="0" smtClean="0"/>
              <a:t> we say that </a:t>
            </a:r>
            <a:r>
              <a:rPr lang="en-US" i="1" dirty="0" smtClean="0"/>
              <a:t>a</a:t>
            </a:r>
            <a:r>
              <a:rPr lang="en-US" dirty="0" smtClean="0"/>
              <a:t> is a </a:t>
            </a:r>
            <a:r>
              <a:rPr lang="en-US" i="1" dirty="0" smtClean="0"/>
              <a:t>factor</a:t>
            </a:r>
            <a:r>
              <a:rPr lang="en-US" dirty="0" smtClean="0"/>
              <a:t> or </a:t>
            </a:r>
            <a:r>
              <a:rPr lang="en-US" i="1" dirty="0" smtClean="0"/>
              <a:t>divisor</a:t>
            </a:r>
            <a:r>
              <a:rPr lang="en-US" dirty="0" smtClean="0"/>
              <a:t> of </a:t>
            </a:r>
            <a:r>
              <a:rPr lang="en-US" i="1" dirty="0" smtClean="0"/>
              <a:t>b</a:t>
            </a:r>
            <a:r>
              <a:rPr lang="en-US" dirty="0" smtClean="0"/>
              <a:t> and that </a:t>
            </a:r>
            <a:r>
              <a:rPr lang="en-US" i="1" dirty="0" smtClean="0"/>
              <a:t>b</a:t>
            </a:r>
            <a:r>
              <a:rPr lang="en-US" dirty="0" smtClean="0"/>
              <a:t> is a multiple of </a:t>
            </a:r>
            <a:r>
              <a:rPr lang="en-US" i="1" dirty="0" smtClean="0"/>
              <a:t>a</a:t>
            </a:r>
            <a:r>
              <a:rPr lang="en-US" dirty="0" smtClean="0"/>
              <a:t>.</a:t>
            </a:r>
          </a:p>
          <a:p>
            <a:pPr lvl="1"/>
            <a:r>
              <a:rPr lang="en-US" dirty="0" smtClean="0"/>
              <a:t>The notation </a:t>
            </a:r>
            <a:r>
              <a:rPr lang="en-US" b="1" i="1" dirty="0" smtClean="0">
                <a:solidFill>
                  <a:srgbClr val="FF0000"/>
                </a:solidFill>
              </a:rPr>
              <a:t>a </a:t>
            </a:r>
            <a:r>
              <a:rPr lang="en-US" b="1" dirty="0" smtClean="0">
                <a:solidFill>
                  <a:srgbClr val="FF0000"/>
                </a:solidFill>
              </a:rPr>
              <a:t>| </a:t>
            </a:r>
            <a:r>
              <a:rPr lang="en-US" b="1" i="1" dirty="0" smtClean="0">
                <a:solidFill>
                  <a:srgbClr val="FF0000"/>
                </a:solidFill>
              </a:rPr>
              <a:t>b</a:t>
            </a:r>
            <a:r>
              <a:rPr lang="en-US" b="1" dirty="0" smtClean="0">
                <a:solidFill>
                  <a:srgbClr val="FF0000"/>
                </a:solidFill>
              </a:rPr>
              <a:t> </a:t>
            </a:r>
            <a:r>
              <a:rPr lang="en-US" dirty="0" smtClean="0"/>
              <a:t>denotes that </a:t>
            </a:r>
            <a:r>
              <a:rPr lang="en-US" i="1" dirty="0" smtClean="0"/>
              <a:t>a</a:t>
            </a:r>
            <a:r>
              <a:rPr lang="en-US" dirty="0" smtClean="0"/>
              <a:t> divides </a:t>
            </a:r>
            <a:r>
              <a:rPr lang="en-US" i="1" dirty="0" smtClean="0"/>
              <a:t>b</a:t>
            </a:r>
            <a:r>
              <a:rPr lang="en-US" dirty="0" smtClean="0"/>
              <a:t>.</a:t>
            </a:r>
          </a:p>
          <a:p>
            <a:pPr lvl="1"/>
            <a:r>
              <a:rPr lang="en-US" dirty="0" smtClean="0"/>
              <a:t>If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b</a:t>
            </a:r>
            <a:r>
              <a:rPr lang="en-US" dirty="0" smtClean="0"/>
              <a:t>, then </a:t>
            </a:r>
            <a:r>
              <a:rPr lang="en-US" i="1" dirty="0" smtClean="0"/>
              <a:t>b</a:t>
            </a:r>
            <a:r>
              <a:rPr lang="en-US" dirty="0" smtClean="0"/>
              <a:t>/</a:t>
            </a:r>
            <a:r>
              <a:rPr lang="en-US" i="1" dirty="0" smtClean="0"/>
              <a:t>a</a:t>
            </a:r>
            <a:r>
              <a:rPr lang="en-US" dirty="0" smtClean="0"/>
              <a:t> is an integer.</a:t>
            </a:r>
          </a:p>
          <a:p>
            <a:pPr lvl="1"/>
            <a:r>
              <a:rPr lang="en-US" dirty="0" smtClean="0"/>
              <a:t>If </a:t>
            </a:r>
            <a:r>
              <a:rPr lang="en-US" i="1" dirty="0" smtClean="0"/>
              <a:t>a </a:t>
            </a:r>
            <a:r>
              <a:rPr lang="en-US" dirty="0" smtClean="0"/>
              <a:t>does not divide </a:t>
            </a:r>
            <a:r>
              <a:rPr lang="en-US" i="1" dirty="0" smtClean="0"/>
              <a:t>b</a:t>
            </a:r>
            <a:r>
              <a:rPr lang="en-US" dirty="0" smtClean="0"/>
              <a:t>, we write </a:t>
            </a:r>
            <a:r>
              <a:rPr lang="en-US" i="1" dirty="0" smtClean="0"/>
              <a:t>a</a:t>
            </a:r>
            <a:r>
              <a:rPr lang="en-US" dirty="0" smtClean="0">
                <a:latin typeface="Cambria Math"/>
                <a:ea typeface="Cambria Math"/>
              </a:rPr>
              <a:t> ∤ </a:t>
            </a:r>
            <a:r>
              <a:rPr lang="en-US" i="1" dirty="0" smtClean="0"/>
              <a:t>b</a:t>
            </a:r>
            <a:r>
              <a:rPr lang="en-US" dirty="0" smtClean="0"/>
              <a:t>.</a:t>
            </a:r>
            <a:endParaRPr lang="en-US" dirty="0"/>
          </a:p>
          <a:p>
            <a:pPr>
              <a:buNone/>
            </a:pPr>
            <a:r>
              <a:rPr lang="en-US" b="1" dirty="0" smtClean="0"/>
              <a:t>   Example</a:t>
            </a:r>
            <a:r>
              <a:rPr lang="en-US" dirty="0" smtClean="0"/>
              <a:t>: Determine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7</a:t>
            </a:r>
            <a:r>
              <a:rPr lang="en-US" dirty="0" smtClean="0"/>
              <a:t> &amp;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12</a:t>
            </a:r>
            <a:r>
              <a:rPr lang="en-US" dirty="0" smtClean="0"/>
              <a:t>.  </a:t>
            </a:r>
            <a:r>
              <a:rPr lang="en-US" dirty="0" smtClean="0">
                <a:solidFill>
                  <a:schemeClr val="accent4">
                    <a:lumMod val="75000"/>
                  </a:schemeClr>
                </a:solidFill>
              </a:rPr>
              <a:t>Answer: No &amp; Yes.</a:t>
            </a:r>
          </a:p>
          <a:p>
            <a:pPr lvl="1">
              <a:buNone/>
            </a:pPr>
            <a:endParaRPr lang="en-US" dirty="0" smtClean="0"/>
          </a:p>
        </p:txBody>
      </p:sp>
      <p:sp>
        <p:nvSpPr>
          <p:cNvPr id="4" name="Slide Number Placeholder 3"/>
          <p:cNvSpPr>
            <a:spLocks noGrp="1"/>
          </p:cNvSpPr>
          <p:nvPr>
            <p:ph type="sldNum" sz="quarter" idx="12"/>
          </p:nvPr>
        </p:nvSpPr>
        <p:spPr/>
        <p:txBody>
          <a:bodyPr/>
          <a:lstStyle/>
          <a:p>
            <a:fld id="{F06F95D5-60A3-455B-B6CD-4DC2757B130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a:t>
            </a:r>
            <a:r>
              <a:rPr lang="en-US" b="1" dirty="0" smtClean="0">
                <a:solidFill>
                  <a:srgbClr val="FF0000"/>
                </a:solidFill>
              </a:rPr>
              <a:t>Let </a:t>
            </a:r>
            <a:r>
              <a:rPr lang="en-US" b="1" i="1" dirty="0" smtClean="0">
                <a:solidFill>
                  <a:srgbClr val="FF0000"/>
                </a:solidFill>
              </a:rPr>
              <a:t>a</a:t>
            </a:r>
            <a:r>
              <a:rPr lang="en-US" b="1" dirty="0" smtClean="0">
                <a:solidFill>
                  <a:srgbClr val="FF0000"/>
                </a:solidFill>
              </a:rPr>
              <a:t>, </a:t>
            </a:r>
            <a:r>
              <a:rPr lang="en-US" b="1" i="1" dirty="0" smtClean="0">
                <a:solidFill>
                  <a:srgbClr val="FF0000"/>
                </a:solidFill>
              </a:rPr>
              <a:t>b</a:t>
            </a:r>
            <a:r>
              <a:rPr lang="en-US" b="1" dirty="0" smtClean="0">
                <a:solidFill>
                  <a:srgbClr val="FF0000"/>
                </a:solidFill>
              </a:rPr>
              <a:t>, and </a:t>
            </a:r>
            <a:r>
              <a:rPr lang="en-US" b="1" i="1" dirty="0" smtClean="0">
                <a:solidFill>
                  <a:srgbClr val="FF0000"/>
                </a:solidFill>
              </a:rPr>
              <a:t>c</a:t>
            </a:r>
            <a:r>
              <a:rPr lang="en-US" b="1" dirty="0" smtClean="0">
                <a:solidFill>
                  <a:srgbClr val="FF0000"/>
                </a:solidFill>
              </a:rPr>
              <a:t> be integers, where </a:t>
            </a:r>
            <a:r>
              <a:rPr lang="en-US" b="1" i="1" dirty="0" smtClean="0">
                <a:solidFill>
                  <a:srgbClr val="FF0000"/>
                </a:solidFill>
              </a:rPr>
              <a:t>a</a:t>
            </a:r>
            <a:r>
              <a:rPr lang="en-US" b="1" dirty="0" smtClean="0">
                <a:solidFill>
                  <a:srgbClr val="FF0000"/>
                </a:solidFill>
              </a:rPr>
              <a:t> </a:t>
            </a:r>
            <a:r>
              <a:rPr lang="en-US" b="1" dirty="0" smtClean="0">
                <a:solidFill>
                  <a:srgbClr val="FF0000"/>
                </a:solidFill>
                <a:latin typeface="Cambria Math"/>
                <a:ea typeface="Cambria Math"/>
              </a:rPr>
              <a:t>≠0</a:t>
            </a:r>
            <a:r>
              <a:rPr lang="en-US" b="1" dirty="0" smtClean="0">
                <a:solidFill>
                  <a:srgbClr val="FF0000"/>
                </a:solidFill>
              </a:rPr>
              <a:t>. </a:t>
            </a:r>
          </a:p>
          <a:p>
            <a:pPr marL="1028700" lvl="1" indent="-571500">
              <a:buFont typeface="+mj-lt"/>
              <a:buAutoNum type="romanLcPeriod"/>
            </a:pPr>
            <a:r>
              <a:rPr lang="en-US" b="1" dirty="0" smtClean="0">
                <a:solidFill>
                  <a:srgbClr val="FF0000"/>
                </a:solidFill>
              </a:rPr>
              <a:t>If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b</a:t>
            </a:r>
            <a:r>
              <a:rPr lang="en-US" b="1" dirty="0" smtClean="0">
                <a:solidFill>
                  <a:srgbClr val="FF0000"/>
                </a:solidFill>
              </a:rPr>
              <a:t> and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c</a:t>
            </a:r>
            <a:r>
              <a:rPr lang="en-US" b="1" dirty="0" smtClean="0">
                <a:solidFill>
                  <a:srgbClr val="FF0000"/>
                </a:solidFill>
              </a:rPr>
              <a:t>, then</a:t>
            </a:r>
            <a:r>
              <a:rPr lang="en-US" b="1" i="1" dirty="0" smtClean="0">
                <a:solidFill>
                  <a:srgbClr val="FF0000"/>
                </a:solidFill>
              </a:rPr>
              <a:t> a</a:t>
            </a:r>
            <a:r>
              <a:rPr lang="en-US" b="1" dirty="0" smtClean="0">
                <a:solidFill>
                  <a:srgbClr val="FF0000"/>
                </a:solidFill>
              </a:rPr>
              <a:t> | (</a:t>
            </a:r>
            <a:r>
              <a:rPr lang="en-US" b="1" i="1" dirty="0" smtClean="0">
                <a:solidFill>
                  <a:srgbClr val="FF0000"/>
                </a:solidFill>
              </a:rPr>
              <a:t>b + c</a:t>
            </a:r>
            <a:r>
              <a:rPr lang="en-US" b="1" dirty="0" smtClean="0">
                <a:solidFill>
                  <a:srgbClr val="FF0000"/>
                </a:solidFill>
              </a:rPr>
              <a:t>);</a:t>
            </a:r>
          </a:p>
          <a:p>
            <a:pPr marL="1028700" lvl="1" indent="-571500">
              <a:buFont typeface="+mj-lt"/>
              <a:buAutoNum type="romanLcPeriod"/>
            </a:pPr>
            <a:r>
              <a:rPr lang="en-US" b="1" dirty="0" smtClean="0">
                <a:solidFill>
                  <a:srgbClr val="FF0000"/>
                </a:solidFill>
              </a:rPr>
              <a:t>If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b,</a:t>
            </a:r>
            <a:r>
              <a:rPr lang="en-US" b="1" dirty="0" smtClean="0">
                <a:solidFill>
                  <a:srgbClr val="FF0000"/>
                </a:solidFill>
              </a:rPr>
              <a:t> then </a:t>
            </a:r>
            <a:r>
              <a:rPr lang="en-US" b="1" i="1" dirty="0" smtClean="0">
                <a:solidFill>
                  <a:srgbClr val="FF0000"/>
                </a:solidFill>
              </a:rPr>
              <a:t>a</a:t>
            </a:r>
            <a:r>
              <a:rPr lang="en-US" b="1" dirty="0" smtClean="0">
                <a:solidFill>
                  <a:srgbClr val="FF0000"/>
                </a:solidFill>
              </a:rPr>
              <a:t> | </a:t>
            </a:r>
            <a:r>
              <a:rPr lang="en-US" b="1" dirty="0" err="1" smtClean="0">
                <a:solidFill>
                  <a:srgbClr val="FF0000"/>
                </a:solidFill>
              </a:rPr>
              <a:t>b</a:t>
            </a:r>
            <a:r>
              <a:rPr lang="en-US" b="1" i="1" dirty="0" err="1" smtClean="0">
                <a:solidFill>
                  <a:srgbClr val="FF0000"/>
                </a:solidFill>
              </a:rPr>
              <a:t>c</a:t>
            </a:r>
            <a:r>
              <a:rPr lang="en-US" b="1" dirty="0" smtClean="0">
                <a:solidFill>
                  <a:srgbClr val="FF0000"/>
                </a:solidFill>
              </a:rPr>
              <a:t> for all integers </a:t>
            </a:r>
            <a:r>
              <a:rPr lang="en-US" b="1" i="1" dirty="0" smtClean="0">
                <a:solidFill>
                  <a:srgbClr val="FF0000"/>
                </a:solidFill>
              </a:rPr>
              <a:t>c</a:t>
            </a:r>
            <a:r>
              <a:rPr lang="en-US" b="1" dirty="0" smtClean="0">
                <a:solidFill>
                  <a:srgbClr val="FF0000"/>
                </a:solidFill>
              </a:rPr>
              <a:t>;</a:t>
            </a:r>
            <a:endParaRPr lang="en-US" b="1" i="1" dirty="0" smtClean="0">
              <a:solidFill>
                <a:srgbClr val="FF0000"/>
              </a:solidFill>
            </a:endParaRPr>
          </a:p>
          <a:p>
            <a:pPr marL="1028700" lvl="1" indent="-571500">
              <a:buFont typeface="+mj-lt"/>
              <a:buAutoNum type="romanLcPeriod"/>
            </a:pPr>
            <a:r>
              <a:rPr lang="en-US" b="1" dirty="0" smtClean="0">
                <a:solidFill>
                  <a:srgbClr val="FF0000"/>
                </a:solidFill>
              </a:rPr>
              <a:t>If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b</a:t>
            </a:r>
            <a:r>
              <a:rPr lang="en-US" b="1" dirty="0" smtClean="0">
                <a:solidFill>
                  <a:srgbClr val="FF0000"/>
                </a:solidFill>
              </a:rPr>
              <a:t> and </a:t>
            </a:r>
            <a:r>
              <a:rPr lang="en-US" b="1" i="1" dirty="0" smtClean="0">
                <a:solidFill>
                  <a:srgbClr val="FF0000"/>
                </a:solidFill>
              </a:rPr>
              <a:t>b</a:t>
            </a:r>
            <a:r>
              <a:rPr lang="en-US" b="1" dirty="0" smtClean="0">
                <a:solidFill>
                  <a:srgbClr val="FF0000"/>
                </a:solidFill>
              </a:rPr>
              <a:t> | </a:t>
            </a:r>
            <a:r>
              <a:rPr lang="en-US" b="1" i="1" dirty="0" smtClean="0">
                <a:solidFill>
                  <a:srgbClr val="FF0000"/>
                </a:solidFill>
              </a:rPr>
              <a:t>c</a:t>
            </a:r>
            <a:r>
              <a:rPr lang="en-US" b="1" dirty="0" smtClean="0">
                <a:solidFill>
                  <a:srgbClr val="FF0000"/>
                </a:solidFill>
              </a:rPr>
              <a:t>, then </a:t>
            </a:r>
            <a:r>
              <a:rPr lang="en-US" b="1" i="1" dirty="0" smtClean="0">
                <a:solidFill>
                  <a:srgbClr val="FF0000"/>
                </a:solidFill>
              </a:rPr>
              <a:t>a</a:t>
            </a:r>
            <a:r>
              <a:rPr lang="en-US" b="1" dirty="0" smtClean="0">
                <a:solidFill>
                  <a:srgbClr val="FF0000"/>
                </a:solidFill>
              </a:rPr>
              <a:t> | </a:t>
            </a:r>
            <a:r>
              <a:rPr lang="en-US" b="1" i="1" dirty="0" smtClean="0">
                <a:solidFill>
                  <a:srgbClr val="FF0000"/>
                </a:solidFill>
              </a:rPr>
              <a:t>c</a:t>
            </a:r>
            <a:r>
              <a:rPr lang="en-US" b="1" dirty="0" smtClean="0">
                <a:solidFill>
                  <a:srgbClr val="FF0000"/>
                </a:solidFill>
              </a:rPr>
              <a:t>.</a:t>
            </a:r>
          </a:p>
          <a:p>
            <a:pPr marL="628650" lvl="1" indent="-571500">
              <a:buNone/>
            </a:pPr>
            <a:r>
              <a:rPr lang="en-US" dirty="0" smtClean="0"/>
              <a:t>   </a:t>
            </a:r>
            <a:r>
              <a:rPr lang="en-US" b="1" dirty="0" smtClean="0"/>
              <a:t>Proof</a:t>
            </a:r>
            <a:r>
              <a:rPr lang="en-US" dirty="0" smtClean="0"/>
              <a:t>: </a:t>
            </a:r>
          </a:p>
          <a:p>
            <a:pPr marL="628650" lvl="1" indent="-571500">
              <a:buNone/>
            </a:pPr>
            <a:r>
              <a:rPr lang="en-US" dirty="0"/>
              <a:t> </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a:t>
            </a:r>
            <a:r>
              <a:rPr lang="en-US" dirty="0" smtClean="0">
                <a:solidFill>
                  <a:schemeClr val="accent4">
                    <a:lumMod val="75000"/>
                  </a:schemeClr>
                </a:solidFill>
              </a:rPr>
              <a:t>Can you show how it follows easily from  </a:t>
            </a:r>
            <a:r>
              <a:rPr lang="en-US" dirty="0" err="1" smtClean="0">
                <a:solidFill>
                  <a:schemeClr val="accent4">
                    <a:lumMod val="75000"/>
                  </a:schemeClr>
                </a:solidFill>
              </a:rPr>
              <a:t>from</a:t>
            </a:r>
            <a:r>
              <a:rPr lang="en-US" dirty="0" smtClean="0">
                <a:solidFill>
                  <a:schemeClr val="accent4">
                    <a:lumMod val="75000"/>
                  </a:schemeClr>
                </a:solidFill>
              </a:rPr>
              <a:t> (ii) and (</a:t>
            </a:r>
            <a:r>
              <a:rPr lang="en-US" dirty="0" err="1" smtClean="0">
                <a:solidFill>
                  <a:schemeClr val="accent4">
                    <a:lumMod val="75000"/>
                  </a:schemeClr>
                </a:solidFill>
              </a:rPr>
              <a:t>i</a:t>
            </a:r>
            <a:r>
              <a:rPr lang="en-US" dirty="0" smtClean="0">
                <a:solidFill>
                  <a:schemeClr val="accent4">
                    <a:lumMod val="75000"/>
                  </a:schemeClr>
                </a:solidFill>
              </a:rPr>
              <a:t>) of Theorem </a:t>
            </a:r>
            <a:r>
              <a:rPr lang="en-US" dirty="0" smtClean="0">
                <a:solidFill>
                  <a:schemeClr val="accent4">
                    <a:lumMod val="75000"/>
                  </a:schemeClr>
                </a:solidFill>
                <a:latin typeface="Cambria Math" pitchFamily="18" charset="0"/>
                <a:ea typeface="Cambria Math" pitchFamily="18" charset="0"/>
              </a:rPr>
              <a:t>1</a:t>
            </a:r>
            <a:r>
              <a:rPr lang="en-US" dirty="0" smtClean="0">
                <a:solidFill>
                  <a:schemeClr val="accent4">
                    <a:lumMod val="75000"/>
                  </a:schemeClr>
                </a:solidFill>
              </a:rPr>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integer is divided by a positive integer, there is a quotient and a remainder. This is traditionally called the “Division Algorithm,” but is really a theorem.</a:t>
            </a:r>
          </a:p>
          <a:p>
            <a:pPr>
              <a:buNone/>
            </a:pPr>
            <a:r>
              <a:rPr lang="en-US" b="1" dirty="0" smtClean="0"/>
              <a:t>   </a:t>
            </a:r>
            <a:r>
              <a:rPr lang="en-US" dirty="0" smtClean="0">
                <a:solidFill>
                  <a:srgbClr val="FF0000"/>
                </a:solidFill>
              </a:rPr>
              <a:t>Division Algorithm: If </a:t>
            </a:r>
            <a:r>
              <a:rPr lang="en-US" i="1" dirty="0" smtClean="0">
                <a:solidFill>
                  <a:srgbClr val="FF0000"/>
                </a:solidFill>
              </a:rPr>
              <a:t>a</a:t>
            </a:r>
            <a:r>
              <a:rPr lang="en-US" dirty="0" smtClean="0">
                <a:solidFill>
                  <a:srgbClr val="FF0000"/>
                </a:solidFill>
              </a:rPr>
              <a:t> is an integer and </a:t>
            </a:r>
            <a:r>
              <a:rPr lang="en-US" i="1" dirty="0" smtClean="0">
                <a:solidFill>
                  <a:srgbClr val="FF0000"/>
                </a:solidFill>
              </a:rPr>
              <a:t>d</a:t>
            </a:r>
            <a:r>
              <a:rPr lang="en-US" dirty="0" smtClean="0">
                <a:solidFill>
                  <a:srgbClr val="FF0000"/>
                </a:solidFill>
              </a:rPr>
              <a:t> a positive integer, then there are unique integers </a:t>
            </a:r>
            <a:r>
              <a:rPr lang="en-US" i="1" dirty="0" smtClean="0">
                <a:solidFill>
                  <a:srgbClr val="FF0000"/>
                </a:solidFill>
              </a:rPr>
              <a:t>q</a:t>
            </a:r>
            <a:r>
              <a:rPr lang="en-US" dirty="0" smtClean="0">
                <a:solidFill>
                  <a:srgbClr val="FF0000"/>
                </a:solidFill>
              </a:rPr>
              <a:t> and </a:t>
            </a:r>
            <a:r>
              <a:rPr lang="en-US" i="1" dirty="0" smtClean="0">
                <a:solidFill>
                  <a:srgbClr val="FF0000"/>
                </a:solidFill>
              </a:rPr>
              <a:t>r</a:t>
            </a:r>
            <a:r>
              <a:rPr lang="en-US" dirty="0" smtClean="0">
                <a:solidFill>
                  <a:srgbClr val="FF0000"/>
                </a:solidFill>
              </a:rPr>
              <a:t>, with </a:t>
            </a:r>
            <a:r>
              <a:rPr lang="en-US" dirty="0" smtClean="0">
                <a:solidFill>
                  <a:srgbClr val="FF0000"/>
                </a:solidFill>
                <a:latin typeface="Cambria Math" pitchFamily="18" charset="0"/>
                <a:ea typeface="Cambria Math" pitchFamily="18" charset="0"/>
              </a:rPr>
              <a:t>0</a:t>
            </a:r>
            <a:r>
              <a:rPr lang="en-US" i="1" dirty="0" smtClean="0">
                <a:solidFill>
                  <a:srgbClr val="FF0000"/>
                </a:solidFill>
              </a:rPr>
              <a:t> ≤ </a:t>
            </a:r>
            <a:r>
              <a:rPr lang="en-US" dirty="0" smtClean="0">
                <a:solidFill>
                  <a:srgbClr val="FF0000"/>
                </a:solidFill>
              </a:rPr>
              <a:t>r</a:t>
            </a:r>
            <a:r>
              <a:rPr lang="en-US" i="1" dirty="0" smtClean="0">
                <a:solidFill>
                  <a:srgbClr val="FF0000"/>
                </a:solidFill>
              </a:rPr>
              <a:t> &lt; </a:t>
            </a:r>
            <a:r>
              <a:rPr lang="en-US" i="1" dirty="0" smtClean="0">
                <a:solidFill>
                  <a:srgbClr val="FF0000"/>
                </a:solidFill>
                <a:latin typeface="Cambria Math" pitchFamily="18" charset="0"/>
                <a:ea typeface="Cambria Math" pitchFamily="18" charset="0"/>
              </a:rPr>
              <a:t>d</a:t>
            </a:r>
            <a:r>
              <a:rPr lang="en-US" dirty="0" smtClean="0">
                <a:solidFill>
                  <a:srgbClr val="FF0000"/>
                </a:solidFill>
              </a:rPr>
              <a:t>, such that  </a:t>
            </a:r>
            <a:r>
              <a:rPr lang="en-US" i="1" dirty="0" smtClean="0">
                <a:solidFill>
                  <a:srgbClr val="FF0000"/>
                </a:solidFill>
              </a:rPr>
              <a:t>a = </a:t>
            </a:r>
            <a:r>
              <a:rPr lang="en-US" i="1" dirty="0" err="1" smtClean="0">
                <a:solidFill>
                  <a:srgbClr val="FF0000"/>
                </a:solidFill>
              </a:rPr>
              <a:t>dq</a:t>
            </a:r>
            <a:r>
              <a:rPr lang="en-US" i="1" dirty="0" smtClean="0">
                <a:solidFill>
                  <a:srgbClr val="FF0000"/>
                </a:solidFill>
              </a:rPr>
              <a:t> + r</a:t>
            </a:r>
            <a:r>
              <a:rPr lang="en-US" dirty="0" smtClean="0">
                <a:solidFill>
                  <a:srgbClr val="FF0000"/>
                </a:solidFill>
              </a:rPr>
              <a:t> </a:t>
            </a:r>
            <a:r>
              <a:rPr lang="en-US" dirty="0" smtClean="0"/>
              <a:t>(</a:t>
            </a:r>
            <a:r>
              <a:rPr lang="en-US" i="1" dirty="0" smtClean="0"/>
              <a:t>proved in Section</a:t>
            </a:r>
            <a:r>
              <a:rPr lang="en-US" dirty="0" smtClean="0"/>
              <a:t> </a:t>
            </a:r>
            <a:r>
              <a:rPr lang="en-US" dirty="0" smtClean="0">
                <a:latin typeface="Cambria Math" pitchFamily="18" charset="0"/>
                <a:ea typeface="Cambria Math" pitchFamily="18" charset="0"/>
              </a:rPr>
              <a:t>5.2</a:t>
            </a:r>
            <a:r>
              <a:rPr lang="en-US" dirty="0" smtClean="0"/>
              <a:t>).</a:t>
            </a:r>
          </a:p>
          <a:p>
            <a:pPr lvl="2"/>
            <a:r>
              <a:rPr lang="en-US" i="1" dirty="0" smtClean="0"/>
              <a:t>d</a:t>
            </a:r>
            <a:r>
              <a:rPr lang="en-US" dirty="0" smtClean="0"/>
              <a:t> is called the </a:t>
            </a:r>
            <a:r>
              <a:rPr lang="en-US" i="1" dirty="0" smtClean="0"/>
              <a:t>divisor</a:t>
            </a:r>
            <a:r>
              <a:rPr lang="en-US" dirty="0" smtClean="0"/>
              <a:t>.</a:t>
            </a:r>
          </a:p>
          <a:p>
            <a:pPr lvl="2"/>
            <a:r>
              <a:rPr lang="en-US" i="1" dirty="0" smtClean="0"/>
              <a:t>a</a:t>
            </a:r>
            <a:r>
              <a:rPr lang="en-US" dirty="0" smtClean="0"/>
              <a:t> is called the </a:t>
            </a:r>
            <a:r>
              <a:rPr lang="en-US" i="1" dirty="0" smtClean="0"/>
              <a:t>dividend</a:t>
            </a:r>
            <a:r>
              <a:rPr lang="en-US" dirty="0" smtClean="0"/>
              <a:t>.</a:t>
            </a:r>
          </a:p>
          <a:p>
            <a:pPr lvl="2"/>
            <a:r>
              <a:rPr lang="en-US" i="1" dirty="0" smtClean="0"/>
              <a:t>q</a:t>
            </a:r>
            <a:r>
              <a:rPr lang="en-US" dirty="0" smtClean="0"/>
              <a:t> is called the </a:t>
            </a:r>
            <a:r>
              <a:rPr lang="en-US" i="1" dirty="0" smtClean="0"/>
              <a:t>quotient</a:t>
            </a:r>
            <a:r>
              <a:rPr lang="en-US" dirty="0" smtClean="0"/>
              <a:t>.      </a:t>
            </a:r>
          </a:p>
          <a:p>
            <a:pPr lvl="2"/>
            <a:r>
              <a:rPr lang="en-US" i="1" dirty="0" smtClean="0"/>
              <a:t>r</a:t>
            </a:r>
            <a:r>
              <a:rPr lang="en-US" dirty="0" smtClean="0"/>
              <a:t> is called the </a:t>
            </a:r>
            <a:r>
              <a:rPr lang="en-US" i="1" dirty="0" smtClean="0"/>
              <a:t>remainder</a:t>
            </a:r>
            <a:r>
              <a:rPr lang="en-US" dirty="0" smtClean="0"/>
              <a:t>.</a:t>
            </a:r>
          </a:p>
          <a:p>
            <a:pPr>
              <a:buNone/>
            </a:pPr>
            <a:r>
              <a:rPr lang="en-US" b="1" dirty="0" smtClean="0"/>
              <a:t>   Examples</a:t>
            </a:r>
            <a:r>
              <a:rPr lang="en-US" dirty="0" smtClean="0"/>
              <a:t>:  </a:t>
            </a:r>
          </a:p>
          <a:p>
            <a:pPr lvl="2"/>
            <a:r>
              <a:rPr lang="en-US" dirty="0" smtClean="0"/>
              <a:t>What are the quotient and remainder when </a:t>
            </a:r>
            <a:r>
              <a:rPr lang="en-US" dirty="0" smtClean="0">
                <a:latin typeface="Cambria Math" pitchFamily="18" charset="0"/>
                <a:ea typeface="Cambria Math" pitchFamily="18" charset="0"/>
              </a:rPr>
              <a:t>101 </a:t>
            </a:r>
            <a:r>
              <a:rPr lang="en-US" dirty="0" smtClean="0"/>
              <a:t>is divided by </a:t>
            </a:r>
            <a:r>
              <a:rPr lang="en-US" dirty="0" smtClean="0">
                <a:latin typeface="Cambria Math" pitchFamily="18" charset="0"/>
                <a:ea typeface="Cambria Math" pitchFamily="18" charset="0"/>
              </a:rPr>
              <a:t>11</a:t>
            </a:r>
            <a:r>
              <a:rPr lang="en-US" dirty="0" smtClean="0"/>
              <a:t>?</a:t>
            </a:r>
          </a:p>
          <a:p>
            <a:pPr lvl="2">
              <a:buNone/>
            </a:pPr>
            <a:r>
              <a:rPr lang="en-US" dirty="0" smtClean="0"/>
              <a:t>     </a:t>
            </a:r>
            <a:r>
              <a:rPr lang="en-US" b="1" dirty="0" smtClean="0"/>
              <a:t>Solution</a:t>
            </a:r>
            <a:r>
              <a:rPr lang="en-US" dirty="0" smtClean="0"/>
              <a:t>: The quotient when </a:t>
            </a:r>
            <a:r>
              <a:rPr lang="en-US" dirty="0" smtClean="0">
                <a:latin typeface="Cambria Math" pitchFamily="18" charset="0"/>
                <a:ea typeface="Cambria Math" pitchFamily="18" charset="0"/>
              </a:rPr>
              <a:t>101</a:t>
            </a:r>
            <a:r>
              <a:rPr lang="en-US" dirty="0" smtClean="0"/>
              <a:t> is divided by </a:t>
            </a:r>
            <a:r>
              <a:rPr lang="en-US" dirty="0" smtClean="0">
                <a:latin typeface="Cambria Math" pitchFamily="18" charset="0"/>
                <a:ea typeface="Cambria Math" pitchFamily="18" charset="0"/>
              </a:rPr>
              <a:t>11</a:t>
            </a:r>
            <a:r>
              <a:rPr lang="en-US" dirty="0" smtClean="0"/>
              <a:t> is </a:t>
            </a:r>
            <a:r>
              <a:rPr lang="en-US" dirty="0" smtClean="0">
                <a:latin typeface="Cambria Math" pitchFamily="18" charset="0"/>
                <a:ea typeface="Cambria Math" pitchFamily="18" charset="0"/>
              </a:rPr>
              <a:t>9</a:t>
            </a:r>
            <a:r>
              <a:rPr lang="en-US" dirty="0" smtClean="0"/>
              <a:t> = </a:t>
            </a:r>
            <a:r>
              <a:rPr lang="en-US" dirty="0" smtClean="0">
                <a:latin typeface="Cambria Math" pitchFamily="18" charset="0"/>
                <a:ea typeface="Cambria Math" pitchFamily="18" charset="0"/>
              </a:rPr>
              <a:t>101 </a:t>
            </a:r>
            <a:r>
              <a:rPr lang="en-US" b="1" dirty="0" smtClean="0"/>
              <a:t>div</a:t>
            </a:r>
            <a:r>
              <a:rPr lang="en-US" dirty="0" smtClean="0"/>
              <a:t> </a:t>
            </a:r>
            <a:r>
              <a:rPr lang="en-US" dirty="0" smtClean="0">
                <a:latin typeface="Cambria Math" pitchFamily="18" charset="0"/>
                <a:ea typeface="Cambria Math" pitchFamily="18" charset="0"/>
              </a:rPr>
              <a:t>11</a:t>
            </a:r>
            <a:r>
              <a:rPr lang="en-US" dirty="0" smtClean="0"/>
              <a:t>,   and the remainder is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101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a:t>
            </a:r>
            <a:r>
              <a:rPr lang="en-US" dirty="0" smtClean="0"/>
              <a:t>. </a:t>
            </a:r>
          </a:p>
          <a:p>
            <a:pPr lvl="2"/>
            <a:r>
              <a:rPr lang="en-US" dirty="0" smtClean="0"/>
              <a:t>What are the quotient and remainder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a:t>
            </a:r>
          </a:p>
          <a:p>
            <a:pPr lvl="2">
              <a:buNone/>
            </a:pPr>
            <a:r>
              <a:rPr lang="en-US" b="1" dirty="0" smtClean="0"/>
              <a:t>     Solution</a:t>
            </a:r>
            <a:r>
              <a:rPr lang="en-US" dirty="0" smtClean="0"/>
              <a:t>: The quotient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 is </a:t>
            </a:r>
            <a:r>
              <a:rPr lang="en-US" dirty="0" smtClean="0">
                <a:latin typeface="Cambria Math"/>
                <a:ea typeface="Cambria Math"/>
              </a:rPr>
              <a:t>−</a:t>
            </a:r>
            <a:r>
              <a:rPr lang="en-US" dirty="0" smtClean="0">
                <a:latin typeface="Cambria Math" pitchFamily="18" charset="0"/>
                <a:ea typeface="Cambria Math" pitchFamily="18" charset="0"/>
              </a:rPr>
              <a:t>4</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 </a:t>
            </a:r>
            <a:r>
              <a:rPr lang="en-US" b="1" dirty="0" smtClean="0"/>
              <a:t>div</a:t>
            </a:r>
            <a:r>
              <a:rPr lang="en-US" dirty="0" smtClean="0"/>
              <a:t> </a:t>
            </a:r>
            <a:r>
              <a:rPr lang="en-US" dirty="0" smtClean="0">
                <a:latin typeface="Cambria Math" pitchFamily="18" charset="0"/>
                <a:ea typeface="Cambria Math" pitchFamily="18" charset="0"/>
              </a:rPr>
              <a:t>3</a:t>
            </a:r>
            <a:r>
              <a:rPr lang="en-US" dirty="0" smtClean="0"/>
              <a:t>,    and the remainder is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3</a:t>
            </a:r>
            <a:r>
              <a:rPr lang="en-US" dirty="0" smtClean="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b="1" dirty="0" smtClean="0">
                <a:solidFill>
                  <a:schemeClr val="accent2">
                    <a:lumMod val="75000"/>
                  </a:schemeClr>
                </a:solidFill>
              </a:rPr>
              <a:t>Definitions of Functions  div and mod</a:t>
            </a:r>
          </a:p>
          <a:p>
            <a:pPr algn="ctr"/>
            <a:endParaRPr lang="en-US" b="1" dirty="0" smtClean="0">
              <a:solidFill>
                <a:schemeClr val="accent2">
                  <a:lumMod val="75000"/>
                </a:schemeClr>
              </a:solidFill>
            </a:endParaRPr>
          </a:p>
          <a:p>
            <a:pPr lvl="1"/>
            <a:r>
              <a:rPr lang="en-US" b="1" i="1" dirty="0" smtClean="0">
                <a:solidFill>
                  <a:schemeClr val="accent2">
                    <a:lumMod val="75000"/>
                  </a:schemeClr>
                </a:solidFill>
              </a:rPr>
              <a:t>     q = a </a:t>
            </a:r>
            <a:r>
              <a:rPr lang="en-US" b="1" dirty="0" smtClean="0">
                <a:solidFill>
                  <a:schemeClr val="accent2">
                    <a:lumMod val="75000"/>
                  </a:schemeClr>
                </a:solidFill>
              </a:rPr>
              <a:t>div</a:t>
            </a:r>
            <a:r>
              <a:rPr lang="en-US" b="1" i="1" dirty="0" smtClean="0">
                <a:solidFill>
                  <a:schemeClr val="accent2">
                    <a:lumMod val="75000"/>
                  </a:schemeClr>
                </a:solidFill>
              </a:rPr>
              <a:t> d</a:t>
            </a:r>
          </a:p>
          <a:p>
            <a:pPr lvl="1"/>
            <a:r>
              <a:rPr lang="en-US" b="1" i="1" dirty="0" smtClean="0">
                <a:solidFill>
                  <a:schemeClr val="accent2">
                    <a:lumMod val="75000"/>
                  </a:schemeClr>
                </a:solidFill>
              </a:rPr>
              <a:t>     r = a </a:t>
            </a:r>
            <a:r>
              <a:rPr lang="en-US" b="1" dirty="0" smtClean="0">
                <a:solidFill>
                  <a:schemeClr val="accent2">
                    <a:lumMod val="75000"/>
                  </a:schemeClr>
                </a:solidFill>
              </a:rPr>
              <a:t>mod</a:t>
            </a:r>
            <a:r>
              <a:rPr lang="en-US" b="1" i="1" dirty="0" smtClean="0">
                <a:solidFill>
                  <a:schemeClr val="accent2">
                    <a:lumMod val="75000"/>
                  </a:schemeClr>
                </a:solidFill>
              </a:rPr>
              <a:t> d</a:t>
            </a:r>
          </a:p>
        </p:txBody>
      </p:sp>
      <p:sp>
        <p:nvSpPr>
          <p:cNvPr id="4" name="Slide Number Placeholder 3"/>
          <p:cNvSpPr>
            <a:spLocks noGrp="1"/>
          </p:cNvSpPr>
          <p:nvPr>
            <p:ph type="sldNum" sz="quarter" idx="12"/>
          </p:nvPr>
        </p:nvSpPr>
        <p:spPr/>
        <p:txBody>
          <a:bodyPr/>
          <a:lstStyle/>
          <a:p>
            <a:fld id="{F06F95D5-60A3-455B-B6CD-4DC2757B1305}"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and </a:t>
            </a:r>
            <a:r>
              <a:rPr lang="en-US" i="1" dirty="0" smtClean="0"/>
              <a:t>m</a:t>
            </a:r>
            <a:r>
              <a:rPr lang="en-US" dirty="0" smtClean="0"/>
              <a:t> is a positive integer, then </a:t>
            </a:r>
            <a:r>
              <a:rPr lang="en-US" b="1" i="1" dirty="0" smtClean="0">
                <a:solidFill>
                  <a:srgbClr val="FF0000"/>
                </a:solidFill>
              </a:rPr>
              <a:t>a</a:t>
            </a:r>
            <a:r>
              <a:rPr lang="en-US" b="1" dirty="0" smtClean="0">
                <a:solidFill>
                  <a:srgbClr val="FF0000"/>
                </a:solidFill>
              </a:rPr>
              <a:t> is </a:t>
            </a:r>
            <a:r>
              <a:rPr lang="en-US" b="1" i="1" dirty="0" smtClean="0">
                <a:solidFill>
                  <a:srgbClr val="FF0000"/>
                </a:solidFill>
              </a:rPr>
              <a:t>congruent </a:t>
            </a:r>
            <a:r>
              <a:rPr lang="en-US" b="1" dirty="0" smtClean="0">
                <a:solidFill>
                  <a:srgbClr val="FF0000"/>
                </a:solidFill>
              </a:rPr>
              <a:t>to </a:t>
            </a:r>
            <a:r>
              <a:rPr lang="en-US" b="1" i="1" dirty="0" smtClean="0">
                <a:solidFill>
                  <a:srgbClr val="FF0000"/>
                </a:solidFill>
              </a:rPr>
              <a:t>b</a:t>
            </a:r>
            <a:r>
              <a:rPr lang="en-US" b="1" dirty="0" smtClean="0">
                <a:solidFill>
                  <a:srgbClr val="FF0000"/>
                </a:solidFill>
              </a:rPr>
              <a:t> </a:t>
            </a:r>
            <a:r>
              <a:rPr lang="en-US" b="1" i="1" dirty="0" smtClean="0">
                <a:solidFill>
                  <a:srgbClr val="FF0000"/>
                </a:solidFill>
              </a:rPr>
              <a:t>modulo m</a:t>
            </a:r>
            <a:r>
              <a:rPr lang="en-US" b="1" dirty="0" smtClean="0">
                <a:solidFill>
                  <a:srgbClr val="FF0000"/>
                </a:solidFill>
              </a:rPr>
              <a:t> </a:t>
            </a:r>
            <a:r>
              <a:rPr lang="en-US" dirty="0" smtClean="0"/>
              <a:t>if </a:t>
            </a:r>
            <a:r>
              <a:rPr lang="en-US" b="1" i="1" dirty="0" smtClean="0">
                <a:solidFill>
                  <a:srgbClr val="FF0000"/>
                </a:solidFill>
              </a:rPr>
              <a:t>m</a:t>
            </a:r>
            <a:r>
              <a:rPr lang="en-US" b="1" dirty="0" smtClean="0">
                <a:solidFill>
                  <a:srgbClr val="FF0000"/>
                </a:solidFill>
              </a:rPr>
              <a:t> divides    </a:t>
            </a:r>
            <a:r>
              <a:rPr lang="en-US" b="1" i="1" dirty="0" smtClean="0">
                <a:solidFill>
                  <a:srgbClr val="FF0000"/>
                </a:solidFill>
              </a:rPr>
              <a:t>a – b</a:t>
            </a:r>
            <a:r>
              <a:rPr lang="en-US" dirty="0" smtClean="0"/>
              <a:t>.</a:t>
            </a:r>
          </a:p>
          <a:p>
            <a:pPr lvl="1"/>
            <a:r>
              <a:rPr lang="en-US" dirty="0" smtClean="0"/>
              <a:t>The notation </a:t>
            </a:r>
            <a:r>
              <a:rPr lang="en-US" b="1" i="1" dirty="0" smtClean="0">
                <a:solidFill>
                  <a:srgbClr val="FF0000"/>
                </a:solidFill>
              </a:rPr>
              <a:t>a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b </a:t>
            </a:r>
            <a:r>
              <a:rPr lang="en-US" b="1" dirty="0" smtClean="0">
                <a:solidFill>
                  <a:srgbClr val="FF0000"/>
                </a:solidFill>
              </a:rPr>
              <a:t>(mod</a:t>
            </a:r>
            <a:r>
              <a:rPr lang="en-US" b="1" i="1" dirty="0" smtClean="0">
                <a:solidFill>
                  <a:srgbClr val="FF0000"/>
                </a:solidFill>
              </a:rPr>
              <a:t> m</a:t>
            </a:r>
            <a:r>
              <a:rPr lang="en-US" dirty="0" smtClean="0"/>
              <a:t>)</a:t>
            </a:r>
            <a:r>
              <a:rPr lang="en-US" i="1" dirty="0" smtClean="0"/>
              <a:t> </a:t>
            </a:r>
            <a:r>
              <a:rPr lang="en-US" dirty="0" smtClean="0"/>
              <a:t> says  that </a:t>
            </a:r>
            <a:r>
              <a:rPr lang="en-US" i="1" dirty="0" smtClean="0"/>
              <a:t>a</a:t>
            </a:r>
            <a:r>
              <a:rPr lang="en-US" dirty="0" smtClean="0"/>
              <a:t> is congruent to </a:t>
            </a:r>
            <a:r>
              <a:rPr lang="en-US" i="1" dirty="0" smtClean="0"/>
              <a:t>b</a:t>
            </a:r>
            <a:r>
              <a:rPr lang="en-US" dirty="0" smtClean="0"/>
              <a:t> modulo </a:t>
            </a:r>
            <a:r>
              <a:rPr lang="en-US" i="1" dirty="0" smtClean="0"/>
              <a:t>m</a:t>
            </a:r>
            <a:r>
              <a:rPr lang="en-US" dirty="0" smtClean="0"/>
              <a:t>.  </a:t>
            </a:r>
          </a:p>
          <a:p>
            <a:pPr lvl="1"/>
            <a:r>
              <a:rPr lang="en-US" dirty="0" smtClean="0"/>
              <a:t>We say that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is a</a:t>
            </a:r>
            <a:r>
              <a:rPr lang="en-US" i="1" dirty="0" smtClean="0"/>
              <a:t> congruence </a:t>
            </a:r>
            <a:r>
              <a:rPr lang="en-US" dirty="0" smtClean="0"/>
              <a:t>and that </a:t>
            </a:r>
            <a:r>
              <a:rPr lang="en-US" i="1" dirty="0" smtClean="0"/>
              <a:t>m </a:t>
            </a:r>
            <a:r>
              <a:rPr lang="en-US" dirty="0" smtClean="0"/>
              <a:t>is its </a:t>
            </a:r>
            <a:r>
              <a:rPr lang="en-US" i="1" dirty="0" smtClean="0"/>
              <a:t>modulus.</a:t>
            </a:r>
          </a:p>
          <a:p>
            <a:pPr lvl="1"/>
            <a:r>
              <a:rPr lang="en-US" b="1" dirty="0" smtClean="0">
                <a:solidFill>
                  <a:srgbClr val="FF0000"/>
                </a:solidFill>
              </a:rPr>
              <a:t>Two integers are congruent mod </a:t>
            </a:r>
            <a:r>
              <a:rPr lang="en-US" b="1" i="1" dirty="0" smtClean="0">
                <a:solidFill>
                  <a:srgbClr val="FF0000"/>
                </a:solidFill>
              </a:rPr>
              <a:t>m</a:t>
            </a:r>
            <a:r>
              <a:rPr lang="en-US" b="1" dirty="0" smtClean="0">
                <a:solidFill>
                  <a:srgbClr val="FF0000"/>
                </a:solidFill>
              </a:rPr>
              <a:t> </a:t>
            </a:r>
            <a:r>
              <a:rPr lang="en-US" dirty="0" smtClean="0"/>
              <a:t> if and only if they have the same remainder when divided by </a:t>
            </a:r>
            <a:r>
              <a:rPr lang="en-US" i="1" dirty="0" smtClean="0"/>
              <a:t>m</a:t>
            </a:r>
            <a:r>
              <a:rPr lang="en-US" dirty="0" smtClean="0"/>
              <a:t>.</a:t>
            </a:r>
          </a:p>
          <a:p>
            <a:pPr lvl="1"/>
            <a:r>
              <a:rPr lang="en-US" dirty="0" smtClean="0"/>
              <a:t>If </a:t>
            </a:r>
            <a:r>
              <a:rPr lang="en-US" i="1" dirty="0" smtClean="0"/>
              <a:t>a</a:t>
            </a:r>
            <a:r>
              <a:rPr lang="en-US" dirty="0" smtClean="0"/>
              <a:t> is not congruent to </a:t>
            </a:r>
            <a:r>
              <a:rPr lang="en-US" i="1" dirty="0" smtClean="0"/>
              <a:t>b</a:t>
            </a:r>
            <a:r>
              <a:rPr lang="en-US" dirty="0" smtClean="0"/>
              <a:t> modulo </a:t>
            </a:r>
            <a:r>
              <a:rPr lang="en-US" i="1" dirty="0" smtClean="0"/>
              <a:t>m</a:t>
            </a:r>
            <a:r>
              <a:rPr lang="en-US" dirty="0" smtClean="0"/>
              <a:t>, we write </a:t>
            </a:r>
          </a:p>
          <a:p>
            <a:pPr lvl="1">
              <a:buNone/>
            </a:pPr>
            <a:r>
              <a:rPr lang="en-US" i="1" dirty="0" smtClean="0"/>
              <a:t>                  </a:t>
            </a:r>
            <a:r>
              <a:rPr lang="en-US" b="1" i="1" dirty="0" smtClean="0">
                <a:solidFill>
                  <a:srgbClr val="FF0000"/>
                </a:solidFill>
              </a:rPr>
              <a:t>a</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b</a:t>
            </a:r>
            <a:r>
              <a:rPr lang="en-US" b="1" dirty="0" smtClean="0">
                <a:solidFill>
                  <a:srgbClr val="FF0000"/>
                </a:solidFill>
              </a:rPr>
              <a:t> (mod </a:t>
            </a:r>
            <a:r>
              <a:rPr lang="en-US" b="1" i="1" dirty="0" smtClean="0">
                <a:solidFill>
                  <a:srgbClr val="FF0000"/>
                </a:solidFill>
              </a:rPr>
              <a:t>m</a:t>
            </a:r>
            <a:r>
              <a:rPr lang="en-US" b="1" dirty="0" smtClean="0">
                <a:solidFill>
                  <a:srgbClr val="FF0000"/>
                </a:solidFill>
              </a:rPr>
              <a:t>)</a:t>
            </a:r>
          </a:p>
          <a:p>
            <a:pPr>
              <a:buNone/>
            </a:pPr>
            <a:r>
              <a:rPr lang="en-US" b="1" dirty="0" smtClean="0"/>
              <a:t>    Example</a:t>
            </a:r>
            <a:r>
              <a:rPr lang="en-US" dirty="0" smtClean="0"/>
              <a:t>: Determine whether </a:t>
            </a:r>
            <a:r>
              <a:rPr lang="en-US" dirty="0" smtClean="0">
                <a:latin typeface="Cambria Math" pitchFamily="18" charset="0"/>
                <a:ea typeface="Cambria Math" pitchFamily="18" charset="0"/>
              </a:rPr>
              <a:t>17</a:t>
            </a:r>
            <a:r>
              <a:rPr lang="en-US" dirty="0" smtClean="0"/>
              <a:t> is congruent to </a:t>
            </a:r>
            <a:r>
              <a:rPr lang="en-US" dirty="0" smtClean="0">
                <a:latin typeface="Cambria Math" pitchFamily="18" charset="0"/>
                <a:ea typeface="Cambria Math" pitchFamily="18" charset="0"/>
              </a:rPr>
              <a:t>5</a:t>
            </a:r>
            <a:r>
              <a:rPr lang="en-US" dirty="0" smtClean="0"/>
              <a:t> modulo </a:t>
            </a:r>
            <a:r>
              <a:rPr lang="en-US" dirty="0" smtClean="0">
                <a:latin typeface="Cambria Math" pitchFamily="18" charset="0"/>
                <a:ea typeface="Cambria Math" pitchFamily="18" charset="0"/>
              </a:rPr>
              <a:t>6</a:t>
            </a:r>
            <a:r>
              <a:rPr lang="en-US" dirty="0" smtClean="0"/>
              <a:t> and whether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14</a:t>
            </a:r>
            <a:r>
              <a:rPr lang="en-US" dirty="0" smtClean="0"/>
              <a:t> are congruent modulo 6.</a:t>
            </a:r>
          </a:p>
          <a:p>
            <a:pPr>
              <a:buNone/>
            </a:pPr>
            <a:r>
              <a:rPr lang="en-US" dirty="0" smtClean="0"/>
              <a:t> </a:t>
            </a:r>
          </a:p>
          <a:p>
            <a:pPr>
              <a:buNone/>
            </a:pPr>
            <a:r>
              <a:rPr lang="en-US" dirty="0" smtClean="0"/>
              <a:t>    </a:t>
            </a:r>
            <a:r>
              <a:rPr lang="en-US" b="1" dirty="0" smtClean="0"/>
              <a:t>Solution</a:t>
            </a:r>
            <a:r>
              <a:rPr lang="en-US" dirty="0" smtClean="0"/>
              <a:t>: </a:t>
            </a:r>
          </a:p>
          <a:p>
            <a:pPr lvl="2"/>
            <a:r>
              <a:rPr lang="en-US" sz="2600" b="1" dirty="0" smtClean="0">
                <a:latin typeface="Cambria Math" pitchFamily="18" charset="0"/>
                <a:ea typeface="Cambria Math" pitchFamily="18" charset="0"/>
              </a:rPr>
              <a:t>17</a:t>
            </a:r>
            <a:r>
              <a:rPr lang="en-US" sz="2600" b="1" dirty="0" smtClean="0"/>
              <a:t> </a:t>
            </a:r>
            <a:r>
              <a:rPr lang="en-US" sz="2600" b="1" dirty="0" smtClean="0">
                <a:latin typeface="Cambria Math"/>
                <a:ea typeface="Cambria Math"/>
              </a:rPr>
              <a:t>≡</a:t>
            </a:r>
            <a:r>
              <a:rPr lang="en-US" sz="2600" b="1" dirty="0" smtClean="0"/>
              <a:t> </a:t>
            </a:r>
            <a:r>
              <a:rPr lang="en-US" sz="2600" b="1" dirty="0" smtClean="0">
                <a:latin typeface="Cambria Math" pitchFamily="18" charset="0"/>
                <a:ea typeface="Cambria Math" pitchFamily="18" charset="0"/>
              </a:rPr>
              <a:t>5</a:t>
            </a:r>
            <a:r>
              <a:rPr lang="en-US" sz="2600" b="1" dirty="0" smtClean="0"/>
              <a:t> (mod </a:t>
            </a:r>
            <a:r>
              <a:rPr lang="en-US" sz="2600" b="1" dirty="0" smtClean="0">
                <a:latin typeface="Cambria Math" pitchFamily="18" charset="0"/>
                <a:ea typeface="Cambria Math" pitchFamily="18" charset="0"/>
              </a:rPr>
              <a:t>6)</a:t>
            </a:r>
            <a:r>
              <a:rPr lang="en-US" sz="2600" b="1" dirty="0" smtClean="0"/>
              <a:t> because </a:t>
            </a:r>
            <a:r>
              <a:rPr lang="en-US" sz="2600" b="1" dirty="0" smtClean="0">
                <a:latin typeface="Cambria Math" pitchFamily="18" charset="0"/>
                <a:ea typeface="Cambria Math" pitchFamily="18" charset="0"/>
              </a:rPr>
              <a:t>6</a:t>
            </a:r>
            <a:r>
              <a:rPr lang="en-US" sz="2600" b="1" dirty="0" smtClean="0"/>
              <a:t> divides </a:t>
            </a:r>
            <a:r>
              <a:rPr lang="en-US" sz="2600" b="1" dirty="0" smtClean="0">
                <a:latin typeface="Cambria Math" pitchFamily="18" charset="0"/>
                <a:ea typeface="Cambria Math" pitchFamily="18" charset="0"/>
              </a:rPr>
              <a:t>17</a:t>
            </a:r>
            <a:r>
              <a:rPr lang="en-US" sz="2600" b="1" dirty="0" smtClean="0"/>
              <a:t> </a:t>
            </a:r>
            <a:r>
              <a:rPr lang="en-US" sz="2600" b="1" dirty="0" smtClean="0">
                <a:latin typeface="Cambria Math"/>
                <a:ea typeface="Cambria Math"/>
              </a:rPr>
              <a:t>−</a:t>
            </a:r>
            <a:r>
              <a:rPr lang="en-US" sz="2600" b="1" dirty="0" smtClean="0"/>
              <a:t> </a:t>
            </a:r>
            <a:r>
              <a:rPr lang="en-US" sz="2600" b="1" dirty="0" smtClean="0">
                <a:latin typeface="Cambria Math" pitchFamily="18" charset="0"/>
                <a:ea typeface="Cambria Math" pitchFamily="18" charset="0"/>
              </a:rPr>
              <a:t>5</a:t>
            </a:r>
            <a:r>
              <a:rPr lang="en-US" sz="2600" b="1" dirty="0" smtClean="0"/>
              <a:t> = </a:t>
            </a:r>
            <a:r>
              <a:rPr lang="en-US" sz="2600" b="1" dirty="0" smtClean="0">
                <a:latin typeface="Cambria Math" pitchFamily="18" charset="0"/>
                <a:ea typeface="Cambria Math" pitchFamily="18" charset="0"/>
              </a:rPr>
              <a:t>12. </a:t>
            </a:r>
          </a:p>
          <a:p>
            <a:pPr lvl="2"/>
            <a:r>
              <a:rPr lang="en-US" sz="2600" b="1" dirty="0" smtClean="0">
                <a:latin typeface="Cambria Math" pitchFamily="18" charset="0"/>
                <a:ea typeface="Cambria Math" pitchFamily="18" charset="0"/>
              </a:rPr>
              <a:t>24</a:t>
            </a:r>
            <a:r>
              <a:rPr lang="en-US" sz="2600" b="1" dirty="0" smtClean="0"/>
              <a:t> </a:t>
            </a:r>
            <a:r>
              <a:rPr lang="en-US" sz="2600" b="1" dirty="0" smtClean="0">
                <a:latin typeface="Cambria Math"/>
                <a:ea typeface="Cambria Math"/>
              </a:rPr>
              <a:t>≢ </a:t>
            </a:r>
            <a:r>
              <a:rPr lang="en-US" sz="2600" b="1" dirty="0" smtClean="0">
                <a:latin typeface="Cambria Math" pitchFamily="18" charset="0"/>
                <a:ea typeface="Cambria Math" pitchFamily="18" charset="0"/>
              </a:rPr>
              <a:t>14</a:t>
            </a:r>
            <a:r>
              <a:rPr lang="en-US" sz="2600" b="1" dirty="0" smtClean="0"/>
              <a:t> (mod </a:t>
            </a:r>
            <a:r>
              <a:rPr lang="en-US" sz="2600" b="1" dirty="0" smtClean="0">
                <a:latin typeface="Cambria Math" pitchFamily="18" charset="0"/>
                <a:ea typeface="Cambria Math" pitchFamily="18" charset="0"/>
              </a:rPr>
              <a:t>6)</a:t>
            </a:r>
            <a:r>
              <a:rPr lang="en-US" sz="2600" b="1" dirty="0" smtClean="0"/>
              <a:t> since </a:t>
            </a:r>
            <a:r>
              <a:rPr lang="en-US" sz="2600" b="1" dirty="0" smtClean="0">
                <a:latin typeface="Cambria Math" pitchFamily="18" charset="0"/>
                <a:ea typeface="Cambria Math" pitchFamily="18" charset="0"/>
              </a:rPr>
              <a:t>24</a:t>
            </a:r>
            <a:r>
              <a:rPr lang="en-US" sz="2600" b="1" dirty="0" smtClean="0"/>
              <a:t> </a:t>
            </a:r>
            <a:r>
              <a:rPr lang="en-US" sz="2600" b="1" dirty="0" smtClean="0">
                <a:latin typeface="Cambria Math"/>
                <a:ea typeface="Cambria Math"/>
              </a:rPr>
              <a:t>−</a:t>
            </a:r>
            <a:r>
              <a:rPr lang="en-US" sz="2600" b="1" dirty="0" smtClean="0"/>
              <a:t> </a:t>
            </a:r>
            <a:r>
              <a:rPr lang="en-US" sz="2600" b="1" dirty="0" smtClean="0">
                <a:latin typeface="Cambria Math" pitchFamily="18" charset="0"/>
                <a:ea typeface="Cambria Math" pitchFamily="18" charset="0"/>
              </a:rPr>
              <a:t>14</a:t>
            </a:r>
            <a:r>
              <a:rPr lang="en-US" sz="2600" b="1" dirty="0" smtClean="0"/>
              <a:t> = </a:t>
            </a:r>
            <a:r>
              <a:rPr lang="en-US" sz="2600" b="1" dirty="0" smtClean="0">
                <a:latin typeface="Cambria Math" pitchFamily="18" charset="0"/>
                <a:ea typeface="Cambria Math" pitchFamily="18" charset="0"/>
              </a:rPr>
              <a:t>10  is not divisible by 6.</a:t>
            </a:r>
            <a:endParaRPr lang="en-US" sz="2600" b="1" dirty="0"/>
          </a:p>
        </p:txBody>
      </p:sp>
      <p:sp>
        <p:nvSpPr>
          <p:cNvPr id="4" name="Slide Number Placeholder 3"/>
          <p:cNvSpPr>
            <a:spLocks noGrp="1"/>
          </p:cNvSpPr>
          <p:nvPr>
            <p:ph type="sldNum" sz="quarter" idx="12"/>
          </p:nvPr>
        </p:nvSpPr>
        <p:spPr/>
        <p:txBody>
          <a:bodyPr/>
          <a:lstStyle/>
          <a:p>
            <a:fld id="{F06F95D5-60A3-455B-B6CD-4DC2757B1305}"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25264</TotalTime>
  <Words>6249</Words>
  <Application>Microsoft Office PowerPoint</Application>
  <PresentationFormat>On-screen Show (4:3)</PresentationFormat>
  <Paragraphs>549</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Constantia</vt:lpstr>
      <vt:lpstr>Calibri</vt:lpstr>
      <vt:lpstr>Cambria Math</vt:lpstr>
      <vt:lpstr>Wingdings 2</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Mersene Primes</vt:lpstr>
      <vt:lpstr>Generating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Uniqueness of Prime Factorization</vt:lpstr>
      <vt:lpstr>Cryptography</vt:lpstr>
      <vt:lpstr>Section Summary</vt:lpstr>
      <vt:lpstr>Caesar Cipher</vt:lpstr>
      <vt:lpstr>Caesar Cipher</vt:lpstr>
      <vt:lpstr>Shift Cipher</vt:lpstr>
      <vt:lpstr>Shift Cipher</vt:lpstr>
      <vt:lpstr>Affine Ciphers</vt:lpstr>
      <vt:lpstr>Cryptanalysis of Affine Ciphers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Young, Gilbert</cp:lastModifiedBy>
  <cp:revision>1014</cp:revision>
  <dcterms:created xsi:type="dcterms:W3CDTF">2014-01-07T19:45:03Z</dcterms:created>
  <dcterms:modified xsi:type="dcterms:W3CDTF">2018-07-04T04:51:02Z</dcterms:modified>
</cp:coreProperties>
</file>