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sldIdLst>
    <p:sldId id="256" r:id="rId2"/>
    <p:sldId id="329" r:id="rId3"/>
    <p:sldId id="258" r:id="rId4"/>
    <p:sldId id="330" r:id="rId5"/>
    <p:sldId id="259" r:id="rId6"/>
    <p:sldId id="282" r:id="rId7"/>
    <p:sldId id="343" r:id="rId8"/>
    <p:sldId id="283" r:id="rId9"/>
    <p:sldId id="284" r:id="rId10"/>
    <p:sldId id="331" r:id="rId11"/>
    <p:sldId id="260" r:id="rId12"/>
    <p:sldId id="285" r:id="rId13"/>
    <p:sldId id="261" r:id="rId14"/>
    <p:sldId id="286" r:id="rId15"/>
    <p:sldId id="262" r:id="rId16"/>
    <p:sldId id="332" r:id="rId17"/>
    <p:sldId id="334" r:id="rId18"/>
    <p:sldId id="287" r:id="rId19"/>
    <p:sldId id="270" r:id="rId20"/>
    <p:sldId id="271" r:id="rId21"/>
    <p:sldId id="288" r:id="rId22"/>
    <p:sldId id="335" r:id="rId23"/>
    <p:sldId id="272" r:id="rId24"/>
    <p:sldId id="273" r:id="rId25"/>
    <p:sldId id="290" r:id="rId26"/>
    <p:sldId id="274" r:id="rId27"/>
    <p:sldId id="292" r:id="rId28"/>
    <p:sldId id="336" r:id="rId29"/>
    <p:sldId id="337" r:id="rId30"/>
    <p:sldId id="342" r:id="rId31"/>
    <p:sldId id="339" r:id="rId32"/>
    <p:sldId id="295" r:id="rId33"/>
    <p:sldId id="338" r:id="rId34"/>
    <p:sldId id="340" r:id="rId35"/>
    <p:sldId id="341" r:id="rId36"/>
  </p:sldIdLst>
  <p:sldSz cx="9144000" cy="6858000" type="screen4x3"/>
  <p:notesSz cx="6858000" cy="9144000"/>
  <p:embeddedFontLst>
    <p:embeddedFont>
      <p:font typeface="Wingdings 2" pitchFamily="18" charset="2"/>
      <p:regular r:id="rId38"/>
    </p:embeddedFont>
    <p:embeddedFont>
      <p:font typeface="Cambria" pitchFamily="18" charset="0"/>
      <p:regular r:id="rId39"/>
      <p:bold r:id="rId40"/>
      <p:italic r:id="rId41"/>
      <p:boldItalic r:id="rId42"/>
    </p:embeddedFont>
    <p:embeddedFont>
      <p:font typeface="Cambria Math" pitchFamily="18" charset="0"/>
      <p:regular r:id="rId43"/>
    </p:embeddedFont>
    <p:embeddedFont>
      <p:font typeface="Constantia" pitchFamily="18" charset="0"/>
      <p:regular r:id="rId44"/>
      <p:bold r:id="rId45"/>
      <p:italic r:id="rId46"/>
      <p:boldItalic r:id="rId47"/>
    </p:embeddedFont>
    <p:embeddedFont>
      <p:font typeface="Calibri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722-0314-45F9-ACE6-4FC579008EAA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6A71-9570-413C-B5DF-0EA5D3D66D77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4201-9B8F-4500-9D34-093E6F11516E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2A6-E7CE-4E62-B095-9921AF40720D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7A12-0A0F-44E9-AF3C-7A556F142103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28D0-A253-4200-8329-03873A6CE92F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3F5D-142D-49A2-ABA7-FB1E481BCEC8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3C7-259D-4A6F-8E03-EE42A9326026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0CA0-05B4-4D20-8DD3-99BFAD3AA411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49E3-05F6-4E2D-9DE6-5485964618BF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0D1C-C017-475D-9083-E7E13E98894A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6EE988-9C93-4D1D-96A6-90CC9588E938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657954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What is the probability that the numbers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11, 4, 17, 39,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23 </a:t>
            </a:r>
            <a:r>
              <a:rPr lang="en-US" dirty="0" smtClean="0"/>
              <a:t>are drawn in that order from a bin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dirty="0" smtClean="0"/>
              <a:t> balls labeled with the numbers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 …, 50 </a:t>
            </a:r>
            <a:r>
              <a:rPr lang="en-US" dirty="0" smtClean="0"/>
              <a:t>if 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dirty="0" smtClean="0"/>
              <a:t>The ball selected is not returned to the bin.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dirty="0" smtClean="0"/>
              <a:t>The ball selected is returned to the bin before the next ball is selected.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Use the product rule in each case.</a:t>
            </a:r>
          </a:p>
          <a:p>
            <a:pPr marL="880110" lvl="1" indent="-514350">
              <a:buAutoNum type="alphaLcParenR"/>
            </a:pPr>
            <a:r>
              <a:rPr lang="en-US" i="1" dirty="0" smtClean="0"/>
              <a:t>Sampling </a:t>
            </a:r>
            <a:r>
              <a:rPr lang="en-US" i="1" dirty="0" smtClean="0">
                <a:solidFill>
                  <a:srgbClr val="FF0000"/>
                </a:solidFill>
              </a:rPr>
              <a:t>without replacement</a:t>
            </a:r>
            <a:r>
              <a:rPr lang="en-US" dirty="0" smtClean="0"/>
              <a:t>: The probability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1/254,251,200 </a:t>
            </a:r>
            <a:r>
              <a:rPr lang="en-US" dirty="0" smtClean="0"/>
              <a:t>since there are 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50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∙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49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∙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48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∙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∙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46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254,251,200 </a:t>
            </a:r>
            <a:r>
              <a:rPr lang="en-US" dirty="0" smtClean="0"/>
              <a:t>ways to choose the five balls.</a:t>
            </a:r>
          </a:p>
          <a:p>
            <a:pPr marL="880110" lvl="1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b)</a:t>
            </a:r>
            <a:r>
              <a:rPr lang="en-US" i="1" dirty="0" smtClean="0"/>
              <a:t>    Sampling </a:t>
            </a:r>
            <a:r>
              <a:rPr lang="en-US" i="1" dirty="0" smtClean="0">
                <a:solidFill>
                  <a:srgbClr val="FF0000"/>
                </a:solidFill>
              </a:rPr>
              <a:t>with replacement</a:t>
            </a:r>
            <a:r>
              <a:rPr lang="en-US" dirty="0" smtClean="0"/>
              <a:t>: The probability is      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1/312,500,000 </a:t>
            </a:r>
            <a:r>
              <a:rPr lang="en-US" dirty="0" smtClean="0"/>
              <a:t>since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b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312,500,000.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Probability of Complements and Unions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be an event in sample space </a:t>
            </a:r>
            <a:r>
              <a:rPr lang="en-US" i="1" dirty="0" smtClean="0"/>
              <a:t>S</a:t>
            </a:r>
            <a:r>
              <a:rPr lang="en-US" dirty="0" smtClean="0"/>
              <a:t>. The probability of the event </a:t>
            </a:r>
            <a:r>
              <a:rPr lang="en-US" i="1" dirty="0" smtClean="0">
                <a:ea typeface="Cambria Math"/>
              </a:rPr>
              <a:t>    = S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 E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FF0000"/>
                </a:solidFill>
              </a:rPr>
              <a:t>complementary event of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, is given by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Proof</a:t>
            </a:r>
            <a:r>
              <a:rPr lang="en-US" dirty="0" smtClean="0"/>
              <a:t>: Using the fact that |</a:t>
            </a:r>
            <a:r>
              <a:rPr lang="en-US" i="1" dirty="0" smtClean="0">
                <a:ea typeface="Cambria Math"/>
              </a:rPr>
              <a:t>   | = |S|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 |E|,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67000" y="3581400"/>
            <a:ext cx="2826068" cy="41719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828800" y="4953001"/>
            <a:ext cx="6129338" cy="580073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382000" y="5257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91000" y="2438400"/>
            <a:ext cx="252413" cy="269081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648200" y="4267200"/>
            <a:ext cx="252413" cy="2690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Probability of Complements and Unions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 sequence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bits is chosen randomly. What is the probability that at least one of these bits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be the event that at least one of the 10 bits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Then </a:t>
            </a:r>
            <a:r>
              <a:rPr lang="en-US" i="1" dirty="0" smtClean="0">
                <a:ea typeface="Cambria Math"/>
              </a:rPr>
              <a:t>    </a:t>
            </a:r>
            <a:r>
              <a:rPr lang="en-US" dirty="0" smtClean="0">
                <a:ea typeface="Cambria Math"/>
              </a:rPr>
              <a:t>is the event that all of the bits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s. The size of the sample space </a:t>
            </a:r>
            <a:r>
              <a:rPr lang="en-US" i="1" dirty="0" smtClean="0">
                <a:ea typeface="Cambria Math"/>
              </a:rPr>
              <a:t>S</a:t>
            </a:r>
            <a:r>
              <a:rPr lang="en-US" dirty="0" smtClean="0">
                <a:ea typeface="Cambria Math"/>
              </a:rPr>
              <a:t>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ea typeface="Cambria Math"/>
              </a:rPr>
              <a:t>. Hence,</a:t>
            </a: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09600" y="4800600"/>
            <a:ext cx="7981244" cy="53340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71787" y="3693319"/>
            <a:ext cx="252413" cy="2690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Probability of Complements and Unions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b="1" dirty="0" smtClean="0"/>
              <a:t> </a:t>
            </a:r>
            <a:r>
              <a:rPr lang="en-US" dirty="0" smtClean="0"/>
              <a:t> be events in the  sample space </a:t>
            </a:r>
            <a:r>
              <a:rPr lang="en-US" i="1" dirty="0" smtClean="0"/>
              <a:t>S</a:t>
            </a:r>
            <a:r>
              <a:rPr lang="en-US" dirty="0" smtClean="0"/>
              <a:t>.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Proof</a:t>
            </a:r>
            <a:r>
              <a:rPr lang="en-US" dirty="0" smtClean="0"/>
              <a:t>: Given the inclusion-exclusion formula from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∪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= |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+ |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− |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∩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dirty="0" smtClean="0"/>
              <a:t>,  it follows that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143000" y="2819400"/>
            <a:ext cx="6872205" cy="3810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371600" y="4495800"/>
            <a:ext cx="6563510" cy="559594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76600" y="5181600"/>
            <a:ext cx="3635981" cy="559594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276600" y="5943600"/>
            <a:ext cx="5105400" cy="385640"/>
          </a:xfrm>
          <a:prstGeom prst="rect">
            <a:avLst/>
          </a:prstGeom>
        </p:spPr>
      </p:pic>
      <p:sp>
        <p:nvSpPr>
          <p:cNvPr id="18" name="Isosceles Triangle 17"/>
          <p:cNvSpPr/>
          <p:nvPr/>
        </p:nvSpPr>
        <p:spPr>
          <a:xfrm rot="5400000" flipV="1">
            <a:off x="83058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What is the probability that a positive integer selected at random from the set of positive integers not exceeding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is divisible by either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Let </a:t>
            </a:r>
            <a:r>
              <a:rPr lang="en-US" i="1" dirty="0" smtClean="0">
                <a:solidFill>
                  <a:srgbClr val="00B0F0"/>
                </a:solidFill>
              </a:rPr>
              <a:t>E</a:t>
            </a:r>
            <a:r>
              <a:rPr lang="en-US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</a:rPr>
              <a:t>  </a:t>
            </a:r>
            <a:r>
              <a:rPr lang="en-US" dirty="0" smtClean="0">
                <a:solidFill>
                  <a:srgbClr val="00B0F0"/>
                </a:solidFill>
              </a:rPr>
              <a:t>be the event that  the integer is divisible by 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E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be the event that it is divisible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? Then the event that the integer is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is </a:t>
            </a:r>
            <a:r>
              <a:rPr lang="en-US" i="1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>
                <a:latin typeface="Cambria Math"/>
                <a:ea typeface="Cambria Math"/>
              </a:rPr>
              <a:t>∪ </a:t>
            </a:r>
            <a:r>
              <a:rPr lang="en-US" i="1" dirty="0" smtClean="0"/>
              <a:t>E</a:t>
            </a:r>
            <a:r>
              <a:rPr lang="en-US" baseline="-25000" dirty="0" smtClean="0"/>
              <a:t>2 </a:t>
            </a:r>
            <a:r>
              <a:rPr lang="en-US" dirty="0" smtClean="0"/>
              <a:t>and </a:t>
            </a:r>
            <a:r>
              <a:rPr lang="en-US" i="1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>
                <a:latin typeface="Cambria Math"/>
                <a:ea typeface="Cambria Math"/>
              </a:rPr>
              <a:t>∩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 is the  event that it is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It follows that: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>
                <a:latin typeface="Cambria Math"/>
                <a:ea typeface="Cambria Math"/>
              </a:rPr>
              <a:t>∪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) +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 –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>
                <a:latin typeface="Cambria Math"/>
                <a:ea typeface="Cambria Math"/>
              </a:rPr>
              <a:t>∩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           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50/100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20/100 </a:t>
            </a:r>
            <a:r>
              <a:rPr lang="en-US" dirty="0" smtClean="0"/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10/100 = 3/5.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Probability of Complements and Unions of Events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Probability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7.2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Assigning Probabilities</a:t>
            </a:r>
          </a:p>
          <a:p>
            <a:r>
              <a:rPr lang="en-US" dirty="0" smtClean="0"/>
              <a:t>Probabilities of Complements and Unions of Events</a:t>
            </a:r>
          </a:p>
          <a:p>
            <a:r>
              <a:rPr lang="en-US" dirty="0" smtClean="0"/>
              <a:t>Conditional Probability </a:t>
            </a:r>
          </a:p>
          <a:p>
            <a:r>
              <a:rPr lang="en-US" dirty="0" smtClean="0"/>
              <a:t>Independence</a:t>
            </a:r>
          </a:p>
          <a:p>
            <a:r>
              <a:rPr lang="en-US" dirty="0" smtClean="0"/>
              <a:t>Bernoulli Trials and the Binomial Distribution</a:t>
            </a:r>
          </a:p>
          <a:p>
            <a:r>
              <a:rPr lang="en-US" dirty="0" smtClean="0"/>
              <a:t>Random Variables</a:t>
            </a:r>
          </a:p>
          <a:p>
            <a:r>
              <a:rPr lang="en-US" dirty="0" smtClean="0"/>
              <a:t>The Birthday Problem</a:t>
            </a:r>
          </a:p>
          <a:p>
            <a:r>
              <a:rPr lang="en-US" dirty="0" smtClean="0"/>
              <a:t>Monte Carlo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Laplace’s</a:t>
            </a:r>
            <a:r>
              <a:rPr lang="en-US" dirty="0" smtClean="0"/>
              <a:t> definition from the previous section, assumes that all outcomes are equally likely. Now we introduce a more </a:t>
            </a:r>
            <a:r>
              <a:rPr lang="en-US" b="1" dirty="0" smtClean="0">
                <a:solidFill>
                  <a:srgbClr val="FF0000"/>
                </a:solidFill>
              </a:rPr>
              <a:t>general definition of probabilities that avoids this restriction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S</a:t>
            </a:r>
            <a:r>
              <a:rPr lang="en-US" dirty="0" smtClean="0"/>
              <a:t> be a sample space of an experiment with a finite number of outcomes. We assign a probability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to each outcome </a:t>
            </a:r>
            <a:r>
              <a:rPr lang="en-US" i="1" dirty="0" smtClean="0"/>
              <a:t>s</a:t>
            </a:r>
            <a:r>
              <a:rPr lang="en-US" dirty="0" smtClean="0"/>
              <a:t>, so that:</a:t>
            </a:r>
          </a:p>
          <a:p>
            <a:pPr marL="1062990" lvl="3" indent="-514350">
              <a:buSzPct val="95000"/>
              <a:buNone/>
            </a:pPr>
            <a:r>
              <a:rPr lang="en-US" i="1" dirty="0" err="1" smtClean="0">
                <a:solidFill>
                  <a:schemeClr val="accent3"/>
                </a:solidFill>
                <a:ea typeface="Cambria Math" pitchFamily="18" charset="0"/>
              </a:rPr>
              <a:t>i</a:t>
            </a:r>
            <a:r>
              <a:rPr lang="en-US" i="1" dirty="0" smtClean="0">
                <a:solidFill>
                  <a:schemeClr val="accent3"/>
                </a:solidFill>
                <a:ea typeface="Cambria Math" pitchFamily="18" charset="0"/>
              </a:rPr>
              <a:t>.</a:t>
            </a:r>
            <a:r>
              <a:rPr lang="en-US" dirty="0" smtClean="0">
                <a:ea typeface="Cambria Math" pitchFamily="18" charset="0"/>
              </a:rPr>
              <a:t>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≤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≤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for each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Î </a:t>
            </a:r>
            <a:r>
              <a:rPr lang="en-US" i="1" dirty="0" smtClean="0"/>
              <a:t>S</a:t>
            </a:r>
          </a:p>
          <a:p>
            <a:pPr marL="1062990" lvl="3" indent="-514350">
              <a:buSzPct val="95000"/>
              <a:buNone/>
            </a:pPr>
            <a:endParaRPr lang="en-US" i="1" dirty="0" smtClean="0"/>
          </a:p>
          <a:p>
            <a:pPr marL="1062990" lvl="3" indent="-514350">
              <a:buSzPct val="95000"/>
              <a:buNone/>
            </a:pPr>
            <a:r>
              <a:rPr lang="en-US" i="1" dirty="0" smtClean="0">
                <a:solidFill>
                  <a:schemeClr val="accent3"/>
                </a:solidFill>
              </a:rPr>
              <a:t>ii.   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dirty="0" smtClean="0"/>
          </a:p>
          <a:p>
            <a:r>
              <a:rPr lang="en-US" dirty="0" smtClean="0"/>
              <a:t>The function </a:t>
            </a:r>
            <a:r>
              <a:rPr lang="en-US" i="1" dirty="0" smtClean="0"/>
              <a:t>p</a:t>
            </a:r>
            <a:r>
              <a:rPr lang="en-US" dirty="0" smtClean="0"/>
              <a:t> from the set of all outcomes of the sample space </a:t>
            </a:r>
            <a:r>
              <a:rPr lang="en-US" i="1" dirty="0" smtClean="0"/>
              <a:t>S</a:t>
            </a:r>
            <a:r>
              <a:rPr lang="en-US" dirty="0" smtClean="0"/>
              <a:t> is called a </a:t>
            </a:r>
            <a:r>
              <a:rPr lang="en-US" b="1" i="1" dirty="0" smtClean="0">
                <a:solidFill>
                  <a:srgbClr val="FF0000"/>
                </a:solidFill>
              </a:rPr>
              <a:t>probability distribution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752600" y="4648200"/>
            <a:ext cx="1283970" cy="5581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What probabilities should we assign to the outcomes </a:t>
            </a:r>
            <a:r>
              <a:rPr lang="en-US" i="1" dirty="0" smtClean="0"/>
              <a:t>H</a:t>
            </a:r>
            <a:r>
              <a:rPr lang="en-US" dirty="0" smtClean="0"/>
              <a:t>(heads) and </a:t>
            </a:r>
            <a:r>
              <a:rPr lang="en-US" i="1" dirty="0" smtClean="0"/>
              <a:t>T</a:t>
            </a:r>
            <a:r>
              <a:rPr lang="en-US" dirty="0" smtClean="0"/>
              <a:t> (tails) when a fair coin is flipped? What probabilities should be assigned to these outcomes when the coin is biased so that </a:t>
            </a:r>
            <a:r>
              <a:rPr lang="en-US" dirty="0" smtClean="0">
                <a:solidFill>
                  <a:srgbClr val="FF0000"/>
                </a:solidFill>
              </a:rPr>
              <a:t>heads comes up twice as often as tails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   For a fair coin, we have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½.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For a biased coin, we have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 Because </a:t>
            </a:r>
            <a:r>
              <a:rPr lang="en-US" i="1" dirty="0" smtClean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i="1" dirty="0" smtClean="0">
                <a:solidFill>
                  <a:srgbClr val="00B0F0"/>
                </a:solidFill>
              </a:rPr>
              <a:t>H</a:t>
            </a:r>
            <a:r>
              <a:rPr lang="en-US" dirty="0" smtClean="0">
                <a:solidFill>
                  <a:srgbClr val="00B0F0"/>
                </a:solidFill>
              </a:rPr>
              <a:t>) + </a:t>
            </a:r>
            <a:r>
              <a:rPr lang="en-US" i="1" dirty="0" smtClean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i="1" dirty="0" smtClean="0">
                <a:solidFill>
                  <a:srgbClr val="00B0F0"/>
                </a:solidFill>
              </a:rPr>
              <a:t>T</a:t>
            </a:r>
            <a:r>
              <a:rPr lang="en-US" dirty="0" smtClean="0">
                <a:solidFill>
                  <a:srgbClr val="00B0F0"/>
                </a:solidFill>
              </a:rPr>
              <a:t>) =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i="1" dirty="0" smtClean="0">
                <a:solidFill>
                  <a:srgbClr val="00B0F0"/>
                </a:solidFill>
              </a:rPr>
              <a:t>T</a:t>
            </a:r>
            <a:r>
              <a:rPr lang="en-US" dirty="0" smtClean="0">
                <a:solidFill>
                  <a:srgbClr val="00B0F0"/>
                </a:solidFill>
              </a:rPr>
              <a:t>) + </a:t>
            </a:r>
            <a:r>
              <a:rPr lang="en-US" i="1" dirty="0" smtClean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i="1" dirty="0" smtClean="0">
                <a:solidFill>
                  <a:srgbClr val="00B0F0"/>
                </a:solidFill>
              </a:rPr>
              <a:t>T</a:t>
            </a:r>
            <a:r>
              <a:rPr lang="en-US" dirty="0" smtClean="0">
                <a:solidFill>
                  <a:srgbClr val="00B0F0"/>
                </a:solidFill>
              </a:rPr>
              <a:t>) =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i="1" dirty="0" smtClean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i="1" dirty="0" smtClean="0">
                <a:solidFill>
                  <a:srgbClr val="00B0F0"/>
                </a:solidFill>
              </a:rPr>
              <a:t>T</a:t>
            </a:r>
            <a:r>
              <a:rPr lang="en-US" dirty="0" smtClean="0">
                <a:solidFill>
                  <a:srgbClr val="00B0F0"/>
                </a:solidFill>
              </a:rPr>
              <a:t>) =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Hence, </a:t>
            </a:r>
            <a:r>
              <a:rPr lang="en-US" b="1" i="1" dirty="0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) =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1/3  </a:t>
            </a:r>
            <a:r>
              <a:rPr lang="en-US" b="1" dirty="0" smtClean="0">
                <a:solidFill>
                  <a:srgbClr val="FF0000"/>
                </a:solidFill>
                <a:ea typeface="Cambria Math" pitchFamily="18" charset="0"/>
              </a:rPr>
              <a:t>and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i="1" dirty="0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) =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2/3</a:t>
            </a:r>
            <a:r>
              <a:rPr lang="en-US" dirty="0" smtClean="0"/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Suppose that </a:t>
            </a:r>
            <a:r>
              <a:rPr lang="en-US" i="1" dirty="0" smtClean="0"/>
              <a:t>S</a:t>
            </a:r>
            <a:r>
              <a:rPr lang="en-US" dirty="0" smtClean="0"/>
              <a:t> is a set with </a:t>
            </a:r>
            <a:r>
              <a:rPr lang="en-US" i="1" dirty="0" smtClean="0"/>
              <a:t>n</a:t>
            </a:r>
            <a:r>
              <a:rPr lang="en-US" dirty="0" smtClean="0"/>
              <a:t> elements. The </a:t>
            </a:r>
            <a:r>
              <a:rPr lang="en-US" b="1" i="1" dirty="0" smtClean="0">
                <a:solidFill>
                  <a:srgbClr val="FF0000"/>
                </a:solidFill>
              </a:rPr>
              <a:t>uniform distribution </a:t>
            </a:r>
            <a:r>
              <a:rPr lang="en-US" dirty="0" smtClean="0"/>
              <a:t>assigns the </a:t>
            </a:r>
            <a:r>
              <a:rPr lang="en-US" dirty="0" smtClean="0">
                <a:solidFill>
                  <a:srgbClr val="FF0000"/>
                </a:solidFill>
              </a:rPr>
              <a:t>probability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i="1" dirty="0" smtClean="0">
                <a:solidFill>
                  <a:srgbClr val="FF0000"/>
                </a:solidFill>
              </a:rPr>
              <a:t>/n</a:t>
            </a:r>
            <a:r>
              <a:rPr lang="en-US" dirty="0" smtClean="0"/>
              <a:t> to each element of </a:t>
            </a:r>
            <a:r>
              <a:rPr lang="en-US" i="1" dirty="0" smtClean="0"/>
              <a:t>S</a:t>
            </a:r>
            <a:r>
              <a:rPr lang="en-US" dirty="0" smtClean="0"/>
              <a:t>. (Note that we could have used Laplace’s definition here.)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Consider again the coin flipping example, but with a fair coin. Now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1/2</a:t>
            </a:r>
            <a:r>
              <a:rPr lang="en-US" dirty="0" smtClean="0"/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Discrete Probability</a:t>
            </a:r>
          </a:p>
          <a:p>
            <a:r>
              <a:rPr lang="en-US" dirty="0" smtClean="0"/>
              <a:t>Probability Theory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b="1" dirty="0" smtClean="0">
                <a:solidFill>
                  <a:srgbClr val="FF0000"/>
                </a:solidFill>
              </a:rPr>
              <a:t>probability of the event 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b="1" dirty="0" smtClean="0"/>
              <a:t> </a:t>
            </a:r>
            <a:r>
              <a:rPr lang="en-US" dirty="0" smtClean="0"/>
              <a:t>is the sum of the probabilities of the outcomes in </a:t>
            </a:r>
            <a:r>
              <a:rPr lang="en-US" i="1" dirty="0" smtClean="0"/>
              <a:t>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Note that now no assumption is being made about the distribution</a:t>
            </a:r>
            <a:r>
              <a:rPr lang="en-US" dirty="0" smtClean="0">
                <a:solidFill>
                  <a:srgbClr val="FF0000"/>
                </a:solidFill>
              </a:rPr>
              <a:t>.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6000" y="3124200"/>
            <a:ext cx="3479711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896380"/>
            <a:ext cx="3898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E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Suppose that a die is biased so that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solidFill>
                  <a:srgbClr val="FF0000"/>
                </a:solidFill>
              </a:rPr>
              <a:t>appears twice as often as each other number</a:t>
            </a:r>
            <a:r>
              <a:rPr lang="en-US" dirty="0" smtClean="0"/>
              <a:t>, but that the other five outcomes are equally likely. What is the probability that an odd number appears when we roll this die?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We want the probability of the event               </a:t>
            </a:r>
            <a:r>
              <a:rPr lang="en-US" i="1" dirty="0" smtClean="0"/>
              <a:t>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}. </a:t>
            </a:r>
            <a:r>
              <a:rPr lang="en-US" dirty="0" smtClean="0"/>
              <a:t>We have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2/7</a:t>
            </a:r>
            <a:r>
              <a:rPr lang="en-US" dirty="0" smtClean="0">
                <a:ea typeface="Cambria Math" pitchFamily="18" charset="0"/>
              </a:rPr>
              <a:t> and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1/7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Hence,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E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 +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) +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         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1/7 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</a:rPr>
              <a:t>+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2/7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</a:rPr>
              <a:t> +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1/7 = 4/7</a:t>
            </a:r>
            <a:r>
              <a:rPr lang="en-US" dirty="0" smtClean="0">
                <a:ea typeface="Cambria Math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Probabilities of Complements and Unions  of Events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Complements: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still holds</a:t>
            </a:r>
            <a:r>
              <a:rPr lang="en-US" dirty="0" smtClean="0"/>
              <a:t>. Since each outcome is in either E or      , but not both,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Unions:</a:t>
            </a:r>
          </a:p>
          <a:p>
            <a:pPr>
              <a:buNone/>
            </a:pPr>
            <a:r>
              <a:rPr lang="en-US" dirty="0" smtClean="0"/>
              <a:t>      also </a:t>
            </a:r>
            <a:r>
              <a:rPr lang="en-US" dirty="0" smtClean="0">
                <a:solidFill>
                  <a:srgbClr val="FF0000"/>
                </a:solidFill>
              </a:rPr>
              <a:t>still holds </a:t>
            </a:r>
            <a:r>
              <a:rPr lang="en-US" dirty="0" smtClean="0"/>
              <a:t>under the new definition.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429000" y="2013783"/>
            <a:ext cx="2262188" cy="347663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181600" y="2438400"/>
            <a:ext cx="252413" cy="269081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057401" y="2895600"/>
            <a:ext cx="3814763" cy="697706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245519" y="3867687"/>
            <a:ext cx="5831681" cy="3233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</a:t>
            </a:r>
            <a:r>
              <a:rPr lang="en-US" dirty="0" smtClean="0"/>
              <a:t>: If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, … </a:t>
            </a:r>
            <a:r>
              <a:rPr lang="en-US" dirty="0" smtClean="0"/>
              <a:t>is a sequence of </a:t>
            </a:r>
            <a:r>
              <a:rPr lang="en-US" b="1" dirty="0" smtClean="0">
                <a:solidFill>
                  <a:srgbClr val="FF0000"/>
                </a:solidFill>
              </a:rPr>
              <a:t>pairwise disjoint events</a:t>
            </a:r>
            <a:r>
              <a:rPr lang="en-US" dirty="0" smtClean="0"/>
              <a:t> in a sample space </a:t>
            </a:r>
            <a:r>
              <a:rPr lang="en-US" i="1" dirty="0" smtClean="0"/>
              <a:t>S</a:t>
            </a:r>
            <a:r>
              <a:rPr lang="en-US" dirty="0" smtClean="0"/>
              <a:t>, then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6000" y="3429000"/>
            <a:ext cx="4746169" cy="144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Definition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be events with </a:t>
            </a:r>
            <a:r>
              <a:rPr lang="en-US" i="1" dirty="0" smtClean="0"/>
              <a:t>p(F)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FF0000"/>
                </a:solidFill>
              </a:rPr>
              <a:t>conditional probability of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given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, denoted by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is defined as: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 bit string of length four is generated at random so that each of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dirty="0" smtClean="0"/>
              <a:t>bit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equally likely. What is the probability that it contains at least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s, given that its first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be the event that the bit string contains at least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s, and </a:t>
            </a:r>
            <a:r>
              <a:rPr lang="en-US" i="1" dirty="0" smtClean="0"/>
              <a:t>F</a:t>
            </a:r>
            <a:r>
              <a:rPr lang="en-US" dirty="0" smtClean="0"/>
              <a:t> be the event that the </a:t>
            </a:r>
            <a:r>
              <a:rPr lang="en-US" dirty="0" smtClean="0">
                <a:solidFill>
                  <a:srgbClr val="00B0F0"/>
                </a:solidFill>
              </a:rPr>
              <a:t>first bit is a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Since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⋂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{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010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011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},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i="1" dirty="0" smtClean="0"/>
              <a:t>F</a:t>
            </a:r>
            <a:r>
              <a:rPr lang="en-US" dirty="0" smtClean="0"/>
              <a:t>)=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5/16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bit strings of length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start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p(F)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8/16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½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Hence,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962400" y="2590800"/>
            <a:ext cx="2177415" cy="60007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5638801"/>
            <a:ext cx="3684270" cy="600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Example: </a:t>
            </a:r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conditional probability that a family with two children has two boys</a:t>
            </a:r>
            <a:r>
              <a:rPr lang="en-US" dirty="0" smtClean="0"/>
              <a:t>, given that</a:t>
            </a:r>
            <a:r>
              <a:rPr lang="en-US" dirty="0" smtClean="0">
                <a:solidFill>
                  <a:srgbClr val="FF0000"/>
                </a:solidFill>
              </a:rPr>
              <a:t> they have </a:t>
            </a:r>
            <a:r>
              <a:rPr lang="en-US" dirty="0" smtClean="0">
                <a:solidFill>
                  <a:srgbClr val="00B0F0"/>
                </a:solidFill>
              </a:rPr>
              <a:t>at least one boy</a:t>
            </a:r>
            <a:r>
              <a:rPr lang="en-US" dirty="0" smtClean="0"/>
              <a:t>. Assume that each of the possibilities </a:t>
            </a:r>
            <a:r>
              <a:rPr lang="en-US" i="1" dirty="0" smtClean="0"/>
              <a:t>BB</a:t>
            </a:r>
            <a:r>
              <a:rPr lang="en-US" dirty="0" smtClean="0"/>
              <a:t>, </a:t>
            </a:r>
            <a:r>
              <a:rPr lang="en-US" i="1" dirty="0" smtClean="0"/>
              <a:t>BG</a:t>
            </a:r>
            <a:r>
              <a:rPr lang="en-US" dirty="0" smtClean="0"/>
              <a:t>, </a:t>
            </a:r>
            <a:r>
              <a:rPr lang="en-US" i="1" dirty="0" smtClean="0"/>
              <a:t>GB</a:t>
            </a:r>
            <a:r>
              <a:rPr lang="en-US" dirty="0" smtClean="0"/>
              <a:t>, and </a:t>
            </a:r>
            <a:r>
              <a:rPr lang="en-US" i="1" dirty="0" smtClean="0"/>
              <a:t>GG</a:t>
            </a:r>
            <a:r>
              <a:rPr lang="en-US" dirty="0" smtClean="0"/>
              <a:t> is equally likely where </a:t>
            </a:r>
            <a:r>
              <a:rPr lang="en-US" i="1" dirty="0" smtClean="0"/>
              <a:t>B</a:t>
            </a:r>
            <a:r>
              <a:rPr lang="en-US" dirty="0" smtClean="0"/>
              <a:t> represents a boy and </a:t>
            </a:r>
            <a:r>
              <a:rPr lang="en-US" i="1" dirty="0" smtClean="0"/>
              <a:t>G</a:t>
            </a:r>
            <a:r>
              <a:rPr lang="en-US" dirty="0" smtClean="0"/>
              <a:t> represents a girl.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be the event that the family has two boys and let  </a:t>
            </a:r>
            <a:r>
              <a:rPr lang="en-US" i="1" dirty="0" smtClean="0"/>
              <a:t>F</a:t>
            </a:r>
            <a:r>
              <a:rPr lang="en-US" dirty="0" smtClean="0"/>
              <a:t> be the event that the family has at least one boy. Then </a:t>
            </a:r>
            <a:r>
              <a:rPr lang="en-US" i="1" dirty="0" smtClean="0"/>
              <a:t>E</a:t>
            </a:r>
            <a:r>
              <a:rPr lang="en-US" dirty="0" smtClean="0"/>
              <a:t> = {</a:t>
            </a:r>
            <a:r>
              <a:rPr lang="en-US" i="1" dirty="0" smtClean="0"/>
              <a:t>BB</a:t>
            </a:r>
            <a:r>
              <a:rPr lang="en-US" dirty="0" smtClean="0"/>
              <a:t>}, </a:t>
            </a:r>
            <a:r>
              <a:rPr lang="en-US" i="1" dirty="0" smtClean="0"/>
              <a:t>F</a:t>
            </a:r>
            <a:r>
              <a:rPr lang="en-US" dirty="0" smtClean="0"/>
              <a:t> = {</a:t>
            </a:r>
            <a:r>
              <a:rPr lang="en-US" b="1" i="1" dirty="0" smtClean="0">
                <a:solidFill>
                  <a:srgbClr val="00B0F0"/>
                </a:solidFill>
              </a:rPr>
              <a:t>BB</a:t>
            </a:r>
            <a:r>
              <a:rPr lang="en-US" b="1" dirty="0" smtClean="0">
                <a:solidFill>
                  <a:srgbClr val="00B0F0"/>
                </a:solidFill>
              </a:rPr>
              <a:t>, </a:t>
            </a:r>
            <a:r>
              <a:rPr lang="en-US" b="1" i="1" dirty="0" smtClean="0">
                <a:solidFill>
                  <a:srgbClr val="00B0F0"/>
                </a:solidFill>
              </a:rPr>
              <a:t>BG</a:t>
            </a:r>
            <a:r>
              <a:rPr lang="en-US" b="1" dirty="0" smtClean="0">
                <a:solidFill>
                  <a:srgbClr val="00B0F0"/>
                </a:solidFill>
              </a:rPr>
              <a:t>, </a:t>
            </a:r>
            <a:r>
              <a:rPr lang="en-US" b="1" i="1" dirty="0" smtClean="0">
                <a:solidFill>
                  <a:srgbClr val="00B0F0"/>
                </a:solidFill>
              </a:rPr>
              <a:t>GB</a:t>
            </a:r>
            <a:r>
              <a:rPr lang="en-US" dirty="0" smtClean="0"/>
              <a:t>}, and                                              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= {</a:t>
            </a:r>
            <a:r>
              <a:rPr lang="en-US" i="1" dirty="0" smtClean="0"/>
              <a:t>BB</a:t>
            </a:r>
            <a:r>
              <a:rPr lang="en-US" dirty="0" smtClean="0"/>
              <a:t>}.</a:t>
            </a:r>
          </a:p>
          <a:p>
            <a:pPr lvl="1"/>
            <a:r>
              <a:rPr lang="en-US" dirty="0" smtClean="0"/>
              <a:t>It follows that p(F)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3/4 </a:t>
            </a:r>
            <a:r>
              <a:rPr lang="en-US" dirty="0" smtClean="0"/>
              <a:t>and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i="1" dirty="0" smtClean="0"/>
              <a:t>F</a:t>
            </a:r>
            <a:r>
              <a:rPr lang="en-US" dirty="0" smtClean="0"/>
              <a:t>)=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Hence,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90800" y="5791200"/>
            <a:ext cx="3558540" cy="600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 Definition</a:t>
            </a:r>
            <a:r>
              <a:rPr lang="en-US" dirty="0" smtClean="0"/>
              <a:t>: The events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are</a:t>
            </a:r>
            <a:r>
              <a:rPr lang="en-US" b="1" dirty="0" smtClean="0">
                <a:solidFill>
                  <a:srgbClr val="FF0000"/>
                </a:solidFill>
              </a:rPr>
              <a:t> independent </a:t>
            </a:r>
            <a:r>
              <a:rPr lang="en-US" dirty="0" smtClean="0"/>
              <a:t>if and only if   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   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Suppose </a:t>
            </a:r>
            <a:r>
              <a:rPr lang="en-US" i="1" dirty="0" smtClean="0">
                <a:solidFill>
                  <a:srgbClr val="00B0F0"/>
                </a:solidFill>
              </a:rPr>
              <a:t>E</a:t>
            </a:r>
            <a:r>
              <a:rPr lang="en-US" dirty="0" smtClean="0">
                <a:solidFill>
                  <a:srgbClr val="00B0F0"/>
                </a:solidFill>
              </a:rPr>
              <a:t> is the event that a randomly generated bit string of length four begins with a </a:t>
            </a:r>
            <a:r>
              <a:rPr lang="en-US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 is the event that this bit string contains an even number of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. Are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independent if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 bit strings of length four are equally likely?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There are eight bit strings of length four that begin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</a:t>
            </a:r>
            <a:r>
              <a:rPr lang="en-US" dirty="0" smtClean="0"/>
              <a:t>and eight bit strings of length four that contain an even number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</a:t>
            </a:r>
          </a:p>
          <a:p>
            <a:pPr lvl="1"/>
            <a:r>
              <a:rPr lang="en-US" dirty="0" smtClean="0"/>
              <a:t>Since the number of bit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16,</a:t>
            </a:r>
          </a:p>
          <a:p>
            <a:pPr lvl="1"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           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Since </a:t>
            </a:r>
            <a:r>
              <a:rPr lang="en-US" i="1" dirty="0" smtClean="0"/>
              <a:t>E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i="1" dirty="0" smtClean="0"/>
              <a:t>F 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1100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1010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1001</a:t>
            </a:r>
            <a:r>
              <a:rPr lang="en-US" dirty="0" smtClean="0">
                <a:ea typeface="Cambria Math" pitchFamily="18" charset="0"/>
              </a:rPr>
              <a:t>},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/>
              <a:t>E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i="1" dirty="0" smtClean="0"/>
              <a:t>F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>
                <a:ea typeface="Cambria Math" pitchFamily="18" charset="0"/>
              </a:rPr>
              <a:t>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We conclude that E and F are </a:t>
            </a:r>
            <a:r>
              <a:rPr lang="en-US" b="1" dirty="0" smtClean="0">
                <a:solidFill>
                  <a:srgbClr val="FF0000"/>
                </a:solidFill>
                <a:ea typeface="Cambria Math" pitchFamily="18" charset="0"/>
              </a:rPr>
              <a:t>independent</a:t>
            </a:r>
            <a:r>
              <a:rPr lang="en-US" dirty="0" smtClean="0">
                <a:ea typeface="Cambria Math" pitchFamily="18" charset="0"/>
              </a:rPr>
              <a:t>, because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                 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/>
              <a:t>E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i="1" dirty="0" smtClean="0"/>
              <a:t>F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  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=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(½) (½)=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E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</a:t>
            </a:r>
            <a:endParaRPr lang="en-US" dirty="0" smtClean="0">
              <a:ea typeface="Cambria Math" pitchFamily="18" charset="0"/>
            </a:endParaRPr>
          </a:p>
          <a:p>
            <a:endParaRPr lang="en-US" dirty="0" smtClean="0"/>
          </a:p>
          <a:p>
            <a:endParaRPr lang="en-US" i="1" dirty="0" smtClean="0">
              <a:latin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2286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p(E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i="1" dirty="0" smtClean="0"/>
              <a:t>F) = p(E)p(F).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E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8/16 = ½.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Assume  (as in the previous example) that each of the four ways a family can have two children (</a:t>
            </a:r>
            <a:r>
              <a:rPr lang="en-US" i="1" dirty="0" smtClean="0"/>
              <a:t>BB</a:t>
            </a:r>
            <a:r>
              <a:rPr lang="en-US" dirty="0" smtClean="0"/>
              <a:t>, </a:t>
            </a:r>
            <a:r>
              <a:rPr lang="en-US" i="1" dirty="0" smtClean="0"/>
              <a:t>GG</a:t>
            </a:r>
            <a:r>
              <a:rPr lang="en-US" dirty="0" smtClean="0"/>
              <a:t>, </a:t>
            </a:r>
            <a:r>
              <a:rPr lang="en-US" i="1" dirty="0" smtClean="0"/>
              <a:t>BG</a:t>
            </a:r>
            <a:r>
              <a:rPr lang="en-US" dirty="0" smtClean="0"/>
              <a:t>,</a:t>
            </a:r>
            <a:r>
              <a:rPr lang="en-US" i="1" dirty="0" smtClean="0"/>
              <a:t>GB</a:t>
            </a:r>
            <a:r>
              <a:rPr lang="en-US" dirty="0" smtClean="0"/>
              <a:t>) is equally likely. Are the events </a:t>
            </a:r>
            <a:r>
              <a:rPr lang="en-US" i="1" dirty="0" smtClean="0"/>
              <a:t>E</a:t>
            </a:r>
            <a:r>
              <a:rPr lang="en-US" dirty="0" smtClean="0">
                <a:solidFill>
                  <a:srgbClr val="00B0F0"/>
                </a:solidFill>
              </a:rPr>
              <a:t>, that a family with two children has two boys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, that a family with two children has at least one boy</a:t>
            </a:r>
            <a:r>
              <a:rPr lang="en-US" dirty="0" smtClean="0"/>
              <a:t>, independent?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Because </a:t>
            </a:r>
            <a:r>
              <a:rPr lang="en-US" i="1" dirty="0" smtClean="0"/>
              <a:t>E</a:t>
            </a:r>
            <a:r>
              <a:rPr lang="en-US" dirty="0" smtClean="0"/>
              <a:t> = {</a:t>
            </a:r>
            <a:r>
              <a:rPr lang="en-US" i="1" dirty="0" smtClean="0"/>
              <a:t>BB</a:t>
            </a:r>
            <a:r>
              <a:rPr lang="en-US" dirty="0" smtClean="0"/>
              <a:t>},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1/4</a:t>
            </a:r>
            <a:r>
              <a:rPr lang="en-US" dirty="0" smtClean="0"/>
              <a:t>.  We saw previously that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3/4 </a:t>
            </a:r>
            <a:r>
              <a:rPr lang="en-US" dirty="0" smtClean="0"/>
              <a:t>and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i="1" dirty="0" smtClean="0"/>
              <a:t>F</a:t>
            </a:r>
            <a:r>
              <a:rPr lang="en-US" dirty="0" smtClean="0"/>
              <a:t>)=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1/4</a:t>
            </a:r>
            <a:r>
              <a:rPr lang="en-US" dirty="0" smtClean="0"/>
              <a:t>. The events 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FF0000"/>
                </a:solidFill>
              </a:rPr>
              <a:t>not independent </a:t>
            </a:r>
            <a:r>
              <a:rPr lang="en-US" dirty="0" smtClean="0"/>
              <a:t>since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 p(</a:t>
            </a:r>
            <a:r>
              <a:rPr lang="en-US" i="1" dirty="0" smtClean="0"/>
              <a:t>F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 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≠</a:t>
            </a:r>
            <a:r>
              <a:rPr lang="en-US" i="1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1/4</a:t>
            </a:r>
            <a:r>
              <a:rPr lang="en-US" dirty="0" smtClean="0"/>
              <a:t>=</a:t>
            </a:r>
            <a:r>
              <a:rPr lang="en-US" i="1" dirty="0" smtClean="0"/>
              <a:t> p(E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Pairwise</a:t>
            </a:r>
            <a:r>
              <a:rPr lang="en-US" dirty="0" smtClean="0"/>
              <a:t> and 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events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E</a:t>
            </a:r>
            <a:r>
              <a:rPr lang="en-US" i="1" baseline="-25000" dirty="0" smtClean="0"/>
              <a:t>n</a:t>
            </a:r>
            <a:r>
              <a:rPr lang="en-US" dirty="0" smtClean="0"/>
              <a:t> are </a:t>
            </a:r>
            <a:r>
              <a:rPr lang="en-US" b="1" i="1" dirty="0" smtClean="0">
                <a:solidFill>
                  <a:srgbClr val="FF0000"/>
                </a:solidFill>
              </a:rPr>
              <a:t>pairwise independent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if and only if 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solidFill>
                  <a:srgbClr val="00B050"/>
                </a:solidFill>
                <a:ea typeface="Cambria Math" pitchFamily="18" charset="0"/>
              </a:rPr>
              <a:t>p</a:t>
            </a:r>
            <a:r>
              <a:rPr lang="en-US" dirty="0" smtClean="0">
                <a:solidFill>
                  <a:srgbClr val="00B050"/>
                </a:solidFill>
                <a:ea typeface="Cambria Math" pitchFamily="18" charset="0"/>
              </a:rPr>
              <a:t>(</a:t>
            </a:r>
            <a:r>
              <a:rPr lang="en-US" i="1" dirty="0" err="1" smtClean="0">
                <a:solidFill>
                  <a:srgbClr val="00B050"/>
                </a:solidFill>
              </a:rPr>
              <a:t>E</a:t>
            </a:r>
            <a:r>
              <a:rPr lang="en-US" i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  <a:latin typeface="Cambria Math"/>
                <a:ea typeface="Cambria Math"/>
              </a:rPr>
              <a:t>⋂</a:t>
            </a:r>
            <a:r>
              <a:rPr lang="en-US" i="1" dirty="0" err="1" smtClean="0">
                <a:solidFill>
                  <a:srgbClr val="00B050"/>
                </a:solidFill>
              </a:rPr>
              <a:t>E</a:t>
            </a:r>
            <a:r>
              <a:rPr lang="en-US" i="1" baseline="-25000" dirty="0" err="1" smtClean="0">
                <a:solidFill>
                  <a:srgbClr val="00B050"/>
                </a:solidFill>
              </a:rPr>
              <a:t>j</a:t>
            </a:r>
            <a:r>
              <a:rPr lang="en-US" dirty="0" smtClean="0">
                <a:solidFill>
                  <a:srgbClr val="00B050"/>
                </a:solidFill>
                <a:ea typeface="Cambria Math" pitchFamily="18" charset="0"/>
              </a:rPr>
              <a:t>) = </a:t>
            </a:r>
            <a:r>
              <a:rPr lang="en-US" i="1" dirty="0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i="1" dirty="0" err="1" smtClean="0">
                <a:solidFill>
                  <a:srgbClr val="00B050"/>
                </a:solidFill>
              </a:rPr>
              <a:t>E</a:t>
            </a:r>
            <a:r>
              <a:rPr lang="en-US" i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) p(</a:t>
            </a:r>
            <a:r>
              <a:rPr lang="en-US" i="1" dirty="0" err="1" smtClean="0">
                <a:solidFill>
                  <a:srgbClr val="00B050"/>
                </a:solidFill>
              </a:rPr>
              <a:t>E</a:t>
            </a:r>
            <a:r>
              <a:rPr lang="en-US" i="1" baseline="-25000" dirty="0" err="1" smtClean="0">
                <a:solidFill>
                  <a:srgbClr val="00B050"/>
                </a:solidFill>
              </a:rPr>
              <a:t>j</a:t>
            </a:r>
            <a:r>
              <a:rPr lang="en-US" dirty="0" smtClean="0">
                <a:solidFill>
                  <a:srgbClr val="00B050"/>
                </a:solidFill>
              </a:rPr>
              <a:t>) for all pairs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with </a:t>
            </a:r>
            <a:r>
              <a:rPr lang="en-US" i="1" dirty="0" smtClean="0"/>
              <a:t>i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i="1" dirty="0" smtClean="0"/>
              <a:t> j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The events are </a:t>
            </a:r>
            <a:r>
              <a:rPr lang="en-US" b="1" i="1" dirty="0" smtClean="0">
                <a:solidFill>
                  <a:srgbClr val="FF0000"/>
                </a:solidFill>
              </a:rPr>
              <a:t>mutually independent  </a:t>
            </a:r>
            <a:r>
              <a:rPr lang="en-US" dirty="0" smtClean="0"/>
              <a:t>if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whenever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,…., </a:t>
            </a:r>
            <a:r>
              <a:rPr lang="en-US" i="1" dirty="0" smtClean="0"/>
              <a:t>m</a:t>
            </a:r>
            <a:r>
              <a:rPr lang="en-US" dirty="0" smtClean="0"/>
              <a:t>, are integers with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≤ </a:t>
            </a:r>
            <a:r>
              <a:rPr lang="en-US" i="1" dirty="0" smtClean="0"/>
              <a:t>i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&lt; </a:t>
            </a:r>
            <a:r>
              <a:rPr lang="en-US" i="1" dirty="0" smtClean="0"/>
              <a:t>i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&lt;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&lt;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≥ 2.</a:t>
            </a:r>
            <a:endParaRPr lang="en-US" baseline="-250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66800" y="4270365"/>
            <a:ext cx="6872288" cy="3214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81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James Bernoulli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1654 </a:t>
            </a:r>
            <a:r>
              <a:rPr lang="en-US" dirty="0" smtClean="0"/>
              <a:t>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1705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7848600" cy="4343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Suppose </a:t>
            </a:r>
            <a:r>
              <a:rPr lang="en-US" dirty="0" smtClean="0">
                <a:solidFill>
                  <a:srgbClr val="00B050"/>
                </a:solidFill>
              </a:rPr>
              <a:t>an experiment can have only two possible outcome</a:t>
            </a:r>
            <a:r>
              <a:rPr lang="en-US" dirty="0" smtClean="0"/>
              <a:t>s, </a:t>
            </a:r>
            <a:r>
              <a:rPr lang="en-US" i="1" dirty="0" smtClean="0"/>
              <a:t>e</a:t>
            </a:r>
            <a:r>
              <a:rPr lang="en-US" dirty="0" smtClean="0"/>
              <a:t>.</a:t>
            </a:r>
            <a:r>
              <a:rPr lang="en-US" i="1" dirty="0" smtClean="0"/>
              <a:t>g</a:t>
            </a:r>
            <a:r>
              <a:rPr lang="en-US" dirty="0" smtClean="0"/>
              <a:t>., the flipping of a coin or the random generation of a bit.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Each performance of the experiment </a:t>
            </a:r>
            <a:r>
              <a:rPr lang="en-US" dirty="0" smtClean="0"/>
              <a:t>is called a         </a:t>
            </a:r>
            <a:r>
              <a:rPr lang="en-US" b="1" i="1" dirty="0" smtClean="0">
                <a:solidFill>
                  <a:srgbClr val="FF0000"/>
                </a:solidFill>
              </a:rPr>
              <a:t>Bernoulli trial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One outcome is called a </a:t>
            </a:r>
            <a:r>
              <a:rPr lang="en-US" b="1" i="1" dirty="0" smtClean="0">
                <a:solidFill>
                  <a:srgbClr val="FF0000"/>
                </a:solidFill>
              </a:rPr>
              <a:t>success</a:t>
            </a:r>
            <a:r>
              <a:rPr lang="en-US" dirty="0" smtClean="0"/>
              <a:t> and the other a </a:t>
            </a:r>
            <a:r>
              <a:rPr lang="en-US" b="1" i="1" dirty="0" smtClean="0">
                <a:solidFill>
                  <a:srgbClr val="FF0000"/>
                </a:solidFill>
              </a:rPr>
              <a:t>failure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</a:t>
            </a:r>
            <a:r>
              <a:rPr lang="en-US" b="1" i="1" dirty="0" smtClean="0">
                <a:solidFill>
                  <a:srgbClr val="00B0F0"/>
                </a:solidFill>
              </a:rPr>
              <a:t>p</a:t>
            </a:r>
            <a:r>
              <a:rPr lang="en-US" dirty="0" smtClean="0"/>
              <a:t> is the probability of success and </a:t>
            </a:r>
            <a:r>
              <a:rPr lang="en-US" b="1" i="1" dirty="0" smtClean="0">
                <a:solidFill>
                  <a:srgbClr val="00B0F0"/>
                </a:solidFill>
              </a:rPr>
              <a:t>q</a:t>
            </a:r>
            <a:r>
              <a:rPr lang="en-US" i="1" dirty="0" smtClean="0"/>
              <a:t> </a:t>
            </a:r>
            <a:r>
              <a:rPr lang="en-US" dirty="0" smtClean="0"/>
              <a:t>the probability of failure, then </a:t>
            </a:r>
            <a:r>
              <a:rPr lang="en-US" b="1" i="1" dirty="0" smtClean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 + </a:t>
            </a:r>
            <a:r>
              <a:rPr lang="en-US" b="1" i="1" dirty="0" smtClean="0">
                <a:solidFill>
                  <a:srgbClr val="00B0F0"/>
                </a:solidFill>
              </a:rPr>
              <a:t>q</a:t>
            </a:r>
            <a:r>
              <a:rPr lang="en-US" b="1" dirty="0" smtClean="0">
                <a:solidFill>
                  <a:srgbClr val="00B0F0"/>
                </a:solidFill>
              </a:rPr>
              <a:t> = </a:t>
            </a:r>
            <a:r>
              <a:rPr lang="en-US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endParaRPr lang="en-US" i="1" dirty="0" smtClean="0"/>
          </a:p>
          <a:p>
            <a:r>
              <a:rPr lang="en-US" i="1" dirty="0" smtClean="0"/>
              <a:t>Many problems involve determining the probability of  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dirty="0" smtClean="0">
                <a:solidFill>
                  <a:srgbClr val="FF0000"/>
                </a:solidFill>
              </a:rPr>
              <a:t> successes when an experiment consists of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mutually independent Bernoulli trials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 </a:t>
            </a:r>
            <a:endParaRPr lang="en-US" dirty="0" smtClean="0"/>
          </a:p>
        </p:txBody>
      </p:sp>
      <p:pic>
        <p:nvPicPr>
          <p:cNvPr id="7" name="Content Placeholder 3" descr="06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228600"/>
            <a:ext cx="897636" cy="10347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Discrete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828800"/>
            <a:ext cx="8153400" cy="4236720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 coin is biased so that </a:t>
            </a:r>
            <a:r>
              <a:rPr lang="en-US" b="1" dirty="0" smtClean="0">
                <a:solidFill>
                  <a:srgbClr val="00B0F0"/>
                </a:solidFill>
              </a:rPr>
              <a:t>the probability of heads is </a:t>
            </a:r>
            <a:r>
              <a:rPr lang="en-US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What is the probability that exactly </a:t>
            </a:r>
            <a:r>
              <a:rPr lang="en-US" b="1" dirty="0" smtClean="0">
                <a:solidFill>
                  <a:srgbClr val="00B050"/>
                </a:solidFill>
              </a:rPr>
              <a:t>four</a:t>
            </a:r>
            <a:r>
              <a:rPr lang="en-US" dirty="0" smtClean="0"/>
              <a:t> heads occur when the coin is flipped seven times?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128</a:t>
            </a:r>
            <a:r>
              <a:rPr lang="en-US" dirty="0" smtClean="0"/>
              <a:t> possible outcomes. The number of ways four of the seven flips can be heads is 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). </a:t>
            </a:r>
            <a:r>
              <a:rPr lang="en-US" dirty="0" smtClean="0"/>
              <a:t>The probability of each of the outcomes is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Cambria" pitchFamily="18" charset="0"/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since the seven flips are independent. Hence, the probability that exactly four heads occur is  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) (</a:t>
            </a:r>
            <a:r>
              <a:rPr lang="en-US" b="1" dirty="0" smtClean="0">
                <a:solidFill>
                  <a:srgbClr val="00B0F0"/>
                </a:solidFill>
                <a:latin typeface="Cambria" pitchFamily="18" charset="0"/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=  (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∙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16)/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 = 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560/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2187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of </a:t>
            </a:r>
            <a:r>
              <a:rPr lang="en-US" i="1" dirty="0" smtClean="0"/>
              <a:t>k</a:t>
            </a:r>
            <a:r>
              <a:rPr lang="en-US" dirty="0" smtClean="0"/>
              <a:t> Successes in </a:t>
            </a:r>
            <a:r>
              <a:rPr lang="en-US" i="1" dirty="0" smtClean="0"/>
              <a:t>n</a:t>
            </a:r>
            <a:r>
              <a:rPr lang="en-US" dirty="0" smtClean="0"/>
              <a:t> Independent Bernoulli Trials.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probability of exactly </a:t>
            </a:r>
            <a:r>
              <a:rPr lang="en-US" i="1" dirty="0" smtClean="0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successes in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independent Bernoulli trials</a:t>
            </a:r>
            <a:r>
              <a:rPr lang="en-US" dirty="0" smtClean="0"/>
              <a:t>, with </a:t>
            </a:r>
            <a:r>
              <a:rPr lang="en-US" dirty="0" smtClean="0">
                <a:solidFill>
                  <a:srgbClr val="FF0000"/>
                </a:solidFill>
              </a:rPr>
              <a:t>probability of success </a:t>
            </a:r>
            <a:r>
              <a:rPr lang="en-US" b="1" i="1" dirty="0" smtClean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probability of failure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−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, is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k</a:t>
            </a:r>
            <a:r>
              <a:rPr lang="en-US" dirty="0" smtClean="0"/>
              <a:t>)</a:t>
            </a:r>
            <a:r>
              <a:rPr lang="en-US" b="1" i="1" dirty="0" err="1" smtClean="0">
                <a:solidFill>
                  <a:srgbClr val="00B0F0"/>
                </a:solidFill>
              </a:rPr>
              <a:t>p</a:t>
            </a:r>
            <a:r>
              <a:rPr lang="en-US" b="1" i="1" baseline="30000" dirty="0" err="1" smtClean="0">
                <a:solidFill>
                  <a:srgbClr val="00B050"/>
                </a:solidFill>
              </a:rPr>
              <a:t>k</a:t>
            </a:r>
            <a:r>
              <a:rPr lang="en-US" i="1" dirty="0" err="1" smtClean="0"/>
              <a:t>q</a:t>
            </a:r>
            <a:r>
              <a:rPr lang="en-US" i="1" baseline="30000" dirty="0" err="1" smtClean="0"/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−</a:t>
            </a:r>
            <a:r>
              <a:rPr lang="en-US" b="1" i="1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k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i="1" dirty="0" smtClean="0"/>
              <a:t>Proof</a:t>
            </a:r>
            <a:r>
              <a:rPr lang="en-US" dirty="0" smtClean="0"/>
              <a:t>: The outcome of </a:t>
            </a:r>
            <a:r>
              <a:rPr lang="en-US" i="1" dirty="0" smtClean="0"/>
              <a:t>n</a:t>
            </a:r>
            <a:r>
              <a:rPr lang="en-US" dirty="0" smtClean="0"/>
              <a:t> Bernoulli trials is an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), where each is</a:t>
            </a:r>
            <a:r>
              <a:rPr lang="en-US" i="1" dirty="0" smtClean="0"/>
              <a:t>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either </a:t>
            </a:r>
            <a:r>
              <a:rPr lang="en-US" i="1" dirty="0" smtClean="0"/>
              <a:t>S</a:t>
            </a:r>
            <a:r>
              <a:rPr lang="en-US" dirty="0" smtClean="0"/>
              <a:t> (success) or </a:t>
            </a:r>
            <a:r>
              <a:rPr lang="en-US" i="1" dirty="0" smtClean="0"/>
              <a:t>F</a:t>
            </a:r>
            <a:r>
              <a:rPr lang="en-US" dirty="0" smtClean="0"/>
              <a:t> (failure). The probability of each outcome of </a:t>
            </a:r>
            <a:r>
              <a:rPr lang="en-US" i="1" dirty="0" smtClean="0"/>
              <a:t>n </a:t>
            </a:r>
            <a:r>
              <a:rPr lang="en-US" dirty="0" smtClean="0"/>
              <a:t>trials consisting of </a:t>
            </a:r>
            <a:r>
              <a:rPr lang="en-US" i="1" dirty="0" smtClean="0"/>
              <a:t>k</a:t>
            </a:r>
            <a:r>
              <a:rPr lang="en-US" dirty="0" smtClean="0"/>
              <a:t> successes and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failures (in any order) is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q</a:t>
            </a:r>
            <a:r>
              <a:rPr lang="en-US" i="1" baseline="30000" dirty="0" err="1" smtClean="0"/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−</a:t>
            </a:r>
            <a:r>
              <a:rPr lang="en-US" i="1" baseline="30000" dirty="0" smtClean="0">
                <a:latin typeface="Cambria Math"/>
                <a:ea typeface="Cambria Math"/>
              </a:rPr>
              <a:t>k</a:t>
            </a:r>
            <a:r>
              <a:rPr lang="en-US" i="1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ea typeface="Cambria Math"/>
              </a:rPr>
              <a:t>Because there are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n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k</a:t>
            </a:r>
            <a:r>
              <a:rPr lang="en-US" dirty="0" smtClean="0">
                <a:ea typeface="Cambria Math"/>
              </a:rPr>
              <a:t>)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-</a:t>
            </a:r>
            <a:r>
              <a:rPr lang="en-US" dirty="0" err="1" smtClean="0">
                <a:ea typeface="Cambria Math"/>
              </a:rPr>
              <a:t>tuples</a:t>
            </a:r>
            <a:r>
              <a:rPr lang="en-US" dirty="0" smtClean="0">
                <a:ea typeface="Cambria Math"/>
              </a:rPr>
              <a:t> of </a:t>
            </a:r>
            <a:r>
              <a:rPr lang="en-US" i="1" dirty="0" smtClean="0">
                <a:ea typeface="Cambria Math"/>
              </a:rPr>
              <a:t>S</a:t>
            </a:r>
            <a:r>
              <a:rPr lang="en-US" dirty="0" smtClean="0">
                <a:ea typeface="Cambria Math"/>
              </a:rPr>
              <a:t>s and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ea typeface="Cambria Math"/>
              </a:rPr>
              <a:t>s that contain exactly </a:t>
            </a:r>
            <a:r>
              <a:rPr lang="en-US" i="1" dirty="0" smtClean="0">
                <a:ea typeface="Cambria Math"/>
              </a:rPr>
              <a:t>k S</a:t>
            </a:r>
            <a:r>
              <a:rPr lang="en-US" dirty="0" smtClean="0">
                <a:ea typeface="Cambria Math"/>
              </a:rPr>
              <a:t>s, the probability of </a:t>
            </a:r>
            <a:r>
              <a:rPr lang="en-US" i="1" dirty="0" smtClean="0">
                <a:ea typeface="Cambria Math"/>
              </a:rPr>
              <a:t>k</a:t>
            </a:r>
            <a:r>
              <a:rPr lang="en-US" dirty="0" smtClean="0">
                <a:ea typeface="Cambria Math"/>
              </a:rPr>
              <a:t> successes is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k</a:t>
            </a:r>
            <a:r>
              <a:rPr lang="en-US" dirty="0" smtClean="0"/>
              <a:t>)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q</a:t>
            </a:r>
            <a:r>
              <a:rPr lang="en-US" i="1" baseline="30000" dirty="0" err="1" smtClean="0"/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−</a:t>
            </a:r>
            <a:r>
              <a:rPr lang="en-US" i="1" baseline="30000" dirty="0" smtClean="0">
                <a:latin typeface="Cambria Math"/>
                <a:ea typeface="Cambria Math"/>
              </a:rPr>
              <a:t>k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denote by 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i="1" dirty="0" smtClean="0">
                <a:solidFill>
                  <a:srgbClr val="00B050"/>
                </a:solidFill>
              </a:rPr>
              <a:t>k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b="1" i="1" dirty="0" smtClean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) </a:t>
            </a:r>
            <a:r>
              <a:rPr lang="en-US" dirty="0" smtClean="0"/>
              <a:t>the probability of </a:t>
            </a:r>
            <a:r>
              <a:rPr lang="en-US" b="1" i="1" dirty="0" smtClean="0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successes in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 independent Bernoulli trials with </a:t>
            </a:r>
            <a:r>
              <a:rPr lang="en-US" i="1" dirty="0" smtClean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the probability of success</a:t>
            </a:r>
            <a:r>
              <a:rPr lang="en-US" dirty="0" smtClean="0"/>
              <a:t>. Viewed as a function of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:</a:t>
            </a:r>
            <a:r>
              <a:rPr lang="en-US" i="1" dirty="0" smtClean="0"/>
              <a:t>n</a:t>
            </a:r>
            <a:r>
              <a:rPr lang="en-US" dirty="0" smtClean="0"/>
              <a:t>,</a:t>
            </a:r>
            <a:r>
              <a:rPr lang="en-US" i="1" dirty="0" smtClean="0"/>
              <a:t>p</a:t>
            </a:r>
            <a:r>
              <a:rPr lang="en-US" dirty="0" smtClean="0"/>
              <a:t>) is the </a:t>
            </a:r>
            <a:r>
              <a:rPr lang="en-US" i="1" dirty="0" smtClean="0"/>
              <a:t>binomial distribution</a:t>
            </a:r>
            <a:r>
              <a:rPr lang="en-US" dirty="0" smtClean="0"/>
              <a:t>.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k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b="1" i="1" dirty="0" smtClean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) = 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,</a:t>
            </a:r>
            <a:r>
              <a:rPr lang="en-US" b="1" i="1" dirty="0" err="1" smtClean="0">
                <a:solidFill>
                  <a:srgbClr val="FF0000"/>
                </a:solidFill>
              </a:rPr>
              <a:t>k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i="1" dirty="0" err="1" smtClean="0">
                <a:solidFill>
                  <a:srgbClr val="00B0F0"/>
                </a:solidFill>
              </a:rPr>
              <a:t>p</a:t>
            </a:r>
            <a:r>
              <a:rPr lang="en-US" b="1" i="1" baseline="30000" dirty="0" err="1" smtClean="0">
                <a:solidFill>
                  <a:srgbClr val="00B050"/>
                </a:solidFill>
              </a:rPr>
              <a:t>k</a:t>
            </a:r>
            <a:r>
              <a:rPr lang="en-US" b="1" i="1" dirty="0" err="1" smtClean="0">
                <a:solidFill>
                  <a:srgbClr val="FF0000"/>
                </a:solidFill>
              </a:rPr>
              <a:t>q</a:t>
            </a:r>
            <a:r>
              <a:rPr lang="en-US" b="1" i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b="1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−</a:t>
            </a:r>
            <a:r>
              <a:rPr lang="en-US" b="1" i="1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k</a:t>
            </a:r>
            <a:r>
              <a:rPr lang="en-US" i="1" dirty="0" smtClean="0">
                <a:solidFill>
                  <a:srgbClr val="00B050"/>
                </a:solidFill>
                <a:latin typeface="Cambria Math"/>
                <a:ea typeface="Cambria Math"/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4114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>
                <a:solidFill>
                  <a:srgbClr val="FF0000"/>
                </a:solidFill>
              </a:rPr>
              <a:t>random variable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00B0F0"/>
                </a:solidFill>
              </a:rPr>
              <a:t>a function from the sample space of an experiment to the set of real numbers</a:t>
            </a:r>
            <a:r>
              <a:rPr lang="en-US" dirty="0" smtClean="0"/>
              <a:t>. That is, a random variable assigns a real number to each possible outcome.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random variable is a function</a:t>
            </a:r>
            <a:r>
              <a:rPr lang="en-US" dirty="0" smtClean="0"/>
              <a:t>. It is </a:t>
            </a:r>
            <a:r>
              <a:rPr lang="en-US" dirty="0" smtClean="0">
                <a:solidFill>
                  <a:srgbClr val="00B050"/>
                </a:solidFill>
              </a:rPr>
              <a:t>not a variable</a:t>
            </a:r>
            <a:r>
              <a:rPr lang="en-US" dirty="0" smtClean="0"/>
              <a:t>, and it is </a:t>
            </a:r>
            <a:r>
              <a:rPr lang="en-US" dirty="0" smtClean="0">
                <a:solidFill>
                  <a:srgbClr val="00B050"/>
                </a:solidFill>
              </a:rPr>
              <a:t>not random</a:t>
            </a:r>
            <a:r>
              <a:rPr lang="en-US" dirty="0" smtClean="0"/>
              <a:t>! </a:t>
            </a:r>
          </a:p>
          <a:p>
            <a:r>
              <a:rPr lang="en-US" dirty="0" smtClean="0"/>
              <a:t>In the late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1940</a:t>
            </a:r>
            <a:r>
              <a:rPr lang="en-US" dirty="0" smtClean="0"/>
              <a:t>s W. Feller and J.L. </a:t>
            </a:r>
            <a:r>
              <a:rPr lang="en-US" dirty="0" err="1" smtClean="0"/>
              <a:t>Doob</a:t>
            </a:r>
            <a:r>
              <a:rPr lang="en-US" dirty="0" smtClean="0"/>
              <a:t> flipped a coin to see whether both would use “random variable” or the more fitting “</a:t>
            </a:r>
            <a:r>
              <a:rPr lang="en-US" b="1" dirty="0" smtClean="0">
                <a:solidFill>
                  <a:srgbClr val="7030A0"/>
                </a:solidFill>
              </a:rPr>
              <a:t>chance variable</a:t>
            </a:r>
            <a:r>
              <a:rPr lang="en-US" dirty="0" smtClean="0"/>
              <a:t>.” Unfortunately, Feller won and the term “random variable” has been used ever since.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  Definition</a:t>
            </a:r>
            <a:r>
              <a:rPr lang="en-US" dirty="0" smtClean="0"/>
              <a:t>: The </a:t>
            </a:r>
            <a:r>
              <a:rPr lang="en-US" b="1" i="1" dirty="0" smtClean="0">
                <a:solidFill>
                  <a:srgbClr val="FF0000"/>
                </a:solidFill>
              </a:rPr>
              <a:t>distribution</a:t>
            </a:r>
            <a:r>
              <a:rPr lang="en-US" b="1" dirty="0" smtClean="0">
                <a:solidFill>
                  <a:srgbClr val="FF0000"/>
                </a:solidFill>
              </a:rPr>
              <a:t> of a random variable 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on a sample space </a:t>
            </a:r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is the set of pairs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i="1" dirty="0" smtClean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(</a:t>
            </a:r>
            <a:r>
              <a:rPr lang="en-US" b="1" i="1" dirty="0" smtClean="0">
                <a:solidFill>
                  <a:srgbClr val="00B0F0"/>
                </a:solidFill>
              </a:rPr>
              <a:t>X</a:t>
            </a:r>
            <a:r>
              <a:rPr lang="en-US" b="1" dirty="0" smtClean="0">
                <a:solidFill>
                  <a:srgbClr val="00B0F0"/>
                </a:solidFill>
              </a:rPr>
              <a:t> = </a:t>
            </a:r>
            <a:r>
              <a:rPr lang="en-US" b="1" i="1" dirty="0" smtClean="0">
                <a:solidFill>
                  <a:srgbClr val="00B0F0"/>
                </a:solidFill>
              </a:rPr>
              <a:t>r</a:t>
            </a:r>
            <a:r>
              <a:rPr lang="en-US" b="1" dirty="0" smtClean="0">
                <a:solidFill>
                  <a:srgbClr val="00B0F0"/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for all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∊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), </a:t>
            </a:r>
            <a:r>
              <a:rPr lang="en-US" dirty="0" smtClean="0"/>
              <a:t>where </a:t>
            </a:r>
            <a:r>
              <a:rPr lang="en-US" b="1" i="1" dirty="0" smtClean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(</a:t>
            </a:r>
            <a:r>
              <a:rPr lang="en-US" b="1" i="1" dirty="0" smtClean="0">
                <a:solidFill>
                  <a:srgbClr val="00B0F0"/>
                </a:solidFill>
              </a:rPr>
              <a:t>X</a:t>
            </a:r>
            <a:r>
              <a:rPr lang="en-US" b="1" dirty="0" smtClean="0">
                <a:solidFill>
                  <a:srgbClr val="00B0F0"/>
                </a:solidFill>
              </a:rPr>
              <a:t> = </a:t>
            </a:r>
            <a:r>
              <a:rPr lang="en-US" b="1" i="1" dirty="0" smtClean="0">
                <a:solidFill>
                  <a:srgbClr val="00B0F0"/>
                </a:solidFill>
              </a:rPr>
              <a:t>r</a:t>
            </a:r>
            <a:r>
              <a:rPr lang="en-US" b="1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B0F0"/>
                </a:solidFill>
              </a:rPr>
              <a:t>probability that </a:t>
            </a:r>
            <a:r>
              <a:rPr lang="en-US" i="1" dirty="0" smtClean="0">
                <a:solidFill>
                  <a:srgbClr val="00B0F0"/>
                </a:solidFill>
              </a:rPr>
              <a:t>X</a:t>
            </a:r>
            <a:r>
              <a:rPr lang="en-US" dirty="0" smtClean="0">
                <a:solidFill>
                  <a:srgbClr val="00B0F0"/>
                </a:solidFill>
              </a:rPr>
              <a:t> takes the value </a:t>
            </a:r>
            <a:r>
              <a:rPr lang="en-US" i="1" dirty="0" smtClean="0">
                <a:solidFill>
                  <a:srgbClr val="00B0F0"/>
                </a:solidFill>
              </a:rPr>
              <a:t>r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Suppose that a coin is flipped three times. Let </a:t>
            </a:r>
            <a:r>
              <a:rPr lang="en-US" i="1" dirty="0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i="1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) be the random variable that equals the number of heads that appear when </a:t>
            </a:r>
            <a:r>
              <a:rPr lang="en-US" i="1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 is the outcome</a:t>
            </a:r>
            <a:r>
              <a:rPr lang="en-US" dirty="0" smtClean="0"/>
              <a:t>. Then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takes on the following values:</a:t>
            </a:r>
          </a:p>
          <a:p>
            <a:pPr lvl="1">
              <a:buNone/>
            </a:pP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HHH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TTT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0,</a:t>
            </a:r>
          </a:p>
          <a:p>
            <a:pPr lvl="1">
              <a:buNone/>
            </a:pP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HHT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HTH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THH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</a:t>
            </a:r>
          </a:p>
          <a:p>
            <a:pPr lvl="1">
              <a:buNone/>
            </a:pP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TTH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THT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HTT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Each of the eight possible outcomes has probability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8. So, the distribution of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= </a:t>
            </a:r>
            <a:r>
              <a:rPr lang="en-US" dirty="0" smtClean="0">
                <a:latin typeface="Cambria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" pitchFamily="18" charset="0"/>
              </a:rPr>
              <a:t>8</a:t>
            </a:r>
            <a:r>
              <a:rPr lang="en-US" dirty="0" smtClean="0"/>
              <a:t>,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= </a:t>
            </a:r>
            <a:r>
              <a:rPr lang="en-US" dirty="0" smtClean="0">
                <a:latin typeface="Cambria" pitchFamily="18" charset="0"/>
              </a:rPr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Cambria" pitchFamily="18" charset="0"/>
              </a:rPr>
              <a:t>8,</a:t>
            </a:r>
            <a:r>
              <a:rPr lang="en-US" i="1" dirty="0" smtClean="0"/>
              <a:t>                          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= </a:t>
            </a:r>
            <a:r>
              <a:rPr lang="en-US" dirty="0" smtClean="0">
                <a:latin typeface="Cambria" pitchFamily="18" charset="0"/>
              </a:rPr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Cambria" pitchFamily="18" charset="0"/>
              </a:rPr>
              <a:t>8,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latin typeface="Cambria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" pitchFamily="18" charset="0"/>
              </a:rPr>
              <a:t>8.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Famous Birthday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dirty="0" smtClean="0"/>
              <a:t>The puzzle of finding the number of people needed in a room to ensure that the probability of at least </a:t>
            </a:r>
            <a:r>
              <a:rPr lang="en-US" sz="4200" dirty="0" smtClean="0">
                <a:solidFill>
                  <a:srgbClr val="FF0000"/>
                </a:solidFill>
              </a:rPr>
              <a:t>two of them having the </a:t>
            </a:r>
            <a:r>
              <a:rPr lang="en-US" sz="4200" b="1" dirty="0" smtClean="0">
                <a:solidFill>
                  <a:srgbClr val="00B050"/>
                </a:solidFill>
              </a:rPr>
              <a:t>same</a:t>
            </a:r>
            <a:r>
              <a:rPr lang="en-US" sz="4200" dirty="0" smtClean="0">
                <a:solidFill>
                  <a:srgbClr val="FF0000"/>
                </a:solidFill>
              </a:rPr>
              <a:t> birthday </a:t>
            </a:r>
            <a:r>
              <a:rPr lang="en-US" sz="4200" dirty="0" smtClean="0"/>
              <a:t>is more than </a:t>
            </a:r>
            <a:r>
              <a:rPr lang="en-US" sz="4200" b="1" dirty="0" smtClean="0">
                <a:solidFill>
                  <a:srgbClr val="FF0000"/>
                </a:solidFill>
              </a:rPr>
              <a:t>½</a:t>
            </a:r>
            <a:r>
              <a:rPr lang="en-US" sz="4200" dirty="0" smtClean="0"/>
              <a:t> has a surprising answer,  which we now find.</a:t>
            </a:r>
            <a:endParaRPr lang="en-US" sz="2900" dirty="0" smtClean="0"/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3400" b="1" dirty="0" smtClean="0"/>
              <a:t>       Solution</a:t>
            </a:r>
            <a:r>
              <a:rPr lang="en-US" sz="3400" dirty="0" smtClean="0"/>
              <a:t>: We assume that all birthdays are equally likely and that there are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366</a:t>
            </a:r>
            <a:r>
              <a:rPr lang="en-US" sz="3400" dirty="0" smtClean="0"/>
              <a:t> days in the year. First, we find the probability </a:t>
            </a:r>
            <a:r>
              <a:rPr lang="en-US" sz="3400" b="1" i="1" dirty="0" err="1" smtClean="0">
                <a:solidFill>
                  <a:srgbClr val="FF0000"/>
                </a:solidFill>
              </a:rPr>
              <a:t>p</a:t>
            </a:r>
            <a:r>
              <a:rPr lang="en-US" sz="34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0000"/>
                </a:solidFill>
              </a:rPr>
              <a:t>that at least two of </a:t>
            </a:r>
            <a:r>
              <a:rPr lang="en-US" sz="3400" i="1" dirty="0" smtClean="0">
                <a:solidFill>
                  <a:srgbClr val="FF0000"/>
                </a:solidFill>
              </a:rPr>
              <a:t>n</a:t>
            </a:r>
            <a:r>
              <a:rPr lang="en-US" sz="3400" dirty="0" smtClean="0">
                <a:solidFill>
                  <a:srgbClr val="FF0000"/>
                </a:solidFill>
              </a:rPr>
              <a:t> people have </a:t>
            </a:r>
            <a:r>
              <a:rPr lang="en-US" sz="3400" b="1" dirty="0" smtClean="0">
                <a:solidFill>
                  <a:srgbClr val="00B050"/>
                </a:solidFill>
              </a:rPr>
              <a:t>different</a:t>
            </a:r>
            <a:r>
              <a:rPr lang="en-US" sz="3400" dirty="0" smtClean="0">
                <a:solidFill>
                  <a:srgbClr val="FF0000"/>
                </a:solidFill>
              </a:rPr>
              <a:t> birthdays.</a:t>
            </a:r>
            <a:r>
              <a:rPr lang="en-US" sz="3400" dirty="0" smtClean="0"/>
              <a:t>  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      Now, imagine the people entering the room one by one.  The probability that </a:t>
            </a:r>
            <a:r>
              <a:rPr lang="en-US" sz="3400" b="1" dirty="0" smtClean="0">
                <a:solidFill>
                  <a:srgbClr val="00B0F0"/>
                </a:solidFill>
              </a:rPr>
              <a:t>at least two have the </a:t>
            </a:r>
            <a:r>
              <a:rPr lang="en-US" sz="3400" b="1" dirty="0" smtClean="0">
                <a:solidFill>
                  <a:srgbClr val="00B050"/>
                </a:solidFill>
              </a:rPr>
              <a:t>same</a:t>
            </a:r>
            <a:r>
              <a:rPr lang="en-US" sz="3400" b="1" dirty="0" smtClean="0">
                <a:solidFill>
                  <a:srgbClr val="00B0F0"/>
                </a:solidFill>
              </a:rPr>
              <a:t> birthday  is </a:t>
            </a:r>
            <a:r>
              <a:rPr lang="en-US" sz="3400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b="1" dirty="0" smtClean="0">
                <a:solidFill>
                  <a:srgbClr val="00B0F0"/>
                </a:solidFill>
                <a:latin typeface="Cambria Math"/>
                <a:ea typeface="Cambria Math"/>
              </a:rPr>
              <a:t>−</a:t>
            </a:r>
            <a:r>
              <a:rPr lang="en-US" sz="3400" b="1" i="1" dirty="0" smtClean="0">
                <a:solidFill>
                  <a:srgbClr val="00B0F0"/>
                </a:solidFill>
              </a:rPr>
              <a:t> </a:t>
            </a:r>
            <a:r>
              <a:rPr lang="en-US" sz="3400" b="1" i="1" dirty="0" err="1">
                <a:solidFill>
                  <a:srgbClr val="FF0000"/>
                </a:solidFill>
              </a:rPr>
              <a:t>p</a:t>
            </a:r>
            <a:r>
              <a:rPr lang="en-US" sz="3400" b="1" i="1" baseline="-25000" dirty="0" err="1">
                <a:solidFill>
                  <a:srgbClr val="FF0000"/>
                </a:solidFill>
              </a:rPr>
              <a:t>n</a:t>
            </a:r>
            <a:r>
              <a:rPr lang="en-US" sz="3400" b="1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/>
              <a:t>.</a:t>
            </a:r>
          </a:p>
          <a:p>
            <a:pPr lvl="1"/>
            <a:r>
              <a:rPr lang="en-US" sz="3400" dirty="0" smtClean="0"/>
              <a:t>The probability that the birthday of the second person is different from that of the first is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365/366</a:t>
            </a:r>
            <a:r>
              <a:rPr lang="en-US" sz="3400" dirty="0" smtClean="0"/>
              <a:t>.</a:t>
            </a:r>
          </a:p>
          <a:p>
            <a:pPr lvl="1"/>
            <a:r>
              <a:rPr lang="en-US" sz="3400" dirty="0" smtClean="0"/>
              <a:t>The probability that the birthday of the third person is different from the other two, when these have two different birthdays, is 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364/366</a:t>
            </a:r>
            <a:r>
              <a:rPr lang="en-US" sz="3400" dirty="0" smtClean="0"/>
              <a:t>.</a:t>
            </a:r>
          </a:p>
          <a:p>
            <a:pPr lvl="1"/>
            <a:r>
              <a:rPr lang="en-US" sz="3400" dirty="0" smtClean="0"/>
              <a:t>In general, the probability that the </a:t>
            </a:r>
            <a:r>
              <a:rPr lang="en-US" sz="3400" i="1" dirty="0" err="1" smtClean="0"/>
              <a:t>j</a:t>
            </a:r>
            <a:r>
              <a:rPr lang="en-US" sz="3400" dirty="0" err="1" smtClean="0"/>
              <a:t>th</a:t>
            </a:r>
            <a:r>
              <a:rPr lang="en-US" sz="3400" dirty="0" smtClean="0"/>
              <a:t> person has a birthday different from the birthdays of those already in the room, assuming that these people all have different birthdays,                                           is  (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366</a:t>
            </a:r>
            <a:r>
              <a:rPr lang="en-US" sz="3400" dirty="0" smtClean="0">
                <a:latin typeface="Cambria Math"/>
                <a:ea typeface="Cambria Math"/>
              </a:rPr>
              <a:t> − (</a:t>
            </a:r>
            <a:r>
              <a:rPr lang="en-US" sz="3400" i="1" dirty="0" smtClean="0">
                <a:ea typeface="Cambria Math"/>
              </a:rPr>
              <a:t>j</a:t>
            </a:r>
            <a:r>
              <a:rPr lang="en-US" sz="3400" dirty="0" smtClean="0">
                <a:ea typeface="Cambria Math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−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1))/366 = (367 </a:t>
            </a:r>
            <a:r>
              <a:rPr lang="en-US" sz="3400" dirty="0" smtClean="0">
                <a:latin typeface="Cambria Math"/>
                <a:ea typeface="Cambria Math"/>
              </a:rPr>
              <a:t>− </a:t>
            </a:r>
            <a:r>
              <a:rPr lang="en-US" sz="3400" i="1" dirty="0" smtClean="0">
                <a:ea typeface="Cambria Math"/>
              </a:rPr>
              <a:t>j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)/366.</a:t>
            </a:r>
          </a:p>
          <a:p>
            <a:pPr lvl="1"/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Hence, </a:t>
            </a:r>
            <a:r>
              <a:rPr lang="en-US" sz="3400" i="1" dirty="0" err="1" smtClean="0"/>
              <a:t>p</a:t>
            </a:r>
            <a:r>
              <a:rPr lang="en-US" sz="3400" i="1" baseline="-25000" dirty="0" err="1" smtClean="0"/>
              <a:t>n</a:t>
            </a:r>
            <a:r>
              <a:rPr lang="en-US" sz="3400" dirty="0" smtClean="0"/>
              <a:t> = (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365/366)(364/366)</a:t>
            </a:r>
            <a:r>
              <a:rPr lang="en-US" sz="3400" dirty="0" smtClean="0">
                <a:latin typeface="Cambria Math"/>
                <a:ea typeface="Cambria Math"/>
              </a:rPr>
              <a:t>∙∙∙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(367 </a:t>
            </a:r>
            <a:r>
              <a:rPr lang="en-US" sz="3400" dirty="0" smtClean="0">
                <a:latin typeface="Cambria Math"/>
                <a:ea typeface="Cambria Math"/>
              </a:rPr>
              <a:t>− </a:t>
            </a:r>
            <a:r>
              <a:rPr lang="en-US" sz="3400" i="1" dirty="0" smtClean="0">
                <a:ea typeface="Cambria Math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)/366.</a:t>
            </a:r>
            <a:endParaRPr lang="en-US" sz="3400" i="1" dirty="0" smtClean="0"/>
          </a:p>
          <a:p>
            <a:pPr lvl="1"/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Therefore , 1</a:t>
            </a:r>
            <a:r>
              <a:rPr lang="en-US" sz="3400" dirty="0" smtClean="0">
                <a:latin typeface="Cambria Math"/>
                <a:ea typeface="Cambria Math"/>
              </a:rPr>
              <a:t>− </a:t>
            </a:r>
            <a:r>
              <a:rPr lang="en-US" sz="3400" i="1" dirty="0" err="1" smtClean="0"/>
              <a:t>p</a:t>
            </a:r>
            <a:r>
              <a:rPr lang="en-US" sz="3400" i="1" baseline="-25000" dirty="0" err="1" smtClean="0"/>
              <a:t>n</a:t>
            </a:r>
            <a:r>
              <a:rPr lang="en-US" sz="3400" dirty="0" smtClean="0"/>
              <a:t> =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 smtClean="0">
                <a:latin typeface="Cambria Math"/>
                <a:ea typeface="Cambria Math"/>
              </a:rPr>
              <a:t>−</a:t>
            </a:r>
            <a:r>
              <a:rPr lang="en-US" sz="3400" dirty="0" smtClean="0"/>
              <a:t>(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365/366)(364/366)</a:t>
            </a:r>
            <a:r>
              <a:rPr lang="en-US" sz="3400" dirty="0" smtClean="0">
                <a:latin typeface="Cambria Math"/>
                <a:ea typeface="Cambria Math"/>
              </a:rPr>
              <a:t>∙∙∙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(367 </a:t>
            </a:r>
            <a:r>
              <a:rPr lang="en-US" sz="3400" dirty="0" smtClean="0">
                <a:latin typeface="Cambria Math"/>
                <a:ea typeface="Cambria Math"/>
              </a:rPr>
              <a:t>− </a:t>
            </a:r>
            <a:r>
              <a:rPr lang="en-US" sz="3400" i="1" dirty="0" smtClean="0">
                <a:ea typeface="Cambria Math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)/366.</a:t>
            </a:r>
          </a:p>
          <a:p>
            <a:pPr>
              <a:buNone/>
            </a:pPr>
            <a:r>
              <a:rPr lang="en-US" sz="3400" dirty="0" smtClean="0">
                <a:ea typeface="Cambria Math" pitchFamily="18" charset="0"/>
              </a:rPr>
              <a:t>      Checking various values for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ea typeface="Cambria Math" pitchFamily="18" charset="0"/>
              </a:rPr>
              <a:t> with computation help tells us that for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ea typeface="Cambria Math" pitchFamily="18" charset="0"/>
              </a:rPr>
              <a:t> =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sz="3400" dirty="0" smtClean="0">
                <a:ea typeface="Cambria Math" pitchFamily="18" charset="0"/>
              </a:rPr>
              <a:t>,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3400" dirty="0" smtClean="0">
                <a:latin typeface="Cambria Math"/>
                <a:ea typeface="Cambria Math"/>
              </a:rPr>
              <a:t>− </a:t>
            </a:r>
            <a:r>
              <a:rPr lang="en-US" sz="3400" i="1" dirty="0" err="1" smtClean="0"/>
              <a:t>p</a:t>
            </a:r>
            <a:r>
              <a:rPr lang="en-US" sz="3400" i="1" baseline="-25000" dirty="0" err="1" smtClean="0"/>
              <a:t>n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≈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0.457, </a:t>
            </a:r>
            <a:r>
              <a:rPr lang="en-US" sz="3400" dirty="0" smtClean="0">
                <a:ea typeface="Cambria Math" pitchFamily="18" charset="0"/>
              </a:rPr>
              <a:t>and for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ea typeface="Cambria Math" pitchFamily="18" charset="0"/>
              </a:rPr>
              <a:t> =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3400" dirty="0" smtClean="0">
                <a:ea typeface="Cambria Math" pitchFamily="18" charset="0"/>
              </a:rPr>
              <a:t>,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3400" dirty="0" smtClean="0">
                <a:latin typeface="Cambria Math"/>
                <a:ea typeface="Cambria Math"/>
              </a:rPr>
              <a:t>− </a:t>
            </a:r>
            <a:r>
              <a:rPr lang="en-US" sz="3400" i="1" dirty="0" err="1" smtClean="0"/>
              <a:t>p</a:t>
            </a:r>
            <a:r>
              <a:rPr lang="en-US" sz="3400" i="1" baseline="-25000" dirty="0" err="1" smtClean="0"/>
              <a:t>n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≈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0.506</a:t>
            </a:r>
            <a:r>
              <a:rPr lang="en-US" sz="3400" dirty="0" smtClean="0">
                <a:ea typeface="Cambria Math" pitchFamily="18" charset="0"/>
              </a:rPr>
              <a:t>.  Consequently, a minimum number of </a:t>
            </a:r>
            <a:r>
              <a:rPr lang="en-US" sz="3400" b="1" dirty="0" smtClean="0">
                <a:solidFill>
                  <a:srgbClr val="FF0000"/>
                </a:solidFill>
                <a:latin typeface="Cambria" pitchFamily="18" charset="0"/>
                <a:ea typeface="Cambria Math" pitchFamily="18" charset="0"/>
              </a:rPr>
              <a:t>23</a:t>
            </a:r>
            <a:r>
              <a:rPr lang="en-US" sz="3400" dirty="0" smtClean="0">
                <a:ea typeface="Cambria Math" pitchFamily="18" charset="0"/>
              </a:rPr>
              <a:t> people are needed so that that the probability that at least two of them have the same birthday is greater than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1/2</a:t>
            </a:r>
            <a:r>
              <a:rPr lang="en-US" sz="3400" dirty="0" smtClean="0">
                <a:ea typeface="Cambria Math" pitchFamily="18" charset="0"/>
              </a:rPr>
              <a:t>.</a:t>
            </a:r>
          </a:p>
          <a:p>
            <a:pPr lvl="1"/>
            <a:endParaRPr lang="en-US" sz="3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Algorithms that make random choices at one or more steps are called </a:t>
            </a:r>
            <a:r>
              <a:rPr lang="en-US" b="1" i="1" dirty="0" smtClean="0">
                <a:solidFill>
                  <a:srgbClr val="00B0F0"/>
                </a:solidFill>
              </a:rPr>
              <a:t>probabilistic algorithms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Monte Carlo algorithms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00B0F0"/>
                </a:solidFill>
              </a:rPr>
              <a:t>probabilistic algorithms </a:t>
            </a:r>
            <a:r>
              <a:rPr lang="en-US" dirty="0" smtClean="0"/>
              <a:t>used to answer </a:t>
            </a:r>
            <a:r>
              <a:rPr lang="en-US" b="1" dirty="0" smtClean="0">
                <a:solidFill>
                  <a:srgbClr val="00B050"/>
                </a:solidFill>
              </a:rPr>
              <a:t>decision problems</a:t>
            </a:r>
            <a:r>
              <a:rPr lang="en-US" dirty="0" smtClean="0"/>
              <a:t>, which are problems that either have </a:t>
            </a:r>
            <a:r>
              <a:rPr lang="en-US" b="1" dirty="0" smtClean="0">
                <a:solidFill>
                  <a:srgbClr val="00B050"/>
                </a:solidFill>
              </a:rPr>
              <a:t>“true” or “false” </a:t>
            </a:r>
            <a:r>
              <a:rPr lang="en-US" dirty="0" smtClean="0"/>
              <a:t>as their answer.  </a:t>
            </a:r>
          </a:p>
          <a:p>
            <a:pPr lvl="1"/>
            <a:r>
              <a:rPr lang="en-US" dirty="0" smtClean="0"/>
              <a:t>The designation “Monte Carlo” is a reference to the famous casino in Monaco</a:t>
            </a:r>
          </a:p>
          <a:p>
            <a:pPr lvl="1"/>
            <a:r>
              <a:rPr lang="en-US" dirty="0" smtClean="0"/>
              <a:t>A Monte Carlo algorithm consists of  a sequence of tests. For each test the algorithm responds “true” or ‘unknown.’ </a:t>
            </a:r>
          </a:p>
          <a:p>
            <a:pPr lvl="1"/>
            <a:r>
              <a:rPr lang="en-US" dirty="0" smtClean="0"/>
              <a:t>If the response is “true,” the algorithm terminates with the  answer is “true.”  </a:t>
            </a:r>
          </a:p>
          <a:p>
            <a:pPr lvl="1"/>
            <a:r>
              <a:rPr lang="en-US" dirty="0" smtClean="0"/>
              <a:t>After running a specified  sequence of tests where every step yields “unknown”, the algorithm outputs “false.”</a:t>
            </a:r>
          </a:p>
          <a:p>
            <a:pPr lvl="1"/>
            <a:r>
              <a:rPr lang="en-US" dirty="0" smtClean="0"/>
              <a:t>The idea is that the probability of the algorithm incorrectly outputting “false” should be very small as long as a sufficient number of tests are performed.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Probability</a:t>
            </a:r>
          </a:p>
          <a:p>
            <a:r>
              <a:rPr lang="en-US" dirty="0" smtClean="0"/>
              <a:t>Probabilities of Complements and Unions of Events</a:t>
            </a:r>
          </a:p>
          <a:p>
            <a:r>
              <a:rPr lang="en-US" dirty="0" smtClean="0"/>
              <a:t>Probabilistic Reasoning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We first study Pierre-Simon Laplace’s classical theory of probability, which he introduced 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century,  when he analyzed games of chance.</a:t>
            </a:r>
          </a:p>
          <a:p>
            <a:r>
              <a:rPr lang="en-US" dirty="0" smtClean="0"/>
              <a:t>We first define these key terms:</a:t>
            </a:r>
          </a:p>
          <a:p>
            <a:pPr lvl="1"/>
            <a:r>
              <a:rPr lang="en-US" dirty="0" smtClean="0"/>
              <a:t>An </a:t>
            </a:r>
            <a:r>
              <a:rPr lang="en-US" b="1" i="1" dirty="0" smtClean="0">
                <a:solidFill>
                  <a:srgbClr val="00B0F0"/>
                </a:solidFill>
              </a:rPr>
              <a:t>experiment</a:t>
            </a:r>
            <a:r>
              <a:rPr lang="en-US" i="1" dirty="0" smtClean="0"/>
              <a:t> </a:t>
            </a:r>
            <a:r>
              <a:rPr lang="en-US" dirty="0" smtClean="0"/>
              <a:t>is a procedure that yields one of a given set of possible outcomes.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B0F0"/>
                </a:solidFill>
              </a:rPr>
              <a:t>sample space </a:t>
            </a:r>
            <a:r>
              <a:rPr lang="en-US" dirty="0" smtClean="0"/>
              <a:t>of the experiment is the set of possible outcomes.</a:t>
            </a:r>
          </a:p>
          <a:p>
            <a:pPr lvl="1"/>
            <a:r>
              <a:rPr lang="en-US" dirty="0" smtClean="0"/>
              <a:t>An </a:t>
            </a:r>
            <a:r>
              <a:rPr lang="en-US" b="1" i="1" dirty="0" smtClean="0">
                <a:solidFill>
                  <a:srgbClr val="00B0F0"/>
                </a:solidFill>
              </a:rPr>
              <a:t>event</a:t>
            </a:r>
            <a:r>
              <a:rPr lang="en-US" dirty="0" smtClean="0"/>
              <a:t> is a subset of the sample space.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Here is how Laplace defined the probability of an event:</a:t>
            </a:r>
          </a:p>
          <a:p>
            <a:pPr>
              <a:buNone/>
            </a:pPr>
            <a:r>
              <a:rPr lang="en-US" b="1" dirty="0" smtClean="0"/>
              <a:t>     Definition</a:t>
            </a:r>
            <a:r>
              <a:rPr lang="en-US" dirty="0" smtClean="0"/>
              <a:t>: If </a:t>
            </a:r>
            <a:r>
              <a:rPr lang="en-US" i="1" dirty="0" smtClean="0"/>
              <a:t>S</a:t>
            </a:r>
            <a:r>
              <a:rPr lang="en-US" dirty="0" smtClean="0"/>
              <a:t> is a finite sample space of </a:t>
            </a:r>
            <a:r>
              <a:rPr lang="en-US" b="1" dirty="0" smtClean="0">
                <a:solidFill>
                  <a:srgbClr val="92D050"/>
                </a:solidFill>
              </a:rPr>
              <a:t>equally</a:t>
            </a:r>
            <a:r>
              <a:rPr lang="en-US" dirty="0" smtClean="0"/>
              <a:t> likely outcomes, and </a:t>
            </a:r>
            <a:r>
              <a:rPr lang="en-US" i="1" dirty="0" smtClean="0"/>
              <a:t>E</a:t>
            </a:r>
            <a:r>
              <a:rPr lang="en-US" dirty="0" smtClean="0"/>
              <a:t> is an event, that is, </a:t>
            </a:r>
            <a:r>
              <a:rPr lang="en-US" dirty="0" smtClean="0">
                <a:solidFill>
                  <a:srgbClr val="FF0000"/>
                </a:solidFill>
              </a:rPr>
              <a:t>a subset of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, then the </a:t>
            </a:r>
            <a:r>
              <a:rPr lang="en-US" b="1" i="1" dirty="0" smtClean="0">
                <a:solidFill>
                  <a:srgbClr val="FF0000"/>
                </a:solidFill>
              </a:rPr>
              <a:t>probability</a:t>
            </a:r>
            <a:r>
              <a:rPr lang="en-US" b="1" dirty="0" smtClean="0">
                <a:solidFill>
                  <a:srgbClr val="FF0000"/>
                </a:solidFill>
              </a:rPr>
              <a:t> of 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                  </a:t>
            </a:r>
            <a:r>
              <a:rPr lang="en-US" b="1" i="1" dirty="0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i="1" dirty="0" smtClean="0">
                <a:solidFill>
                  <a:srgbClr val="FF0000"/>
                </a:solidFill>
              </a:rPr>
              <a:t> = |E|/|S|.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every event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we have 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 This follows directly from the definition </a:t>
            </a:r>
            <a:r>
              <a:rPr lang="en-US" dirty="0" smtClean="0"/>
              <a:t>because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dirty="0" smtClean="0"/>
              <a:t> |</a:t>
            </a:r>
            <a:r>
              <a:rPr lang="en-US" i="1" dirty="0" smtClean="0"/>
              <a:t>E</a:t>
            </a:r>
            <a:r>
              <a:rPr lang="en-US" dirty="0" smtClean="0"/>
              <a:t>|/|</a:t>
            </a:r>
            <a:r>
              <a:rPr lang="en-US" i="1" dirty="0" smtClean="0"/>
              <a:t>S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dirty="0" smtClean="0"/>
              <a:t>|</a:t>
            </a:r>
            <a:r>
              <a:rPr lang="en-US" i="1" dirty="0" smtClean="0"/>
              <a:t>S</a:t>
            </a:r>
            <a:r>
              <a:rPr lang="en-US" dirty="0" smtClean="0"/>
              <a:t>|/|</a:t>
            </a:r>
            <a:r>
              <a:rPr lang="en-US" i="1" dirty="0" smtClean="0"/>
              <a:t>S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since 0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dirty="0" smtClean="0"/>
              <a:t>|</a:t>
            </a:r>
            <a:r>
              <a:rPr lang="en-US" i="1" dirty="0" smtClean="0"/>
              <a:t>E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|</a:t>
            </a:r>
            <a:r>
              <a:rPr lang="en-US" i="1" dirty="0" smtClean="0"/>
              <a:t>S</a:t>
            </a:r>
            <a:r>
              <a:rPr lang="en-US" dirty="0" smtClean="0"/>
              <a:t>|.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i="1" dirty="0"/>
          </a:p>
        </p:txBody>
      </p:sp>
      <p:pic>
        <p:nvPicPr>
          <p:cNvPr id="4" name="Picture 3" descr="06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304800"/>
            <a:ext cx="912114" cy="1046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295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Pierre-Simon Laplace</a:t>
            </a:r>
          </a:p>
          <a:p>
            <a:r>
              <a:rPr lang="en-US" dirty="0" smtClean="0"/>
              <a:t>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1749-1827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C:\Documents and Settings\Richard Scherl\Local Settings\Temporary Internet Files\Content.IE5\AZ1PLTIO\MC90043480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990600" cy="9906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A bag contains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b="1" dirty="0" smtClean="0">
                <a:solidFill>
                  <a:srgbClr val="0070C0"/>
                </a:solidFill>
              </a:rPr>
              <a:t>four blue balls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five red balls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What is the probability that a ball chosen from the bag is </a:t>
            </a:r>
            <a:r>
              <a:rPr lang="en-US" b="1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The probability that the ball is chosen is 				</a:t>
            </a:r>
            <a:r>
              <a:rPr lang="en-US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b="1" dirty="0" smtClean="0"/>
              <a:t>/</a:t>
            </a:r>
            <a:r>
              <a:rPr lang="en-US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smtClean="0">
                <a:ea typeface="Cambria Math" pitchFamily="18" charset="0"/>
              </a:rPr>
              <a:t>since there are </a:t>
            </a:r>
            <a:r>
              <a:rPr lang="en-US" b="1" dirty="0" smtClean="0">
                <a:solidFill>
                  <a:srgbClr val="00B050"/>
                </a:solidFill>
                <a:ea typeface="Cambria Math" pitchFamily="18" charset="0"/>
              </a:rPr>
              <a:t>nine possible outcomes</a:t>
            </a:r>
            <a:r>
              <a:rPr lang="en-US" dirty="0" smtClean="0">
                <a:ea typeface="Cambria Math" pitchFamily="18" charset="0"/>
              </a:rPr>
              <a:t>, </a:t>
            </a:r>
            <a:br>
              <a:rPr lang="en-US" dirty="0" smtClean="0">
                <a:ea typeface="Cambria Math" pitchFamily="18" charset="0"/>
              </a:rPr>
            </a:br>
            <a:r>
              <a:rPr lang="en-US" dirty="0" smtClean="0">
                <a:ea typeface="Cambria Math" pitchFamily="18" charset="0"/>
              </a:rPr>
              <a:t>and </a:t>
            </a:r>
            <a:r>
              <a:rPr lang="en-US" b="1" dirty="0" smtClean="0">
                <a:solidFill>
                  <a:srgbClr val="0070C0"/>
                </a:solidFill>
                <a:ea typeface="Cambria Math" pitchFamily="18" charset="0"/>
              </a:rPr>
              <a:t>four of these produce a blue ball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is the probability that when two dice are rolled, the sum of the numbers on the two dice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 By the product rule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 </a:t>
            </a:r>
            <a:r>
              <a:rPr lang="en-US" dirty="0" smtClean="0"/>
              <a:t>possible outcomes. Six of these sum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. Hence, the probability of obtaining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36 = 1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pPr>
              <a:buNone/>
            </a:pPr>
            <a:endParaRPr lang="en-US" dirty="0" smtClean="0"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Possible outcomes for rolling two die. Six outcomes add to 7.15 outcomes add to less than 7, and 15 outcomes add to more than 7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109721"/>
            <a:ext cx="5532120" cy="238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12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 Example</a:t>
            </a:r>
            <a:r>
              <a:rPr lang="en-US" dirty="0" smtClean="0"/>
              <a:t>: In a lottery, a player wins a large prize when they pick four digits that match, in correct order, four digits selected by a random mechanical process. What is the probability that a player wins the  prize? </a:t>
            </a:r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By the product rule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 smtClean="0"/>
              <a:t>ways to pick four digits. </a:t>
            </a:r>
          </a:p>
          <a:p>
            <a:pPr lvl="1"/>
            <a:r>
              <a:rPr lang="en-US" dirty="0" smtClean="0"/>
              <a:t>Since there is </a:t>
            </a:r>
            <a:r>
              <a:rPr lang="en-US" b="1" dirty="0" smtClean="0">
                <a:solidFill>
                  <a:srgbClr val="92D050"/>
                </a:solidFill>
              </a:rPr>
              <a:t>only </a:t>
            </a:r>
            <a:r>
              <a:rPr lang="en-US" b="1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>
                <a:solidFill>
                  <a:srgbClr val="92D050"/>
                </a:solidFill>
              </a:rPr>
              <a:t> way</a:t>
            </a:r>
            <a:r>
              <a:rPr lang="en-US" dirty="0" smtClean="0"/>
              <a:t> to pick the correct digits, the probability of winning the large prize is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1/10,000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0.0001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A smaller prize is won if only three digits are matched. What is the probability that a player wins the small prize?</a:t>
            </a:r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If exactly three digits are matched, one of the four digits must be incorrect and the other three digits must be correct. For </a:t>
            </a:r>
            <a:r>
              <a:rPr lang="en-US" b="1" dirty="0" smtClean="0">
                <a:solidFill>
                  <a:srgbClr val="92D050"/>
                </a:solidFill>
              </a:rPr>
              <a:t>the digit that is incorrect, there are </a:t>
            </a:r>
            <a:r>
              <a:rPr lang="en-US" b="1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b="1" dirty="0" smtClean="0">
                <a:solidFill>
                  <a:srgbClr val="92D050"/>
                </a:solidFill>
              </a:rPr>
              <a:t> possible choices</a:t>
            </a:r>
            <a:r>
              <a:rPr lang="en-US" dirty="0" smtClean="0"/>
              <a:t>. Hence, by the sum rule, there a total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dirty="0" smtClean="0"/>
              <a:t> possible ways to choose four digits that match exactly three of the winning four digits. The probability of winning the small price is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36/10,000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9/2500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0.0036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There are many lotteries that award prizes to people who correctly choose a set of six numbers out of the first </a:t>
            </a:r>
            <a:r>
              <a:rPr lang="en-US" i="1" dirty="0" smtClean="0"/>
              <a:t>n</a:t>
            </a:r>
            <a:r>
              <a:rPr lang="en-US" dirty="0" smtClean="0"/>
              <a:t> positive integers, where </a:t>
            </a:r>
            <a:r>
              <a:rPr lang="en-US" i="1" dirty="0" smtClean="0"/>
              <a:t>n</a:t>
            </a:r>
            <a:r>
              <a:rPr lang="en-US" dirty="0" smtClean="0"/>
              <a:t> is usually between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60</a:t>
            </a:r>
            <a:r>
              <a:rPr lang="en-US" dirty="0" smtClean="0"/>
              <a:t>. What is the probability that a person picks the correct six numbers out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The number of ways to choose six numbers out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dirty="0" smtClean="0"/>
              <a:t> is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40,6</a:t>
            </a:r>
            <a:r>
              <a:rPr lang="en-US" b="1" dirty="0" smtClean="0">
                <a:solidFill>
                  <a:srgbClr val="FF0000"/>
                </a:solidFill>
              </a:rPr>
              <a:t>) =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b="1" dirty="0" smtClean="0">
                <a:solidFill>
                  <a:srgbClr val="FF0000"/>
                </a:solidFill>
              </a:rPr>
              <a:t>!/(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34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b="1" dirty="0" smtClean="0">
                <a:solidFill>
                  <a:srgbClr val="FF0000"/>
                </a:solidFill>
              </a:rPr>
              <a:t>!) =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3,838,380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Hence, the probability of picking a winning combination is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3,838,380 </a:t>
            </a:r>
            <a:r>
              <a:rPr lang="en-US" dirty="0" smtClean="0">
                <a:latin typeface="Cambria Math"/>
                <a:ea typeface="Cambria Math"/>
              </a:rPr>
              <a:t>≈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0.00000026.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i="1" dirty="0" smtClean="0">
                <a:solidFill>
                  <a:srgbClr val="00B0F0"/>
                </a:solidFill>
                <a:ea typeface="Cambria Math" pitchFamily="18" charset="0"/>
              </a:rPr>
              <a:t>Can you work out the probability of winning the lottery with the biggest prize where you live?</a:t>
            </a:r>
            <a:endParaRPr lang="en-US" b="1" i="1" dirty="0" smtClean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\overline{ E}) = 1 - p(E).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p(E_1)  + p(E_2) -  p(E_1 \cap E_2).$&#10;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_{s \in S} p(s) = 1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(E) = \sum_{s \in S} p(s)$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\overline{ E}) = 1 - p(E)$&#10;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 E}$&#10;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_{s \in S} p(s) = 1 = p(E) + p(\overline{E}).$$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E_1 \cup E_2) = p(E_1) + p(E_2) - p(E_1 \cap E_2)$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\left(\bigcup_{i} E_i\right) = \sum_{i} p(E_i)$$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(E | F) = \frac{p(E \cap F)}{p(F)}$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(E | F) = \frac{p(E \cap F)}{p(F)} = \frac{5/16}{1/2} = \frac{5}{8}.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\overline{ E}) =\frac{|S| - |E|}{|S|} = 1 - \frac{|E|}{|S|} = 1 - p(E).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(E | F) = \frac{p(E \cap F)}{p(F)} = \frac{1/4}{3/4} = \frac{1}{3}.$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(E_{i_1} \cap E_{i_2} \cap \cdots \cap E_{i_m}) = p(E_{i_1})p(E_{i_2}) \cdots p(E_{i_m}) $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 E}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 E}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 E) = 1 - p(\overline{E})  = 1 - \frac{|\overline{E}|}{|S|} = 1 - \frac{1}{2^{10}} = 1 - \frac{1}{1024} = \frac{1023}{1024}.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 E}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E_1 \cup E_2) = p(E_1) + p(E_2) - p(E_1 \cap E_2)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 E_1 \cup E_2) =\frac{|E_1  \cup E_2|}{|S|} = \frac{|E_1| + |E_2|  - |E_1 \cap E_2|}{|S|}$&#10;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\frac{|E_1|}{|S|}  + \frac{|E_2|}{|S|}  - \frac{|E_1 \cap E_2|}{|S|}$&#10;&#10;\end{document}"/>
  <p:tag name="IGUANATEXSIZE" val="25"/>
</p:tagLst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14275</TotalTime>
  <Words>3429</Words>
  <Application>Microsoft Office PowerPoint</Application>
  <PresentationFormat>On-screen Show (4:3)</PresentationFormat>
  <Paragraphs>256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Wingdings 2</vt:lpstr>
      <vt:lpstr>Cambria</vt:lpstr>
      <vt:lpstr>Cambria Math</vt:lpstr>
      <vt:lpstr>Constantia</vt:lpstr>
      <vt:lpstr>Symbol</vt:lpstr>
      <vt:lpstr>Calibri</vt:lpstr>
      <vt:lpstr>Flow</vt:lpstr>
      <vt:lpstr>Discrete Probability</vt:lpstr>
      <vt:lpstr>Chapter Summary</vt:lpstr>
      <vt:lpstr>An Introduction to Discrete Probability</vt:lpstr>
      <vt:lpstr>Section Summary</vt:lpstr>
      <vt:lpstr>Probability of an Event</vt:lpstr>
      <vt:lpstr>Applying Laplace’s Definition</vt:lpstr>
      <vt:lpstr>Applying Laplace’s Definition</vt:lpstr>
      <vt:lpstr>Applying Laplace’s Definition</vt:lpstr>
      <vt:lpstr>Applying Laplace’s Definition</vt:lpstr>
      <vt:lpstr>Applying Laplace’s Definition</vt:lpstr>
      <vt:lpstr>The Probability of Complements and Unions of Events</vt:lpstr>
      <vt:lpstr>The Probability of Complements and Unions of Events</vt:lpstr>
      <vt:lpstr>The Probability of Complements and Unions of Events</vt:lpstr>
      <vt:lpstr>The Probability of Complements and Unions of Events</vt:lpstr>
      <vt:lpstr> Probability Theory</vt:lpstr>
      <vt:lpstr>Section Summary</vt:lpstr>
      <vt:lpstr>Assigning Probabilities</vt:lpstr>
      <vt:lpstr>Assigning Probabilities</vt:lpstr>
      <vt:lpstr>Uniform Distribution</vt:lpstr>
      <vt:lpstr>Probability of an Event</vt:lpstr>
      <vt:lpstr>Example</vt:lpstr>
      <vt:lpstr>Probabilities of Complements and Unions  of Events</vt:lpstr>
      <vt:lpstr>Combinations of Events</vt:lpstr>
      <vt:lpstr>Conditional Probability</vt:lpstr>
      <vt:lpstr>Conditional Probability</vt:lpstr>
      <vt:lpstr>Independence</vt:lpstr>
      <vt:lpstr>Independence</vt:lpstr>
      <vt:lpstr>Pairwise and Mutual Independence</vt:lpstr>
      <vt:lpstr>Bernoulli Trials </vt:lpstr>
      <vt:lpstr>Bernoulli Trials </vt:lpstr>
      <vt:lpstr>Probability of k Successes in n Independent Bernoulli Trials.</vt:lpstr>
      <vt:lpstr>Random Variables</vt:lpstr>
      <vt:lpstr>Random Variables</vt:lpstr>
      <vt:lpstr>The Famous Birthday Problem</vt:lpstr>
      <vt:lpstr>Monte Carlo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Young</cp:lastModifiedBy>
  <cp:revision>719</cp:revision>
  <dcterms:created xsi:type="dcterms:W3CDTF">2011-09-30T22:16:33Z</dcterms:created>
  <dcterms:modified xsi:type="dcterms:W3CDTF">2020-07-15T03:47:52Z</dcterms:modified>
</cp:coreProperties>
</file>