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315" r:id="rId3"/>
    <p:sldId id="294" r:id="rId4"/>
    <p:sldId id="317" r:id="rId5"/>
    <p:sldId id="295" r:id="rId6"/>
    <p:sldId id="297" r:id="rId7"/>
    <p:sldId id="362" r:id="rId8"/>
    <p:sldId id="343" r:id="rId9"/>
    <p:sldId id="298" r:id="rId10"/>
    <p:sldId id="299" r:id="rId11"/>
    <p:sldId id="300" r:id="rId12"/>
    <p:sldId id="301" r:id="rId13"/>
    <p:sldId id="306" r:id="rId14"/>
    <p:sldId id="307" r:id="rId15"/>
    <p:sldId id="346" r:id="rId16"/>
    <p:sldId id="309" r:id="rId17"/>
    <p:sldId id="318" r:id="rId18"/>
    <p:sldId id="319" r:id="rId19"/>
    <p:sldId id="324" r:id="rId20"/>
    <p:sldId id="325" r:id="rId21"/>
    <p:sldId id="326" r:id="rId22"/>
    <p:sldId id="329" r:id="rId23"/>
    <p:sldId id="328" r:id="rId24"/>
    <p:sldId id="330" r:id="rId25"/>
    <p:sldId id="331" r:id="rId26"/>
    <p:sldId id="341" r:id="rId27"/>
    <p:sldId id="332" r:id="rId28"/>
    <p:sldId id="333" r:id="rId29"/>
    <p:sldId id="334" r:id="rId30"/>
    <p:sldId id="335" r:id="rId31"/>
    <p:sldId id="336" r:id="rId32"/>
    <p:sldId id="320" r:id="rId33"/>
    <p:sldId id="321" r:id="rId34"/>
    <p:sldId id="348" r:id="rId35"/>
    <p:sldId id="366" r:id="rId36"/>
    <p:sldId id="347" r:id="rId37"/>
    <p:sldId id="349" r:id="rId38"/>
    <p:sldId id="350" r:id="rId39"/>
    <p:sldId id="351" r:id="rId40"/>
    <p:sldId id="355" r:id="rId41"/>
    <p:sldId id="352" r:id="rId42"/>
    <p:sldId id="35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356"/>
    </p:cViewPr>
  </p:sorterViewPr>
  <p:notesViewPr>
    <p:cSldViewPr>
      <p:cViewPr varScale="1">
        <p:scale>
          <a:sx n="57" d="100"/>
          <a:sy n="57" d="100"/>
        </p:scale>
        <p:origin x="10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C323-3E2E-42A2-817E-7442B8F9539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A80BC-FD09-4BC2-A6CD-C7587D5C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4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134D-0EB3-42CB-9322-AA369738187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4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134D-0EB3-42CB-9322-AA369738187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5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E9D7-B3A9-4E70-B161-C395512A6B5F}" type="datetime1">
              <a:rPr lang="en-US" smtClean="0"/>
              <a:t>11/1/2021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23EE-CFBF-49E5-B984-F08C183190E2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06C5-C97C-4784-8B0C-F4EE6D130025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2A71-3185-4667-91C8-7EE49B7ABC1B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6B7D-0BAB-48F4-AEEC-372FBBD4014B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F727-3E64-4252-AB63-1C32E32C877A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19FC-68F8-4C27-AEA3-F4449D396F8F}" type="datetime1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586F-96B8-4FDC-BAA5-DE9E7E4D4657}" type="datetime1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3854-A496-44F6-9219-7799337B7B0E}" type="datetime1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B761-0DFC-4F26-8ADD-ACEB81811744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EB5D-0227-4D86-A0A8-F1BCC2B4F4C8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0125CC-C30B-45A5-8DC1-CA9F2C4E6B05}" type="datetime1">
              <a:rPr lang="en-US" smtClean="0"/>
              <a:t>11/1/2021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Copyright ©  McGraw-Hill Education.  All rights reserved. No reproduction or distribution without the prior written consent of McGraw-Hill Education.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Definition: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is </a:t>
            </a:r>
            <a:r>
              <a:rPr lang="en-US" b="1" i="1" dirty="0">
                <a:solidFill>
                  <a:srgbClr val="FF0000"/>
                </a:solidFill>
              </a:rPr>
              <a:t>symmetric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iff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i="1" dirty="0" err="1">
                <a:solidFill>
                  <a:srgbClr val="FF0000"/>
                </a:solidFill>
              </a:rPr>
              <a:t>b,a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∊</a:t>
            </a:r>
            <a:r>
              <a:rPr lang="en-US" b="1" i="1" dirty="0">
                <a:solidFill>
                  <a:srgbClr val="FF0000"/>
                </a:solidFill>
                <a:latin typeface="Cambria Math"/>
                <a:ea typeface="Cambria Math"/>
              </a:rPr>
              <a:t> 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R </a:t>
            </a:r>
            <a:r>
              <a:rPr lang="en-US" b="1" dirty="0">
                <a:solidFill>
                  <a:srgbClr val="FF0000"/>
                </a:solidFill>
                <a:ea typeface="Cambria Math"/>
              </a:rPr>
              <a:t>whenever (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a,b</a:t>
            </a:r>
            <a:r>
              <a:rPr lang="en-US" b="1" dirty="0">
                <a:solidFill>
                  <a:srgbClr val="FF0000"/>
                </a:solidFill>
                <a:ea typeface="Cambria Math"/>
              </a:rPr>
              <a:t>)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∊</a:t>
            </a:r>
            <a:r>
              <a:rPr lang="en-US" b="1" i="1" dirty="0">
                <a:solidFill>
                  <a:srgbClr val="FF0000"/>
                </a:solidFill>
                <a:latin typeface="Cambria Math"/>
                <a:ea typeface="Cambria Math"/>
              </a:rPr>
              <a:t> 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R </a:t>
            </a:r>
            <a:r>
              <a:rPr lang="en-US" b="1" dirty="0">
                <a:ea typeface="Cambria Math"/>
              </a:rPr>
              <a:t>for all </a:t>
            </a:r>
            <a:r>
              <a:rPr lang="en-US" b="1" i="1" dirty="0" err="1">
                <a:ea typeface="Cambria Math"/>
              </a:rPr>
              <a:t>a,b</a:t>
            </a:r>
            <a:r>
              <a:rPr lang="en-US" b="1" dirty="0">
                <a:ea typeface="Cambria Math"/>
              </a:rPr>
              <a:t> </a:t>
            </a:r>
            <a:r>
              <a:rPr lang="en-US" b="1" dirty="0">
                <a:latin typeface="Cambria Math"/>
                <a:ea typeface="Cambria Math"/>
              </a:rPr>
              <a:t>∊</a:t>
            </a:r>
            <a:r>
              <a:rPr lang="en-US" b="1" i="1" dirty="0">
                <a:latin typeface="Cambria Math"/>
                <a:ea typeface="Cambria Math"/>
              </a:rPr>
              <a:t> </a:t>
            </a:r>
            <a:r>
              <a:rPr lang="en-US" b="1" i="1" dirty="0">
                <a:ea typeface="Cambria Math"/>
              </a:rPr>
              <a:t>A</a:t>
            </a:r>
            <a:r>
              <a:rPr lang="en-US" i="1" dirty="0">
                <a:ea typeface="Cambria Math"/>
              </a:rPr>
              <a:t>.</a:t>
            </a:r>
            <a:r>
              <a:rPr lang="en-US" dirty="0">
                <a:ea typeface="Cambria Math"/>
              </a:rPr>
              <a:t> Written symbolically,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 is symmetric if and only if </a:t>
            </a:r>
            <a:endParaRPr lang="en-US" i="1" dirty="0">
              <a:ea typeface="Cambria Math"/>
            </a:endParaRP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      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∀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x</a:t>
            </a:r>
            <a:r>
              <a:rPr lang="en-US" b="1" dirty="0" err="1">
                <a:solidFill>
                  <a:srgbClr val="FF0000"/>
                </a:solidFill>
                <a:latin typeface="Cambria Math"/>
                <a:ea typeface="Cambria Math"/>
              </a:rPr>
              <a:t>∀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y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 [(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x</a:t>
            </a:r>
            <a:r>
              <a:rPr lang="en-US" b="1" dirty="0" err="1">
                <a:solidFill>
                  <a:srgbClr val="FF0000"/>
                </a:solidFill>
                <a:latin typeface="Cambria Math"/>
                <a:ea typeface="Cambria Math"/>
              </a:rPr>
              <a:t>,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y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) ∊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R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 ⟶ (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y</a:t>
            </a:r>
            <a:r>
              <a:rPr lang="en-US" b="1" dirty="0" err="1">
                <a:solidFill>
                  <a:srgbClr val="FF0000"/>
                </a:solidFill>
                <a:ea typeface="Cambria Math"/>
              </a:rPr>
              <a:t>,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x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) ∊ 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R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]</a:t>
            </a:r>
          </a:p>
          <a:p>
            <a:pPr>
              <a:buNone/>
            </a:pPr>
            <a:r>
              <a:rPr lang="en-US" b="1" dirty="0">
                <a:ea typeface="Cambria Math"/>
              </a:rPr>
              <a:t>   Example</a:t>
            </a:r>
            <a:r>
              <a:rPr lang="en-US" dirty="0">
                <a:ea typeface="Cambria Math"/>
              </a:rPr>
              <a:t>: The following relations  on the integers are symmetric: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 </a:t>
            </a:r>
            <a:r>
              <a:rPr lang="en-US" i="1" dirty="0">
                <a:latin typeface="Cambria Math"/>
                <a:ea typeface="Cambria Math"/>
              </a:rPr>
              <a:t>b  </a:t>
            </a:r>
            <a:r>
              <a:rPr lang="en-US" dirty="0">
                <a:latin typeface="Cambria Math"/>
                <a:ea typeface="Cambria Math"/>
              </a:rPr>
              <a:t>or</a:t>
            </a:r>
            <a:r>
              <a:rPr lang="en-US" i="1" dirty="0">
                <a:latin typeface="Cambria Math"/>
                <a:ea typeface="Cambria Math"/>
              </a:rPr>
              <a:t> a </a:t>
            </a:r>
            <a:r>
              <a:rPr lang="en-US" dirty="0">
                <a:latin typeface="Cambria Math"/>
                <a:ea typeface="Cambria Math"/>
              </a:rPr>
              <a:t>=</a:t>
            </a:r>
            <a:r>
              <a:rPr lang="en-US" i="1" dirty="0">
                <a:latin typeface="Cambria Math"/>
                <a:ea typeface="Cambria Math"/>
              </a:rPr>
              <a:t> −b</a:t>
            </a:r>
            <a:r>
              <a:rPr lang="en-US" dirty="0">
                <a:latin typeface="Cambria Math"/>
                <a:ea typeface="Cambria Math"/>
              </a:rPr>
              <a:t>},</a:t>
            </a:r>
            <a:endParaRPr lang="en-US" dirty="0"/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 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},</a:t>
            </a:r>
            <a:endParaRPr lang="en-US" dirty="0"/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3}.</a:t>
            </a: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The following are not symmetric: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} (note that 3 ≤ 4, but 4 ≰ 3),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&gt; 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}  (note that 4 &gt; 3, but 3 ≯ 4),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 </a:t>
            </a:r>
            <a:r>
              <a:rPr lang="en-US" i="1" dirty="0">
                <a:latin typeface="Cambria Math"/>
                <a:ea typeface="Cambria Math"/>
              </a:rPr>
              <a:t>b </a:t>
            </a:r>
            <a:r>
              <a:rPr lang="en-US" dirty="0">
                <a:latin typeface="Cambria Math"/>
                <a:ea typeface="Cambria Math"/>
              </a:rPr>
              <a:t>+ 1} (note that 4 = 3 + 1, but 3 ≠4 + 1).</a:t>
            </a:r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endParaRPr lang="en-US" dirty="0">
              <a:ea typeface="Cambria Math"/>
            </a:endParaRP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Antisymmetric</a:t>
            </a:r>
            <a:r>
              <a:rPr lang="en-US" dirty="0"/>
              <a:t>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   </a:t>
            </a:r>
            <a:r>
              <a:rPr lang="en-US" b="1" dirty="0" err="1"/>
              <a:t>Definition</a:t>
            </a:r>
            <a:r>
              <a:rPr lang="en-US" dirty="0" err="1"/>
              <a:t>:A</a:t>
            </a:r>
            <a:r>
              <a:rPr lang="en-US" dirty="0"/>
              <a:t> relation </a:t>
            </a:r>
            <a:r>
              <a:rPr lang="en-US" i="1" dirty="0"/>
              <a:t>R</a:t>
            </a:r>
            <a:r>
              <a:rPr lang="en-US" dirty="0"/>
              <a:t> on a set </a:t>
            </a:r>
            <a:r>
              <a:rPr lang="en-US" i="1" dirty="0"/>
              <a:t>A</a:t>
            </a:r>
            <a:r>
              <a:rPr lang="en-US" dirty="0"/>
              <a:t> such that for all</a:t>
            </a:r>
            <a:r>
              <a:rPr lang="en-US" i="1" dirty="0">
                <a:ea typeface="Cambria Math"/>
              </a:rPr>
              <a:t>   </a:t>
            </a:r>
            <a:r>
              <a:rPr lang="en-US" i="1" dirty="0" err="1">
                <a:ea typeface="Cambria Math"/>
              </a:rPr>
              <a:t>a,b</a:t>
            </a:r>
            <a:r>
              <a:rPr lang="en-US" i="1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∊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A  </a:t>
            </a:r>
            <a:r>
              <a:rPr lang="en-US" b="1" dirty="0">
                <a:solidFill>
                  <a:srgbClr val="FF0000"/>
                </a:solidFill>
              </a:rPr>
              <a:t>if (</a:t>
            </a:r>
            <a:r>
              <a:rPr lang="en-US" b="1" i="1" dirty="0" err="1">
                <a:solidFill>
                  <a:srgbClr val="FF0000"/>
                </a:solidFill>
              </a:rPr>
              <a:t>a</a:t>
            </a:r>
            <a:r>
              <a:rPr lang="en-US" b="1" dirty="0" err="1">
                <a:solidFill>
                  <a:srgbClr val="FF0000"/>
                </a:solidFill>
              </a:rPr>
              <a:t>,</a:t>
            </a:r>
            <a:r>
              <a:rPr lang="en-US" b="1" i="1" dirty="0" err="1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∊</a:t>
            </a:r>
            <a:r>
              <a:rPr lang="en-US" b="1" i="1" dirty="0">
                <a:solidFill>
                  <a:srgbClr val="FF0000"/>
                </a:solidFill>
                <a:latin typeface="Cambria Math"/>
                <a:ea typeface="Cambria Math"/>
              </a:rPr>
              <a:t> 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R </a:t>
            </a:r>
            <a:r>
              <a:rPr lang="en-US" b="1" dirty="0">
                <a:solidFill>
                  <a:srgbClr val="FF0000"/>
                </a:solidFill>
                <a:ea typeface="Cambria Math"/>
              </a:rPr>
              <a:t>and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 err="1">
                <a:solidFill>
                  <a:srgbClr val="FF0000"/>
                </a:solidFill>
              </a:rPr>
              <a:t>b</a:t>
            </a:r>
            <a:r>
              <a:rPr lang="en-US" b="1" dirty="0" err="1">
                <a:solidFill>
                  <a:srgbClr val="FF0000"/>
                </a:solidFill>
              </a:rPr>
              <a:t>,</a:t>
            </a:r>
            <a:r>
              <a:rPr lang="en-US" b="1" i="1" dirty="0" err="1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∊ 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R, </a:t>
            </a:r>
            <a:r>
              <a:rPr lang="en-US" b="1" dirty="0">
                <a:solidFill>
                  <a:srgbClr val="FF0000"/>
                </a:solidFill>
                <a:ea typeface="Cambria Math"/>
              </a:rPr>
              <a:t>then 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a = b  </a:t>
            </a:r>
            <a:r>
              <a:rPr lang="en-US" b="1" dirty="0">
                <a:solidFill>
                  <a:srgbClr val="FF0000"/>
                </a:solidFill>
                <a:ea typeface="Cambria Math"/>
              </a:rPr>
              <a:t>is called 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antisymmetric</a:t>
            </a:r>
            <a:r>
              <a:rPr lang="en-US" dirty="0">
                <a:ea typeface="Cambria Math"/>
              </a:rPr>
              <a:t>. Written symbolically,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 is </a:t>
            </a:r>
            <a:r>
              <a:rPr lang="en-US" dirty="0" err="1">
                <a:ea typeface="Cambria Math"/>
              </a:rPr>
              <a:t>antisymmetric</a:t>
            </a:r>
            <a:r>
              <a:rPr lang="en-US" dirty="0">
                <a:ea typeface="Cambria Math"/>
              </a:rPr>
              <a:t> if and only if </a:t>
            </a:r>
          </a:p>
          <a:p>
            <a:pPr lvl="1">
              <a:buNone/>
            </a:pP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∀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x</a:t>
            </a:r>
            <a:r>
              <a:rPr lang="en-US" b="1" dirty="0" err="1">
                <a:solidFill>
                  <a:srgbClr val="FF0000"/>
                </a:solidFill>
                <a:latin typeface="Cambria Math"/>
                <a:ea typeface="Cambria Math"/>
              </a:rPr>
              <a:t>∀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y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 [(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x</a:t>
            </a:r>
            <a:r>
              <a:rPr lang="en-US" b="1" dirty="0" err="1">
                <a:solidFill>
                  <a:srgbClr val="FF0000"/>
                </a:solidFill>
                <a:latin typeface="Cambria Math"/>
                <a:ea typeface="Cambria Math"/>
              </a:rPr>
              <a:t>,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y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) ∊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R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 ∧ (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y</a:t>
            </a:r>
            <a:r>
              <a:rPr lang="en-US" b="1" dirty="0" err="1">
                <a:solidFill>
                  <a:srgbClr val="FF0000"/>
                </a:solidFill>
                <a:latin typeface="Cambria Math"/>
                <a:ea typeface="Cambria Math"/>
              </a:rPr>
              <a:t>,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x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) ∊ 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R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⟶ 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x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 = 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y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]</a:t>
            </a:r>
            <a:endParaRPr lang="en-US" b="1" dirty="0">
              <a:solidFill>
                <a:srgbClr val="FF0000"/>
              </a:solidFill>
              <a:ea typeface="Cambria Math"/>
            </a:endParaRPr>
          </a:p>
          <a:p>
            <a:r>
              <a:rPr lang="en-US" b="1" dirty="0">
                <a:ea typeface="Cambria Math"/>
              </a:rPr>
              <a:t>Example</a:t>
            </a:r>
            <a:r>
              <a:rPr lang="en-US" dirty="0">
                <a:ea typeface="Cambria Math"/>
              </a:rPr>
              <a:t>: The following relations  on the integers are </a:t>
            </a:r>
            <a:r>
              <a:rPr lang="en-US" dirty="0" err="1">
                <a:ea typeface="Cambria Math"/>
              </a:rPr>
              <a:t>antisymmetric</a:t>
            </a:r>
            <a:r>
              <a:rPr lang="en-US" dirty="0">
                <a:ea typeface="Cambria Math"/>
              </a:rPr>
              <a:t>: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&gt; 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},</a:t>
            </a:r>
            <a:endParaRPr lang="en-US" dirty="0"/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 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},</a:t>
            </a:r>
            <a:endParaRPr lang="en-US" dirty="0"/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 </a:t>
            </a:r>
            <a:r>
              <a:rPr lang="en-US" i="1" dirty="0">
                <a:latin typeface="Cambria Math"/>
                <a:ea typeface="Cambria Math"/>
              </a:rPr>
              <a:t>b </a:t>
            </a:r>
            <a:r>
              <a:rPr lang="en-US" dirty="0">
                <a:latin typeface="Cambria Math"/>
                <a:ea typeface="Cambria Math"/>
              </a:rPr>
              <a:t>+ 1}.</a:t>
            </a: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The following relations are not </a:t>
            </a:r>
            <a:r>
              <a:rPr lang="en-US" dirty="0" err="1">
                <a:latin typeface="Cambria Math"/>
                <a:ea typeface="Cambria Math"/>
              </a:rPr>
              <a:t>antisymmetric</a:t>
            </a:r>
            <a:r>
              <a:rPr lang="en-US" dirty="0">
                <a:latin typeface="Cambria Math"/>
                <a:ea typeface="Cambria Math"/>
              </a:rPr>
              <a:t>: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 </a:t>
            </a:r>
            <a:r>
              <a:rPr lang="en-US" i="1" dirty="0">
                <a:latin typeface="Cambria Math"/>
                <a:ea typeface="Cambria Math"/>
              </a:rPr>
              <a:t>b  </a:t>
            </a:r>
            <a:r>
              <a:rPr lang="en-US" dirty="0">
                <a:latin typeface="Cambria Math"/>
                <a:ea typeface="Cambria Math"/>
              </a:rPr>
              <a:t>or</a:t>
            </a:r>
            <a:r>
              <a:rPr lang="en-US" i="1" dirty="0">
                <a:latin typeface="Cambria Math"/>
                <a:ea typeface="Cambria Math"/>
              </a:rPr>
              <a:t> a </a:t>
            </a:r>
            <a:r>
              <a:rPr lang="en-US" dirty="0">
                <a:latin typeface="Cambria Math"/>
                <a:ea typeface="Cambria Math"/>
              </a:rPr>
              <a:t>=</a:t>
            </a:r>
            <a:r>
              <a:rPr lang="en-US" i="1" dirty="0">
                <a:latin typeface="Cambria Math"/>
                <a:ea typeface="Cambria Math"/>
              </a:rPr>
              <a:t> −b</a:t>
            </a:r>
            <a:r>
              <a:rPr lang="en-US" dirty="0">
                <a:latin typeface="Cambria Math"/>
                <a:ea typeface="Cambria Math"/>
              </a:rPr>
              <a:t>} </a:t>
            </a: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                    (note that both (1,−1) and (−1,1) belong to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/>
                <a:ea typeface="Cambria Math"/>
              </a:rPr>
              <a:t>),</a:t>
            </a:r>
            <a:endParaRPr lang="en-US" dirty="0"/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3} (note that both (1,2) and (2,1) belong to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>
                <a:latin typeface="Cambria Math"/>
                <a:ea typeface="Cambria Math"/>
              </a:rPr>
              <a:t>).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3733800"/>
            <a:ext cx="3200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any integer, if a</a:t>
            </a:r>
            <a:r>
              <a:rPr lang="en-US" i="1" dirty="0"/>
              <a:t> 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latin typeface="Cambria Math"/>
                <a:ea typeface="Cambria Math"/>
              </a:rPr>
              <a:t>b </a:t>
            </a:r>
            <a:r>
              <a:rPr lang="en-US" dirty="0">
                <a:latin typeface="Cambria Math"/>
                <a:ea typeface="Cambria Math"/>
              </a:rPr>
              <a:t>and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latin typeface="Cambria Math"/>
                <a:ea typeface="Cambria Math"/>
              </a:rPr>
              <a:t>a , </a:t>
            </a:r>
            <a:r>
              <a:rPr lang="en-US" dirty="0">
                <a:latin typeface="Cambria Math"/>
                <a:ea typeface="Cambria Math"/>
              </a:rPr>
              <a:t>then</a:t>
            </a:r>
            <a:r>
              <a:rPr lang="en-US" i="1" dirty="0">
                <a:latin typeface="Cambria Math"/>
                <a:ea typeface="Cambria Math"/>
              </a:rPr>
              <a:t> a = b.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48000" y="3886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   Definition: </a:t>
            </a:r>
            <a:r>
              <a:rPr lang="en-US" dirty="0"/>
              <a:t>A relation </a:t>
            </a:r>
            <a:r>
              <a:rPr lang="en-US" i="1" dirty="0"/>
              <a:t>R</a:t>
            </a:r>
            <a:r>
              <a:rPr lang="en-US" dirty="0"/>
              <a:t> on a set </a:t>
            </a:r>
            <a:r>
              <a:rPr lang="en-US" i="1" dirty="0"/>
              <a:t>A</a:t>
            </a:r>
            <a:r>
              <a:rPr lang="en-US" dirty="0"/>
              <a:t> is called</a:t>
            </a:r>
            <a:r>
              <a:rPr lang="en-US" b="1" dirty="0">
                <a:solidFill>
                  <a:srgbClr val="FF0000"/>
                </a:solidFill>
              </a:rPr>
              <a:t> transitive if whenever (</a:t>
            </a:r>
            <a:r>
              <a:rPr lang="en-US" b="1" i="1" dirty="0" err="1">
                <a:solidFill>
                  <a:srgbClr val="FF0000"/>
                </a:solidFill>
              </a:rPr>
              <a:t>a</a:t>
            </a:r>
            <a:r>
              <a:rPr lang="en-US" b="1" dirty="0" err="1">
                <a:solidFill>
                  <a:srgbClr val="FF0000"/>
                </a:solidFill>
              </a:rPr>
              <a:t>,</a:t>
            </a:r>
            <a:r>
              <a:rPr lang="en-US" b="1" i="1" dirty="0" err="1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∊</a:t>
            </a:r>
            <a:r>
              <a:rPr lang="en-US" b="1" i="1" dirty="0">
                <a:solidFill>
                  <a:srgbClr val="FF0000"/>
                </a:solidFill>
                <a:latin typeface="Cambria Math"/>
                <a:ea typeface="Cambria Math"/>
              </a:rPr>
              <a:t> 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R </a:t>
            </a:r>
            <a:r>
              <a:rPr lang="en-US" b="1" dirty="0">
                <a:solidFill>
                  <a:srgbClr val="FF0000"/>
                </a:solidFill>
                <a:ea typeface="Cambria Math"/>
              </a:rPr>
              <a:t>and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 err="1">
                <a:solidFill>
                  <a:srgbClr val="FF0000"/>
                </a:solidFill>
              </a:rPr>
              <a:t>b</a:t>
            </a:r>
            <a:r>
              <a:rPr lang="en-US" b="1" dirty="0" err="1">
                <a:solidFill>
                  <a:srgbClr val="FF0000"/>
                </a:solidFill>
              </a:rPr>
              <a:t>,</a:t>
            </a:r>
            <a:r>
              <a:rPr lang="en-US" b="1" i="1" dirty="0" err="1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∊</a:t>
            </a:r>
            <a:r>
              <a:rPr lang="en-US" b="1" i="1" dirty="0">
                <a:solidFill>
                  <a:srgbClr val="FF0000"/>
                </a:solidFill>
                <a:latin typeface="Cambria Math"/>
                <a:ea typeface="Cambria Math"/>
              </a:rPr>
              <a:t> 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R</a:t>
            </a:r>
            <a:r>
              <a:rPr lang="en-US" b="1" dirty="0">
                <a:solidFill>
                  <a:srgbClr val="FF0000"/>
                </a:solidFill>
                <a:ea typeface="Cambria Math"/>
              </a:rPr>
              <a:t>, then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 err="1">
                <a:solidFill>
                  <a:srgbClr val="FF0000"/>
                </a:solidFill>
              </a:rPr>
              <a:t>a</a:t>
            </a:r>
            <a:r>
              <a:rPr lang="en-US" b="1" dirty="0" err="1">
                <a:solidFill>
                  <a:srgbClr val="FF0000"/>
                </a:solidFill>
              </a:rPr>
              <a:t>,</a:t>
            </a:r>
            <a:r>
              <a:rPr lang="en-US" b="1" i="1" dirty="0" err="1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∊</a:t>
            </a:r>
            <a:r>
              <a:rPr lang="en-US" b="1" i="1" dirty="0">
                <a:solidFill>
                  <a:srgbClr val="FF0000"/>
                </a:solidFill>
                <a:latin typeface="Cambria Math"/>
                <a:ea typeface="Cambria Math"/>
              </a:rPr>
              <a:t> 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R</a:t>
            </a:r>
            <a:r>
              <a:rPr lang="en-US" dirty="0">
                <a:ea typeface="Cambria Math"/>
              </a:rPr>
              <a:t>, for all </a:t>
            </a:r>
            <a:r>
              <a:rPr lang="en-US" i="1" dirty="0" err="1">
                <a:ea typeface="Cambria Math"/>
              </a:rPr>
              <a:t>a</a:t>
            </a:r>
            <a:r>
              <a:rPr lang="en-US" dirty="0" err="1">
                <a:ea typeface="Cambria Math"/>
              </a:rPr>
              <a:t>,</a:t>
            </a:r>
            <a:r>
              <a:rPr lang="en-US" i="1" dirty="0" err="1">
                <a:ea typeface="Cambria Math"/>
              </a:rPr>
              <a:t>b</a:t>
            </a:r>
            <a:r>
              <a:rPr lang="en-US" dirty="0" err="1">
                <a:ea typeface="Cambria Math"/>
              </a:rPr>
              <a:t>,</a:t>
            </a:r>
            <a:r>
              <a:rPr lang="en-US" i="1" dirty="0" err="1">
                <a:ea typeface="Cambria Math"/>
              </a:rPr>
              <a:t>c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∊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. Written symbolically,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 is transitive if and only if </a:t>
            </a:r>
          </a:p>
          <a:p>
            <a:pPr lvl="1">
              <a:buNone/>
            </a:pP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      ∀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x</a:t>
            </a:r>
            <a:r>
              <a:rPr lang="en-US" b="1" dirty="0" err="1">
                <a:solidFill>
                  <a:srgbClr val="FF0000"/>
                </a:solidFill>
                <a:latin typeface="Cambria Math"/>
                <a:ea typeface="Cambria Math"/>
              </a:rPr>
              <a:t>∀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y</a:t>
            </a:r>
            <a:r>
              <a:rPr lang="en-US" b="1" dirty="0" err="1">
                <a:solidFill>
                  <a:srgbClr val="FF0000"/>
                </a:solidFill>
                <a:latin typeface="Cambria Math"/>
                <a:ea typeface="Cambria Math"/>
              </a:rPr>
              <a:t>∀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z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[ (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x</a:t>
            </a:r>
            <a:r>
              <a:rPr lang="en-US" b="1" dirty="0" err="1">
                <a:solidFill>
                  <a:srgbClr val="FF0000"/>
                </a:solidFill>
                <a:latin typeface="Cambria Math"/>
                <a:ea typeface="Cambria Math"/>
              </a:rPr>
              <a:t>,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y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) ∊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R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 ∧ (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y</a:t>
            </a:r>
            <a:r>
              <a:rPr lang="en-US" b="1" dirty="0" err="1">
                <a:solidFill>
                  <a:srgbClr val="FF0000"/>
                </a:solidFill>
                <a:latin typeface="Cambria Math"/>
                <a:ea typeface="Cambria Math"/>
              </a:rPr>
              <a:t>,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z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) ∊ R ⟶ (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x</a:t>
            </a:r>
            <a:r>
              <a:rPr lang="en-US" b="1" dirty="0" err="1">
                <a:solidFill>
                  <a:srgbClr val="FF0000"/>
                </a:solidFill>
                <a:latin typeface="Cambria Math"/>
                <a:ea typeface="Cambria Math"/>
              </a:rPr>
              <a:t>,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z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) ∊ 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R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]</a:t>
            </a:r>
            <a:endParaRPr lang="en-US" b="1" dirty="0">
              <a:solidFill>
                <a:srgbClr val="FF0000"/>
              </a:solidFill>
              <a:ea typeface="Cambria Math"/>
            </a:endParaRPr>
          </a:p>
          <a:p>
            <a:r>
              <a:rPr lang="en-US" b="1" dirty="0">
                <a:ea typeface="Cambria Math"/>
              </a:rPr>
              <a:t>Example</a:t>
            </a:r>
            <a:r>
              <a:rPr lang="en-US" dirty="0">
                <a:ea typeface="Cambria Math"/>
              </a:rPr>
              <a:t>: The following relations  on the integers are transitive: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&gt; 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},</a:t>
            </a:r>
            <a:endParaRPr lang="en-US" dirty="0"/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 </a:t>
            </a:r>
            <a:r>
              <a:rPr lang="en-US" i="1" dirty="0">
                <a:latin typeface="Cambria Math"/>
                <a:ea typeface="Cambria Math"/>
              </a:rPr>
              <a:t>b  </a:t>
            </a:r>
            <a:r>
              <a:rPr lang="en-US" dirty="0">
                <a:latin typeface="Cambria Math"/>
                <a:ea typeface="Cambria Math"/>
              </a:rPr>
              <a:t>or</a:t>
            </a:r>
            <a:r>
              <a:rPr lang="en-US" i="1" dirty="0">
                <a:latin typeface="Cambria Math"/>
                <a:ea typeface="Cambria Math"/>
              </a:rPr>
              <a:t> a </a:t>
            </a:r>
            <a:r>
              <a:rPr lang="en-US" dirty="0">
                <a:latin typeface="Cambria Math"/>
                <a:ea typeface="Cambria Math"/>
              </a:rPr>
              <a:t>=</a:t>
            </a:r>
            <a:r>
              <a:rPr lang="en-US" i="1" dirty="0">
                <a:latin typeface="Cambria Math"/>
                <a:ea typeface="Cambria Math"/>
              </a:rPr>
              <a:t> −b</a:t>
            </a:r>
            <a:r>
              <a:rPr lang="en-US" dirty="0">
                <a:latin typeface="Cambria Math"/>
                <a:ea typeface="Cambria Math"/>
              </a:rPr>
              <a:t>},</a:t>
            </a:r>
            <a:endParaRPr lang="en-US" dirty="0"/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 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}.</a:t>
            </a: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The following are not transitive:</a:t>
            </a: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 </a:t>
            </a:r>
            <a:r>
              <a:rPr lang="en-US" i="1" dirty="0">
                <a:latin typeface="Cambria Math"/>
                <a:ea typeface="Cambria Math"/>
              </a:rPr>
              <a:t>b </a:t>
            </a:r>
            <a:r>
              <a:rPr lang="en-US" dirty="0">
                <a:latin typeface="Cambria Math"/>
                <a:ea typeface="Cambria Math"/>
              </a:rPr>
              <a:t>+ 1} (note that both (4,3) and (3,2) belong to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latin typeface="Cambria Math"/>
                <a:ea typeface="Cambria Math"/>
              </a:rPr>
              <a:t>, but not (4,2)),</a:t>
            </a:r>
          </a:p>
          <a:p>
            <a:pPr lvl="1">
              <a:buNone/>
            </a:pPr>
            <a:r>
              <a:rPr lang="en-US" i="1" dirty="0"/>
              <a:t> 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3} (note that both (2,1) and (1,2) belong to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>
                <a:latin typeface="Cambria Math"/>
                <a:ea typeface="Cambria Math"/>
              </a:rPr>
              <a:t>, but not (2,2)).</a:t>
            </a:r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/>
          </a:p>
          <a:p>
            <a:pPr>
              <a:buNone/>
            </a:pPr>
            <a:endParaRPr lang="en-US" b="1" dirty="0">
              <a:ea typeface="Cambria Math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581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1000" y="3505200"/>
            <a:ext cx="3429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every integer,</a:t>
            </a:r>
            <a:r>
              <a:rPr lang="en-US" i="1" dirty="0"/>
              <a:t> 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latin typeface="Cambria Math"/>
                <a:ea typeface="Cambria Math"/>
              </a:rPr>
              <a:t>b </a:t>
            </a:r>
          </a:p>
          <a:p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and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ea typeface="Cambria Math"/>
              </a:rPr>
              <a:t>c</a:t>
            </a:r>
            <a:r>
              <a:rPr lang="en-US" i="1" dirty="0">
                <a:latin typeface="Cambria Math"/>
                <a:ea typeface="Cambria Math"/>
              </a:rPr>
              <a:t>, </a:t>
            </a:r>
            <a:r>
              <a:rPr lang="en-US" dirty="0">
                <a:latin typeface="Cambria Math"/>
                <a:ea typeface="Cambria Math"/>
              </a:rPr>
              <a:t>then </a:t>
            </a:r>
            <a:r>
              <a:rPr lang="en-US" i="1" dirty="0"/>
              <a:t>a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ea typeface="Cambria Math"/>
              </a:rPr>
              <a:t>c. 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/>
              <a:t>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relations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we can combine them using basic set operations to form new relations such as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∪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i="1" dirty="0">
                <a:solidFill>
                  <a:srgbClr val="0070C0"/>
                </a:solidFill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latin typeface="Cambria Math"/>
                <a:ea typeface="Cambria Math"/>
              </a:rPr>
              <a:t>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b="1" i="1" dirty="0">
                <a:solidFill>
                  <a:srgbClr val="00B050"/>
                </a:solidFill>
              </a:rPr>
              <a:t>R</a:t>
            </a:r>
            <a:r>
              <a:rPr lang="en-US" b="1" baseline="-250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ambria Math"/>
                <a:ea typeface="Cambria Math"/>
              </a:rPr>
              <a:t>− </a:t>
            </a:r>
            <a:r>
              <a:rPr lang="en-US" b="1" i="1" dirty="0">
                <a:solidFill>
                  <a:srgbClr val="00B050"/>
                </a:solidFill>
              </a:rPr>
              <a:t>R</a:t>
            </a:r>
            <a:r>
              <a:rPr lang="en-US" b="1" baseline="-250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and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7030A0"/>
                </a:solidFill>
              </a:rPr>
              <a:t>R</a:t>
            </a:r>
            <a:r>
              <a:rPr lang="en-US" b="1" baseline="-25000" dirty="0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ambria Math"/>
                <a:ea typeface="Cambria Math"/>
              </a:rPr>
              <a:t>−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i="1" dirty="0">
                <a:solidFill>
                  <a:srgbClr val="7030A0"/>
                </a:solidFill>
              </a:rPr>
              <a:t>R</a:t>
            </a:r>
            <a:r>
              <a:rPr lang="en-US" b="1" baseline="-25000" dirty="0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r>
              <a:rPr lang="en-US" b="1" dirty="0"/>
              <a:t>Example</a:t>
            </a:r>
            <a:r>
              <a:rPr lang="en-US" dirty="0"/>
              <a:t>: Let </a:t>
            </a:r>
            <a:r>
              <a:rPr lang="en-US" i="1" dirty="0"/>
              <a:t>A</a:t>
            </a:r>
            <a:r>
              <a:rPr lang="en-US" dirty="0"/>
              <a:t>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/>
              <a:t>}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i="1" dirty="0"/>
              <a:t>= </a:t>
            </a:r>
            <a:r>
              <a:rPr lang="en-US" dirty="0"/>
              <a:t>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1,2,3,4</a:t>
            </a:r>
            <a:r>
              <a:rPr lang="en-US" dirty="0"/>
              <a:t>}. The relations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= {(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dirty="0"/>
              <a:t>),(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2,2</a:t>
            </a:r>
            <a:r>
              <a:rPr lang="en-US" dirty="0"/>
              <a:t>),(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3,3</a:t>
            </a:r>
            <a:r>
              <a:rPr lang="en-US" dirty="0"/>
              <a:t>)} and                             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= {(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dirty="0"/>
              <a:t>),(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dirty="0"/>
              <a:t>),(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1,3</a:t>
            </a:r>
            <a:r>
              <a:rPr lang="en-US" dirty="0"/>
              <a:t>),(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dirty="0"/>
              <a:t>)} can be combined using basic set operations to form new relations: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8768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mbria Math"/>
                <a:ea typeface="Cambria Math"/>
              </a:rPr>
              <a:t>∪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800" dirty="0"/>
              <a:t>={(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sz="2800" dirty="0"/>
              <a:t>),(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sz="2800" dirty="0"/>
              <a:t>),(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1,3</a:t>
            </a:r>
            <a:r>
              <a:rPr lang="en-US" sz="2800" dirty="0"/>
              <a:t>),(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sz="2800" dirty="0"/>
              <a:t>),(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2,2</a:t>
            </a:r>
            <a:r>
              <a:rPr lang="en-US" sz="2800" dirty="0"/>
              <a:t>),(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3,3</a:t>
            </a:r>
            <a:r>
              <a:rPr lang="en-US" sz="2800" dirty="0"/>
              <a:t>)}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54864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070C0"/>
                </a:solidFill>
              </a:rPr>
              <a:t>R</a:t>
            </a:r>
            <a:r>
              <a:rPr lang="en-US" sz="2800" baseline="-250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ambria Math"/>
                <a:ea typeface="Cambria Math"/>
              </a:rPr>
              <a:t>∩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i="1" dirty="0">
                <a:solidFill>
                  <a:srgbClr val="0070C0"/>
                </a:solidFill>
              </a:rPr>
              <a:t>R</a:t>
            </a:r>
            <a:r>
              <a:rPr lang="en-US" sz="2800" baseline="-250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800" dirty="0"/>
              <a:t>={(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sz="2800" dirty="0"/>
              <a:t>)}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54864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B050"/>
                </a:solidFill>
              </a:rPr>
              <a:t>R</a:t>
            </a:r>
            <a:r>
              <a:rPr lang="en-US" sz="2800" b="1" baseline="-250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Cambria Math"/>
                <a:ea typeface="Cambria Math"/>
              </a:rPr>
              <a:t>− </a:t>
            </a:r>
            <a:r>
              <a:rPr lang="en-US" sz="2800" b="1" i="1" dirty="0">
                <a:solidFill>
                  <a:srgbClr val="00B050"/>
                </a:solidFill>
              </a:rPr>
              <a:t>R</a:t>
            </a:r>
            <a:r>
              <a:rPr lang="en-US" sz="2800" b="1" baseline="-250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800" dirty="0"/>
              <a:t>={(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2,2</a:t>
            </a:r>
            <a:r>
              <a:rPr lang="en-US" sz="2800" dirty="0"/>
              <a:t>),(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3,3</a:t>
            </a:r>
            <a:r>
              <a:rPr lang="en-US" sz="2800" dirty="0"/>
              <a:t>)}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61722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7030A0"/>
                </a:solidFill>
              </a:rPr>
              <a:t>R</a:t>
            </a:r>
            <a:r>
              <a:rPr lang="en-US" sz="2800" b="1" baseline="-25000" dirty="0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ambria Math"/>
                <a:ea typeface="Cambria Math"/>
              </a:rPr>
              <a:t>−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i="1" dirty="0">
                <a:solidFill>
                  <a:srgbClr val="7030A0"/>
                </a:solidFill>
              </a:rPr>
              <a:t>R</a:t>
            </a:r>
            <a:r>
              <a:rPr lang="en-US" sz="2800" b="1" baseline="-25000" dirty="0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800" dirty="0"/>
              <a:t>={(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sz="2800" dirty="0"/>
              <a:t>),(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1,3</a:t>
            </a:r>
            <a:r>
              <a:rPr lang="en-US" sz="2800" dirty="0"/>
              <a:t>),(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sz="2800" dirty="0"/>
              <a:t>)}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Definition:</a:t>
            </a:r>
            <a:r>
              <a:rPr lang="en-US" dirty="0"/>
              <a:t>  Suppose</a:t>
            </a:r>
          </a:p>
          <a:p>
            <a:pPr lvl="1"/>
            <a:r>
              <a:rPr lang="en-US" b="1" i="1" dirty="0">
                <a:solidFill>
                  <a:srgbClr val="7030A0"/>
                </a:solidFill>
              </a:rPr>
              <a:t>R</a:t>
            </a:r>
            <a:r>
              <a:rPr lang="en-US" b="1" baseline="-25000" dirty="0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is a relation from a </a:t>
            </a:r>
            <a:r>
              <a:rPr lang="en-US" b="1" dirty="0">
                <a:solidFill>
                  <a:srgbClr val="7030A0"/>
                </a:solidFill>
              </a:rPr>
              <a:t>set </a:t>
            </a:r>
            <a:r>
              <a:rPr lang="en-US" b="1" i="1" dirty="0">
                <a:solidFill>
                  <a:srgbClr val="7030A0"/>
                </a:solidFill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to a set </a:t>
            </a:r>
            <a:r>
              <a:rPr lang="en-US" b="1" i="1" dirty="0">
                <a:solidFill>
                  <a:srgbClr val="7030A0"/>
                </a:solidFill>
              </a:rPr>
              <a:t>B</a:t>
            </a:r>
            <a:r>
              <a:rPr lang="en-US" dirty="0"/>
              <a:t>.</a:t>
            </a:r>
          </a:p>
          <a:p>
            <a:pPr lvl="1"/>
            <a:r>
              <a:rPr lang="en-US" b="1" i="1" dirty="0">
                <a:solidFill>
                  <a:srgbClr val="00B050"/>
                </a:solidFill>
              </a:rPr>
              <a:t>R</a:t>
            </a:r>
            <a:r>
              <a:rPr lang="en-US" b="1" baseline="-250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is a relation from a </a:t>
            </a:r>
            <a:r>
              <a:rPr lang="en-US" b="1" dirty="0">
                <a:solidFill>
                  <a:srgbClr val="00B050"/>
                </a:solidFill>
              </a:rPr>
              <a:t>set </a:t>
            </a:r>
            <a:r>
              <a:rPr lang="en-US" b="1" i="1" dirty="0">
                <a:solidFill>
                  <a:srgbClr val="00B050"/>
                </a:solidFill>
              </a:rPr>
              <a:t>B</a:t>
            </a:r>
            <a:r>
              <a:rPr lang="en-US" b="1" dirty="0">
                <a:solidFill>
                  <a:srgbClr val="00B050"/>
                </a:solidFill>
              </a:rPr>
              <a:t> to a set </a:t>
            </a:r>
            <a:r>
              <a:rPr lang="en-US" b="1" i="1" dirty="0">
                <a:solidFill>
                  <a:srgbClr val="00B050"/>
                </a:solidFill>
              </a:rPr>
              <a:t>C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Then </a:t>
            </a:r>
            <a:r>
              <a:rPr lang="en-US" b="1" dirty="0">
                <a:solidFill>
                  <a:srgbClr val="FF0000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composition</a:t>
            </a:r>
            <a:r>
              <a:rPr lang="en-US" b="1" dirty="0">
                <a:solidFill>
                  <a:srgbClr val="FF0000"/>
                </a:solidFill>
              </a:rPr>
              <a:t> (or </a:t>
            </a:r>
            <a:r>
              <a:rPr lang="en-US" b="1" i="1" dirty="0">
                <a:solidFill>
                  <a:srgbClr val="FF0000"/>
                </a:solidFill>
              </a:rPr>
              <a:t>composite</a:t>
            </a:r>
            <a:r>
              <a:rPr lang="en-US" b="1" dirty="0">
                <a:solidFill>
                  <a:srgbClr val="FF0000"/>
                </a:solidFill>
              </a:rPr>
              <a:t>) of </a:t>
            </a:r>
            <a:r>
              <a:rPr lang="en-US" b="1" i="1" dirty="0">
                <a:solidFill>
                  <a:srgbClr val="FF0000"/>
                </a:solidFill>
              </a:rPr>
              <a:t>R</a:t>
            </a:r>
            <a:r>
              <a:rPr lang="en-US" b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baseline="-25000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rgbClr val="FF0000"/>
                </a:solidFill>
              </a:rPr>
              <a:t>with</a:t>
            </a:r>
            <a:r>
              <a:rPr lang="en-US" b="1" baseline="-25000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R</a:t>
            </a:r>
            <a:r>
              <a:rPr lang="en-US" b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is a relation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C</a:t>
            </a:r>
            <a:r>
              <a:rPr lang="en-US" dirty="0"/>
              <a:t> where</a:t>
            </a:r>
          </a:p>
          <a:p>
            <a:pPr lvl="1"/>
            <a:r>
              <a:rPr lang="en-US" dirty="0"/>
              <a:t>if (</a:t>
            </a:r>
            <a:r>
              <a:rPr lang="en-US" i="1" dirty="0" err="1"/>
              <a:t>x,y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is a member of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/>
              <a:t> 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 err="1"/>
              <a:t>y,z</a:t>
            </a:r>
            <a:r>
              <a:rPr lang="en-US" dirty="0"/>
              <a:t>)</a:t>
            </a:r>
            <a:r>
              <a:rPr lang="en-US" i="1" dirty="0"/>
              <a:t>  </a:t>
            </a:r>
            <a:r>
              <a:rPr lang="en-US" dirty="0"/>
              <a:t>is a member of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/>
              <a:t>,</a:t>
            </a:r>
            <a:r>
              <a:rPr lang="en-US" dirty="0"/>
              <a:t> then (</a:t>
            </a:r>
            <a:r>
              <a:rPr lang="en-US" i="1" dirty="0" err="1"/>
              <a:t>x,z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is a member of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>
                <a:latin typeface="Cambria Math"/>
                <a:ea typeface="Cambria Math"/>
              </a:rPr>
              <a:t>∘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Representing the  Composition of a Relation</a:t>
            </a:r>
          </a:p>
        </p:txBody>
      </p:sp>
      <p:sp>
        <p:nvSpPr>
          <p:cNvPr id="4" name="Oval 3"/>
          <p:cNvSpPr/>
          <p:nvPr/>
        </p:nvSpPr>
        <p:spPr>
          <a:xfrm>
            <a:off x="2209800" y="2209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09800" y="3124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2133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44958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72000" y="2895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3886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482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1676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05600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5600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56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47800" y="3048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0" y="4114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67600" y="1676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43800" y="2514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43800" y="3276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648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8000" y="1600200"/>
            <a:ext cx="7620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/>
              <a:t>R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6400" y="1600200"/>
            <a:ext cx="762000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/>
              <a:t>R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43200" y="2438400"/>
            <a:ext cx="16764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628900" y="2705100"/>
            <a:ext cx="2057400" cy="1981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105400" y="2057400"/>
            <a:ext cx="137160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29200" y="2286000"/>
            <a:ext cx="16002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4724400" y="2819400"/>
            <a:ext cx="2209800" cy="16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81200" y="56388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sz="3200" i="1" dirty="0"/>
              <a:t>R</a:t>
            </a:r>
            <a:r>
              <a:rPr lang="en-US" sz="3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3200" b="1" dirty="0">
                <a:latin typeface="Cambria Math"/>
                <a:ea typeface="Cambria Math"/>
              </a:rPr>
              <a:t>∘</a:t>
            </a:r>
            <a:r>
              <a:rPr lang="en-US" sz="3200" dirty="0"/>
              <a:t> </a:t>
            </a:r>
            <a:r>
              <a:rPr lang="en-US" sz="3200" i="1" dirty="0"/>
              <a:t>R</a:t>
            </a:r>
            <a:r>
              <a:rPr lang="en-US" sz="3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200" b="1" baseline="-25000" dirty="0"/>
              <a:t>  </a:t>
            </a:r>
            <a:r>
              <a:rPr lang="en-US" sz="3200" b="1" dirty="0"/>
              <a:t>= </a:t>
            </a:r>
            <a:r>
              <a:rPr lang="en-US" sz="3200" dirty="0"/>
              <a:t>{(</a:t>
            </a:r>
            <a:r>
              <a:rPr lang="en-US" sz="3200" i="1" dirty="0"/>
              <a:t>b</a:t>
            </a:r>
            <a:r>
              <a:rPr lang="en-US" sz="3200" dirty="0"/>
              <a:t>,</a:t>
            </a:r>
            <a:r>
              <a:rPr lang="en-US" sz="3200" i="1" dirty="0"/>
              <a:t> x</a:t>
            </a:r>
            <a:r>
              <a:rPr lang="en-US" sz="3200" dirty="0"/>
              <a:t>),(</a:t>
            </a:r>
            <a:r>
              <a:rPr lang="en-US" sz="3200" i="1" dirty="0"/>
              <a:t>b</a:t>
            </a:r>
            <a:r>
              <a:rPr lang="en-US" sz="3200" dirty="0"/>
              <a:t>,</a:t>
            </a:r>
            <a:r>
              <a:rPr lang="en-US" sz="3200" i="1" dirty="0"/>
              <a:t> z</a:t>
            </a:r>
            <a:r>
              <a:rPr lang="en-US" sz="3200" dirty="0"/>
              <a:t>)}</a:t>
            </a:r>
          </a:p>
        </p:txBody>
      </p:sp>
      <p:sp>
        <p:nvSpPr>
          <p:cNvPr id="34" name="Right Brace 33"/>
          <p:cNvSpPr/>
          <p:nvPr/>
        </p:nvSpPr>
        <p:spPr>
          <a:xfrm>
            <a:off x="5105400" y="1676400"/>
            <a:ext cx="609600" cy="3733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>
            <a:off x="914400" y="1600200"/>
            <a:ext cx="533400" cy="3810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8229600" y="1752600"/>
            <a:ext cx="609600" cy="365760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>
            <a:off x="3733800" y="1676400"/>
            <a:ext cx="609600" cy="373380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14800" y="2819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14800" y="1752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14800" y="3581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91000" y="4648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Powers of a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73" y="1860943"/>
            <a:ext cx="8229600" cy="46177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Definition:</a:t>
            </a:r>
            <a:r>
              <a:rPr lang="en-US" dirty="0"/>
              <a:t>  Let </a:t>
            </a:r>
            <a:r>
              <a:rPr lang="en-US" i="1" dirty="0"/>
              <a:t>R</a:t>
            </a:r>
            <a:r>
              <a:rPr lang="en-US" dirty="0"/>
              <a:t> be a binary relation on </a:t>
            </a:r>
            <a:r>
              <a:rPr lang="en-US" i="1" dirty="0"/>
              <a:t>A</a:t>
            </a:r>
            <a:r>
              <a:rPr lang="en-US" dirty="0"/>
              <a:t>. Then </a:t>
            </a:r>
            <a:r>
              <a:rPr lang="en-US" b="1" dirty="0">
                <a:solidFill>
                  <a:srgbClr val="00B050"/>
                </a:solidFill>
              </a:rPr>
              <a:t>the powers </a:t>
            </a:r>
            <a:r>
              <a:rPr lang="en-US" b="1" i="1" dirty="0">
                <a:solidFill>
                  <a:srgbClr val="00B050"/>
                </a:solidFill>
              </a:rPr>
              <a:t>R</a:t>
            </a:r>
            <a:r>
              <a:rPr lang="en-US" b="1" i="1" baseline="30000" dirty="0">
                <a:solidFill>
                  <a:srgbClr val="00B050"/>
                </a:solidFill>
              </a:rPr>
              <a:t>n</a:t>
            </a:r>
            <a:r>
              <a:rPr lang="en-US" dirty="0"/>
              <a:t> of the relation </a:t>
            </a:r>
            <a:r>
              <a:rPr lang="en-US" i="1" dirty="0"/>
              <a:t>R</a:t>
            </a:r>
            <a:r>
              <a:rPr lang="en-US" dirty="0"/>
              <a:t> can be defined inductively by: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Basis Step: </a:t>
            </a:r>
            <a:r>
              <a:rPr lang="en-US" b="1" i="1" dirty="0">
                <a:solidFill>
                  <a:srgbClr val="00B050"/>
                </a:solidFill>
              </a:rPr>
              <a:t>R</a:t>
            </a:r>
            <a:r>
              <a:rPr lang="en-US" b="1" baseline="300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 = </a:t>
            </a:r>
            <a:r>
              <a:rPr lang="en-US" b="1" i="1" dirty="0">
                <a:solidFill>
                  <a:srgbClr val="00B050"/>
                </a:solidFill>
              </a:rPr>
              <a:t>R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Inductive Step:  </a:t>
            </a:r>
            <a:r>
              <a:rPr lang="en-US" b="1" i="1" dirty="0">
                <a:solidFill>
                  <a:srgbClr val="00B050"/>
                </a:solidFill>
              </a:rPr>
              <a:t>R</a:t>
            </a:r>
            <a:r>
              <a:rPr lang="en-US" b="1" i="1" baseline="30000" dirty="0">
                <a:solidFill>
                  <a:srgbClr val="00B050"/>
                </a:solidFill>
              </a:rPr>
              <a:t>n</a:t>
            </a:r>
            <a:r>
              <a:rPr lang="en-US" b="1" baseline="30000" dirty="0">
                <a:solidFill>
                  <a:srgbClr val="00B050"/>
                </a:solidFill>
              </a:rPr>
              <a:t>+</a:t>
            </a:r>
            <a:r>
              <a:rPr lang="en-US" b="1" baseline="300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 = </a:t>
            </a:r>
            <a:r>
              <a:rPr lang="en-US" b="1" i="1" dirty="0">
                <a:solidFill>
                  <a:srgbClr val="00B050"/>
                </a:solidFill>
              </a:rPr>
              <a:t>R</a:t>
            </a:r>
            <a:r>
              <a:rPr lang="en-US" b="1" i="1" baseline="30000" dirty="0">
                <a:solidFill>
                  <a:srgbClr val="00B050"/>
                </a:solidFill>
              </a:rPr>
              <a:t>n</a:t>
            </a:r>
            <a:r>
              <a:rPr lang="en-US" b="1" baseline="30000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ambria Math"/>
                <a:ea typeface="Cambria Math"/>
              </a:rPr>
              <a:t>∘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i="1" dirty="0">
                <a:solidFill>
                  <a:srgbClr val="00B050"/>
                </a:solidFill>
              </a:rPr>
              <a:t>R</a:t>
            </a:r>
          </a:p>
          <a:p>
            <a:pPr lvl="1">
              <a:buNone/>
            </a:pPr>
            <a:r>
              <a:rPr lang="en-US" dirty="0"/>
              <a:t>(</a:t>
            </a:r>
            <a:r>
              <a:rPr lang="en-US" i="1" dirty="0"/>
              <a:t>see the slides for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9.3</a:t>
            </a:r>
            <a:r>
              <a:rPr lang="en-US" i="1" dirty="0"/>
              <a:t> for further insights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endParaRPr lang="en-US" i="1" dirty="0"/>
          </a:p>
          <a:p>
            <a:pPr>
              <a:buNone/>
            </a:pPr>
            <a:r>
              <a:rPr lang="en-US" dirty="0"/>
              <a:t>   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A special property of a transitive relation:</a:t>
            </a:r>
            <a:br>
              <a:rPr lang="en-US" i="1" dirty="0">
                <a:solidFill>
                  <a:srgbClr val="0070C0"/>
                </a:solidFill>
              </a:rPr>
            </a:br>
            <a:r>
              <a:rPr lang="en-US" i="1" dirty="0">
                <a:solidFill>
                  <a:srgbClr val="0070C0"/>
                </a:solidFill>
              </a:rPr>
              <a:t>The powers of a transitive relation are subsets of the </a:t>
            </a: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    relation. This is established by the following theorem:</a:t>
            </a:r>
          </a:p>
          <a:p>
            <a:pPr>
              <a:buNone/>
            </a:pPr>
            <a:r>
              <a:rPr lang="en-US" b="1" dirty="0"/>
              <a:t> 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/>
              <a:t>: </a:t>
            </a:r>
            <a:r>
              <a:rPr lang="en-US" b="1" dirty="0">
                <a:solidFill>
                  <a:srgbClr val="FF0000"/>
                </a:solidFill>
              </a:rPr>
              <a:t>The relation </a:t>
            </a:r>
            <a:r>
              <a:rPr lang="en-US" b="1" i="1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rgbClr val="FF0000"/>
                </a:solidFill>
              </a:rPr>
              <a:t> on a set 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 is transitive </a:t>
            </a:r>
            <a:r>
              <a:rPr lang="en-US" b="1" dirty="0" err="1">
                <a:solidFill>
                  <a:srgbClr val="FF0000"/>
                </a:solidFill>
              </a:rPr>
              <a:t>iff</a:t>
            </a:r>
            <a:r>
              <a:rPr lang="en-US" b="1" dirty="0">
                <a:solidFill>
                  <a:srgbClr val="FF0000"/>
                </a:solidFill>
              </a:rPr>
              <a:t>                 </a:t>
            </a:r>
            <a:r>
              <a:rPr lang="en-US" b="1" i="1" dirty="0">
                <a:solidFill>
                  <a:srgbClr val="FF0000"/>
                </a:solidFill>
              </a:rPr>
              <a:t>R</a:t>
            </a:r>
            <a:r>
              <a:rPr lang="en-US" b="1" i="1" baseline="30000" dirty="0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⊆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rgbClr val="FF0000"/>
                </a:solidFill>
              </a:rPr>
              <a:t> for </a:t>
            </a:r>
            <a:r>
              <a:rPr lang="en-US" b="1" i="1" dirty="0">
                <a:solidFill>
                  <a:srgbClr val="FF0000"/>
                </a:solidFill>
              </a:rPr>
              <a:t>n = </a:t>
            </a:r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1,2,3 </a:t>
            </a:r>
            <a:r>
              <a:rPr lang="en-US" b="1" i="1" dirty="0">
                <a:solidFill>
                  <a:srgbClr val="FF0000"/>
                </a:solidFill>
              </a:rPr>
              <a:t>….</a:t>
            </a:r>
          </a:p>
          <a:p>
            <a:pPr>
              <a:buNone/>
            </a:pPr>
            <a:r>
              <a:rPr lang="en-US" i="1" dirty="0"/>
              <a:t>   </a:t>
            </a:r>
            <a:r>
              <a:rPr lang="en-US" dirty="0"/>
              <a:t>(</a:t>
            </a:r>
            <a:r>
              <a:rPr lang="en-US" i="1" dirty="0"/>
              <a:t>see the text for a proof via mathematical induction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Representing 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9.3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Representing Relations using Matrices</a:t>
            </a:r>
          </a:p>
          <a:p>
            <a:r>
              <a:rPr lang="en-US" dirty="0"/>
              <a:t>Representing Relations using Digraphs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Relations Using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 relation between finite sets can be represented using a zero-one matrix. </a:t>
            </a:r>
          </a:p>
          <a:p>
            <a:r>
              <a:rPr lang="en-US" dirty="0"/>
              <a:t>Suppose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/>
              <a:t> is a relation from 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 = {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, …, 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i="1" baseline="-25000" dirty="0">
                <a:solidFill>
                  <a:srgbClr val="FF0000"/>
                </a:solidFill>
              </a:rPr>
              <a:t>m</a:t>
            </a:r>
            <a:r>
              <a:rPr lang="en-US" b="1" dirty="0">
                <a:solidFill>
                  <a:srgbClr val="FF0000"/>
                </a:solidFill>
              </a:rPr>
              <a:t>} to                         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rgbClr val="FF0000"/>
                </a:solidFill>
              </a:rPr>
              <a:t> = {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en-US" b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en-US" b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, …, </a:t>
            </a:r>
            <a:r>
              <a:rPr lang="en-US" b="1" i="1" dirty="0" err="1">
                <a:solidFill>
                  <a:srgbClr val="FF0000"/>
                </a:solidFill>
              </a:rPr>
              <a:t>b</a:t>
            </a:r>
            <a:r>
              <a:rPr lang="en-US" b="1" i="1" baseline="-25000" dirty="0" err="1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FF0000"/>
                </a:solidFill>
              </a:rPr>
              <a:t>}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elements of the two sets can be listed in any particular arbitrary order. When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, we use the same ordering. </a:t>
            </a:r>
          </a:p>
          <a:p>
            <a:r>
              <a:rPr lang="en-US" dirty="0"/>
              <a:t>The relation </a:t>
            </a:r>
            <a:r>
              <a:rPr lang="en-US" b="1" i="1" dirty="0">
                <a:solidFill>
                  <a:srgbClr val="FF0000"/>
                </a:solidFill>
              </a:rPr>
              <a:t>R</a:t>
            </a:r>
            <a:r>
              <a:rPr lang="en-US" dirty="0"/>
              <a:t> is represented by the matrix                                         </a:t>
            </a:r>
            <a:r>
              <a:rPr lang="en-US" b="1" i="1" dirty="0">
                <a:solidFill>
                  <a:srgbClr val="FF0000"/>
                </a:solidFill>
              </a:rPr>
              <a:t>M</a:t>
            </a:r>
            <a:r>
              <a:rPr lang="en-US" b="1" i="1" baseline="-25000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rgbClr val="FF0000"/>
                </a:solidFill>
              </a:rPr>
              <a:t> = [</a:t>
            </a:r>
            <a:r>
              <a:rPr lang="en-US" b="1" i="1" dirty="0" err="1">
                <a:solidFill>
                  <a:srgbClr val="FF0000"/>
                </a:solidFill>
              </a:rPr>
              <a:t>m</a:t>
            </a:r>
            <a:r>
              <a:rPr lang="en-US" b="1" i="1" baseline="-25000" dirty="0" err="1">
                <a:solidFill>
                  <a:srgbClr val="FF0000"/>
                </a:solidFill>
              </a:rPr>
              <a:t>ij</a:t>
            </a:r>
            <a:r>
              <a:rPr lang="en-US" b="1" dirty="0">
                <a:solidFill>
                  <a:srgbClr val="FF0000"/>
                </a:solidFill>
              </a:rPr>
              <a:t>], </a:t>
            </a:r>
            <a:r>
              <a:rPr lang="en-US" dirty="0"/>
              <a:t>where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The matrix representing </a:t>
            </a:r>
            <a:r>
              <a:rPr lang="en-US" i="1" dirty="0"/>
              <a:t>R</a:t>
            </a:r>
            <a:r>
              <a:rPr lang="en-US" dirty="0"/>
              <a:t> has a </a:t>
            </a:r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as its (</a:t>
            </a:r>
            <a:r>
              <a:rPr lang="en-US" i="1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j</a:t>
            </a:r>
            <a:r>
              <a:rPr lang="en-US" dirty="0"/>
              <a:t>) entry when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 is related to </a:t>
            </a:r>
            <a:r>
              <a:rPr lang="en-US" i="1" dirty="0" err="1"/>
              <a:t>b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if 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 is not related to </a:t>
            </a:r>
            <a:r>
              <a:rPr lang="en-US" i="1" dirty="0" err="1"/>
              <a:t>b</a:t>
            </a:r>
            <a:r>
              <a:rPr lang="en-US" i="1" baseline="-25000" dirty="0" err="1"/>
              <a:t>j</a:t>
            </a:r>
            <a:r>
              <a:rPr lang="en-US" dirty="0"/>
              <a:t>.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667000" y="4572000"/>
            <a:ext cx="3795474" cy="838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 and Their Properties</a:t>
            </a:r>
          </a:p>
          <a:p>
            <a:r>
              <a:rPr lang="en-US" dirty="0"/>
              <a:t>Representing Relations</a:t>
            </a:r>
          </a:p>
          <a:p>
            <a:r>
              <a:rPr lang="en-US" dirty="0"/>
              <a:t>Equivalence Relations</a:t>
            </a:r>
          </a:p>
          <a:p>
            <a:r>
              <a:rPr lang="en-US" dirty="0"/>
              <a:t>Partial Orderings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Representing Relations Using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Suppose that </a:t>
            </a:r>
            <a:r>
              <a:rPr lang="en-US" i="1" dirty="0"/>
              <a:t>A</a:t>
            </a:r>
            <a:r>
              <a:rPr lang="en-US" dirty="0"/>
              <a:t>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/>
              <a:t>} and </a:t>
            </a:r>
            <a:r>
              <a:rPr lang="en-US" i="1" dirty="0"/>
              <a:t>B</a:t>
            </a:r>
            <a:r>
              <a:rPr lang="en-US" dirty="0"/>
              <a:t>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dirty="0"/>
              <a:t>}. Let  </a:t>
            </a:r>
            <a:r>
              <a:rPr lang="en-US" i="1" dirty="0"/>
              <a:t>R</a:t>
            </a:r>
            <a:r>
              <a:rPr lang="en-US" dirty="0"/>
              <a:t> be  the relation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 containing 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if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∈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,   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∈</a:t>
            </a:r>
            <a:r>
              <a:rPr lang="en-US" dirty="0"/>
              <a:t> 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a</a:t>
            </a:r>
            <a:r>
              <a:rPr lang="en-US" dirty="0"/>
              <a:t> &gt; </a:t>
            </a:r>
            <a:r>
              <a:rPr lang="en-US" i="1" dirty="0"/>
              <a:t>b</a:t>
            </a:r>
            <a:r>
              <a:rPr lang="en-US" dirty="0"/>
              <a:t>. What is the matrix representing </a:t>
            </a:r>
            <a:r>
              <a:rPr lang="en-US" i="1" dirty="0"/>
              <a:t>R </a:t>
            </a:r>
            <a:r>
              <a:rPr lang="en-US" dirty="0"/>
              <a:t> (assuming the ordering of elements is the same as the increasing numerical order)?</a:t>
            </a:r>
          </a:p>
          <a:p>
            <a:pPr>
              <a:buNone/>
            </a:pPr>
            <a:r>
              <a:rPr lang="en-US" b="1" dirty="0"/>
              <a:t>   Solution: </a:t>
            </a:r>
            <a:r>
              <a:rPr lang="en-US" dirty="0"/>
              <a:t>Because </a:t>
            </a:r>
            <a:r>
              <a:rPr lang="en-US" b="1" i="1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rgbClr val="FF0000"/>
                </a:solidFill>
              </a:rPr>
              <a:t> = {(</a:t>
            </a:r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2,1</a:t>
            </a:r>
            <a:r>
              <a:rPr lang="en-US" b="1" dirty="0">
                <a:solidFill>
                  <a:srgbClr val="FF0000"/>
                </a:solidFill>
              </a:rPr>
              <a:t>), (</a:t>
            </a:r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3,1</a:t>
            </a:r>
            <a:r>
              <a:rPr lang="en-US" b="1" dirty="0">
                <a:solidFill>
                  <a:srgbClr val="FF0000"/>
                </a:solidFill>
              </a:rPr>
              <a:t>),(</a:t>
            </a:r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3,2</a:t>
            </a:r>
            <a:r>
              <a:rPr lang="en-US" b="1" dirty="0">
                <a:solidFill>
                  <a:srgbClr val="FF0000"/>
                </a:solidFill>
              </a:rPr>
              <a:t>)}, </a:t>
            </a:r>
            <a:r>
              <a:rPr lang="en-US" dirty="0"/>
              <a:t>the matrix is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276600" y="4648201"/>
            <a:ext cx="2736835" cy="12953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Representing Relations Using Matrices (</a:t>
            </a:r>
            <a:r>
              <a:rPr lang="en-US" i="1" dirty="0"/>
              <a:t>cont.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Let </a:t>
            </a:r>
            <a:r>
              <a:rPr lang="en-US" i="1" dirty="0"/>
              <a:t>A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} and </a:t>
            </a:r>
            <a:r>
              <a:rPr lang="en-US" i="1" dirty="0"/>
              <a:t>B</a:t>
            </a:r>
            <a:r>
              <a:rPr lang="en-US" dirty="0"/>
              <a:t> = {</a:t>
            </a:r>
            <a:r>
              <a:rPr lang="en-US" i="1" dirty="0"/>
              <a:t>b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}. </a:t>
            </a:r>
            <a:r>
              <a:rPr lang="en-US" dirty="0">
                <a:solidFill>
                  <a:srgbClr val="FF0000"/>
                </a:solidFill>
              </a:rPr>
              <a:t>Which ordered pairs are in the relation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represented by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the matrix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Solution: </a:t>
            </a:r>
            <a:r>
              <a:rPr lang="en-US" dirty="0"/>
              <a:t>Because </a:t>
            </a:r>
            <a:r>
              <a:rPr lang="en-US" i="1" dirty="0"/>
              <a:t>R</a:t>
            </a:r>
            <a:r>
              <a:rPr lang="en-US" dirty="0"/>
              <a:t>  consists of those ordered pairs (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i="1" baseline="-25000" dirty="0" err="1"/>
              <a:t>j</a:t>
            </a:r>
            <a:r>
              <a:rPr lang="en-US" dirty="0"/>
              <a:t>) with </a:t>
            </a:r>
            <a:r>
              <a:rPr lang="en-US" i="1" dirty="0" err="1"/>
              <a:t>m</a:t>
            </a:r>
            <a:r>
              <a:rPr lang="en-US" i="1" baseline="-25000" dirty="0" err="1"/>
              <a:t>ij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it follows that: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R </a:t>
            </a:r>
            <a:r>
              <a:rPr lang="en-US" sz="2400" b="1" dirty="0">
                <a:solidFill>
                  <a:srgbClr val="FF0000"/>
                </a:solidFill>
              </a:rPr>
              <a:t>= {(</a:t>
            </a:r>
            <a:r>
              <a:rPr lang="en-US" sz="2400" b="1" i="1" dirty="0">
                <a:solidFill>
                  <a:srgbClr val="FF0000"/>
                </a:solidFill>
              </a:rPr>
              <a:t>a</a:t>
            </a:r>
            <a:r>
              <a:rPr lang="en-US" sz="2400" b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400" b="1" i="1" dirty="0">
                <a:solidFill>
                  <a:srgbClr val="FF0000"/>
                </a:solidFill>
                <a:ea typeface="Cambria Math" pitchFamily="18" charset="0"/>
              </a:rPr>
              <a:t> b</a:t>
            </a:r>
            <a:r>
              <a:rPr lang="en-US" sz="2400" b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</a:rPr>
              <a:t>), (</a:t>
            </a:r>
            <a:r>
              <a:rPr lang="en-US" sz="2400" b="1" i="1" dirty="0">
                <a:solidFill>
                  <a:srgbClr val="FF0000"/>
                </a:solidFill>
                <a:ea typeface="Cambria Math" pitchFamily="18" charset="0"/>
              </a:rPr>
              <a:t>a</a:t>
            </a:r>
            <a:r>
              <a:rPr lang="en-US" sz="2400" b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400" b="1" i="1" dirty="0">
                <a:solidFill>
                  <a:srgbClr val="FF0000"/>
                </a:solidFill>
              </a:rPr>
              <a:t> b</a:t>
            </a:r>
            <a:r>
              <a:rPr lang="en-US" sz="2400" b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</a:rPr>
              <a:t>),(</a:t>
            </a:r>
            <a:r>
              <a:rPr lang="en-US" sz="2400" b="1" i="1" dirty="0">
                <a:solidFill>
                  <a:srgbClr val="FF0000"/>
                </a:solidFill>
                <a:ea typeface="Cambria Math" pitchFamily="18" charset="0"/>
              </a:rPr>
              <a:t>a</a:t>
            </a:r>
            <a:r>
              <a:rPr lang="en-US" sz="2400" b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400" b="1" i="1" dirty="0">
                <a:solidFill>
                  <a:srgbClr val="FF0000"/>
                </a:solidFill>
                <a:ea typeface="Cambria Math" pitchFamily="18" charset="0"/>
              </a:rPr>
              <a:t> b</a:t>
            </a:r>
            <a:r>
              <a:rPr lang="en-US" sz="2400" b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b="1" dirty="0">
                <a:solidFill>
                  <a:srgbClr val="FF0000"/>
                </a:solidFill>
              </a:rPr>
              <a:t>), (</a:t>
            </a:r>
            <a:r>
              <a:rPr lang="en-US" sz="2400" b="1" i="1" dirty="0">
                <a:solidFill>
                  <a:srgbClr val="FF0000"/>
                </a:solidFill>
                <a:ea typeface="Cambria Math" pitchFamily="18" charset="0"/>
              </a:rPr>
              <a:t>a</a:t>
            </a:r>
            <a:r>
              <a:rPr lang="en-US" sz="2400" b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400" b="1" i="1" dirty="0">
                <a:solidFill>
                  <a:srgbClr val="FF0000"/>
                </a:solidFill>
              </a:rPr>
              <a:t> b</a:t>
            </a:r>
            <a:r>
              <a:rPr lang="en-US" sz="2400" b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400" b="1" dirty="0">
                <a:solidFill>
                  <a:srgbClr val="FF0000"/>
                </a:solidFill>
              </a:rPr>
              <a:t>),(</a:t>
            </a:r>
            <a:r>
              <a:rPr lang="en-US" sz="2400" b="1" i="1" dirty="0">
                <a:solidFill>
                  <a:srgbClr val="FF0000"/>
                </a:solidFill>
                <a:ea typeface="Cambria Math" pitchFamily="18" charset="0"/>
              </a:rPr>
              <a:t>a</a:t>
            </a:r>
            <a:r>
              <a:rPr lang="en-US" sz="2400" b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400" b="1" i="1" dirty="0">
                <a:solidFill>
                  <a:srgbClr val="FF0000"/>
                </a:solidFill>
                <a:ea typeface="Cambria Math" pitchFamily="18" charset="0"/>
              </a:rPr>
              <a:t> b</a:t>
            </a:r>
            <a:r>
              <a:rPr lang="en-US" sz="2400" b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</a:rPr>
              <a:t>), {(</a:t>
            </a:r>
            <a:r>
              <a:rPr lang="en-US" sz="2400" b="1" i="1" dirty="0">
                <a:solidFill>
                  <a:srgbClr val="FF0000"/>
                </a:solidFill>
              </a:rPr>
              <a:t>a</a:t>
            </a:r>
            <a:r>
              <a:rPr lang="en-US" sz="2400" b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400" b="1" i="1" dirty="0">
                <a:solidFill>
                  <a:srgbClr val="FF0000"/>
                </a:solidFill>
                <a:ea typeface="Cambria Math" pitchFamily="18" charset="0"/>
              </a:rPr>
              <a:t> b</a:t>
            </a:r>
            <a:r>
              <a:rPr lang="en-US" sz="2400" b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b="1" dirty="0">
                <a:solidFill>
                  <a:srgbClr val="FF0000"/>
                </a:solidFill>
              </a:rPr>
              <a:t>), (</a:t>
            </a:r>
            <a:r>
              <a:rPr lang="en-US" sz="2400" b="1" i="1" dirty="0">
                <a:solidFill>
                  <a:srgbClr val="FF0000"/>
                </a:solidFill>
                <a:ea typeface="Cambria Math" pitchFamily="18" charset="0"/>
              </a:rPr>
              <a:t>a</a:t>
            </a:r>
            <a:r>
              <a:rPr lang="en-US" sz="2400" b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400" b="1" i="1" dirty="0">
                <a:solidFill>
                  <a:srgbClr val="FF0000"/>
                </a:solidFill>
              </a:rPr>
              <a:t> b</a:t>
            </a:r>
            <a:r>
              <a:rPr lang="en-US" sz="2400" b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b="1" dirty="0">
                <a:solidFill>
                  <a:srgbClr val="FF0000"/>
                </a:solidFill>
              </a:rPr>
              <a:t>)}. 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366058" y="3124200"/>
            <a:ext cx="4111865" cy="12172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of Relations 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</a:t>
            </a:r>
            <a:r>
              <a:rPr lang="en-US" i="1" dirty="0"/>
              <a:t>R</a:t>
            </a:r>
            <a:r>
              <a:rPr lang="en-US" dirty="0"/>
              <a:t> is a </a:t>
            </a:r>
            <a:r>
              <a:rPr lang="en-US" b="1" dirty="0">
                <a:solidFill>
                  <a:srgbClr val="FF0000"/>
                </a:solidFill>
              </a:rPr>
              <a:t>reflexive</a:t>
            </a:r>
            <a:r>
              <a:rPr lang="en-US" dirty="0"/>
              <a:t> relation, all the elements on the main </a:t>
            </a:r>
            <a:r>
              <a:rPr lang="en-US" b="1" dirty="0">
                <a:solidFill>
                  <a:srgbClr val="FF0000"/>
                </a:solidFill>
              </a:rPr>
              <a:t>diagonal of </a:t>
            </a:r>
            <a:r>
              <a:rPr lang="en-US" b="1" i="1" dirty="0">
                <a:solidFill>
                  <a:srgbClr val="FF0000"/>
                </a:solidFill>
              </a:rPr>
              <a:t>M</a:t>
            </a:r>
            <a:r>
              <a:rPr lang="en-US" b="1" i="1" baseline="-25000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rgbClr val="FF0000"/>
                </a:solidFill>
              </a:rPr>
              <a:t> are equal to </a:t>
            </a:r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is a </a:t>
            </a:r>
            <a:r>
              <a:rPr lang="en-US" b="1" dirty="0">
                <a:solidFill>
                  <a:srgbClr val="00B050"/>
                </a:solidFill>
              </a:rPr>
              <a:t>symmetric</a:t>
            </a:r>
            <a:r>
              <a:rPr lang="en-US" dirty="0"/>
              <a:t> relation, </a:t>
            </a:r>
          </a:p>
          <a:p>
            <a:pPr marL="0" indent="0">
              <a:buNone/>
            </a:pPr>
            <a:r>
              <a:rPr lang="en-US" dirty="0"/>
              <a:t>    if and only if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B050"/>
                </a:solidFill>
              </a:rPr>
              <a:t>     </a:t>
            </a:r>
            <a:r>
              <a:rPr lang="en-US" b="1" i="1" dirty="0" err="1">
                <a:solidFill>
                  <a:srgbClr val="00B050"/>
                </a:solidFill>
              </a:rPr>
              <a:t>m</a:t>
            </a:r>
            <a:r>
              <a:rPr lang="en-US" b="1" i="1" baseline="-25000" dirty="0" err="1">
                <a:solidFill>
                  <a:srgbClr val="00B050"/>
                </a:solidFill>
              </a:rPr>
              <a:t>ij</a:t>
            </a:r>
            <a:r>
              <a:rPr lang="en-US" b="1" dirty="0">
                <a:solidFill>
                  <a:srgbClr val="00B050"/>
                </a:solidFill>
              </a:rPr>
              <a:t> = </a:t>
            </a:r>
            <a:r>
              <a:rPr lang="en-US" b="1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b="1" dirty="0">
                <a:solidFill>
                  <a:srgbClr val="00B050"/>
                </a:solidFill>
              </a:rPr>
              <a:t>whenever </a:t>
            </a:r>
            <a:r>
              <a:rPr lang="en-US" b="1" i="1" dirty="0" err="1">
                <a:solidFill>
                  <a:srgbClr val="00B050"/>
                </a:solidFill>
              </a:rPr>
              <a:t>m</a:t>
            </a:r>
            <a:r>
              <a:rPr lang="en-US" b="1" i="1" baseline="-25000" dirty="0" err="1">
                <a:solidFill>
                  <a:srgbClr val="00B050"/>
                </a:solidFill>
              </a:rPr>
              <a:t>ji</a:t>
            </a:r>
            <a:r>
              <a:rPr lang="en-US" b="1" dirty="0">
                <a:solidFill>
                  <a:srgbClr val="00B050"/>
                </a:solidFill>
              </a:rPr>
              <a:t> = </a:t>
            </a:r>
            <a:r>
              <a:rPr lang="en-US" b="1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</a:t>
            </a:r>
          </a:p>
          <a:p>
            <a:endParaRPr lang="en-US" i="1" dirty="0"/>
          </a:p>
          <a:p>
            <a:r>
              <a:rPr lang="en-US" i="1" dirty="0"/>
              <a:t>R</a:t>
            </a:r>
            <a:r>
              <a:rPr lang="en-US" dirty="0"/>
              <a:t> is an </a:t>
            </a:r>
            <a:r>
              <a:rPr lang="en-US" b="1" dirty="0">
                <a:solidFill>
                  <a:srgbClr val="0070C0"/>
                </a:solidFill>
              </a:rPr>
              <a:t>antisymmetric</a:t>
            </a:r>
            <a:r>
              <a:rPr lang="en-US" dirty="0"/>
              <a:t> relation, </a:t>
            </a:r>
          </a:p>
          <a:p>
            <a:pPr marL="0" indent="0">
              <a:buNone/>
            </a:pPr>
            <a:r>
              <a:rPr lang="en-US" dirty="0"/>
              <a:t>   if and only if </a:t>
            </a:r>
            <a:r>
              <a:rPr lang="en-US" i="1" dirty="0" err="1">
                <a:solidFill>
                  <a:srgbClr val="0070C0"/>
                </a:solidFill>
              </a:rPr>
              <a:t>m</a:t>
            </a:r>
            <a:r>
              <a:rPr lang="en-US" i="1" baseline="-25000" dirty="0" err="1">
                <a:solidFill>
                  <a:srgbClr val="0070C0"/>
                </a:solidFill>
              </a:rPr>
              <a:t>ij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  or </a:t>
            </a:r>
            <a:r>
              <a:rPr lang="en-US" i="1" dirty="0" err="1">
                <a:solidFill>
                  <a:srgbClr val="0070C0"/>
                </a:solidFill>
              </a:rPr>
              <a:t>m</a:t>
            </a:r>
            <a:r>
              <a:rPr lang="en-US" i="1" baseline="-25000" dirty="0" err="1">
                <a:solidFill>
                  <a:srgbClr val="0070C0"/>
                </a:solidFill>
              </a:rPr>
              <a:t>ji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when  </a:t>
            </a:r>
            <a:r>
              <a:rPr lang="en-US" i="1" dirty="0" err="1">
                <a:ea typeface="Cambria Math" pitchFamily="18" charset="0"/>
              </a:rPr>
              <a:t>i</a:t>
            </a:r>
            <a:r>
              <a:rPr lang="en-US" dirty="0">
                <a:latin typeface="Cambria Math"/>
                <a:ea typeface="Cambria Math"/>
              </a:rPr>
              <a:t>≠</a:t>
            </a:r>
            <a:r>
              <a:rPr lang="en-US" i="1" dirty="0">
                <a:ea typeface="Cambria Math" pitchFamily="18" charset="0"/>
              </a:rPr>
              <a:t> j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4" name="Content Placeholder 3" descr="08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600" y="2438400"/>
            <a:ext cx="1098804" cy="1116180"/>
          </a:xfrm>
          <a:prstGeom prst="rect">
            <a:avLst/>
          </a:prstGeom>
        </p:spPr>
      </p:pic>
      <p:pic>
        <p:nvPicPr>
          <p:cNvPr id="5" name="Content Placeholder 5" descr="08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5738" y="3733800"/>
            <a:ext cx="3326624" cy="16763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Relation on a 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: Suppose that the relation </a:t>
            </a:r>
            <a:r>
              <a:rPr lang="en-US" i="1" dirty="0"/>
              <a:t>R</a:t>
            </a:r>
            <a:r>
              <a:rPr lang="en-US" dirty="0"/>
              <a:t> on a set is represented by the matrix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FF0000"/>
                </a:solidFill>
              </a:rPr>
              <a:t>Is </a:t>
            </a:r>
            <a:r>
              <a:rPr lang="en-US" b="1" i="1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rgbClr val="FF0000"/>
                </a:solidFill>
              </a:rPr>
              <a:t> reflexive, </a:t>
            </a:r>
            <a:r>
              <a:rPr lang="en-US" b="1" dirty="0">
                <a:solidFill>
                  <a:srgbClr val="00B0F0"/>
                </a:solidFill>
              </a:rPr>
              <a:t>symmetric</a:t>
            </a:r>
            <a:r>
              <a:rPr lang="en-US" b="1" dirty="0">
                <a:solidFill>
                  <a:srgbClr val="FF0000"/>
                </a:solidFill>
              </a:rPr>
              <a:t>, and/or </a:t>
            </a:r>
            <a:r>
              <a:rPr lang="en-US" b="1" dirty="0">
                <a:solidFill>
                  <a:srgbClr val="00B050"/>
                </a:solidFill>
              </a:rPr>
              <a:t>antisymmetric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   Because all the diagonal elements are equal to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is reflexive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   Because </a:t>
            </a:r>
            <a:r>
              <a:rPr lang="en-US" i="1" dirty="0"/>
              <a:t>M</a:t>
            </a:r>
            <a:r>
              <a:rPr lang="en-US" i="1" baseline="-25000" dirty="0"/>
              <a:t>R</a:t>
            </a:r>
            <a:r>
              <a:rPr lang="en-US" dirty="0"/>
              <a:t> is symmetric,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is symmetric </a:t>
            </a:r>
            <a:r>
              <a:rPr lang="en-US" dirty="0"/>
              <a:t>and </a:t>
            </a:r>
            <a:r>
              <a:rPr lang="en-US" b="1" dirty="0">
                <a:solidFill>
                  <a:srgbClr val="00B050"/>
                </a:solidFill>
              </a:rPr>
              <a:t>not antisymmetric</a:t>
            </a:r>
            <a:r>
              <a:rPr lang="en-US" dirty="0"/>
              <a:t> because both </a:t>
            </a:r>
            <a:r>
              <a:rPr lang="en-US" i="1" dirty="0"/>
              <a:t>m</a:t>
            </a:r>
            <a:r>
              <a:rPr lang="en-US" baseline="-25000" dirty="0">
                <a:latin typeface="Cambria" pitchFamily="18" charset="0"/>
              </a:rPr>
              <a:t>1,2</a:t>
            </a:r>
            <a:r>
              <a:rPr lang="en-US" dirty="0"/>
              <a:t> and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2,1</a:t>
            </a:r>
            <a:r>
              <a:rPr lang="en-US" dirty="0"/>
              <a:t>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</a:t>
            </a:r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648200" y="2743200"/>
            <a:ext cx="2308860" cy="9124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Relations Using Digraphs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 </a:t>
            </a:r>
            <a:r>
              <a:rPr lang="en-US" i="1" dirty="0"/>
              <a:t>directed graph</a:t>
            </a:r>
            <a:r>
              <a:rPr lang="en-US" dirty="0"/>
              <a:t>, or </a:t>
            </a:r>
            <a:r>
              <a:rPr lang="en-US" i="1" dirty="0"/>
              <a:t>digraph</a:t>
            </a:r>
            <a:r>
              <a:rPr lang="en-US" dirty="0"/>
              <a:t>, consists of a set </a:t>
            </a:r>
            <a:r>
              <a:rPr lang="en-US" b="1" i="1" dirty="0">
                <a:solidFill>
                  <a:srgbClr val="FF0000"/>
                </a:solidFill>
              </a:rPr>
              <a:t>V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>
                <a:solidFill>
                  <a:srgbClr val="FF0000"/>
                </a:solidFill>
              </a:rPr>
              <a:t>vertices</a:t>
            </a:r>
            <a:r>
              <a:rPr lang="en-US" b="1" dirty="0">
                <a:solidFill>
                  <a:srgbClr val="FF0000"/>
                </a:solidFill>
              </a:rPr>
              <a:t> (or </a:t>
            </a:r>
            <a:r>
              <a:rPr lang="en-US" b="1" i="1" dirty="0">
                <a:solidFill>
                  <a:srgbClr val="FF0000"/>
                </a:solidFill>
              </a:rPr>
              <a:t>nodes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together with a set </a:t>
            </a:r>
            <a:r>
              <a:rPr lang="en-US" b="1" i="1" dirty="0">
                <a:solidFill>
                  <a:srgbClr val="00B050"/>
                </a:solidFill>
              </a:rPr>
              <a:t>E</a:t>
            </a:r>
            <a:r>
              <a:rPr lang="en-US" dirty="0"/>
              <a:t> of ordered pairs of elements of </a:t>
            </a:r>
            <a:r>
              <a:rPr lang="en-US" i="1" dirty="0"/>
              <a:t>V</a:t>
            </a:r>
            <a:r>
              <a:rPr lang="en-US" dirty="0"/>
              <a:t> called </a:t>
            </a:r>
            <a:r>
              <a:rPr lang="en-US" b="1" i="1" dirty="0">
                <a:solidFill>
                  <a:srgbClr val="00B050"/>
                </a:solidFill>
              </a:rPr>
              <a:t>edges</a:t>
            </a:r>
            <a:r>
              <a:rPr lang="en-US" b="1" dirty="0">
                <a:solidFill>
                  <a:srgbClr val="00B050"/>
                </a:solidFill>
              </a:rPr>
              <a:t> (or </a:t>
            </a:r>
            <a:r>
              <a:rPr lang="en-US" b="1" i="1" dirty="0">
                <a:solidFill>
                  <a:srgbClr val="00B050"/>
                </a:solidFill>
              </a:rPr>
              <a:t>arcs</a:t>
            </a:r>
            <a:r>
              <a:rPr lang="en-US" b="1" dirty="0">
                <a:solidFill>
                  <a:srgbClr val="00B050"/>
                </a:solidFill>
              </a:rPr>
              <a:t>). </a:t>
            </a:r>
            <a:r>
              <a:rPr lang="en-US" dirty="0"/>
              <a:t>The vertex </a:t>
            </a:r>
            <a:r>
              <a:rPr lang="en-US" b="1" i="1" dirty="0">
                <a:solidFill>
                  <a:srgbClr val="0070C0"/>
                </a:solidFill>
              </a:rPr>
              <a:t>a</a:t>
            </a:r>
            <a:r>
              <a:rPr lang="en-US" b="1" dirty="0">
                <a:solidFill>
                  <a:srgbClr val="0070C0"/>
                </a:solidFill>
              </a:rPr>
              <a:t> is called the </a:t>
            </a:r>
            <a:r>
              <a:rPr lang="en-US" b="1" i="1" dirty="0">
                <a:solidFill>
                  <a:srgbClr val="0070C0"/>
                </a:solidFill>
              </a:rPr>
              <a:t>initial vertex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of the edge 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i="1" dirty="0" err="1">
                <a:solidFill>
                  <a:srgbClr val="0070C0"/>
                </a:solidFill>
              </a:rPr>
              <a:t>a</a:t>
            </a:r>
            <a:r>
              <a:rPr lang="en-US" b="1" dirty="0" err="1">
                <a:solidFill>
                  <a:srgbClr val="0070C0"/>
                </a:solidFill>
              </a:rPr>
              <a:t>,</a:t>
            </a:r>
            <a:r>
              <a:rPr lang="en-US" b="1" i="1" dirty="0" err="1">
                <a:solidFill>
                  <a:srgbClr val="0070C0"/>
                </a:solidFill>
              </a:rPr>
              <a:t>b</a:t>
            </a:r>
            <a:r>
              <a:rPr lang="en-US" b="1" dirty="0">
                <a:solidFill>
                  <a:srgbClr val="0070C0"/>
                </a:solidFill>
              </a:rPr>
              <a:t>), </a:t>
            </a:r>
            <a:r>
              <a:rPr lang="en-US" dirty="0"/>
              <a:t>and the vertex </a:t>
            </a:r>
            <a:r>
              <a:rPr lang="en-US" b="1" i="1" dirty="0">
                <a:solidFill>
                  <a:srgbClr val="0070C0"/>
                </a:solidFill>
              </a:rPr>
              <a:t>b</a:t>
            </a:r>
            <a:r>
              <a:rPr lang="en-US" b="1" dirty="0">
                <a:solidFill>
                  <a:srgbClr val="0070C0"/>
                </a:solidFill>
              </a:rPr>
              <a:t> is called the </a:t>
            </a:r>
            <a:r>
              <a:rPr lang="en-US" b="1" i="1" dirty="0">
                <a:solidFill>
                  <a:srgbClr val="0070C0"/>
                </a:solidFill>
              </a:rPr>
              <a:t>terminal vertex </a:t>
            </a:r>
            <a:r>
              <a:rPr lang="en-US" dirty="0"/>
              <a:t>of this edge.</a:t>
            </a:r>
          </a:p>
          <a:p>
            <a:pPr lvl="1"/>
            <a:r>
              <a:rPr lang="en-US" sz="3100" dirty="0"/>
              <a:t>An edge of the form </a:t>
            </a:r>
            <a:r>
              <a:rPr lang="en-US" sz="3100" b="1" dirty="0">
                <a:solidFill>
                  <a:srgbClr val="7030A0"/>
                </a:solidFill>
              </a:rPr>
              <a:t>(</a:t>
            </a:r>
            <a:r>
              <a:rPr lang="en-US" sz="3100" b="1" i="1" dirty="0" err="1">
                <a:solidFill>
                  <a:srgbClr val="7030A0"/>
                </a:solidFill>
              </a:rPr>
              <a:t>a</a:t>
            </a:r>
            <a:r>
              <a:rPr lang="en-US" sz="3100" b="1" dirty="0" err="1">
                <a:solidFill>
                  <a:srgbClr val="7030A0"/>
                </a:solidFill>
              </a:rPr>
              <a:t>,</a:t>
            </a:r>
            <a:r>
              <a:rPr lang="en-US" sz="3100" b="1" i="1" dirty="0" err="1">
                <a:solidFill>
                  <a:srgbClr val="7030A0"/>
                </a:solidFill>
              </a:rPr>
              <a:t>a</a:t>
            </a:r>
            <a:r>
              <a:rPr lang="en-US" sz="3100" b="1" dirty="0">
                <a:solidFill>
                  <a:srgbClr val="7030A0"/>
                </a:solidFill>
              </a:rPr>
              <a:t>) </a:t>
            </a:r>
            <a:r>
              <a:rPr lang="en-US" sz="3100" dirty="0"/>
              <a:t>is called a </a:t>
            </a:r>
            <a:r>
              <a:rPr lang="en-US" sz="3100" b="1" i="1" dirty="0">
                <a:solidFill>
                  <a:srgbClr val="7030A0"/>
                </a:solidFill>
              </a:rPr>
              <a:t>loop</a:t>
            </a:r>
            <a:r>
              <a:rPr lang="en-US" sz="3100" dirty="0"/>
              <a:t>.  </a:t>
            </a:r>
          </a:p>
          <a:p>
            <a:pPr>
              <a:buNone/>
            </a:pPr>
            <a:r>
              <a:rPr lang="en-US" b="1" dirty="0"/>
              <a:t>    </a:t>
            </a:r>
          </a:p>
          <a:p>
            <a:pPr>
              <a:buNone/>
            </a:pPr>
            <a:r>
              <a:rPr lang="en-US" b="1" dirty="0"/>
              <a:t>  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:  A drawing of the directed graph with vertices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and </a:t>
            </a:r>
            <a:r>
              <a:rPr lang="en-US" i="1" dirty="0"/>
              <a:t>d</a:t>
            </a:r>
            <a:r>
              <a:rPr lang="en-US" dirty="0"/>
              <a:t>, and edges  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),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), (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), (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), (</a:t>
            </a:r>
            <a:r>
              <a:rPr lang="en-US" i="1" dirty="0"/>
              <a:t>c</a:t>
            </a:r>
            <a:r>
              <a:rPr lang="en-US" dirty="0"/>
              <a:t>, a), (</a:t>
            </a:r>
            <a:r>
              <a:rPr lang="en-US" i="1" dirty="0"/>
              <a:t>c,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), and 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is shown here.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Content Placeholder 3" descr="08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4495800"/>
            <a:ext cx="1752600" cy="19906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Digraphs Representing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Example 8</a:t>
            </a:r>
            <a:r>
              <a:rPr lang="en-US" dirty="0"/>
              <a:t>: What are the ordered pairs in the relation </a:t>
            </a:r>
            <a:endParaRPr lang="en-US" i="1" dirty="0"/>
          </a:p>
          <a:p>
            <a:pPr>
              <a:buNone/>
            </a:pPr>
            <a:r>
              <a:rPr lang="en-US" i="1" dirty="0"/>
              <a:t>   </a:t>
            </a:r>
            <a:r>
              <a:rPr lang="en-US" dirty="0"/>
              <a:t>represented by this </a:t>
            </a:r>
            <a:r>
              <a:rPr lang="en-US" b="1" dirty="0">
                <a:solidFill>
                  <a:srgbClr val="FF0000"/>
                </a:solidFill>
              </a:rPr>
              <a:t>directed graph</a:t>
            </a:r>
            <a:r>
              <a:rPr lang="en-US" dirty="0"/>
              <a:t>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Solution</a:t>
            </a:r>
            <a:r>
              <a:rPr lang="en-US" dirty="0"/>
              <a:t>: The </a:t>
            </a:r>
            <a:r>
              <a:rPr lang="en-US" b="1" dirty="0">
                <a:solidFill>
                  <a:srgbClr val="FF0000"/>
                </a:solidFill>
              </a:rPr>
              <a:t>ordered pairs in the relation </a:t>
            </a:r>
            <a:r>
              <a:rPr lang="en-US" dirty="0"/>
              <a:t>are</a:t>
            </a:r>
          </a:p>
          <a:p>
            <a:pPr>
              <a:buNone/>
            </a:pPr>
            <a:r>
              <a:rPr lang="en-US" sz="2800" i="1" dirty="0"/>
              <a:t>   </a:t>
            </a:r>
            <a:r>
              <a:rPr lang="en-US" sz="2800" b="1" dirty="0">
                <a:solidFill>
                  <a:srgbClr val="FF0000"/>
                </a:solidFill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1, 3</a:t>
            </a:r>
            <a:r>
              <a:rPr lang="en-US" sz="2800" b="1" dirty="0">
                <a:solidFill>
                  <a:srgbClr val="FF0000"/>
                </a:solidFill>
              </a:rPr>
              <a:t>), (</a:t>
            </a:r>
            <a:r>
              <a:rPr lang="en-US" sz="28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1, 4</a:t>
            </a:r>
            <a:r>
              <a:rPr lang="en-US" sz="2800" b="1" dirty="0">
                <a:solidFill>
                  <a:srgbClr val="FF0000"/>
                </a:solidFill>
              </a:rPr>
              <a:t>), (</a:t>
            </a:r>
            <a:r>
              <a:rPr lang="en-US" sz="28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2, 1</a:t>
            </a:r>
            <a:r>
              <a:rPr lang="en-US" sz="2800" b="1" dirty="0">
                <a:solidFill>
                  <a:srgbClr val="FF0000"/>
                </a:solidFill>
              </a:rPr>
              <a:t>), (</a:t>
            </a:r>
            <a:r>
              <a:rPr lang="en-US" sz="28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2, 2</a:t>
            </a:r>
            <a:r>
              <a:rPr lang="en-US" sz="2800" b="1" dirty="0">
                <a:solidFill>
                  <a:srgbClr val="FF0000"/>
                </a:solidFill>
              </a:rPr>
              <a:t>), (</a:t>
            </a:r>
            <a:r>
              <a:rPr lang="en-US" sz="28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2, 3</a:t>
            </a:r>
            <a:r>
              <a:rPr lang="en-US" sz="2800" b="1" dirty="0">
                <a:solidFill>
                  <a:srgbClr val="FF0000"/>
                </a:solidFill>
              </a:rPr>
              <a:t>), (</a:t>
            </a:r>
            <a:r>
              <a:rPr lang="en-US" sz="28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3, 1</a:t>
            </a:r>
            <a:r>
              <a:rPr lang="en-US" sz="2800" b="1" dirty="0">
                <a:solidFill>
                  <a:srgbClr val="FF0000"/>
                </a:solidFill>
              </a:rPr>
              <a:t>), (</a:t>
            </a:r>
            <a:r>
              <a:rPr lang="en-US" sz="28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3, 3</a:t>
            </a:r>
            <a:r>
              <a:rPr lang="en-US" sz="2800" b="1" dirty="0">
                <a:solidFill>
                  <a:srgbClr val="FF0000"/>
                </a:solidFill>
              </a:rPr>
              <a:t>),        (</a:t>
            </a:r>
            <a:r>
              <a:rPr lang="en-US" sz="28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4, 1</a:t>
            </a:r>
            <a:r>
              <a:rPr lang="en-US" sz="2800" b="1" dirty="0">
                <a:solidFill>
                  <a:srgbClr val="FF0000"/>
                </a:solidFill>
              </a:rPr>
              <a:t>),  and (</a:t>
            </a:r>
            <a:r>
              <a:rPr lang="en-US" sz="28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4, 3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6" name="Content Placeholder 5" descr="08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2590799"/>
            <a:ext cx="1524000" cy="16337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Determining which Properties a Relation has from its Digraph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46939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i="1" dirty="0"/>
          </a:p>
          <a:p>
            <a:r>
              <a:rPr lang="en-US" b="1" i="1" dirty="0">
                <a:solidFill>
                  <a:srgbClr val="FF0000"/>
                </a:solidFill>
                <a:ea typeface="Cambria Math"/>
              </a:rPr>
              <a:t>Reflexivity</a:t>
            </a:r>
            <a:r>
              <a:rPr lang="en-US" dirty="0">
                <a:ea typeface="Cambria Math"/>
              </a:rPr>
              <a:t>: A </a:t>
            </a:r>
            <a:r>
              <a:rPr lang="en-US" dirty="0">
                <a:solidFill>
                  <a:srgbClr val="FF0000"/>
                </a:solidFill>
                <a:ea typeface="Cambria Math"/>
              </a:rPr>
              <a:t>loop</a:t>
            </a:r>
            <a:r>
              <a:rPr lang="en-US" dirty="0">
                <a:ea typeface="Cambria Math"/>
              </a:rPr>
              <a:t> must be present </a:t>
            </a:r>
            <a:r>
              <a:rPr lang="en-US" dirty="0">
                <a:solidFill>
                  <a:srgbClr val="FF0000"/>
                </a:solidFill>
                <a:ea typeface="Cambria Math"/>
              </a:rPr>
              <a:t>at all vertices </a:t>
            </a:r>
            <a:r>
              <a:rPr lang="en-US" dirty="0">
                <a:ea typeface="Cambria Math"/>
              </a:rPr>
              <a:t>in the graph.</a:t>
            </a:r>
            <a:br>
              <a:rPr lang="en-US" dirty="0">
                <a:ea typeface="Cambria Math"/>
              </a:rPr>
            </a:br>
            <a:endParaRPr lang="en-US" dirty="0">
              <a:ea typeface="Cambria Math"/>
            </a:endParaRPr>
          </a:p>
          <a:p>
            <a:r>
              <a:rPr lang="en-US" b="1" i="1" dirty="0">
                <a:solidFill>
                  <a:srgbClr val="00B050"/>
                </a:solidFill>
                <a:ea typeface="Cambria Math"/>
              </a:rPr>
              <a:t>Symmetry</a:t>
            </a:r>
            <a:r>
              <a:rPr lang="en-US" dirty="0">
                <a:latin typeface="Cambria Math"/>
                <a:ea typeface="Cambria Math"/>
              </a:rPr>
              <a:t>: If 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solidFill>
                  <a:srgbClr val="00B050"/>
                </a:solidFill>
                <a:ea typeface="Cambria Math"/>
              </a:rPr>
              <a:t>(</a:t>
            </a:r>
            <a:r>
              <a:rPr lang="en-US" i="1" dirty="0" err="1">
                <a:solidFill>
                  <a:srgbClr val="00B050"/>
                </a:solidFill>
                <a:ea typeface="Cambria Math"/>
              </a:rPr>
              <a:t>x,y</a:t>
            </a:r>
            <a:r>
              <a:rPr lang="en-US" dirty="0">
                <a:solidFill>
                  <a:srgbClr val="00B050"/>
                </a:solidFill>
                <a:ea typeface="Cambria Math"/>
              </a:rPr>
              <a:t>) </a:t>
            </a:r>
            <a:r>
              <a:rPr lang="en-US" dirty="0">
                <a:ea typeface="Cambria Math"/>
              </a:rPr>
              <a:t>is an edge,</a:t>
            </a:r>
            <a:r>
              <a:rPr lang="en-US" i="1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then so is </a:t>
            </a:r>
            <a:r>
              <a:rPr lang="en-US" dirty="0">
                <a:solidFill>
                  <a:srgbClr val="00B050"/>
                </a:solidFill>
                <a:ea typeface="Cambria Math"/>
              </a:rPr>
              <a:t>(</a:t>
            </a:r>
            <a:r>
              <a:rPr lang="en-US" i="1" dirty="0" err="1">
                <a:solidFill>
                  <a:srgbClr val="00B050"/>
                </a:solidFill>
                <a:ea typeface="Cambria Math"/>
              </a:rPr>
              <a:t>y,x</a:t>
            </a:r>
            <a:r>
              <a:rPr lang="en-US" dirty="0">
                <a:solidFill>
                  <a:srgbClr val="00B050"/>
                </a:solidFill>
                <a:ea typeface="Cambria Math"/>
              </a:rPr>
              <a:t>)</a:t>
            </a:r>
            <a:r>
              <a:rPr lang="en-US" i="1" dirty="0">
                <a:ea typeface="Cambria Math"/>
              </a:rPr>
              <a:t>.</a:t>
            </a:r>
            <a:br>
              <a:rPr lang="en-US" i="1" dirty="0">
                <a:ea typeface="Cambria Math"/>
              </a:rPr>
            </a:br>
            <a:endParaRPr lang="en-US" i="1" dirty="0">
              <a:ea typeface="Cambria Math"/>
            </a:endParaRPr>
          </a:p>
          <a:p>
            <a:r>
              <a:rPr lang="en-US" b="1" i="1" dirty="0" err="1">
                <a:solidFill>
                  <a:srgbClr val="00B0F0"/>
                </a:solidFill>
                <a:ea typeface="Cambria Math"/>
              </a:rPr>
              <a:t>Antisymmetry</a:t>
            </a:r>
            <a:r>
              <a:rPr lang="en-US" dirty="0">
                <a:ea typeface="Cambria Math"/>
              </a:rPr>
              <a:t>: If </a:t>
            </a:r>
            <a:r>
              <a:rPr lang="en-US" dirty="0">
                <a:solidFill>
                  <a:srgbClr val="00B0F0"/>
                </a:solidFill>
                <a:ea typeface="Cambria Math"/>
              </a:rPr>
              <a:t>(</a:t>
            </a:r>
            <a:r>
              <a:rPr lang="en-US" i="1" dirty="0" err="1">
                <a:solidFill>
                  <a:srgbClr val="00B0F0"/>
                </a:solidFill>
                <a:ea typeface="Cambria Math"/>
              </a:rPr>
              <a:t>x,y</a:t>
            </a:r>
            <a:r>
              <a:rPr lang="en-US" dirty="0">
                <a:solidFill>
                  <a:srgbClr val="00B0F0"/>
                </a:solidFill>
                <a:ea typeface="Cambria Math"/>
              </a:rPr>
              <a:t>) with </a:t>
            </a:r>
            <a:r>
              <a:rPr lang="en-US" i="1" dirty="0">
                <a:solidFill>
                  <a:srgbClr val="00B0F0"/>
                </a:solidFill>
                <a:ea typeface="Cambria Math"/>
              </a:rPr>
              <a:t>x </a:t>
            </a:r>
            <a:r>
              <a:rPr lang="en-US" dirty="0">
                <a:solidFill>
                  <a:srgbClr val="00B0F0"/>
                </a:solidFill>
                <a:latin typeface="Cambria Math"/>
                <a:ea typeface="Cambria Math"/>
              </a:rPr>
              <a:t>≠</a:t>
            </a:r>
            <a:r>
              <a:rPr lang="en-US" i="1" dirty="0">
                <a:solidFill>
                  <a:srgbClr val="00B0F0"/>
                </a:solidFill>
                <a:latin typeface="Cambria Math"/>
                <a:ea typeface="Cambria Math"/>
              </a:rPr>
              <a:t> </a:t>
            </a:r>
            <a:r>
              <a:rPr lang="en-US" i="1" dirty="0">
                <a:solidFill>
                  <a:srgbClr val="00B0F0"/>
                </a:solidFill>
                <a:ea typeface="Cambria Math"/>
              </a:rPr>
              <a:t>y</a:t>
            </a:r>
            <a:r>
              <a:rPr lang="en-US" dirty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dirty="0">
                <a:ea typeface="Cambria Math"/>
              </a:rPr>
              <a:t>is an edge, then </a:t>
            </a:r>
            <a:r>
              <a:rPr lang="en-US" dirty="0">
                <a:solidFill>
                  <a:srgbClr val="00B0F0"/>
                </a:solidFill>
                <a:ea typeface="Cambria Math"/>
              </a:rPr>
              <a:t>(</a:t>
            </a:r>
            <a:r>
              <a:rPr lang="en-US" i="1" dirty="0" err="1">
                <a:solidFill>
                  <a:srgbClr val="00B0F0"/>
                </a:solidFill>
                <a:ea typeface="Cambria Math"/>
              </a:rPr>
              <a:t>y,x</a:t>
            </a:r>
            <a:r>
              <a:rPr lang="en-US" dirty="0">
                <a:solidFill>
                  <a:srgbClr val="00B0F0"/>
                </a:solidFill>
                <a:ea typeface="Cambria Math"/>
              </a:rPr>
              <a:t>) is not an edge</a:t>
            </a:r>
            <a:r>
              <a:rPr lang="en-US" dirty="0">
                <a:ea typeface="Cambria Math"/>
              </a:rPr>
              <a:t>. </a:t>
            </a:r>
            <a:br>
              <a:rPr lang="en-US" dirty="0">
                <a:ea typeface="Cambria Math"/>
              </a:rPr>
            </a:br>
            <a:endParaRPr lang="en-US" dirty="0">
              <a:ea typeface="Cambria Math"/>
            </a:endParaRPr>
          </a:p>
          <a:p>
            <a:r>
              <a:rPr lang="en-US" b="1" i="1" dirty="0">
                <a:solidFill>
                  <a:srgbClr val="7030A0"/>
                </a:solidFill>
                <a:ea typeface="Cambria Math"/>
              </a:rPr>
              <a:t>Transitivity</a:t>
            </a:r>
            <a:r>
              <a:rPr lang="en-US" dirty="0">
                <a:latin typeface="Cambria Math"/>
                <a:ea typeface="Cambria Math"/>
              </a:rPr>
              <a:t>: If </a:t>
            </a:r>
            <a:r>
              <a:rPr lang="en-US" dirty="0">
                <a:solidFill>
                  <a:srgbClr val="7030A0"/>
                </a:solidFill>
                <a:ea typeface="Cambria Math"/>
              </a:rPr>
              <a:t>(</a:t>
            </a:r>
            <a:r>
              <a:rPr lang="en-US" i="1" dirty="0" err="1">
                <a:solidFill>
                  <a:srgbClr val="7030A0"/>
                </a:solidFill>
                <a:ea typeface="Cambria Math"/>
              </a:rPr>
              <a:t>x,y</a:t>
            </a:r>
            <a:r>
              <a:rPr lang="en-US" dirty="0">
                <a:solidFill>
                  <a:srgbClr val="7030A0"/>
                </a:solidFill>
                <a:ea typeface="Cambria Math"/>
              </a:rPr>
              <a:t>) and (</a:t>
            </a:r>
            <a:r>
              <a:rPr lang="en-US" i="1" dirty="0" err="1">
                <a:solidFill>
                  <a:srgbClr val="7030A0"/>
                </a:solidFill>
                <a:ea typeface="Cambria Math"/>
              </a:rPr>
              <a:t>y,z</a:t>
            </a:r>
            <a:r>
              <a:rPr lang="en-US" dirty="0">
                <a:solidFill>
                  <a:srgbClr val="7030A0"/>
                </a:solidFill>
                <a:ea typeface="Cambria Math"/>
              </a:rPr>
              <a:t>)</a:t>
            </a:r>
            <a:r>
              <a:rPr lang="en-US" i="1" dirty="0">
                <a:solidFill>
                  <a:srgbClr val="7030A0"/>
                </a:solidFill>
                <a:ea typeface="Cambria Math"/>
              </a:rPr>
              <a:t> </a:t>
            </a:r>
            <a:r>
              <a:rPr lang="en-US" dirty="0">
                <a:ea typeface="Cambria Math"/>
              </a:rPr>
              <a:t>are edges, then so is </a:t>
            </a:r>
            <a:r>
              <a:rPr lang="en-US" dirty="0">
                <a:solidFill>
                  <a:srgbClr val="7030A0"/>
                </a:solidFill>
                <a:ea typeface="Cambria Math"/>
              </a:rPr>
              <a:t>(</a:t>
            </a:r>
            <a:r>
              <a:rPr lang="en-US" i="1" dirty="0" err="1">
                <a:solidFill>
                  <a:srgbClr val="7030A0"/>
                </a:solidFill>
                <a:ea typeface="Cambria Math"/>
              </a:rPr>
              <a:t>x,z</a:t>
            </a:r>
            <a:r>
              <a:rPr lang="en-US" dirty="0">
                <a:solidFill>
                  <a:srgbClr val="7030A0"/>
                </a:solidFill>
                <a:ea typeface="Cambria Math"/>
              </a:rPr>
              <a:t>)</a:t>
            </a:r>
            <a:r>
              <a:rPr lang="en-US" i="1" dirty="0">
                <a:solidFill>
                  <a:srgbClr val="7030A0"/>
                </a:solidFill>
                <a:ea typeface="Cambria Math"/>
              </a:rPr>
              <a:t>. </a:t>
            </a:r>
            <a:endParaRPr lang="en-US" dirty="0">
              <a:solidFill>
                <a:srgbClr val="7030A0"/>
              </a:solidFill>
              <a:ea typeface="Cambria Math"/>
            </a:endParaRPr>
          </a:p>
          <a:p>
            <a:pPr marL="393192" lvl="1" indent="0">
              <a:buNone/>
            </a:pPr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5908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4400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" y="49530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Reflexive?</a:t>
            </a:r>
            <a:r>
              <a:rPr lang="en-US" b="1" dirty="0">
                <a:solidFill>
                  <a:srgbClr val="FF0000"/>
                </a:solidFill>
              </a:rPr>
              <a:t> No</a:t>
            </a:r>
            <a:r>
              <a:rPr lang="en-US" dirty="0"/>
              <a:t>, not every vertex has a loop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Symmetric?</a:t>
            </a:r>
            <a:r>
              <a:rPr lang="en-US" b="1" dirty="0">
                <a:solidFill>
                  <a:srgbClr val="00B050"/>
                </a:solidFill>
              </a:rPr>
              <a:t> Yes  </a:t>
            </a:r>
            <a:r>
              <a:rPr lang="en-US" dirty="0"/>
              <a:t>(trivially), there is no edge from  one vertex to another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i="1" dirty="0">
                <a:solidFill>
                  <a:srgbClr val="00B0F0"/>
                </a:solidFill>
              </a:rPr>
              <a:t>Antisymmetric?</a:t>
            </a:r>
            <a:r>
              <a:rPr lang="en-US" b="1" dirty="0">
                <a:solidFill>
                  <a:srgbClr val="00B0F0"/>
                </a:solidFill>
              </a:rPr>
              <a:t> Yes</a:t>
            </a:r>
            <a:r>
              <a:rPr lang="en-US" dirty="0"/>
              <a:t>  (trivially), there is no edge from one vertex</a:t>
            </a:r>
          </a:p>
          <a:p>
            <a:r>
              <a:rPr lang="en-US" dirty="0"/>
              <a:t>                 to another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i="1" dirty="0">
                <a:solidFill>
                  <a:srgbClr val="7030A0"/>
                </a:solidFill>
              </a:rPr>
              <a:t>Transitive?</a:t>
            </a:r>
            <a:r>
              <a:rPr lang="en-US" b="1" dirty="0">
                <a:solidFill>
                  <a:srgbClr val="7030A0"/>
                </a:solidFill>
              </a:rPr>
              <a:t> Yes</a:t>
            </a:r>
            <a:r>
              <a:rPr lang="en-US" dirty="0"/>
              <a:t>, (trivially) since there is no edge from one vertex to another</a:t>
            </a:r>
          </a:p>
        </p:txBody>
      </p:sp>
      <p:sp>
        <p:nvSpPr>
          <p:cNvPr id="21" name="Oval 20"/>
          <p:cNvSpPr/>
          <p:nvPr/>
        </p:nvSpPr>
        <p:spPr>
          <a:xfrm>
            <a:off x="26670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2443216" y="2399168"/>
            <a:ext cx="382419" cy="353085"/>
          </a:xfrm>
          <a:custGeom>
            <a:avLst/>
            <a:gdLst>
              <a:gd name="connsiteX0" fmla="*/ 127968 w 382419"/>
              <a:gd name="connsiteY0" fmla="*/ 353085 h 353085"/>
              <a:gd name="connsiteX1" fmla="*/ 37434 w 382419"/>
              <a:gd name="connsiteY1" fmla="*/ 280658 h 353085"/>
              <a:gd name="connsiteX2" fmla="*/ 19327 w 382419"/>
              <a:gd name="connsiteY2" fmla="*/ 253497 h 353085"/>
              <a:gd name="connsiteX3" fmla="*/ 1220 w 382419"/>
              <a:gd name="connsiteY3" fmla="*/ 226337 h 353085"/>
              <a:gd name="connsiteX4" fmla="*/ 10273 w 382419"/>
              <a:gd name="connsiteY4" fmla="*/ 99588 h 353085"/>
              <a:gd name="connsiteX5" fmla="*/ 73647 w 382419"/>
              <a:gd name="connsiteY5" fmla="*/ 27161 h 353085"/>
              <a:gd name="connsiteX6" fmla="*/ 164182 w 382419"/>
              <a:gd name="connsiteY6" fmla="*/ 0 h 353085"/>
              <a:gd name="connsiteX7" fmla="*/ 290931 w 382419"/>
              <a:gd name="connsiteY7" fmla="*/ 18107 h 353085"/>
              <a:gd name="connsiteX8" fmla="*/ 318091 w 382419"/>
              <a:gd name="connsiteY8" fmla="*/ 36214 h 353085"/>
              <a:gd name="connsiteX9" fmla="*/ 327144 w 382419"/>
              <a:gd name="connsiteY9" fmla="*/ 63375 h 353085"/>
              <a:gd name="connsiteX10" fmla="*/ 345251 w 382419"/>
              <a:gd name="connsiteY10" fmla="*/ 90535 h 353085"/>
              <a:gd name="connsiteX11" fmla="*/ 363358 w 382419"/>
              <a:gd name="connsiteY11" fmla="*/ 144856 h 353085"/>
              <a:gd name="connsiteX12" fmla="*/ 372412 w 382419"/>
              <a:gd name="connsiteY12" fmla="*/ 172016 h 353085"/>
              <a:gd name="connsiteX13" fmla="*/ 381465 w 382419"/>
              <a:gd name="connsiteY13" fmla="*/ 208230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2419" h="353085">
                <a:moveTo>
                  <a:pt x="127968" y="353085"/>
                </a:moveTo>
                <a:cubicBezTo>
                  <a:pt x="53002" y="328098"/>
                  <a:pt x="84234" y="350860"/>
                  <a:pt x="37434" y="280658"/>
                </a:cubicBezTo>
                <a:lnTo>
                  <a:pt x="19327" y="253497"/>
                </a:lnTo>
                <a:lnTo>
                  <a:pt x="1220" y="226337"/>
                </a:lnTo>
                <a:cubicBezTo>
                  <a:pt x="4238" y="184087"/>
                  <a:pt x="0" y="140681"/>
                  <a:pt x="10273" y="99588"/>
                </a:cubicBezTo>
                <a:cubicBezTo>
                  <a:pt x="17157" y="72052"/>
                  <a:pt x="46063" y="39421"/>
                  <a:pt x="73647" y="27161"/>
                </a:cubicBezTo>
                <a:cubicBezTo>
                  <a:pt x="101983" y="14567"/>
                  <a:pt x="134087" y="7524"/>
                  <a:pt x="164182" y="0"/>
                </a:cubicBezTo>
                <a:cubicBezTo>
                  <a:pt x="189615" y="2312"/>
                  <a:pt x="256099" y="691"/>
                  <a:pt x="290931" y="18107"/>
                </a:cubicBezTo>
                <a:cubicBezTo>
                  <a:pt x="300663" y="22973"/>
                  <a:pt x="309038" y="30178"/>
                  <a:pt x="318091" y="36214"/>
                </a:cubicBezTo>
                <a:cubicBezTo>
                  <a:pt x="321109" y="45268"/>
                  <a:pt x="322876" y="54839"/>
                  <a:pt x="327144" y="63375"/>
                </a:cubicBezTo>
                <a:cubicBezTo>
                  <a:pt x="332010" y="73107"/>
                  <a:pt x="340832" y="80592"/>
                  <a:pt x="345251" y="90535"/>
                </a:cubicBezTo>
                <a:cubicBezTo>
                  <a:pt x="353003" y="107976"/>
                  <a:pt x="357322" y="126749"/>
                  <a:pt x="363358" y="144856"/>
                </a:cubicBezTo>
                <a:lnTo>
                  <a:pt x="372412" y="172016"/>
                </a:lnTo>
                <a:cubicBezTo>
                  <a:pt x="382419" y="202038"/>
                  <a:pt x="381465" y="189634"/>
                  <a:pt x="381465" y="20823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133600" y="2743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67200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6000" y="4114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67200" y="2667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b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Determining which Properties a Relation has from its Digraph – Example 1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44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9200" y="47244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Reflexive?</a:t>
            </a:r>
            <a:r>
              <a:rPr lang="en-US" b="1" dirty="0">
                <a:solidFill>
                  <a:srgbClr val="FF0000"/>
                </a:solidFill>
              </a:rPr>
              <a:t> No</a:t>
            </a:r>
            <a:r>
              <a:rPr lang="en-US" dirty="0"/>
              <a:t>, there are no loops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Symmetric?</a:t>
            </a:r>
            <a:r>
              <a:rPr lang="en-US" b="1" dirty="0">
                <a:solidFill>
                  <a:srgbClr val="00B050"/>
                </a:solidFill>
              </a:rPr>
              <a:t> No</a:t>
            </a:r>
            <a:r>
              <a:rPr lang="en-US" dirty="0"/>
              <a:t>, there is an edge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, but not from </a:t>
            </a:r>
            <a:r>
              <a:rPr lang="en-US" i="1" dirty="0"/>
              <a:t>b</a:t>
            </a:r>
            <a:r>
              <a:rPr lang="en-US" dirty="0"/>
              <a:t> to </a:t>
            </a:r>
            <a:r>
              <a:rPr lang="en-US" i="1" dirty="0"/>
              <a:t>a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i="1" dirty="0">
                <a:solidFill>
                  <a:srgbClr val="00B0F0"/>
                </a:solidFill>
              </a:rPr>
              <a:t>Antisymmetric?</a:t>
            </a:r>
            <a:r>
              <a:rPr lang="en-US" b="1" dirty="0">
                <a:solidFill>
                  <a:srgbClr val="00B0F0"/>
                </a:solidFill>
              </a:rPr>
              <a:t> No</a:t>
            </a:r>
            <a:r>
              <a:rPr lang="en-US" dirty="0"/>
              <a:t>, there is an edge from </a:t>
            </a:r>
            <a:r>
              <a:rPr lang="en-US" i="1" dirty="0"/>
              <a:t>d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to </a:t>
            </a:r>
            <a:r>
              <a:rPr lang="en-US" i="1" dirty="0"/>
              <a:t>d</a:t>
            </a:r>
            <a:r>
              <a:rPr lang="en-US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i="1" dirty="0">
                <a:solidFill>
                  <a:srgbClr val="7030A0"/>
                </a:solidFill>
              </a:rPr>
              <a:t>Transitive?</a:t>
            </a:r>
            <a:r>
              <a:rPr lang="en-US" b="1" dirty="0">
                <a:solidFill>
                  <a:srgbClr val="7030A0"/>
                </a:solidFill>
              </a:rPr>
              <a:t> No</a:t>
            </a:r>
            <a:r>
              <a:rPr lang="en-US" dirty="0"/>
              <a:t>, there are edges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 and from </a:t>
            </a:r>
            <a:r>
              <a:rPr lang="en-US" i="1" dirty="0"/>
              <a:t>b</a:t>
            </a:r>
            <a:r>
              <a:rPr lang="en-US" dirty="0"/>
              <a:t> to </a:t>
            </a:r>
            <a:r>
              <a:rPr lang="en-US" i="1" dirty="0"/>
              <a:t>d</a:t>
            </a:r>
            <a:r>
              <a:rPr lang="en-US" dirty="0"/>
              <a:t>, </a:t>
            </a:r>
          </a:p>
          <a:p>
            <a:r>
              <a:rPr lang="en-US" dirty="0"/>
              <a:t>                 but  there is no edge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67000" y="2743200"/>
            <a:ext cx="1981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05000" y="2667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7200" y="2895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05000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91000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</a:t>
            </a:r>
          </a:p>
        </p:txBody>
      </p:sp>
      <p:sp>
        <p:nvSpPr>
          <p:cNvPr id="34" name="Oval 33"/>
          <p:cNvSpPr/>
          <p:nvPr/>
        </p:nvSpPr>
        <p:spPr>
          <a:xfrm>
            <a:off x="2362200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244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724400" y="2971800"/>
            <a:ext cx="0" cy="11430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29200" y="2895600"/>
            <a:ext cx="0" cy="12954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Determining which Properties a Relation has from its Digraph – Example 2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44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14400" y="4876800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Reflexive?</a:t>
            </a:r>
            <a:r>
              <a:rPr lang="en-US" b="1" dirty="0">
                <a:solidFill>
                  <a:srgbClr val="FF0000"/>
                </a:solidFill>
              </a:rPr>
              <a:t> No</a:t>
            </a:r>
            <a:r>
              <a:rPr lang="en-US" dirty="0"/>
              <a:t>, there are no loops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Symmetric?</a:t>
            </a:r>
            <a:r>
              <a:rPr lang="en-US" b="1" dirty="0">
                <a:solidFill>
                  <a:srgbClr val="00B050"/>
                </a:solidFill>
              </a:rPr>
              <a:t>  No</a:t>
            </a:r>
            <a:r>
              <a:rPr lang="en-US" dirty="0"/>
              <a:t>, for example, there is no edge from </a:t>
            </a:r>
            <a:r>
              <a:rPr lang="en-US" i="1" dirty="0"/>
              <a:t>c</a:t>
            </a:r>
            <a:r>
              <a:rPr lang="en-US" dirty="0"/>
              <a:t> to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r>
              <a:rPr lang="en-US" b="1" i="1" dirty="0">
                <a:solidFill>
                  <a:srgbClr val="00B0F0"/>
                </a:solidFill>
              </a:rPr>
              <a:t>Antisymmetric?</a:t>
            </a:r>
            <a:r>
              <a:rPr lang="en-US" b="1" dirty="0">
                <a:solidFill>
                  <a:srgbClr val="00B0F0"/>
                </a:solidFill>
              </a:rPr>
              <a:t> Yes</a:t>
            </a:r>
            <a:r>
              <a:rPr lang="en-US" dirty="0"/>
              <a:t>, whenever there is an edge from one</a:t>
            </a:r>
          </a:p>
          <a:p>
            <a:r>
              <a:rPr lang="en-US" dirty="0"/>
              <a:t>         vertex  to another, there is not one going back  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Transitive? </a:t>
            </a:r>
            <a:r>
              <a:rPr lang="en-US" b="1" dirty="0">
                <a:solidFill>
                  <a:srgbClr val="7030A0"/>
                </a:solidFill>
              </a:rPr>
              <a:t>No</a:t>
            </a:r>
            <a:r>
              <a:rPr lang="en-US" dirty="0"/>
              <a:t>, there is no edge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6200000" flipH="1">
            <a:off x="1943100" y="3390900"/>
            <a:ext cx="990600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743200" y="2895600"/>
            <a:ext cx="1905000" cy="990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2590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19600" y="4114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0" y="3962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971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b</a:t>
            </a:r>
          </a:p>
        </p:txBody>
      </p:sp>
      <p:sp>
        <p:nvSpPr>
          <p:cNvPr id="24" name="Oval 23"/>
          <p:cNvSpPr/>
          <p:nvPr/>
        </p:nvSpPr>
        <p:spPr>
          <a:xfrm>
            <a:off x="2514600" y="4038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Determining which Properties a Relation has from its Digraph – Example </a:t>
            </a: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Relations and Their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9.1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006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38400" y="39624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8200" y="4724400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Reflexive?</a:t>
            </a:r>
            <a:r>
              <a:rPr lang="en-US" b="1" dirty="0">
                <a:solidFill>
                  <a:srgbClr val="FF0000"/>
                </a:solidFill>
              </a:rPr>
              <a:t> No</a:t>
            </a:r>
            <a:r>
              <a:rPr lang="en-US" dirty="0"/>
              <a:t>, there are no loops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Symmetric?</a:t>
            </a:r>
            <a:r>
              <a:rPr lang="en-US" b="1" dirty="0">
                <a:solidFill>
                  <a:srgbClr val="00B050"/>
                </a:solidFill>
              </a:rPr>
              <a:t> No</a:t>
            </a:r>
            <a:r>
              <a:rPr lang="en-US" dirty="0"/>
              <a:t>, for example, there is no edge from </a:t>
            </a:r>
            <a:r>
              <a:rPr lang="en-US" i="1" dirty="0"/>
              <a:t>d</a:t>
            </a:r>
            <a:r>
              <a:rPr lang="en-US" dirty="0"/>
              <a:t> to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i="1" dirty="0">
                <a:solidFill>
                  <a:srgbClr val="00B0F0"/>
                </a:solidFill>
              </a:rPr>
              <a:t>Antisymmetric?</a:t>
            </a:r>
            <a:r>
              <a:rPr lang="en-US" b="1" dirty="0">
                <a:solidFill>
                  <a:srgbClr val="00B0F0"/>
                </a:solidFill>
              </a:rPr>
              <a:t> Yes</a:t>
            </a:r>
            <a:r>
              <a:rPr lang="en-US" dirty="0"/>
              <a:t>, whenever there is an edge from one vertex</a:t>
            </a:r>
          </a:p>
          <a:p>
            <a:r>
              <a:rPr lang="en-US" dirty="0"/>
              <a:t>                  to another, there is not one going back  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i="1" dirty="0">
                <a:solidFill>
                  <a:srgbClr val="7030A0"/>
                </a:solidFill>
              </a:rPr>
              <a:t>Transitive? </a:t>
            </a:r>
            <a:r>
              <a:rPr lang="en-US" b="1" dirty="0">
                <a:solidFill>
                  <a:srgbClr val="7030A0"/>
                </a:solidFill>
              </a:rPr>
              <a:t>Yes </a:t>
            </a:r>
            <a:r>
              <a:rPr lang="en-US" dirty="0"/>
              <a:t>(trivially), there  are no two edges where the first</a:t>
            </a:r>
          </a:p>
          <a:p>
            <a:r>
              <a:rPr lang="en-US" dirty="0"/>
              <a:t>                  edge ends at the vertex where the second edge begins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67000" y="2819400"/>
            <a:ext cx="23622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743200" y="2743200"/>
            <a:ext cx="1905000" cy="1219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590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9600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1200" y="3886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67200" y="2286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b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09600" y="3810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Determining which Properties a Relation has from its Digraph – Example </a:t>
            </a: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Example of the Powers of a Relation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19200" y="1752600"/>
            <a:ext cx="2286000" cy="1956375"/>
            <a:chOff x="1905000" y="2590800"/>
            <a:chExt cx="4572000" cy="4587861"/>
          </a:xfrm>
        </p:grpSpPr>
        <p:sp>
          <p:nvSpPr>
            <p:cNvPr id="4" name="Oval 3"/>
            <p:cNvSpPr/>
            <p:nvPr/>
          </p:nvSpPr>
          <p:spPr>
            <a:xfrm>
              <a:off x="23622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362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10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4864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5000" y="2743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25908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5029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38400" y="5105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95600" y="28956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819400" y="30480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5067300" y="37719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2819400" y="46482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86200" y="5807315"/>
              <a:ext cx="381000" cy="137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29200" y="1676400"/>
            <a:ext cx="2133600" cy="1956375"/>
            <a:chOff x="1676400" y="1676400"/>
            <a:chExt cx="4800600" cy="4609120"/>
          </a:xfrm>
        </p:grpSpPr>
        <p:sp>
          <p:nvSpPr>
            <p:cNvPr id="22" name="Oval 21"/>
            <p:cNvSpPr/>
            <p:nvPr/>
          </p:nvSpPr>
          <p:spPr>
            <a:xfrm>
              <a:off x="23622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62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410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4864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76400" y="1676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0" y="1676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41910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8400" y="4267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2819400" y="22098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5067300" y="29337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0800000" flipV="1">
              <a:off x="2819400" y="38100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562350" y="4907820"/>
              <a:ext cx="1474470" cy="1377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R</a:t>
              </a:r>
              <a:r>
                <a:rPr lang="en-US" sz="3200" baseline="30000" dirty="0">
                  <a:latin typeface="Cambria Math" pitchFamily="18" charset="0"/>
                  <a:ea typeface="Cambria Math" pitchFamily="18" charset="0"/>
                </a:rPr>
                <a:t>2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895600" y="2209800"/>
              <a:ext cx="2514600" cy="1371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428129" y="4334968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28129" y="5148179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862482" y="5148179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898341" y="4334968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105400" y="4334968"/>
            <a:ext cx="179294" cy="23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91400" y="4267200"/>
            <a:ext cx="179294" cy="23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98341" y="5385366"/>
            <a:ext cx="179294" cy="23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63988" y="5419250"/>
            <a:ext cx="179294" cy="23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9800" y="5562600"/>
            <a:ext cx="753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R</a:t>
            </a:r>
            <a:r>
              <a:rPr lang="en-US" sz="3200" baseline="30000" dirty="0">
                <a:latin typeface="Cambria Math" pitchFamily="18" charset="0"/>
                <a:ea typeface="Cambria Math" pitchFamily="18" charset="0"/>
              </a:rPr>
              <a:t>3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5228776" y="4843204"/>
            <a:ext cx="542141" cy="7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Arrow 62"/>
          <p:cNvSpPr/>
          <p:nvPr/>
        </p:nvSpPr>
        <p:spPr>
          <a:xfrm>
            <a:off x="4191000" y="2209800"/>
            <a:ext cx="304800" cy="2286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6019800" y="3733800"/>
            <a:ext cx="304800" cy="2286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rot="10800000">
            <a:off x="4191000" y="4724400"/>
            <a:ext cx="304800" cy="2286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066800" y="4114800"/>
            <a:ext cx="2743200" cy="2108775"/>
            <a:chOff x="1752600" y="1676400"/>
            <a:chExt cx="4876800" cy="4177096"/>
          </a:xfrm>
        </p:grpSpPr>
        <p:sp>
          <p:nvSpPr>
            <p:cNvPr id="67" name="Oval 66"/>
            <p:cNvSpPr/>
            <p:nvPr/>
          </p:nvSpPr>
          <p:spPr>
            <a:xfrm>
              <a:off x="23622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362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410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4864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52600" y="19050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48400" y="1676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86400" y="41910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438400" y="4267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2895600" y="20574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2819400" y="22098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5400000">
              <a:off x="5067300" y="29337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10800000" flipV="1">
              <a:off x="2819400" y="38100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513667" y="4695164"/>
              <a:ext cx="1828800" cy="1158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R</a:t>
              </a:r>
              <a:r>
                <a:rPr lang="en-US" sz="3200" baseline="30000" dirty="0">
                  <a:latin typeface="Cambria Math" pitchFamily="18" charset="0"/>
                  <a:ea typeface="Cambria Math" pitchFamily="18" charset="0"/>
                </a:rPr>
                <a:t>4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85800" y="6172200"/>
            <a:ext cx="82296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pair (</a:t>
            </a:r>
            <a:r>
              <a:rPr lang="en-US" dirty="0" err="1"/>
              <a:t>x,y</a:t>
            </a:r>
            <a:r>
              <a:rPr lang="en-US" dirty="0"/>
              <a:t>) is in  </a:t>
            </a:r>
            <a:r>
              <a:rPr lang="en-US" b="1" i="1" dirty="0">
                <a:solidFill>
                  <a:srgbClr val="FF0000"/>
                </a:solidFill>
              </a:rPr>
              <a:t>R</a:t>
            </a:r>
            <a:r>
              <a:rPr lang="en-US" b="1" i="1" baseline="30000" dirty="0">
                <a:solidFill>
                  <a:srgbClr val="FF0000"/>
                </a:solidFill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 if </a:t>
            </a:r>
            <a:r>
              <a:rPr lang="en-US" b="1" dirty="0">
                <a:solidFill>
                  <a:srgbClr val="FF0000"/>
                </a:solidFill>
              </a:rPr>
              <a:t>there is a path of length </a:t>
            </a:r>
            <a:r>
              <a:rPr lang="en-US" b="1" i="1" dirty="0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FF0000"/>
                </a:solidFill>
              </a:rPr>
              <a:t> from 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rgbClr val="FF0000"/>
                </a:solidFill>
              </a:rPr>
              <a:t> to </a:t>
            </a:r>
            <a:r>
              <a:rPr lang="en-US" b="1" i="1" dirty="0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dirty="0"/>
              <a:t>in </a:t>
            </a:r>
            <a:r>
              <a:rPr lang="en-US" i="1" dirty="0"/>
              <a:t>R</a:t>
            </a:r>
            <a:endParaRPr lang="en-US" dirty="0"/>
          </a:p>
          <a:p>
            <a:r>
              <a:rPr lang="en-US" dirty="0"/>
              <a:t>             (following the direction of the arrows). </a:t>
            </a:r>
            <a:endParaRPr lang="en-US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7010400" y="4191000"/>
            <a:ext cx="330850" cy="348856"/>
          </a:xfrm>
          <a:custGeom>
            <a:avLst/>
            <a:gdLst>
              <a:gd name="connsiteX0" fmla="*/ 0 w 330850"/>
              <a:gd name="connsiteY0" fmla="*/ 126749 h 348856"/>
              <a:gd name="connsiteX1" fmla="*/ 45268 w 330850"/>
              <a:gd name="connsiteY1" fmla="*/ 45268 h 348856"/>
              <a:gd name="connsiteX2" fmla="*/ 72428 w 330850"/>
              <a:gd name="connsiteY2" fmla="*/ 36214 h 348856"/>
              <a:gd name="connsiteX3" fmla="*/ 99588 w 330850"/>
              <a:gd name="connsiteY3" fmla="*/ 18107 h 348856"/>
              <a:gd name="connsiteX4" fmla="*/ 153909 w 330850"/>
              <a:gd name="connsiteY4" fmla="*/ 0 h 348856"/>
              <a:gd name="connsiteX5" fmla="*/ 190123 w 330850"/>
              <a:gd name="connsiteY5" fmla="*/ 9054 h 348856"/>
              <a:gd name="connsiteX6" fmla="*/ 244444 w 330850"/>
              <a:gd name="connsiteY6" fmla="*/ 27161 h 348856"/>
              <a:gd name="connsiteX7" fmla="*/ 307818 w 330850"/>
              <a:gd name="connsiteY7" fmla="*/ 108642 h 348856"/>
              <a:gd name="connsiteX8" fmla="*/ 316872 w 330850"/>
              <a:gd name="connsiteY8" fmla="*/ 135802 h 348856"/>
              <a:gd name="connsiteX9" fmla="*/ 289711 w 330850"/>
              <a:gd name="connsiteY9" fmla="*/ 298765 h 348856"/>
              <a:gd name="connsiteX10" fmla="*/ 262551 w 330850"/>
              <a:gd name="connsiteY10" fmla="*/ 307818 h 348856"/>
              <a:gd name="connsiteX11" fmla="*/ 235390 w 330850"/>
              <a:gd name="connsiteY11" fmla="*/ 325925 h 348856"/>
              <a:gd name="connsiteX12" fmla="*/ 90535 w 330850"/>
              <a:gd name="connsiteY12" fmla="*/ 325925 h 348856"/>
              <a:gd name="connsiteX13" fmla="*/ 36214 w 330850"/>
              <a:gd name="connsiteY13" fmla="*/ 307818 h 3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0850" h="348856">
                <a:moveTo>
                  <a:pt x="0" y="126749"/>
                </a:moveTo>
                <a:cubicBezTo>
                  <a:pt x="7972" y="102834"/>
                  <a:pt x="21921" y="53051"/>
                  <a:pt x="45268" y="45268"/>
                </a:cubicBezTo>
                <a:cubicBezTo>
                  <a:pt x="54321" y="42250"/>
                  <a:pt x="63892" y="40482"/>
                  <a:pt x="72428" y="36214"/>
                </a:cubicBezTo>
                <a:cubicBezTo>
                  <a:pt x="82160" y="31348"/>
                  <a:pt x="89645" y="22526"/>
                  <a:pt x="99588" y="18107"/>
                </a:cubicBezTo>
                <a:cubicBezTo>
                  <a:pt x="117029" y="10355"/>
                  <a:pt x="153909" y="0"/>
                  <a:pt x="153909" y="0"/>
                </a:cubicBezTo>
                <a:cubicBezTo>
                  <a:pt x="165980" y="3018"/>
                  <a:pt x="178205" y="5479"/>
                  <a:pt x="190123" y="9054"/>
                </a:cubicBezTo>
                <a:cubicBezTo>
                  <a:pt x="208404" y="14539"/>
                  <a:pt x="244444" y="27161"/>
                  <a:pt x="244444" y="27161"/>
                </a:cubicBezTo>
                <a:cubicBezTo>
                  <a:pt x="267879" y="50596"/>
                  <a:pt x="296988" y="76154"/>
                  <a:pt x="307818" y="108642"/>
                </a:cubicBezTo>
                <a:lnTo>
                  <a:pt x="316872" y="135802"/>
                </a:lnTo>
                <a:cubicBezTo>
                  <a:pt x="315989" y="149048"/>
                  <a:pt x="330850" y="265854"/>
                  <a:pt x="289711" y="298765"/>
                </a:cubicBezTo>
                <a:cubicBezTo>
                  <a:pt x="282259" y="304727"/>
                  <a:pt x="271604" y="304800"/>
                  <a:pt x="262551" y="307818"/>
                </a:cubicBezTo>
                <a:cubicBezTo>
                  <a:pt x="253497" y="313854"/>
                  <a:pt x="245122" y="321059"/>
                  <a:pt x="235390" y="325925"/>
                </a:cubicBezTo>
                <a:cubicBezTo>
                  <a:pt x="189530" y="348856"/>
                  <a:pt x="140940" y="329803"/>
                  <a:pt x="90535" y="325925"/>
                </a:cubicBezTo>
                <a:lnTo>
                  <a:pt x="36214" y="30781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6934200" y="5029200"/>
            <a:ext cx="330850" cy="348856"/>
          </a:xfrm>
          <a:custGeom>
            <a:avLst/>
            <a:gdLst>
              <a:gd name="connsiteX0" fmla="*/ 0 w 330850"/>
              <a:gd name="connsiteY0" fmla="*/ 126749 h 348856"/>
              <a:gd name="connsiteX1" fmla="*/ 45268 w 330850"/>
              <a:gd name="connsiteY1" fmla="*/ 45268 h 348856"/>
              <a:gd name="connsiteX2" fmla="*/ 72428 w 330850"/>
              <a:gd name="connsiteY2" fmla="*/ 36214 h 348856"/>
              <a:gd name="connsiteX3" fmla="*/ 99588 w 330850"/>
              <a:gd name="connsiteY3" fmla="*/ 18107 h 348856"/>
              <a:gd name="connsiteX4" fmla="*/ 153909 w 330850"/>
              <a:gd name="connsiteY4" fmla="*/ 0 h 348856"/>
              <a:gd name="connsiteX5" fmla="*/ 190123 w 330850"/>
              <a:gd name="connsiteY5" fmla="*/ 9054 h 348856"/>
              <a:gd name="connsiteX6" fmla="*/ 244444 w 330850"/>
              <a:gd name="connsiteY6" fmla="*/ 27161 h 348856"/>
              <a:gd name="connsiteX7" fmla="*/ 307818 w 330850"/>
              <a:gd name="connsiteY7" fmla="*/ 108642 h 348856"/>
              <a:gd name="connsiteX8" fmla="*/ 316872 w 330850"/>
              <a:gd name="connsiteY8" fmla="*/ 135802 h 348856"/>
              <a:gd name="connsiteX9" fmla="*/ 289711 w 330850"/>
              <a:gd name="connsiteY9" fmla="*/ 298765 h 348856"/>
              <a:gd name="connsiteX10" fmla="*/ 262551 w 330850"/>
              <a:gd name="connsiteY10" fmla="*/ 307818 h 348856"/>
              <a:gd name="connsiteX11" fmla="*/ 235390 w 330850"/>
              <a:gd name="connsiteY11" fmla="*/ 325925 h 348856"/>
              <a:gd name="connsiteX12" fmla="*/ 90535 w 330850"/>
              <a:gd name="connsiteY12" fmla="*/ 325925 h 348856"/>
              <a:gd name="connsiteX13" fmla="*/ 36214 w 330850"/>
              <a:gd name="connsiteY13" fmla="*/ 307818 h 3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0850" h="348856">
                <a:moveTo>
                  <a:pt x="0" y="126749"/>
                </a:moveTo>
                <a:cubicBezTo>
                  <a:pt x="7972" y="102834"/>
                  <a:pt x="21921" y="53051"/>
                  <a:pt x="45268" y="45268"/>
                </a:cubicBezTo>
                <a:cubicBezTo>
                  <a:pt x="54321" y="42250"/>
                  <a:pt x="63892" y="40482"/>
                  <a:pt x="72428" y="36214"/>
                </a:cubicBezTo>
                <a:cubicBezTo>
                  <a:pt x="82160" y="31348"/>
                  <a:pt x="89645" y="22526"/>
                  <a:pt x="99588" y="18107"/>
                </a:cubicBezTo>
                <a:cubicBezTo>
                  <a:pt x="117029" y="10355"/>
                  <a:pt x="153909" y="0"/>
                  <a:pt x="153909" y="0"/>
                </a:cubicBezTo>
                <a:cubicBezTo>
                  <a:pt x="165980" y="3018"/>
                  <a:pt x="178205" y="5479"/>
                  <a:pt x="190123" y="9054"/>
                </a:cubicBezTo>
                <a:cubicBezTo>
                  <a:pt x="208404" y="14539"/>
                  <a:pt x="244444" y="27161"/>
                  <a:pt x="244444" y="27161"/>
                </a:cubicBezTo>
                <a:cubicBezTo>
                  <a:pt x="267879" y="50596"/>
                  <a:pt x="296988" y="76154"/>
                  <a:pt x="307818" y="108642"/>
                </a:cubicBezTo>
                <a:lnTo>
                  <a:pt x="316872" y="135802"/>
                </a:lnTo>
                <a:cubicBezTo>
                  <a:pt x="315989" y="149048"/>
                  <a:pt x="330850" y="265854"/>
                  <a:pt x="289711" y="298765"/>
                </a:cubicBezTo>
                <a:cubicBezTo>
                  <a:pt x="282259" y="304727"/>
                  <a:pt x="271604" y="304800"/>
                  <a:pt x="262551" y="307818"/>
                </a:cubicBezTo>
                <a:cubicBezTo>
                  <a:pt x="253497" y="313854"/>
                  <a:pt x="245122" y="321059"/>
                  <a:pt x="235390" y="325925"/>
                </a:cubicBezTo>
                <a:cubicBezTo>
                  <a:pt x="189530" y="348856"/>
                  <a:pt x="140940" y="329803"/>
                  <a:pt x="90535" y="325925"/>
                </a:cubicBezTo>
                <a:lnTo>
                  <a:pt x="36214" y="30781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rot="881162">
            <a:off x="5525642" y="5062139"/>
            <a:ext cx="304800" cy="348856"/>
          </a:xfrm>
          <a:custGeom>
            <a:avLst/>
            <a:gdLst>
              <a:gd name="connsiteX0" fmla="*/ 0 w 330850"/>
              <a:gd name="connsiteY0" fmla="*/ 126749 h 348856"/>
              <a:gd name="connsiteX1" fmla="*/ 45268 w 330850"/>
              <a:gd name="connsiteY1" fmla="*/ 45268 h 348856"/>
              <a:gd name="connsiteX2" fmla="*/ 72428 w 330850"/>
              <a:gd name="connsiteY2" fmla="*/ 36214 h 348856"/>
              <a:gd name="connsiteX3" fmla="*/ 99588 w 330850"/>
              <a:gd name="connsiteY3" fmla="*/ 18107 h 348856"/>
              <a:gd name="connsiteX4" fmla="*/ 153909 w 330850"/>
              <a:gd name="connsiteY4" fmla="*/ 0 h 348856"/>
              <a:gd name="connsiteX5" fmla="*/ 190123 w 330850"/>
              <a:gd name="connsiteY5" fmla="*/ 9054 h 348856"/>
              <a:gd name="connsiteX6" fmla="*/ 244444 w 330850"/>
              <a:gd name="connsiteY6" fmla="*/ 27161 h 348856"/>
              <a:gd name="connsiteX7" fmla="*/ 307818 w 330850"/>
              <a:gd name="connsiteY7" fmla="*/ 108642 h 348856"/>
              <a:gd name="connsiteX8" fmla="*/ 316872 w 330850"/>
              <a:gd name="connsiteY8" fmla="*/ 135802 h 348856"/>
              <a:gd name="connsiteX9" fmla="*/ 289711 w 330850"/>
              <a:gd name="connsiteY9" fmla="*/ 298765 h 348856"/>
              <a:gd name="connsiteX10" fmla="*/ 262551 w 330850"/>
              <a:gd name="connsiteY10" fmla="*/ 307818 h 348856"/>
              <a:gd name="connsiteX11" fmla="*/ 235390 w 330850"/>
              <a:gd name="connsiteY11" fmla="*/ 325925 h 348856"/>
              <a:gd name="connsiteX12" fmla="*/ 90535 w 330850"/>
              <a:gd name="connsiteY12" fmla="*/ 325925 h 348856"/>
              <a:gd name="connsiteX13" fmla="*/ 36214 w 330850"/>
              <a:gd name="connsiteY13" fmla="*/ 307818 h 3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0850" h="348856">
                <a:moveTo>
                  <a:pt x="0" y="126749"/>
                </a:moveTo>
                <a:cubicBezTo>
                  <a:pt x="7972" y="102834"/>
                  <a:pt x="21921" y="53051"/>
                  <a:pt x="45268" y="45268"/>
                </a:cubicBezTo>
                <a:cubicBezTo>
                  <a:pt x="54321" y="42250"/>
                  <a:pt x="63892" y="40482"/>
                  <a:pt x="72428" y="36214"/>
                </a:cubicBezTo>
                <a:cubicBezTo>
                  <a:pt x="82160" y="31348"/>
                  <a:pt x="89645" y="22526"/>
                  <a:pt x="99588" y="18107"/>
                </a:cubicBezTo>
                <a:cubicBezTo>
                  <a:pt x="117029" y="10355"/>
                  <a:pt x="153909" y="0"/>
                  <a:pt x="153909" y="0"/>
                </a:cubicBezTo>
                <a:cubicBezTo>
                  <a:pt x="165980" y="3018"/>
                  <a:pt x="178205" y="5479"/>
                  <a:pt x="190123" y="9054"/>
                </a:cubicBezTo>
                <a:cubicBezTo>
                  <a:pt x="208404" y="14539"/>
                  <a:pt x="244444" y="27161"/>
                  <a:pt x="244444" y="27161"/>
                </a:cubicBezTo>
                <a:cubicBezTo>
                  <a:pt x="267879" y="50596"/>
                  <a:pt x="296988" y="76154"/>
                  <a:pt x="307818" y="108642"/>
                </a:cubicBezTo>
                <a:lnTo>
                  <a:pt x="316872" y="135802"/>
                </a:lnTo>
                <a:cubicBezTo>
                  <a:pt x="315989" y="149048"/>
                  <a:pt x="330850" y="265854"/>
                  <a:pt x="289711" y="298765"/>
                </a:cubicBezTo>
                <a:cubicBezTo>
                  <a:pt x="282259" y="304727"/>
                  <a:pt x="271604" y="304800"/>
                  <a:pt x="262551" y="307818"/>
                </a:cubicBezTo>
                <a:cubicBezTo>
                  <a:pt x="253497" y="313854"/>
                  <a:pt x="245122" y="321059"/>
                  <a:pt x="235390" y="325925"/>
                </a:cubicBezTo>
                <a:cubicBezTo>
                  <a:pt x="189530" y="348856"/>
                  <a:pt x="140940" y="329803"/>
                  <a:pt x="90535" y="325925"/>
                </a:cubicBezTo>
                <a:lnTo>
                  <a:pt x="36214" y="30781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Equivalence 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9.5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Equivalence Relations</a:t>
            </a:r>
          </a:p>
          <a:p>
            <a:r>
              <a:rPr lang="en-US" dirty="0"/>
              <a:t>Equivalence Classes</a:t>
            </a:r>
          </a:p>
          <a:p>
            <a:r>
              <a:rPr lang="en-US" dirty="0"/>
              <a:t>Equivalence Classes and Partitions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Definition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 A relation on a set </a:t>
            </a:r>
            <a:r>
              <a:rPr lang="en-US" i="1" dirty="0"/>
              <a:t>A</a:t>
            </a:r>
            <a:r>
              <a:rPr lang="en-US" dirty="0"/>
              <a:t> is called an </a:t>
            </a:r>
            <a:r>
              <a:rPr lang="en-US" b="1" i="1" dirty="0">
                <a:solidFill>
                  <a:srgbClr val="FF0000"/>
                </a:solidFill>
              </a:rPr>
              <a:t>equivalence relation </a:t>
            </a:r>
            <a:r>
              <a:rPr lang="en-US" dirty="0"/>
              <a:t>if it is </a:t>
            </a:r>
            <a:r>
              <a:rPr lang="en-US" b="1" dirty="0">
                <a:solidFill>
                  <a:srgbClr val="FF0000"/>
                </a:solidFill>
              </a:rPr>
              <a:t>reflexive, symmetric, and transitive.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Definition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 Two elements </a:t>
            </a:r>
            <a:r>
              <a:rPr lang="en-US" b="1" i="1" dirty="0">
                <a:solidFill>
                  <a:srgbClr val="00B0F0"/>
                </a:solidFill>
              </a:rPr>
              <a:t>a</a:t>
            </a:r>
            <a:r>
              <a:rPr lang="en-US" b="1" dirty="0">
                <a:solidFill>
                  <a:srgbClr val="00B0F0"/>
                </a:solidFill>
              </a:rPr>
              <a:t>, and </a:t>
            </a:r>
            <a:r>
              <a:rPr lang="en-US" b="1" i="1" dirty="0">
                <a:solidFill>
                  <a:srgbClr val="00B0F0"/>
                </a:solidFill>
              </a:rPr>
              <a:t>b</a:t>
            </a:r>
            <a:r>
              <a:rPr lang="en-US" b="1" dirty="0">
                <a:solidFill>
                  <a:srgbClr val="00B0F0"/>
                </a:solidFill>
              </a:rPr>
              <a:t> that are related by an equivalence relation</a:t>
            </a:r>
            <a:r>
              <a:rPr lang="en-US" dirty="0"/>
              <a:t> are called  </a:t>
            </a:r>
            <a:r>
              <a:rPr lang="en-US" b="1" i="1" dirty="0">
                <a:solidFill>
                  <a:srgbClr val="00B0F0"/>
                </a:solidFill>
              </a:rPr>
              <a:t>equivalent</a:t>
            </a:r>
            <a:r>
              <a:rPr lang="en-US" i="1" dirty="0"/>
              <a:t>.  </a:t>
            </a:r>
            <a:r>
              <a:rPr lang="en-US" dirty="0"/>
              <a:t>The notation </a:t>
            </a:r>
            <a:r>
              <a:rPr lang="en-US" b="1" i="1" dirty="0">
                <a:solidFill>
                  <a:srgbClr val="00B0F0"/>
                </a:solidFill>
              </a:rPr>
              <a:t>a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ambria Math"/>
                <a:ea typeface="Cambria Math"/>
              </a:rPr>
              <a:t>∼ </a:t>
            </a:r>
            <a:r>
              <a:rPr lang="en-US" b="1" i="1" dirty="0">
                <a:solidFill>
                  <a:srgbClr val="00B0F0"/>
                </a:solidFill>
              </a:rPr>
              <a:t>b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is often used to denote that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equivalent elements with respect to a particular equivalence relation.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   </a:t>
            </a:r>
          </a:p>
          <a:p>
            <a:pPr>
              <a:buNone/>
            </a:pPr>
            <a:r>
              <a:rPr lang="en-US" b="1" dirty="0"/>
              <a:t>     </a:t>
            </a:r>
            <a:r>
              <a:rPr lang="en-US" sz="3400" b="1" dirty="0"/>
              <a:t>Example</a:t>
            </a:r>
            <a:r>
              <a:rPr lang="en-US" sz="3400" dirty="0"/>
              <a:t>: Suppose that </a:t>
            </a:r>
            <a:r>
              <a:rPr lang="en-US" sz="3400" i="1" dirty="0"/>
              <a:t>R</a:t>
            </a:r>
            <a:r>
              <a:rPr lang="en-US" sz="3400" dirty="0"/>
              <a:t> is the relation on the set of strings of English letters such that </a:t>
            </a:r>
            <a:r>
              <a:rPr lang="en-US" sz="3400" b="1" i="1" dirty="0" err="1">
                <a:solidFill>
                  <a:srgbClr val="FF0000"/>
                </a:solidFill>
              </a:rPr>
              <a:t>aRb</a:t>
            </a:r>
            <a:r>
              <a:rPr lang="en-US" sz="3400" b="1" dirty="0">
                <a:solidFill>
                  <a:srgbClr val="FF0000"/>
                </a:solidFill>
              </a:rPr>
              <a:t> if and only if </a:t>
            </a:r>
            <a:r>
              <a:rPr lang="en-US" sz="3400" b="1" i="1" dirty="0">
                <a:solidFill>
                  <a:srgbClr val="FF0000"/>
                </a:solidFill>
              </a:rPr>
              <a:t>l</a:t>
            </a:r>
            <a:r>
              <a:rPr lang="en-US" sz="3400" b="1" dirty="0">
                <a:solidFill>
                  <a:srgbClr val="FF0000"/>
                </a:solidFill>
              </a:rPr>
              <a:t>(</a:t>
            </a:r>
            <a:r>
              <a:rPr lang="en-US" sz="3400" b="1" i="1" dirty="0">
                <a:solidFill>
                  <a:srgbClr val="FF0000"/>
                </a:solidFill>
              </a:rPr>
              <a:t>a</a:t>
            </a:r>
            <a:r>
              <a:rPr lang="en-US" sz="3400" b="1" dirty="0">
                <a:solidFill>
                  <a:srgbClr val="FF0000"/>
                </a:solidFill>
              </a:rPr>
              <a:t>) = </a:t>
            </a:r>
            <a:r>
              <a:rPr lang="en-US" sz="3400" b="1" i="1" dirty="0">
                <a:solidFill>
                  <a:srgbClr val="FF0000"/>
                </a:solidFill>
              </a:rPr>
              <a:t>l</a:t>
            </a:r>
            <a:r>
              <a:rPr lang="en-US" sz="3400" b="1" dirty="0">
                <a:solidFill>
                  <a:srgbClr val="FF0000"/>
                </a:solidFill>
              </a:rPr>
              <a:t>(</a:t>
            </a:r>
            <a:r>
              <a:rPr lang="en-US" sz="3400" b="1" i="1" dirty="0">
                <a:solidFill>
                  <a:srgbClr val="FF0000"/>
                </a:solidFill>
              </a:rPr>
              <a:t>b</a:t>
            </a:r>
            <a:r>
              <a:rPr lang="en-US" sz="3400" b="1" dirty="0">
                <a:solidFill>
                  <a:srgbClr val="FF0000"/>
                </a:solidFill>
              </a:rPr>
              <a:t>)</a:t>
            </a:r>
            <a:r>
              <a:rPr lang="en-US" sz="3400" dirty="0"/>
              <a:t>, where </a:t>
            </a:r>
            <a:r>
              <a:rPr lang="en-US" sz="3400" i="1" dirty="0"/>
              <a:t>l</a:t>
            </a:r>
            <a:r>
              <a:rPr lang="en-US" sz="3400" dirty="0"/>
              <a:t>(</a:t>
            </a:r>
            <a:r>
              <a:rPr lang="en-US" sz="3400" i="1" dirty="0"/>
              <a:t>x</a:t>
            </a:r>
            <a:r>
              <a:rPr lang="en-US" sz="3400" dirty="0"/>
              <a:t>) is the length of the string </a:t>
            </a:r>
            <a:r>
              <a:rPr lang="en-US" sz="3400" i="1" dirty="0"/>
              <a:t>x</a:t>
            </a:r>
            <a:r>
              <a:rPr lang="en-US" sz="3400" dirty="0"/>
              <a:t>. </a:t>
            </a:r>
            <a:r>
              <a:rPr lang="en-US" sz="3400" b="1" dirty="0">
                <a:solidFill>
                  <a:srgbClr val="FF0000"/>
                </a:solidFill>
              </a:rPr>
              <a:t>Is </a:t>
            </a:r>
            <a:r>
              <a:rPr lang="en-US" sz="3400" b="1" i="1" dirty="0">
                <a:solidFill>
                  <a:srgbClr val="FF0000"/>
                </a:solidFill>
              </a:rPr>
              <a:t>R</a:t>
            </a:r>
            <a:r>
              <a:rPr lang="en-US" sz="3400" b="1" dirty="0">
                <a:solidFill>
                  <a:srgbClr val="FF0000"/>
                </a:solidFill>
              </a:rPr>
              <a:t> an equivalence relation? </a:t>
            </a:r>
          </a:p>
          <a:p>
            <a:pPr>
              <a:buNone/>
            </a:pPr>
            <a:endParaRPr lang="en-US" sz="3400" dirty="0"/>
          </a:p>
          <a:p>
            <a:pPr>
              <a:buNone/>
            </a:pPr>
            <a:r>
              <a:rPr lang="en-US" sz="3400" dirty="0"/>
              <a:t>    </a:t>
            </a:r>
            <a:r>
              <a:rPr lang="en-US" sz="3400" b="1" dirty="0"/>
              <a:t>Solution</a:t>
            </a:r>
            <a:r>
              <a:rPr lang="en-US" sz="3400" dirty="0"/>
              <a:t>: Show that all of the properties of an equivalence relation hold.</a:t>
            </a:r>
          </a:p>
          <a:p>
            <a:pPr lvl="1"/>
            <a:r>
              <a:rPr lang="en-US" sz="3400" b="1" i="1" dirty="0">
                <a:solidFill>
                  <a:srgbClr val="FF0000"/>
                </a:solidFill>
              </a:rPr>
              <a:t>Reflexivity</a:t>
            </a:r>
            <a:r>
              <a:rPr lang="en-US" sz="3400" b="1" dirty="0">
                <a:solidFill>
                  <a:srgbClr val="FF0000"/>
                </a:solidFill>
              </a:rPr>
              <a:t>:</a:t>
            </a:r>
            <a:r>
              <a:rPr lang="en-US" sz="3400" dirty="0"/>
              <a:t> Because</a:t>
            </a:r>
            <a:r>
              <a:rPr lang="en-US" sz="3400" i="1" dirty="0"/>
              <a:t> l</a:t>
            </a:r>
            <a:r>
              <a:rPr lang="en-US" sz="3400" dirty="0"/>
              <a:t>(</a:t>
            </a:r>
            <a:r>
              <a:rPr lang="en-US" sz="3400" i="1" dirty="0"/>
              <a:t>a</a:t>
            </a:r>
            <a:r>
              <a:rPr lang="en-US" sz="3400" dirty="0"/>
              <a:t>) = </a:t>
            </a:r>
            <a:r>
              <a:rPr lang="en-US" sz="3400" i="1" dirty="0"/>
              <a:t>l</a:t>
            </a:r>
            <a:r>
              <a:rPr lang="en-US" sz="3400" dirty="0"/>
              <a:t>(</a:t>
            </a:r>
            <a:r>
              <a:rPr lang="en-US" sz="3400" i="1" dirty="0"/>
              <a:t>a</a:t>
            </a:r>
            <a:r>
              <a:rPr lang="en-US" sz="3400" dirty="0"/>
              <a:t>), it follows that </a:t>
            </a:r>
            <a:r>
              <a:rPr lang="en-US" sz="3400" i="1" dirty="0" err="1"/>
              <a:t>aRa</a:t>
            </a:r>
            <a:r>
              <a:rPr lang="en-US" sz="3400" dirty="0"/>
              <a:t> for all strings </a:t>
            </a:r>
            <a:r>
              <a:rPr lang="en-US" sz="3400" i="1" dirty="0"/>
              <a:t>a</a:t>
            </a:r>
            <a:r>
              <a:rPr lang="en-US" sz="3400" dirty="0"/>
              <a:t>. </a:t>
            </a:r>
          </a:p>
          <a:p>
            <a:pPr lvl="1"/>
            <a:r>
              <a:rPr lang="en-US" sz="3400" b="1" i="1" dirty="0">
                <a:solidFill>
                  <a:srgbClr val="00B050"/>
                </a:solidFill>
              </a:rPr>
              <a:t>Symmetry</a:t>
            </a:r>
            <a:r>
              <a:rPr lang="en-US" sz="3400" b="1" dirty="0">
                <a:solidFill>
                  <a:srgbClr val="00B050"/>
                </a:solidFill>
              </a:rPr>
              <a:t>:</a:t>
            </a:r>
            <a:r>
              <a:rPr lang="en-US" sz="3400" dirty="0"/>
              <a:t> Suppose that </a:t>
            </a:r>
            <a:r>
              <a:rPr lang="en-US" sz="3400" i="1" dirty="0" err="1"/>
              <a:t>aRb</a:t>
            </a:r>
            <a:r>
              <a:rPr lang="en-US" sz="3400" i="1" dirty="0"/>
              <a:t>.</a:t>
            </a:r>
            <a:r>
              <a:rPr lang="en-US" sz="3400" dirty="0"/>
              <a:t>  Since </a:t>
            </a:r>
            <a:r>
              <a:rPr lang="en-US" sz="3400" i="1" dirty="0"/>
              <a:t>l</a:t>
            </a:r>
            <a:r>
              <a:rPr lang="en-US" sz="3400" dirty="0"/>
              <a:t>(</a:t>
            </a:r>
            <a:r>
              <a:rPr lang="en-US" sz="3400" i="1" dirty="0"/>
              <a:t>a</a:t>
            </a:r>
            <a:r>
              <a:rPr lang="en-US" sz="3400" dirty="0"/>
              <a:t>) = </a:t>
            </a:r>
            <a:r>
              <a:rPr lang="en-US" sz="3400" i="1" dirty="0"/>
              <a:t>l</a:t>
            </a:r>
            <a:r>
              <a:rPr lang="en-US" sz="3400" dirty="0"/>
              <a:t>(</a:t>
            </a:r>
            <a:r>
              <a:rPr lang="en-US" sz="3400" i="1" dirty="0"/>
              <a:t>b</a:t>
            </a:r>
            <a:r>
              <a:rPr lang="en-US" sz="3400" dirty="0"/>
              <a:t>), </a:t>
            </a:r>
            <a:r>
              <a:rPr lang="en-US" sz="3400" i="1" dirty="0"/>
              <a:t>l</a:t>
            </a:r>
            <a:r>
              <a:rPr lang="en-US" sz="3400" dirty="0"/>
              <a:t>(</a:t>
            </a:r>
            <a:r>
              <a:rPr lang="en-US" sz="3400" i="1" dirty="0"/>
              <a:t>b</a:t>
            </a:r>
            <a:r>
              <a:rPr lang="en-US" sz="3400" dirty="0"/>
              <a:t>) = </a:t>
            </a:r>
            <a:r>
              <a:rPr lang="en-US" sz="3400" i="1" dirty="0"/>
              <a:t>l</a:t>
            </a:r>
            <a:r>
              <a:rPr lang="en-US" sz="3400" dirty="0"/>
              <a:t>(</a:t>
            </a:r>
            <a:r>
              <a:rPr lang="en-US" sz="3400" i="1" dirty="0"/>
              <a:t>a</a:t>
            </a:r>
            <a:r>
              <a:rPr lang="en-US" sz="3400" dirty="0"/>
              <a:t>) also holds  and </a:t>
            </a:r>
            <a:r>
              <a:rPr lang="en-US" sz="3400" i="1" dirty="0" err="1"/>
              <a:t>bRa</a:t>
            </a:r>
            <a:r>
              <a:rPr lang="en-US" sz="3400" dirty="0"/>
              <a:t>. </a:t>
            </a:r>
          </a:p>
          <a:p>
            <a:pPr lvl="1"/>
            <a:r>
              <a:rPr lang="en-US" sz="3400" b="1" i="1" dirty="0">
                <a:solidFill>
                  <a:srgbClr val="00B0F0"/>
                </a:solidFill>
              </a:rPr>
              <a:t>Transitivity</a:t>
            </a:r>
            <a:r>
              <a:rPr lang="en-US" sz="3400" b="1" dirty="0">
                <a:solidFill>
                  <a:srgbClr val="00B0F0"/>
                </a:solidFill>
              </a:rPr>
              <a:t>:</a:t>
            </a:r>
            <a:r>
              <a:rPr lang="en-US" sz="3400" dirty="0"/>
              <a:t> Suppose that </a:t>
            </a:r>
            <a:r>
              <a:rPr lang="en-US" sz="3400" dirty="0" err="1"/>
              <a:t>a</a:t>
            </a:r>
            <a:r>
              <a:rPr lang="en-US" sz="3400" i="1" dirty="0" err="1"/>
              <a:t>R</a:t>
            </a:r>
            <a:r>
              <a:rPr lang="en-US" sz="3400" dirty="0" err="1"/>
              <a:t>b</a:t>
            </a:r>
            <a:r>
              <a:rPr lang="en-US" sz="3400" i="1" dirty="0"/>
              <a:t> </a:t>
            </a:r>
            <a:r>
              <a:rPr lang="en-US" sz="3400" dirty="0"/>
              <a:t>and </a:t>
            </a:r>
            <a:r>
              <a:rPr lang="en-US" sz="3400" i="1" dirty="0" err="1"/>
              <a:t>bRc</a:t>
            </a:r>
            <a:r>
              <a:rPr lang="en-US" sz="3400" dirty="0"/>
              <a:t>. Since </a:t>
            </a:r>
            <a:r>
              <a:rPr lang="en-US" sz="3400" i="1" dirty="0"/>
              <a:t>l</a:t>
            </a:r>
            <a:r>
              <a:rPr lang="en-US" sz="3400" dirty="0"/>
              <a:t>(</a:t>
            </a:r>
            <a:r>
              <a:rPr lang="en-US" sz="3400" i="1" dirty="0"/>
              <a:t>a</a:t>
            </a:r>
            <a:r>
              <a:rPr lang="en-US" sz="3400" dirty="0"/>
              <a:t>) = </a:t>
            </a:r>
            <a:r>
              <a:rPr lang="en-US" sz="3400" i="1" dirty="0"/>
              <a:t>l</a:t>
            </a:r>
            <a:r>
              <a:rPr lang="en-US" sz="3400" dirty="0"/>
              <a:t>(</a:t>
            </a:r>
            <a:r>
              <a:rPr lang="en-US" sz="3400" i="1" dirty="0"/>
              <a:t>b</a:t>
            </a:r>
            <a:r>
              <a:rPr lang="en-US" sz="3400" dirty="0"/>
              <a:t>),and </a:t>
            </a:r>
            <a:r>
              <a:rPr lang="en-US" sz="3400" i="1" dirty="0"/>
              <a:t>l</a:t>
            </a:r>
            <a:r>
              <a:rPr lang="en-US" sz="3400" dirty="0"/>
              <a:t>(</a:t>
            </a:r>
            <a:r>
              <a:rPr lang="en-US" sz="3400" i="1" dirty="0"/>
              <a:t>b</a:t>
            </a:r>
            <a:r>
              <a:rPr lang="en-US" sz="3400" dirty="0"/>
              <a:t>) = </a:t>
            </a:r>
            <a:r>
              <a:rPr lang="en-US" sz="3400" i="1" dirty="0"/>
              <a:t>l</a:t>
            </a:r>
            <a:r>
              <a:rPr lang="en-US" sz="3400" dirty="0"/>
              <a:t>(</a:t>
            </a:r>
            <a:r>
              <a:rPr lang="en-US" sz="3400" i="1" dirty="0"/>
              <a:t>c</a:t>
            </a:r>
            <a:r>
              <a:rPr lang="en-US" sz="3400" dirty="0"/>
              <a:t>), </a:t>
            </a:r>
            <a:r>
              <a:rPr lang="en-US" sz="3400" i="1" dirty="0"/>
              <a:t>l</a:t>
            </a:r>
            <a:r>
              <a:rPr lang="en-US" sz="3400" dirty="0"/>
              <a:t>(</a:t>
            </a:r>
            <a:r>
              <a:rPr lang="en-US" sz="3400" i="1" dirty="0"/>
              <a:t>a</a:t>
            </a:r>
            <a:r>
              <a:rPr lang="en-US" sz="3400" dirty="0"/>
              <a:t>) = </a:t>
            </a:r>
            <a:r>
              <a:rPr lang="en-US" sz="3400" i="1" dirty="0"/>
              <a:t>l</a:t>
            </a:r>
            <a:r>
              <a:rPr lang="en-US" sz="3400" dirty="0"/>
              <a:t>(</a:t>
            </a:r>
            <a:r>
              <a:rPr lang="en-US" sz="3400" i="1" dirty="0"/>
              <a:t>c</a:t>
            </a:r>
            <a:r>
              <a:rPr lang="en-US" sz="3400" dirty="0"/>
              <a:t>) also holds and </a:t>
            </a:r>
            <a:r>
              <a:rPr lang="en-US" sz="3400" i="1" dirty="0" err="1"/>
              <a:t>aRc</a:t>
            </a:r>
            <a:r>
              <a:rPr lang="en-US" sz="3400" dirty="0"/>
              <a:t>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Congruence Modulo </a:t>
            </a:r>
            <a:r>
              <a:rPr lang="en-US" i="1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</a:t>
            </a:r>
            <a:r>
              <a:rPr lang="en-US" dirty="0"/>
              <a:t>:  Let </a:t>
            </a:r>
            <a:r>
              <a:rPr lang="en-US" i="1" dirty="0"/>
              <a:t>m</a:t>
            </a:r>
            <a:r>
              <a:rPr lang="en-US" dirty="0"/>
              <a:t> be an integer with </a:t>
            </a:r>
            <a:r>
              <a:rPr lang="en-US" i="1" dirty="0"/>
              <a:t>m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Show that the relation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        </a:t>
            </a:r>
            <a:r>
              <a:rPr lang="en-US" b="1" i="1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rgbClr val="FF0000"/>
                </a:solidFill>
              </a:rPr>
              <a:t> = {(</a:t>
            </a:r>
            <a:r>
              <a:rPr lang="en-US" b="1" i="1" dirty="0" err="1">
                <a:solidFill>
                  <a:srgbClr val="FF0000"/>
                </a:solidFill>
              </a:rPr>
              <a:t>a</a:t>
            </a:r>
            <a:r>
              <a:rPr lang="en-US" b="1" dirty="0" err="1">
                <a:solidFill>
                  <a:srgbClr val="FF0000"/>
                </a:solidFill>
              </a:rPr>
              <a:t>,</a:t>
            </a:r>
            <a:r>
              <a:rPr lang="en-US" b="1" i="1" dirty="0" err="1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rgbClr val="FF0000"/>
                </a:solidFill>
              </a:rPr>
              <a:t>) | 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≡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rgbClr val="FF0000"/>
                </a:solidFill>
              </a:rPr>
              <a:t> (mod </a:t>
            </a:r>
            <a:r>
              <a:rPr lang="en-US" b="1" i="1" dirty="0">
                <a:solidFill>
                  <a:srgbClr val="FF0000"/>
                </a:solidFill>
              </a:rPr>
              <a:t>m</a:t>
            </a:r>
            <a:r>
              <a:rPr lang="en-US" b="1" dirty="0">
                <a:solidFill>
                  <a:srgbClr val="FF0000"/>
                </a:solidFill>
              </a:rPr>
              <a:t>)} </a:t>
            </a:r>
          </a:p>
          <a:p>
            <a:pPr>
              <a:buNone/>
            </a:pPr>
            <a:r>
              <a:rPr lang="en-US" dirty="0"/>
              <a:t>    is an equivalence relation on the set of integers.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 Recall that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(mod </a:t>
            </a:r>
            <a:r>
              <a:rPr lang="en-US" i="1" dirty="0"/>
              <a:t>m</a:t>
            </a:r>
            <a:r>
              <a:rPr lang="en-US" dirty="0"/>
              <a:t>) if and only if </a:t>
            </a:r>
            <a:r>
              <a:rPr lang="en-US" i="1" dirty="0"/>
              <a:t>m</a:t>
            </a:r>
            <a:r>
              <a:rPr lang="en-US" dirty="0"/>
              <a:t>  divides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Reflexivity</a:t>
            </a:r>
            <a:r>
              <a:rPr lang="en-US" dirty="0"/>
              <a:t>: 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(mod </a:t>
            </a:r>
            <a:r>
              <a:rPr lang="en-US" i="1" dirty="0"/>
              <a:t>m</a:t>
            </a:r>
            <a:r>
              <a:rPr lang="en-US" dirty="0"/>
              <a:t>) since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a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is divisible by </a:t>
            </a:r>
            <a:r>
              <a:rPr lang="en-US" i="1" dirty="0"/>
              <a:t>m</a:t>
            </a:r>
            <a:r>
              <a:rPr lang="en-US" dirty="0"/>
              <a:t> since  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Symmetry</a:t>
            </a:r>
            <a:r>
              <a:rPr lang="en-US" dirty="0"/>
              <a:t>:  Suppose that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(mod </a:t>
            </a:r>
            <a:r>
              <a:rPr lang="en-US" i="1" dirty="0"/>
              <a:t>m</a:t>
            </a:r>
            <a:r>
              <a:rPr lang="en-US" dirty="0"/>
              <a:t>). Then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is divisible by </a:t>
            </a:r>
            <a:r>
              <a:rPr lang="en-US" i="1" dirty="0"/>
              <a:t>m</a:t>
            </a:r>
            <a:r>
              <a:rPr lang="en-US" dirty="0"/>
              <a:t>, and so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i="1" dirty="0"/>
              <a:t>m</a:t>
            </a:r>
            <a:r>
              <a:rPr lang="en-US" dirty="0"/>
              <a:t>, where </a:t>
            </a:r>
            <a:r>
              <a:rPr lang="en-US" i="1" dirty="0"/>
              <a:t>k</a:t>
            </a:r>
            <a:r>
              <a:rPr lang="en-US" dirty="0"/>
              <a:t> is an integer. It follows that</a:t>
            </a:r>
            <a:r>
              <a:rPr lang="en-US" i="1" dirty="0"/>
              <a:t> b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= (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dirty="0">
                <a:ea typeface="Cambria Math" pitchFamily="18" charset="0"/>
              </a:rPr>
              <a:t>)</a:t>
            </a:r>
            <a:r>
              <a:rPr lang="en-US" dirty="0"/>
              <a:t> </a:t>
            </a:r>
            <a:r>
              <a:rPr lang="en-US" i="1" dirty="0"/>
              <a:t>m, so b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(mod </a:t>
            </a:r>
            <a:r>
              <a:rPr lang="en-US" i="1" dirty="0"/>
              <a:t>m</a:t>
            </a:r>
            <a:r>
              <a:rPr lang="en-US" dirty="0"/>
              <a:t>). </a:t>
            </a:r>
          </a:p>
          <a:p>
            <a:pPr lvl="1"/>
            <a:r>
              <a:rPr lang="en-US" i="1" dirty="0"/>
              <a:t>Transitivity</a:t>
            </a:r>
            <a:r>
              <a:rPr lang="en-US" dirty="0"/>
              <a:t>: Suppose that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(mod </a:t>
            </a:r>
            <a:r>
              <a:rPr lang="en-US" i="1" dirty="0"/>
              <a:t>m</a:t>
            </a:r>
            <a:r>
              <a:rPr lang="en-US" dirty="0"/>
              <a:t>) and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(mod </a:t>
            </a:r>
            <a:r>
              <a:rPr lang="en-US" i="1" dirty="0"/>
              <a:t>m</a:t>
            </a:r>
            <a:r>
              <a:rPr lang="en-US" dirty="0"/>
              <a:t>). Then </a:t>
            </a:r>
            <a:r>
              <a:rPr lang="en-US" i="1" dirty="0"/>
              <a:t>m</a:t>
            </a:r>
            <a:r>
              <a:rPr lang="en-US" dirty="0"/>
              <a:t> divides both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c.</a:t>
            </a:r>
            <a:r>
              <a:rPr lang="en-US" dirty="0"/>
              <a:t> Hence, there are integers </a:t>
            </a:r>
            <a:r>
              <a:rPr lang="en-US" i="1" dirty="0"/>
              <a:t>k</a:t>
            </a:r>
            <a:r>
              <a:rPr lang="en-US" dirty="0"/>
              <a:t> and </a:t>
            </a:r>
            <a:r>
              <a:rPr lang="en-US" i="1" dirty="0"/>
              <a:t>l </a:t>
            </a:r>
            <a:r>
              <a:rPr lang="en-US" dirty="0"/>
              <a:t>with          </a:t>
            </a:r>
            <a:r>
              <a:rPr lang="en-US" i="1" dirty="0"/>
              <a:t> 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i="1" dirty="0"/>
              <a:t>m  and b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>
                <a:ea typeface="Cambria Math" pitchFamily="18" charset="0"/>
              </a:rPr>
              <a:t>l</a:t>
            </a:r>
            <a:r>
              <a:rPr lang="en-US" i="1" dirty="0"/>
              <a:t>m. </a:t>
            </a:r>
            <a:r>
              <a:rPr lang="en-US" dirty="0"/>
              <a:t>We obtain by adding the equations: </a:t>
            </a:r>
          </a:p>
          <a:p>
            <a:pPr lvl="1">
              <a:buNone/>
            </a:pPr>
            <a:r>
              <a:rPr lang="en-US" dirty="0"/>
              <a:t>              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= (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) </a:t>
            </a:r>
            <a:r>
              <a:rPr lang="en-US" i="1" dirty="0">
                <a:ea typeface="Cambria Math" pitchFamily="18" charset="0"/>
              </a:rPr>
              <a:t> + 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)  = 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i="1" dirty="0"/>
              <a:t>m</a:t>
            </a:r>
            <a:r>
              <a:rPr lang="en-US" dirty="0"/>
              <a:t> +</a:t>
            </a:r>
            <a:r>
              <a:rPr lang="en-US" i="1" dirty="0">
                <a:ea typeface="Cambria Math" pitchFamily="18" charset="0"/>
              </a:rPr>
              <a:t> l</a:t>
            </a:r>
            <a:r>
              <a:rPr lang="en-US" i="1" dirty="0"/>
              <a:t>m = </a:t>
            </a:r>
            <a:r>
              <a:rPr lang="en-US" dirty="0"/>
              <a:t>(</a:t>
            </a:r>
            <a:r>
              <a:rPr lang="en-US" i="1" dirty="0"/>
              <a:t>k + l</a:t>
            </a:r>
            <a:r>
              <a:rPr lang="en-US" dirty="0"/>
              <a:t>)</a:t>
            </a:r>
            <a:r>
              <a:rPr lang="en-US" i="1" dirty="0"/>
              <a:t> m.</a:t>
            </a:r>
            <a:endParaRPr lang="en-US" dirty="0"/>
          </a:p>
          <a:p>
            <a:pPr lvl="1">
              <a:buNone/>
            </a:pPr>
            <a:r>
              <a:rPr lang="en-US" dirty="0"/>
              <a:t>    Therefore,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(mod </a:t>
            </a:r>
            <a:r>
              <a:rPr lang="en-US" i="1" dirty="0"/>
              <a:t>m</a:t>
            </a:r>
            <a:r>
              <a:rPr lang="en-US" dirty="0"/>
              <a:t>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 </a:t>
            </a:r>
            <a:r>
              <a:rPr lang="en-US" b="1" dirty="0">
                <a:solidFill>
                  <a:srgbClr val="FF0000"/>
                </a:solidFill>
              </a:rPr>
              <a:t>Show</a:t>
            </a:r>
            <a:r>
              <a:rPr lang="en-US" dirty="0"/>
              <a:t> that the </a:t>
            </a:r>
            <a:r>
              <a:rPr lang="en-US" b="1" dirty="0">
                <a:solidFill>
                  <a:srgbClr val="FF0000"/>
                </a:solidFill>
              </a:rPr>
              <a:t>“divides” relation </a:t>
            </a:r>
            <a:r>
              <a:rPr lang="en-US" dirty="0"/>
              <a:t>on the set of positive integers is </a:t>
            </a:r>
            <a:r>
              <a:rPr lang="en-US" b="1" dirty="0">
                <a:solidFill>
                  <a:srgbClr val="FF0000"/>
                </a:solidFill>
              </a:rPr>
              <a:t>not an equivalence relation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The properties of reflexivity, and transitivity do hold, but there relation is not transitive. Hence, “divides” is not an equivalence relation.</a:t>
            </a:r>
          </a:p>
          <a:p>
            <a:pPr lvl="1"/>
            <a:r>
              <a:rPr lang="en-US" i="1" dirty="0"/>
              <a:t>Reflexivity</a:t>
            </a:r>
            <a:r>
              <a:rPr lang="en-US" dirty="0"/>
              <a:t>: 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∣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for all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. </a:t>
            </a:r>
            <a:br>
              <a:rPr lang="en-US" dirty="0">
                <a:latin typeface="Cambria Math"/>
                <a:ea typeface="Cambria Math"/>
              </a:rPr>
            </a:br>
            <a:endParaRPr lang="en-US" dirty="0"/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Not Symmetric</a:t>
            </a:r>
            <a:r>
              <a:rPr lang="en-US" dirty="0"/>
              <a:t>: For example,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∣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, but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∤ 2. </a:t>
            </a:r>
            <a:r>
              <a:rPr lang="en-US" dirty="0">
                <a:ea typeface="Cambria Math"/>
              </a:rPr>
              <a:t>Hence, the relation is not symmetric. </a:t>
            </a:r>
            <a:br>
              <a:rPr lang="en-US" dirty="0">
                <a:ea typeface="Cambria Math"/>
              </a:rPr>
            </a:br>
            <a:endParaRPr lang="en-US" dirty="0"/>
          </a:p>
          <a:p>
            <a:pPr lvl="1"/>
            <a:r>
              <a:rPr lang="en-US" i="1" dirty="0"/>
              <a:t>Transitivity</a:t>
            </a:r>
            <a:r>
              <a:rPr lang="en-US" dirty="0"/>
              <a:t>:  Suppose that </a:t>
            </a:r>
            <a:r>
              <a:rPr lang="en-US" i="1" dirty="0"/>
              <a:t>a</a:t>
            </a:r>
            <a:r>
              <a:rPr lang="en-US" dirty="0"/>
              <a:t> divides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divides </a:t>
            </a:r>
            <a:r>
              <a:rPr lang="en-US" i="1" dirty="0"/>
              <a:t>c</a:t>
            </a:r>
            <a:r>
              <a:rPr lang="en-US" dirty="0"/>
              <a:t>. Then there are positive integers </a:t>
            </a:r>
            <a:r>
              <a:rPr lang="en-US" i="1" dirty="0"/>
              <a:t>k</a:t>
            </a:r>
            <a:r>
              <a:rPr lang="en-US" dirty="0"/>
              <a:t> and </a:t>
            </a:r>
            <a:r>
              <a:rPr lang="en-US" i="1" dirty="0"/>
              <a:t>l </a:t>
            </a:r>
            <a:r>
              <a:rPr lang="en-US" dirty="0"/>
              <a:t>such that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 err="1"/>
              <a:t>ak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/>
              <a:t>bl</a:t>
            </a:r>
            <a:r>
              <a:rPr lang="en-US" dirty="0"/>
              <a:t>. Hence,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 err="1"/>
              <a:t>kl</a:t>
            </a:r>
            <a:r>
              <a:rPr lang="en-US" dirty="0"/>
              <a:t>), so </a:t>
            </a:r>
            <a:r>
              <a:rPr lang="en-US" i="1" dirty="0"/>
              <a:t>a</a:t>
            </a:r>
            <a:r>
              <a:rPr lang="en-US" dirty="0"/>
              <a:t> divides </a:t>
            </a:r>
            <a:r>
              <a:rPr lang="en-US" i="1" dirty="0"/>
              <a:t>c</a:t>
            </a:r>
            <a:r>
              <a:rPr lang="en-US" dirty="0"/>
              <a:t>. Therefore, the relation is transitive.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47701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     Definition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:  Let </a:t>
            </a:r>
            <a:r>
              <a:rPr lang="en-US" i="1" dirty="0"/>
              <a:t>R</a:t>
            </a:r>
            <a:r>
              <a:rPr lang="en-US" dirty="0"/>
              <a:t> be an equivalence relation on a set </a:t>
            </a:r>
            <a:r>
              <a:rPr lang="en-US" i="1" dirty="0"/>
              <a:t>A. 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The set of all elements that are related to an element 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 of 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dirty="0"/>
              <a:t> is called the  </a:t>
            </a:r>
            <a:r>
              <a:rPr lang="en-US" b="1" i="1" dirty="0">
                <a:solidFill>
                  <a:srgbClr val="FF0000"/>
                </a:solidFill>
              </a:rPr>
              <a:t>equivalence class </a:t>
            </a:r>
            <a:r>
              <a:rPr lang="en-US" dirty="0"/>
              <a:t>of </a:t>
            </a:r>
            <a:r>
              <a:rPr lang="en-US" i="1" dirty="0"/>
              <a:t>a</a:t>
            </a:r>
            <a:r>
              <a:rPr lang="en-US" dirty="0"/>
              <a:t>. </a:t>
            </a:r>
            <a:r>
              <a:rPr lang="en-US" b="1" dirty="0">
                <a:solidFill>
                  <a:srgbClr val="00B050"/>
                </a:solidFill>
              </a:rPr>
              <a:t>The equivalence class of </a:t>
            </a:r>
            <a:r>
              <a:rPr lang="en-US" b="1" i="1" dirty="0">
                <a:solidFill>
                  <a:srgbClr val="00B050"/>
                </a:solidFill>
              </a:rPr>
              <a:t>a</a:t>
            </a:r>
            <a:r>
              <a:rPr lang="en-US" b="1" dirty="0">
                <a:solidFill>
                  <a:srgbClr val="00B050"/>
                </a:solidFill>
              </a:rPr>
              <a:t> with respect to </a:t>
            </a:r>
            <a:r>
              <a:rPr lang="en-US" b="1" i="1" dirty="0">
                <a:solidFill>
                  <a:srgbClr val="00B050"/>
                </a:solidFill>
              </a:rPr>
              <a:t>R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is denoted by </a:t>
            </a:r>
            <a:r>
              <a:rPr lang="en-US" b="1" dirty="0">
                <a:solidFill>
                  <a:srgbClr val="00B050"/>
                </a:solidFill>
              </a:rPr>
              <a:t>[</a:t>
            </a:r>
            <a:r>
              <a:rPr lang="en-US" b="1" i="1" dirty="0">
                <a:solidFill>
                  <a:srgbClr val="00B050"/>
                </a:solidFill>
              </a:rPr>
              <a:t>a</a:t>
            </a:r>
            <a:r>
              <a:rPr lang="en-US" b="1" dirty="0">
                <a:solidFill>
                  <a:srgbClr val="00B050"/>
                </a:solidFill>
              </a:rPr>
              <a:t>]</a:t>
            </a:r>
            <a:r>
              <a:rPr lang="en-US" b="1" i="1" baseline="-25000" dirty="0">
                <a:solidFill>
                  <a:srgbClr val="00B050"/>
                </a:solidFill>
              </a:rPr>
              <a:t>R</a:t>
            </a:r>
            <a:r>
              <a:rPr lang="en-US" dirty="0"/>
              <a:t>.  </a:t>
            </a:r>
          </a:p>
          <a:p>
            <a:pPr>
              <a:buNone/>
            </a:pPr>
            <a:r>
              <a:rPr lang="en-US" dirty="0"/>
              <a:t>     When only one relation is under consideration, we can write [</a:t>
            </a:r>
            <a:r>
              <a:rPr lang="en-US" i="1" dirty="0"/>
              <a:t>a</a:t>
            </a:r>
            <a:r>
              <a:rPr lang="en-US" dirty="0"/>
              <a:t>], without the subscript </a:t>
            </a:r>
            <a:r>
              <a:rPr lang="en-US" i="1" dirty="0"/>
              <a:t>R</a:t>
            </a:r>
            <a:r>
              <a:rPr lang="en-US" dirty="0"/>
              <a:t>,  for this equivalence class.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  Note that  [</a:t>
            </a:r>
            <a:r>
              <a:rPr lang="en-US" i="1" dirty="0"/>
              <a:t>a</a:t>
            </a:r>
            <a:r>
              <a:rPr lang="en-US" dirty="0"/>
              <a:t>]</a:t>
            </a:r>
            <a:r>
              <a:rPr lang="en-US" i="1" baseline="-25000" dirty="0"/>
              <a:t>R </a:t>
            </a:r>
            <a:r>
              <a:rPr lang="en-US" i="1" dirty="0"/>
              <a:t>= </a:t>
            </a:r>
            <a:r>
              <a:rPr lang="en-US" dirty="0"/>
              <a:t>{</a:t>
            </a:r>
            <a:r>
              <a:rPr lang="en-US" i="1" dirty="0"/>
              <a:t>s|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s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∈</a:t>
            </a:r>
            <a:r>
              <a:rPr lang="en-US" i="1" dirty="0"/>
              <a:t> R</a:t>
            </a:r>
            <a:r>
              <a:rPr lang="en-US" dirty="0"/>
              <a:t>}</a:t>
            </a:r>
            <a:r>
              <a:rPr lang="en-US" i="1" dirty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If</a:t>
            </a:r>
            <a:r>
              <a:rPr lang="en-US" i="1" dirty="0"/>
              <a:t>  </a:t>
            </a:r>
            <a:r>
              <a:rPr lang="en-US" b="1" i="1" dirty="0">
                <a:solidFill>
                  <a:srgbClr val="00B0F0"/>
                </a:solidFill>
              </a:rPr>
              <a:t>b </a:t>
            </a:r>
            <a:r>
              <a:rPr lang="en-US" b="1" dirty="0">
                <a:solidFill>
                  <a:srgbClr val="00B0F0"/>
                </a:solidFill>
                <a:latin typeface="Cambria Math"/>
                <a:ea typeface="Cambria Math"/>
              </a:rPr>
              <a:t>∈ </a:t>
            </a:r>
            <a:r>
              <a:rPr lang="en-US" b="1" dirty="0">
                <a:solidFill>
                  <a:srgbClr val="00B0F0"/>
                </a:solidFill>
              </a:rPr>
              <a:t>[</a:t>
            </a:r>
            <a:r>
              <a:rPr lang="en-US" b="1" i="1" dirty="0">
                <a:solidFill>
                  <a:srgbClr val="00B0F0"/>
                </a:solidFill>
              </a:rPr>
              <a:t>a</a:t>
            </a:r>
            <a:r>
              <a:rPr lang="en-US" b="1" dirty="0">
                <a:solidFill>
                  <a:srgbClr val="00B0F0"/>
                </a:solidFill>
              </a:rPr>
              <a:t>]</a:t>
            </a:r>
            <a:r>
              <a:rPr lang="en-US" i="1" baseline="-25000" dirty="0"/>
              <a:t>R</a:t>
            </a:r>
            <a:r>
              <a:rPr lang="en-US" dirty="0"/>
              <a:t>, then </a:t>
            </a:r>
            <a:r>
              <a:rPr lang="en-US" i="1" dirty="0"/>
              <a:t>b</a:t>
            </a:r>
            <a:r>
              <a:rPr lang="en-US" dirty="0"/>
              <a:t> is called </a:t>
            </a:r>
            <a:r>
              <a:rPr lang="en-US" b="1" dirty="0">
                <a:solidFill>
                  <a:srgbClr val="00B0F0"/>
                </a:solidFill>
              </a:rPr>
              <a:t>a representative of this equivalence class. </a:t>
            </a:r>
            <a:r>
              <a:rPr lang="en-US" dirty="0"/>
              <a:t>Any element of a class can be used as a representative of the class.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equivalence classes of the relation congruence modulo </a:t>
            </a:r>
            <a:r>
              <a:rPr lang="en-US" i="1" dirty="0"/>
              <a:t>m</a:t>
            </a:r>
            <a:r>
              <a:rPr lang="en-US" dirty="0"/>
              <a:t> are called the </a:t>
            </a:r>
            <a:r>
              <a:rPr lang="en-US" i="1" dirty="0"/>
              <a:t>congruence classes modulo m</a:t>
            </a:r>
            <a:r>
              <a:rPr lang="en-US" dirty="0"/>
              <a:t>. The congruence class of an integer a modulo m is denoted by [</a:t>
            </a:r>
            <a:r>
              <a:rPr lang="en-US" i="1" dirty="0"/>
              <a:t>a</a:t>
            </a:r>
            <a:r>
              <a:rPr lang="en-US" dirty="0"/>
              <a:t>]</a:t>
            </a:r>
            <a:r>
              <a:rPr lang="en-US" i="1" baseline="-25000" dirty="0"/>
              <a:t>m</a:t>
            </a:r>
            <a:r>
              <a:rPr lang="en-US" dirty="0"/>
              <a:t>, so [</a:t>
            </a:r>
            <a:r>
              <a:rPr lang="en-US" i="1" dirty="0"/>
              <a:t>a</a:t>
            </a:r>
            <a:r>
              <a:rPr lang="en-US" dirty="0"/>
              <a:t>]</a:t>
            </a:r>
            <a:r>
              <a:rPr lang="en-US" i="1" baseline="-25000" dirty="0"/>
              <a:t>m</a:t>
            </a:r>
            <a:r>
              <a:rPr lang="en-US" i="1" dirty="0"/>
              <a:t> = </a:t>
            </a:r>
            <a:r>
              <a:rPr lang="en-US" dirty="0"/>
              <a:t>{…, </a:t>
            </a:r>
            <a:r>
              <a:rPr lang="en-US" i="1" dirty="0"/>
              <a:t>a</a:t>
            </a:r>
            <a:r>
              <a:rPr lang="en-US" dirty="0">
                <a:latin typeface="Cambria Math"/>
                <a:ea typeface="Cambria Math"/>
              </a:rPr>
              <a:t>−2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,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i="1" dirty="0"/>
              <a:t>a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i="1" dirty="0" err="1"/>
              <a:t>a</a:t>
            </a:r>
            <a:r>
              <a:rPr lang="en-US" dirty="0" err="1">
                <a:latin typeface="Cambria Math"/>
                <a:ea typeface="Cambria Math"/>
              </a:rPr>
              <a:t>+</a:t>
            </a:r>
            <a:r>
              <a:rPr lang="en-US" i="1" dirty="0" err="1"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i="1" dirty="0"/>
              <a:t>a</a:t>
            </a:r>
            <a:r>
              <a:rPr lang="en-US" dirty="0">
                <a:latin typeface="Cambria Math"/>
                <a:ea typeface="Cambria Math"/>
              </a:rPr>
              <a:t>+2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, … </a:t>
            </a:r>
            <a:r>
              <a:rPr lang="en-US" dirty="0"/>
              <a:t>}</a:t>
            </a:r>
            <a:r>
              <a:rPr lang="en-US" i="1" dirty="0"/>
              <a:t>. </a:t>
            </a:r>
            <a:br>
              <a:rPr lang="en-US" i="1" dirty="0"/>
            </a:br>
            <a:br>
              <a:rPr lang="en-US" i="1" dirty="0"/>
            </a:br>
            <a:r>
              <a:rPr lang="en-US" dirty="0"/>
              <a:t>For example, </a:t>
            </a:r>
          </a:p>
          <a:p>
            <a:pPr lvl="1">
              <a:buNone/>
            </a:pPr>
            <a:r>
              <a:rPr lang="en-US" dirty="0"/>
              <a:t>   [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]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= {…,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8,</a:t>
            </a:r>
            <a:r>
              <a:rPr lang="en-US" dirty="0">
                <a:latin typeface="Cambria Math"/>
                <a:ea typeface="Cambria Math"/>
              </a:rPr>
              <a:t> 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 , 0, 4 , 8, …}                        </a:t>
            </a:r>
            <a:r>
              <a:rPr lang="en-US" dirty="0"/>
              <a:t>[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]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= {…,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7,</a:t>
            </a:r>
            <a:r>
              <a:rPr lang="en-US" dirty="0">
                <a:latin typeface="Cambria Math"/>
                <a:ea typeface="Cambria Math"/>
              </a:rPr>
              <a:t> 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, 1, 5, 9, …}</a:t>
            </a:r>
          </a:p>
          <a:p>
            <a:pPr lvl="1"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/>
              <a:t>          [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]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= {…,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6,</a:t>
            </a:r>
            <a:r>
              <a:rPr lang="en-US" dirty="0">
                <a:latin typeface="Cambria Math"/>
                <a:ea typeface="Cambria Math"/>
              </a:rPr>
              <a:t> 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, 2, 6, 10, …}                       </a:t>
            </a:r>
            <a:r>
              <a:rPr lang="en-US" dirty="0"/>
              <a:t>[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]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= {…,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5,</a:t>
            </a:r>
            <a:r>
              <a:rPr lang="en-US" dirty="0">
                <a:latin typeface="Cambria Math"/>
                <a:ea typeface="Cambria Math"/>
              </a:rPr>
              <a:t> 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, 3, 7, 11, …}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Equivalence Classes and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   Theorem 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 let </a:t>
            </a:r>
            <a:r>
              <a:rPr lang="en-US" i="1" dirty="0"/>
              <a:t>R</a:t>
            </a:r>
            <a:r>
              <a:rPr lang="en-US" dirty="0"/>
              <a:t> be an equivalence relation on a set </a:t>
            </a:r>
            <a:r>
              <a:rPr lang="en-US" i="1" dirty="0"/>
              <a:t>A. 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These statements for elements </a:t>
            </a:r>
            <a:r>
              <a:rPr lang="en-US" i="1" dirty="0">
                <a:solidFill>
                  <a:srgbClr val="7030A0"/>
                </a:solidFill>
              </a:rPr>
              <a:t>a</a:t>
            </a:r>
            <a:r>
              <a:rPr lang="en-US" dirty="0">
                <a:solidFill>
                  <a:srgbClr val="7030A0"/>
                </a:solidFill>
              </a:rPr>
              <a:t> and </a:t>
            </a:r>
            <a:r>
              <a:rPr lang="en-US" i="1" dirty="0">
                <a:solidFill>
                  <a:srgbClr val="7030A0"/>
                </a:solidFill>
              </a:rPr>
              <a:t>b</a:t>
            </a:r>
            <a:r>
              <a:rPr lang="en-US" dirty="0">
                <a:solidFill>
                  <a:srgbClr val="7030A0"/>
                </a:solidFill>
              </a:rPr>
              <a:t> of </a:t>
            </a:r>
            <a:r>
              <a:rPr lang="en-US" i="1" dirty="0">
                <a:solidFill>
                  <a:srgbClr val="7030A0"/>
                </a:solidFill>
              </a:rPr>
              <a:t>A </a:t>
            </a:r>
            <a:r>
              <a:rPr lang="en-US" dirty="0">
                <a:solidFill>
                  <a:srgbClr val="7030A0"/>
                </a:solidFill>
              </a:rPr>
              <a:t>are equivalent: 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)   </a:t>
            </a:r>
            <a:r>
              <a:rPr lang="en-US" b="1" i="1" dirty="0" err="1">
                <a:solidFill>
                  <a:srgbClr val="FF0000"/>
                </a:solidFill>
              </a:rPr>
              <a:t>aRb</a:t>
            </a:r>
            <a:endParaRPr lang="en-US" b="1" i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b="1" dirty="0">
                <a:solidFill>
                  <a:srgbClr val="FF0000"/>
                </a:solidFill>
              </a:rPr>
              <a:t>    (</a:t>
            </a:r>
            <a:r>
              <a:rPr lang="en-US" b="1" i="1" dirty="0">
                <a:solidFill>
                  <a:srgbClr val="FF0000"/>
                </a:solidFill>
              </a:rPr>
              <a:t>ii</a:t>
            </a:r>
            <a:r>
              <a:rPr lang="en-US" b="1" dirty="0">
                <a:solidFill>
                  <a:srgbClr val="FF0000"/>
                </a:solidFill>
              </a:rPr>
              <a:t>)  [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] = [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rgbClr val="FF0000"/>
                </a:solidFill>
              </a:rPr>
              <a:t>]</a:t>
            </a:r>
          </a:p>
          <a:p>
            <a:pPr lvl="1">
              <a:buNone/>
            </a:pPr>
            <a:r>
              <a:rPr lang="en-US" b="1" dirty="0">
                <a:solidFill>
                  <a:srgbClr val="FF0000"/>
                </a:solidFill>
              </a:rPr>
              <a:t>    (</a:t>
            </a:r>
            <a:r>
              <a:rPr lang="en-US" b="1" i="1" dirty="0">
                <a:solidFill>
                  <a:srgbClr val="FF0000"/>
                </a:solidFill>
              </a:rPr>
              <a:t>iii</a:t>
            </a:r>
            <a:r>
              <a:rPr lang="en-US" b="1" dirty="0">
                <a:solidFill>
                  <a:srgbClr val="FF0000"/>
                </a:solidFill>
              </a:rPr>
              <a:t>) [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]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∩</a:t>
            </a:r>
            <a:r>
              <a:rPr lang="en-US" b="1" dirty="0">
                <a:solidFill>
                  <a:srgbClr val="FF0000"/>
                </a:solidFill>
              </a:rPr>
              <a:t> [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rgbClr val="FF0000"/>
                </a:solidFill>
              </a:rPr>
              <a:t>] </a:t>
            </a:r>
            <a:r>
              <a:rPr lang="en-US" b="1" dirty="0">
                <a:solidFill>
                  <a:srgbClr val="00B050"/>
                </a:solidFill>
                <a:latin typeface="Cambria Math"/>
                <a:ea typeface="Cambria Math"/>
              </a:rPr>
              <a:t>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∅</a:t>
            </a:r>
          </a:p>
          <a:p>
            <a:pPr lvl="1"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ambria Math"/>
                <a:ea typeface="Cambria Math"/>
              </a:rPr>
              <a:t>Proof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mbria Math"/>
                <a:ea typeface="Cambria Math"/>
              </a:rPr>
              <a:t>: We show that (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  <a:ea typeface="Cambria Math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mbria Math"/>
                <a:ea typeface="Cambria Math"/>
              </a:rPr>
              <a:t>) implies (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ea typeface="Cambria Math" pitchFamily="18" charset="0"/>
              </a:rPr>
              <a:t>ii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mbria Math"/>
                <a:ea typeface="Cambria Math"/>
              </a:rPr>
              <a:t>). Assume that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  <a:ea typeface="Cambria Math"/>
              </a:rPr>
              <a:t>aRb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mbria Math"/>
                <a:ea typeface="Cambria Math"/>
              </a:rPr>
              <a:t>. Now suppose that c ∈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[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]. Then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aRc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Because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aRb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is symmetric,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bRa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Because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is transitive and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bRa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aRc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it follows that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bRc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Hence,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mbria Math"/>
                <a:ea typeface="Cambria Math"/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ea typeface="Cambria Math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mbria Math"/>
                <a:ea typeface="Cambria Math"/>
              </a:rPr>
              <a:t> ∈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[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]. Therefore, [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mbria Math"/>
                <a:ea typeface="Cambria Math"/>
              </a:rPr>
              <a:t>⊆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[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].  A similar argument (omitted here) shows that [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mbria Math"/>
                <a:ea typeface="Cambria Math"/>
              </a:rPr>
              <a:t>⊆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[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]. Since [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mbria Math"/>
                <a:ea typeface="Cambria Math"/>
              </a:rPr>
              <a:t>⊆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[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] and [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mbria Math"/>
                <a:ea typeface="Cambria Math"/>
              </a:rPr>
              <a:t>⊆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[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],  we have shown that [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] = [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].</a:t>
            </a:r>
          </a:p>
          <a:p>
            <a:pPr lvl="1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60960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i="1" dirty="0"/>
              <a:t>see text for proof  that </a:t>
            </a:r>
            <a:r>
              <a:rPr lang="en-US" dirty="0"/>
              <a:t>(</a:t>
            </a:r>
            <a:r>
              <a:rPr lang="en-US" i="1" dirty="0"/>
              <a:t>ii</a:t>
            </a:r>
            <a:r>
              <a:rPr lang="en-US" dirty="0"/>
              <a:t>) </a:t>
            </a:r>
            <a:r>
              <a:rPr lang="en-US" i="1" dirty="0"/>
              <a:t>implies </a:t>
            </a:r>
            <a:r>
              <a:rPr lang="en-US" dirty="0"/>
              <a:t>(</a:t>
            </a:r>
            <a:r>
              <a:rPr lang="en-US" i="1" dirty="0"/>
              <a:t>iii</a:t>
            </a:r>
            <a:r>
              <a:rPr lang="en-US" dirty="0"/>
              <a:t>) </a:t>
            </a:r>
            <a:r>
              <a:rPr lang="en-US" i="1" dirty="0"/>
              <a:t>and </a:t>
            </a:r>
            <a:r>
              <a:rPr lang="en-US" dirty="0"/>
              <a:t>(</a:t>
            </a:r>
            <a:r>
              <a:rPr lang="en-US" i="1" dirty="0"/>
              <a:t>iii</a:t>
            </a:r>
            <a:r>
              <a:rPr lang="en-US" dirty="0"/>
              <a:t>) </a:t>
            </a:r>
            <a:r>
              <a:rPr lang="en-US" i="1" dirty="0"/>
              <a:t>implies 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 and Functions</a:t>
            </a:r>
          </a:p>
          <a:p>
            <a:r>
              <a:rPr lang="en-US" dirty="0"/>
              <a:t>Properties of Relations</a:t>
            </a:r>
          </a:p>
          <a:p>
            <a:pPr lvl="1"/>
            <a:r>
              <a:rPr lang="en-US" dirty="0"/>
              <a:t>Reflexive Relations</a:t>
            </a:r>
          </a:p>
          <a:p>
            <a:pPr lvl="1"/>
            <a:r>
              <a:rPr lang="en-US" dirty="0"/>
              <a:t>Symmetric and </a:t>
            </a:r>
            <a:r>
              <a:rPr lang="en-US" dirty="0" err="1"/>
              <a:t>Antisymmetric</a:t>
            </a:r>
            <a:r>
              <a:rPr lang="en-US" dirty="0"/>
              <a:t> Relations</a:t>
            </a:r>
          </a:p>
          <a:p>
            <a:pPr lvl="1"/>
            <a:r>
              <a:rPr lang="en-US" dirty="0"/>
              <a:t>Transitive Relations</a:t>
            </a:r>
          </a:p>
          <a:p>
            <a:r>
              <a:rPr lang="en-US" dirty="0"/>
              <a:t>Combining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of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 </a:t>
            </a:r>
            <a:r>
              <a:rPr lang="en-US" i="1" dirty="0"/>
              <a:t>partition</a:t>
            </a:r>
            <a:r>
              <a:rPr lang="en-US" dirty="0"/>
              <a:t> of a set </a:t>
            </a:r>
            <a:r>
              <a:rPr lang="en-US" i="1" dirty="0"/>
              <a:t>S </a:t>
            </a:r>
            <a:r>
              <a:rPr lang="en-US" dirty="0"/>
              <a:t>is a collection of disjoint nonempty subsets of </a:t>
            </a:r>
            <a:r>
              <a:rPr lang="en-US" i="1" dirty="0"/>
              <a:t>S</a:t>
            </a:r>
            <a:r>
              <a:rPr lang="en-US" dirty="0"/>
              <a:t> that have </a:t>
            </a:r>
            <a:r>
              <a:rPr lang="en-US" i="1" dirty="0"/>
              <a:t>S</a:t>
            </a:r>
            <a:r>
              <a:rPr lang="en-US" dirty="0"/>
              <a:t> as their union. In other words, the collection of subsets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where </a:t>
            </a:r>
            <a:r>
              <a:rPr lang="en-US" b="1" i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∈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(where </a:t>
            </a:r>
            <a:r>
              <a:rPr lang="en-US" i="1" dirty="0"/>
              <a:t>I</a:t>
            </a:r>
            <a:r>
              <a:rPr lang="en-US" dirty="0"/>
              <a:t> is an index set), forms </a:t>
            </a:r>
            <a:r>
              <a:rPr lang="en-US" dirty="0">
                <a:solidFill>
                  <a:srgbClr val="FF0000"/>
                </a:solidFill>
              </a:rPr>
              <a:t>a partition of </a:t>
            </a:r>
            <a:r>
              <a:rPr lang="en-US" i="1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if and only if</a:t>
            </a:r>
          </a:p>
          <a:p>
            <a:pPr lvl="1"/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>
                <a:latin typeface="Cambria Math"/>
                <a:ea typeface="Cambria Math"/>
              </a:rPr>
              <a:t> ≠ ∅ for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∈</a:t>
            </a:r>
            <a:r>
              <a:rPr lang="en-US" dirty="0"/>
              <a:t> </a:t>
            </a:r>
            <a:r>
              <a:rPr lang="en-US" i="1" dirty="0"/>
              <a:t>I,</a:t>
            </a:r>
          </a:p>
          <a:p>
            <a:pPr lvl="1"/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∩</a:t>
            </a:r>
            <a:r>
              <a:rPr lang="en-US" dirty="0"/>
              <a:t>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i="1" dirty="0"/>
              <a:t>=</a:t>
            </a:r>
            <a:r>
              <a:rPr lang="en-US" dirty="0">
                <a:latin typeface="Cambria Math"/>
                <a:ea typeface="Cambria Math"/>
              </a:rPr>
              <a:t>∅ </a:t>
            </a:r>
            <a:r>
              <a:rPr lang="en-US" b="1" dirty="0"/>
              <a:t>when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≠ </a:t>
            </a:r>
            <a:r>
              <a:rPr lang="en-US" i="1" dirty="0"/>
              <a:t>j,</a:t>
            </a:r>
          </a:p>
          <a:p>
            <a:pPr lvl="1"/>
            <a:r>
              <a:rPr lang="en-US" dirty="0"/>
              <a:t>and</a:t>
            </a:r>
            <a:r>
              <a:rPr lang="en-US" i="1" dirty="0"/>
              <a:t> </a:t>
            </a: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057400" y="5029200"/>
            <a:ext cx="1163955" cy="558165"/>
          </a:xfrm>
          <a:prstGeom prst="rect">
            <a:avLst/>
          </a:prstGeom>
        </p:spPr>
      </p:pic>
      <p:pic>
        <p:nvPicPr>
          <p:cNvPr id="5" name="Picture 4" descr="082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4495800"/>
            <a:ext cx="1986534" cy="1267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6172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Partition of a Set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Equivalence Relation Partitions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dirty="0"/>
              <a:t> be an equivalence relation on a set </a:t>
            </a:r>
            <a:r>
              <a:rPr lang="en-US" i="1" dirty="0"/>
              <a:t>A</a:t>
            </a:r>
            <a:r>
              <a:rPr lang="en-US" dirty="0"/>
              <a:t>.  The union of all the equivalence classes of </a:t>
            </a:r>
            <a:r>
              <a:rPr lang="en-US" i="1" dirty="0"/>
              <a:t>R</a:t>
            </a:r>
            <a:r>
              <a:rPr lang="en-US" dirty="0"/>
              <a:t> is all of </a:t>
            </a:r>
            <a:r>
              <a:rPr lang="en-US" i="1" dirty="0"/>
              <a:t>A</a:t>
            </a:r>
            <a:r>
              <a:rPr lang="en-US" dirty="0"/>
              <a:t>, since  an element </a:t>
            </a:r>
            <a:r>
              <a:rPr lang="en-US" i="1" dirty="0"/>
              <a:t>a</a:t>
            </a:r>
            <a:r>
              <a:rPr lang="en-US" dirty="0"/>
              <a:t> of </a:t>
            </a:r>
            <a:r>
              <a:rPr lang="en-US" i="1" dirty="0"/>
              <a:t>A</a:t>
            </a:r>
            <a:r>
              <a:rPr lang="en-US" dirty="0"/>
              <a:t> is in its own equivalence class [</a:t>
            </a:r>
            <a:r>
              <a:rPr lang="en-US" i="1" dirty="0"/>
              <a:t>a</a:t>
            </a:r>
            <a:r>
              <a:rPr lang="en-US" dirty="0"/>
              <a:t>]</a:t>
            </a:r>
            <a:r>
              <a:rPr lang="en-US" i="1" baseline="-25000" dirty="0"/>
              <a:t>R</a:t>
            </a:r>
            <a:r>
              <a:rPr lang="en-US" dirty="0"/>
              <a:t>.  In other words, 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From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it follows that these equivalence classes are either equal or disjoint, so [</a:t>
            </a:r>
            <a:r>
              <a:rPr lang="en-US" i="1" dirty="0"/>
              <a:t>a</a:t>
            </a:r>
            <a:r>
              <a:rPr lang="en-US" dirty="0"/>
              <a:t>]</a:t>
            </a:r>
            <a:r>
              <a:rPr lang="en-US" i="1" baseline="-25000" dirty="0"/>
              <a:t>R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∩</a:t>
            </a:r>
            <a:r>
              <a:rPr lang="en-US" dirty="0"/>
              <a:t>[</a:t>
            </a:r>
            <a:r>
              <a:rPr lang="en-US" i="1" dirty="0"/>
              <a:t>b</a:t>
            </a:r>
            <a:r>
              <a:rPr lang="en-US" dirty="0"/>
              <a:t>]</a:t>
            </a:r>
            <a:r>
              <a:rPr lang="en-US" i="1" baseline="-25000" dirty="0"/>
              <a:t>R</a:t>
            </a:r>
            <a:r>
              <a:rPr lang="en-US" i="1" dirty="0"/>
              <a:t>=</a:t>
            </a:r>
            <a:r>
              <a:rPr lang="en-US" dirty="0">
                <a:latin typeface="Cambria Math"/>
                <a:ea typeface="Cambria Math"/>
              </a:rPr>
              <a:t>∅ </a:t>
            </a:r>
            <a:r>
              <a:rPr lang="en-US" dirty="0"/>
              <a:t>when [</a:t>
            </a:r>
            <a:r>
              <a:rPr lang="en-US" i="1" dirty="0"/>
              <a:t>a</a:t>
            </a:r>
            <a:r>
              <a:rPr lang="en-US" dirty="0"/>
              <a:t>]</a:t>
            </a:r>
            <a:r>
              <a:rPr lang="en-US" i="1" baseline="-25000" dirty="0"/>
              <a:t>R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≠ </a:t>
            </a:r>
            <a:r>
              <a:rPr lang="en-US" dirty="0"/>
              <a:t>[</a:t>
            </a:r>
            <a:r>
              <a:rPr lang="en-US" i="1" dirty="0"/>
              <a:t>b</a:t>
            </a:r>
            <a:r>
              <a:rPr lang="en-US" dirty="0"/>
              <a:t>]</a:t>
            </a:r>
            <a:r>
              <a:rPr lang="en-US" i="1" baseline="-25000" dirty="0"/>
              <a:t>R</a:t>
            </a:r>
            <a:r>
              <a:rPr lang="en-US" i="1" dirty="0"/>
              <a:t>.</a:t>
            </a:r>
          </a:p>
          <a:p>
            <a:r>
              <a:rPr lang="en-US" dirty="0"/>
              <a:t>Therefore, </a:t>
            </a:r>
            <a:r>
              <a:rPr lang="en-US" b="1" dirty="0">
                <a:solidFill>
                  <a:srgbClr val="FF0000"/>
                </a:solidFill>
              </a:rPr>
              <a:t>the equivalence classes form a partition of 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, because they split 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 into disjoint subsets. </a:t>
            </a: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" y="3352801"/>
            <a:ext cx="5044440" cy="7867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Equivalence Relation Partitions a Set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 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Let </a:t>
            </a:r>
            <a:r>
              <a:rPr lang="en-US" b="1" i="1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rgbClr val="FF0000"/>
                </a:solidFill>
              </a:rPr>
              <a:t> be an equivalence relation on a set </a:t>
            </a:r>
            <a:r>
              <a:rPr lang="en-US" b="1" i="1" dirty="0">
                <a:solidFill>
                  <a:srgbClr val="FF0000"/>
                </a:solidFill>
              </a:rPr>
              <a:t>S</a:t>
            </a:r>
            <a:r>
              <a:rPr lang="en-US" b="1" dirty="0">
                <a:solidFill>
                  <a:srgbClr val="FF0000"/>
                </a:solidFill>
              </a:rPr>
              <a:t>.  Then the equivalence classes of </a:t>
            </a:r>
            <a:r>
              <a:rPr lang="en-US" b="1" i="1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rgbClr val="FF0000"/>
                </a:solidFill>
              </a:rPr>
              <a:t> form a partition of </a:t>
            </a:r>
            <a:r>
              <a:rPr lang="en-US" b="1" i="1" dirty="0">
                <a:solidFill>
                  <a:srgbClr val="FF0000"/>
                </a:solidFill>
              </a:rPr>
              <a:t>S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dirty="0"/>
              <a:t>Conversely, </a:t>
            </a:r>
            <a:r>
              <a:rPr lang="en-US" b="1" dirty="0">
                <a:solidFill>
                  <a:srgbClr val="00B050"/>
                </a:solidFill>
              </a:rPr>
              <a:t>given a partition {</a:t>
            </a:r>
            <a:r>
              <a:rPr lang="en-US" b="1" i="1" dirty="0">
                <a:solidFill>
                  <a:srgbClr val="00B050"/>
                </a:solidFill>
              </a:rPr>
              <a:t>A</a:t>
            </a:r>
            <a:r>
              <a:rPr lang="en-US" b="1" i="1" baseline="-25000" dirty="0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 | </a:t>
            </a:r>
            <a:r>
              <a:rPr lang="en-US" b="1" i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ambria Math"/>
                <a:ea typeface="Cambria Math"/>
              </a:rPr>
              <a:t>∈</a:t>
            </a:r>
            <a:r>
              <a:rPr lang="en-US" b="1" dirty="0">
                <a:solidFill>
                  <a:srgbClr val="00B050"/>
                </a:solidFill>
              </a:rPr>
              <a:t>  </a:t>
            </a:r>
            <a:r>
              <a:rPr lang="en-US" b="1" i="1" dirty="0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} of the set </a:t>
            </a:r>
            <a:r>
              <a:rPr lang="en-US" b="1" i="1" dirty="0">
                <a:solidFill>
                  <a:srgbClr val="00B050"/>
                </a:solidFill>
              </a:rPr>
              <a:t>S</a:t>
            </a:r>
            <a:r>
              <a:rPr lang="en-US" b="1" dirty="0">
                <a:solidFill>
                  <a:srgbClr val="00B050"/>
                </a:solidFill>
              </a:rPr>
              <a:t>, there is an equivalence relation </a:t>
            </a:r>
            <a:r>
              <a:rPr lang="en-US" b="1" i="1" dirty="0">
                <a:solidFill>
                  <a:srgbClr val="00B050"/>
                </a:solidFill>
              </a:rPr>
              <a:t>R</a:t>
            </a:r>
            <a:r>
              <a:rPr lang="en-US" b="1" dirty="0">
                <a:solidFill>
                  <a:srgbClr val="00B050"/>
                </a:solidFill>
              </a:rPr>
              <a:t> that has the sets </a:t>
            </a:r>
            <a:r>
              <a:rPr lang="en-US" b="1" i="1" dirty="0">
                <a:solidFill>
                  <a:srgbClr val="00B050"/>
                </a:solidFill>
              </a:rPr>
              <a:t>A</a:t>
            </a:r>
            <a:r>
              <a:rPr lang="en-US" b="1" i="1" baseline="-25000" dirty="0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i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ambria Math"/>
                <a:ea typeface="Cambria Math"/>
              </a:rPr>
              <a:t>∈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i="1" dirty="0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, as its equivalence classes.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Proof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We have already shown the first part of the theorem.</a:t>
            </a:r>
          </a:p>
          <a:p>
            <a:pPr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For the second part, assume that {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i="1" baseline="-250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|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mbria Math"/>
                <a:ea typeface="Cambria Math"/>
              </a:rPr>
              <a:t>∈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} is a partition of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Let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be the relation on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consisting of the pairs (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 where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belong to the same subset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i="1" baseline="-250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in the partition. We must show that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satisfies the properties of an equivalence relation.</a:t>
            </a:r>
          </a:p>
          <a:p>
            <a:pPr lvl="1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Reflexivity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For every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mbria Math"/>
                <a:ea typeface="Cambria Math"/>
              </a:rPr>
              <a:t>∈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a,a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mbria Math"/>
                <a:ea typeface="Cambria Math"/>
              </a:rPr>
              <a:t>∈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because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is in the same subset as itself. </a:t>
            </a:r>
          </a:p>
          <a:p>
            <a:pPr lvl="1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Symmetry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If (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a,b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mbria Math"/>
                <a:ea typeface="Cambria Math"/>
              </a:rPr>
              <a:t>∈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then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are in the same subset of the partition, so (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b,a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mbria Math"/>
                <a:ea typeface="Cambria Math"/>
              </a:rPr>
              <a:t>∈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lvl="1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Transitivity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If (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a,b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mbria Math"/>
                <a:ea typeface="Cambria Math"/>
              </a:rPr>
              <a:t>∈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 (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b,c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mbria Math"/>
                <a:ea typeface="Cambria Math"/>
              </a:rPr>
              <a:t>∈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then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are in the same subset of the partition, as are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 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Since the subsets are disjoint and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belongs to both, the  two subsets of the partition must be identical. Therefore, (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a,c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mbria Math"/>
                <a:ea typeface="Cambria Math"/>
              </a:rPr>
              <a:t>∈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since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belong to the same subset of the partition. 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Definition:</a:t>
            </a:r>
            <a:r>
              <a:rPr lang="en-US" dirty="0"/>
              <a:t> A </a:t>
            </a:r>
            <a:r>
              <a:rPr lang="en-US" b="1" i="1" dirty="0">
                <a:solidFill>
                  <a:srgbClr val="FF0000"/>
                </a:solidFill>
              </a:rPr>
              <a:t>binary relation </a:t>
            </a:r>
            <a:r>
              <a:rPr lang="en-US" i="1" dirty="0"/>
              <a:t>R</a:t>
            </a:r>
            <a:r>
              <a:rPr lang="en-US" dirty="0"/>
              <a:t> from a set </a:t>
            </a:r>
            <a:r>
              <a:rPr lang="en-US" i="1" dirty="0"/>
              <a:t>A</a:t>
            </a:r>
            <a:r>
              <a:rPr lang="en-US" dirty="0"/>
              <a:t> to a set </a:t>
            </a:r>
            <a:r>
              <a:rPr lang="en-US" i="1" dirty="0"/>
              <a:t>B</a:t>
            </a:r>
            <a:r>
              <a:rPr lang="en-US" dirty="0"/>
              <a:t> is a subset </a:t>
            </a:r>
            <a:r>
              <a:rPr lang="en-US" b="1" i="1" dirty="0">
                <a:solidFill>
                  <a:srgbClr val="FF0000"/>
                </a:solidFill>
              </a:rPr>
              <a:t>R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⊆</a:t>
            </a:r>
            <a:r>
              <a:rPr lang="en-US" b="1" i="1" dirty="0">
                <a:solidFill>
                  <a:srgbClr val="FF0000"/>
                </a:solidFill>
                <a:latin typeface="Cambria Math"/>
                <a:ea typeface="Cambria Math"/>
              </a:rPr>
              <a:t> A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×</a:t>
            </a:r>
            <a:r>
              <a:rPr lang="en-US" b="1" i="1" dirty="0">
                <a:solidFill>
                  <a:srgbClr val="FF0000"/>
                </a:solidFill>
                <a:latin typeface="Cambria Math"/>
                <a:ea typeface="Cambria Math"/>
              </a:rPr>
              <a:t> B</a:t>
            </a:r>
            <a:r>
              <a:rPr lang="en-US" i="1" dirty="0">
                <a:latin typeface="Cambria Math"/>
                <a:ea typeface="Cambria Math"/>
              </a:rPr>
              <a:t>.</a:t>
            </a:r>
          </a:p>
          <a:p>
            <a:pPr>
              <a:buNone/>
            </a:pPr>
            <a:r>
              <a:rPr lang="en-US" b="1" dirty="0">
                <a:ea typeface="Cambria Math"/>
              </a:rPr>
              <a:t>    Example</a:t>
            </a:r>
            <a:r>
              <a:rPr lang="en-US" dirty="0">
                <a:ea typeface="Cambria Math"/>
              </a:rPr>
              <a:t>:</a:t>
            </a:r>
          </a:p>
          <a:p>
            <a:pPr lvl="1"/>
            <a:r>
              <a:rPr lang="en-US" dirty="0">
                <a:ea typeface="Cambria Math"/>
              </a:rPr>
              <a:t>Let </a:t>
            </a:r>
            <a:r>
              <a:rPr lang="en-US" i="1" dirty="0">
                <a:ea typeface="Cambria Math"/>
              </a:rPr>
              <a:t>A = </a:t>
            </a:r>
            <a:r>
              <a:rPr lang="en-US" dirty="0">
                <a:ea typeface="Cambria Math"/>
              </a:rPr>
              <a:t>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dirty="0">
                <a:ea typeface="Cambria Math"/>
              </a:rPr>
              <a:t>}</a:t>
            </a:r>
            <a:r>
              <a:rPr lang="en-US" i="1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and</a:t>
            </a:r>
            <a:r>
              <a:rPr lang="en-US" i="1" dirty="0">
                <a:ea typeface="Cambria Math"/>
              </a:rPr>
              <a:t> B = </a:t>
            </a:r>
            <a:r>
              <a:rPr lang="en-US" dirty="0">
                <a:ea typeface="Cambria Math"/>
              </a:rPr>
              <a:t>{</a:t>
            </a:r>
            <a:r>
              <a:rPr lang="en-US" i="1" dirty="0" err="1">
                <a:ea typeface="Cambria Math"/>
              </a:rPr>
              <a:t>a,b</a:t>
            </a:r>
            <a:r>
              <a:rPr lang="en-US" dirty="0">
                <a:ea typeface="Cambria Math"/>
              </a:rPr>
              <a:t>} </a:t>
            </a:r>
          </a:p>
          <a:p>
            <a:pPr lvl="1"/>
            <a:r>
              <a:rPr lang="en-US" dirty="0">
                <a:ea typeface="Cambria Math"/>
              </a:rPr>
              <a:t>{(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0,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)</a:t>
            </a:r>
            <a:r>
              <a:rPr lang="en-US" i="1" dirty="0">
                <a:ea typeface="Cambria Math"/>
              </a:rPr>
              <a:t>, 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0,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)</a:t>
            </a:r>
            <a:r>
              <a:rPr lang="en-US" i="1" dirty="0">
                <a:ea typeface="Cambria Math"/>
              </a:rPr>
              <a:t>, 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) </a:t>
            </a:r>
            <a:r>
              <a:rPr lang="en-US" i="1" dirty="0">
                <a:ea typeface="Cambria Math"/>
              </a:rPr>
              <a:t>, 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)} is a relation from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to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. </a:t>
            </a:r>
          </a:p>
          <a:p>
            <a:pPr lvl="1"/>
            <a:r>
              <a:rPr lang="en-US" dirty="0">
                <a:ea typeface="Cambria Math"/>
              </a:rPr>
              <a:t>We can represent relations from a set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to a set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graphically or using a table: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 descr="08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5105400"/>
            <a:ext cx="2394204" cy="13388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0" y="5105400"/>
            <a:ext cx="38862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Relations are more general than functions. A function is a relation where exactly one element of </a:t>
            </a:r>
            <a:r>
              <a:rPr lang="en-US" i="1" dirty="0"/>
              <a:t>B</a:t>
            </a:r>
            <a:r>
              <a:rPr lang="en-US" dirty="0"/>
              <a:t> is related to each element of </a:t>
            </a:r>
            <a:r>
              <a:rPr lang="en-US" i="1" dirty="0"/>
              <a:t>A.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Relation on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Definition:</a:t>
            </a:r>
            <a:r>
              <a:rPr lang="en-US" dirty="0"/>
              <a:t> A </a:t>
            </a:r>
            <a:r>
              <a:rPr lang="en-US" b="1" dirty="0">
                <a:solidFill>
                  <a:srgbClr val="FF0000"/>
                </a:solidFill>
              </a:rPr>
              <a:t>binary relation </a:t>
            </a:r>
            <a:r>
              <a:rPr lang="en-US" b="1" i="1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on a set A</a:t>
            </a:r>
            <a:r>
              <a:rPr lang="en-US" b="1" dirty="0">
                <a:solidFill>
                  <a:srgbClr val="FF0000"/>
                </a:solidFill>
              </a:rPr>
              <a:t> is a subset of </a:t>
            </a:r>
            <a:r>
              <a:rPr lang="en-US" b="1" i="1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×</a:t>
            </a:r>
            <a:r>
              <a:rPr lang="en-US" b="1" i="1" dirty="0">
                <a:solidFill>
                  <a:srgbClr val="FF0000"/>
                </a:solidFill>
              </a:rPr>
              <a:t> A</a:t>
            </a:r>
            <a:r>
              <a:rPr lang="en-US" i="1" dirty="0"/>
              <a:t> </a:t>
            </a:r>
            <a:r>
              <a:rPr lang="en-US" dirty="0"/>
              <a:t>or a relation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Suppose that </a:t>
            </a:r>
            <a:r>
              <a:rPr lang="en-US" i="1" dirty="0"/>
              <a:t>   A = </a:t>
            </a:r>
            <a:r>
              <a:rPr lang="en-US" dirty="0"/>
              <a:t>{</a:t>
            </a:r>
            <a:r>
              <a:rPr lang="en-US" i="1" dirty="0" err="1"/>
              <a:t>a,b,c</a:t>
            </a:r>
            <a:r>
              <a:rPr lang="en-US" dirty="0"/>
              <a:t>}. Then</a:t>
            </a:r>
            <a:r>
              <a:rPr lang="en-US" i="1" dirty="0"/>
              <a:t> R = </a:t>
            </a:r>
            <a:r>
              <a:rPr lang="en-US" dirty="0"/>
              <a:t>{(</a:t>
            </a:r>
            <a:r>
              <a:rPr lang="en-US" i="1" dirty="0" err="1"/>
              <a:t>a,a</a:t>
            </a:r>
            <a:r>
              <a:rPr lang="en-US" dirty="0"/>
              <a:t>)</a:t>
            </a:r>
            <a:r>
              <a:rPr lang="en-US" i="1" dirty="0"/>
              <a:t>,</a:t>
            </a:r>
            <a:r>
              <a:rPr lang="en-US" dirty="0"/>
              <a:t>(</a:t>
            </a:r>
            <a:r>
              <a:rPr lang="en-US" i="1" dirty="0" err="1"/>
              <a:t>a,b</a:t>
            </a:r>
            <a:r>
              <a:rPr lang="en-US" dirty="0"/>
              <a:t>)</a:t>
            </a:r>
            <a:r>
              <a:rPr lang="en-US" i="1" dirty="0"/>
              <a:t>, </a:t>
            </a:r>
            <a:r>
              <a:rPr lang="en-US" dirty="0"/>
              <a:t>(</a:t>
            </a:r>
            <a:r>
              <a:rPr lang="en-US" i="1" dirty="0" err="1"/>
              <a:t>a,c</a:t>
            </a:r>
            <a:r>
              <a:rPr lang="en-US" dirty="0"/>
              <a:t>)} is a relation on </a:t>
            </a:r>
            <a:r>
              <a:rPr lang="en-US" i="1" dirty="0"/>
              <a:t>A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Let  </a:t>
            </a:r>
            <a:r>
              <a:rPr lang="en-US" i="1" dirty="0"/>
              <a:t>A = </a:t>
            </a:r>
            <a:r>
              <a:rPr lang="en-US" dirty="0"/>
              <a:t>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1, 2, 3, 4</a:t>
            </a:r>
            <a:r>
              <a:rPr lang="en-US" dirty="0"/>
              <a:t>}. The ordered pairs in the relation                  R 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divides 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} are</a:t>
            </a: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     (1,1), (1, 2), (1,3), (1, 4), (2, 2), (2, 4), (3, 3), and  (4, 4).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Relation on a Set (</a:t>
            </a:r>
            <a:r>
              <a:rPr lang="en-US" i="1" dirty="0"/>
              <a:t>cont.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2" indent="-274320">
              <a:buClr>
                <a:schemeClr val="accent3"/>
              </a:buClr>
              <a:buSzPct val="95000"/>
              <a:buNone/>
            </a:pPr>
            <a:r>
              <a:rPr lang="en-US" b="1" dirty="0"/>
              <a:t>    </a:t>
            </a:r>
            <a:r>
              <a:rPr lang="en-US" sz="2400" b="1" dirty="0"/>
              <a:t>Question</a:t>
            </a:r>
            <a:r>
              <a:rPr lang="en-US" sz="2400" dirty="0"/>
              <a:t>: How many relations are there on a set </a:t>
            </a:r>
            <a:r>
              <a:rPr lang="en-US" sz="2400" i="1" dirty="0"/>
              <a:t>A</a:t>
            </a:r>
            <a:r>
              <a:rPr lang="en-US" sz="2400" dirty="0"/>
              <a:t>?</a:t>
            </a:r>
            <a:r>
              <a:rPr lang="en-US" sz="2400" b="1" dirty="0"/>
              <a:t> </a:t>
            </a:r>
          </a:p>
          <a:p>
            <a:pPr marL="274320" lvl="2" indent="-274320">
              <a:buClr>
                <a:schemeClr val="accent3"/>
              </a:buClr>
              <a:buSzPct val="95000"/>
              <a:buNone/>
            </a:pPr>
            <a:endParaRPr lang="en-US" sz="2400" b="1" dirty="0"/>
          </a:p>
          <a:p>
            <a:pPr marL="274320" lvl="2" indent="0">
              <a:spcBef>
                <a:spcPts val="0"/>
              </a:spcBef>
              <a:buNone/>
            </a:pPr>
            <a:r>
              <a:rPr lang="en-US" sz="2400" b="1" dirty="0"/>
              <a:t>Solution</a:t>
            </a:r>
            <a:r>
              <a:rPr lang="en-US" sz="2400" dirty="0"/>
              <a:t>:  Because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a relation on </a:t>
            </a:r>
            <a:r>
              <a:rPr lang="en-US" sz="2400" b="1" i="1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is the same thing as a subset of </a:t>
            </a:r>
            <a:r>
              <a:rPr lang="en-US" sz="2400" b="1" i="1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ambria Math"/>
                <a:ea typeface="Cambria Math"/>
              </a:rPr>
              <a:t>⨉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i="1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en-US" sz="2400" dirty="0"/>
              <a:t>, we count the subsets of </a:t>
            </a:r>
            <a:r>
              <a:rPr lang="en-US" sz="2400" i="1" dirty="0"/>
              <a:t>A </a:t>
            </a:r>
            <a:r>
              <a:rPr lang="en-US" sz="2400" dirty="0">
                <a:latin typeface="Cambria Math"/>
                <a:ea typeface="Cambria Math"/>
              </a:rPr>
              <a:t>×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.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ea typeface="Cambria Math" pitchFamily="18" charset="0"/>
              </a:rPr>
              <a:t>Since            </a:t>
            </a:r>
            <a:r>
              <a:rPr lang="en-US" sz="2400" i="1" dirty="0"/>
              <a:t>A </a:t>
            </a:r>
            <a:r>
              <a:rPr lang="en-US" sz="2400" dirty="0">
                <a:latin typeface="Cambria Math"/>
                <a:ea typeface="Cambria Math"/>
              </a:rPr>
              <a:t>×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>
                <a:ea typeface="Cambria Math" pitchFamily="18" charset="0"/>
              </a:rPr>
              <a:t> has </a:t>
            </a:r>
            <a:r>
              <a:rPr lang="en-US" sz="2400" i="1" dirty="0">
                <a:ea typeface="Cambria Math" pitchFamily="18" charset="0"/>
              </a:rPr>
              <a:t>n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ea typeface="Cambria Math" pitchFamily="18" charset="0"/>
              </a:rPr>
              <a:t> elements when </a:t>
            </a:r>
            <a:r>
              <a:rPr lang="en-US" sz="2400" i="1" dirty="0">
                <a:ea typeface="Cambria Math" pitchFamily="18" charset="0"/>
              </a:rPr>
              <a:t>A</a:t>
            </a:r>
            <a:r>
              <a:rPr lang="en-US" sz="2400" dirty="0">
                <a:ea typeface="Cambria Math" pitchFamily="18" charset="0"/>
              </a:rPr>
              <a:t> has </a:t>
            </a:r>
            <a:r>
              <a:rPr lang="en-US" sz="2400" i="1" dirty="0">
                <a:ea typeface="Cambria Math" pitchFamily="18" charset="0"/>
              </a:rPr>
              <a:t>n</a:t>
            </a:r>
            <a:r>
              <a:rPr lang="en-US" sz="2400" dirty="0">
                <a:ea typeface="Cambria Math" pitchFamily="18" charset="0"/>
              </a:rPr>
              <a:t> elements, and a set with </a:t>
            </a:r>
            <a:r>
              <a:rPr lang="en-US" sz="2400" i="1" dirty="0">
                <a:ea typeface="Cambria Math" pitchFamily="18" charset="0"/>
              </a:rPr>
              <a:t>m</a:t>
            </a:r>
            <a:r>
              <a:rPr lang="en-US" sz="2400" dirty="0">
                <a:ea typeface="Cambria Math" pitchFamily="18" charset="0"/>
              </a:rPr>
              <a:t> elements has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>
                <a:ea typeface="Cambria Math" pitchFamily="18" charset="0"/>
              </a:rPr>
              <a:t>m</a:t>
            </a:r>
            <a:r>
              <a:rPr lang="en-US" sz="2400" dirty="0">
                <a:ea typeface="Cambria Math" pitchFamily="18" charset="0"/>
              </a:rPr>
              <a:t> subsets, there are         subsets of  </a:t>
            </a:r>
            <a:r>
              <a:rPr lang="en-US" sz="2400" i="1" dirty="0"/>
              <a:t>A </a:t>
            </a:r>
            <a:r>
              <a:rPr lang="en-US" sz="2400" dirty="0">
                <a:latin typeface="Cambria Math"/>
                <a:ea typeface="Cambria Math"/>
              </a:rPr>
              <a:t>×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>
                <a:ea typeface="Cambria Math" pitchFamily="18" charset="0"/>
              </a:rPr>
              <a:t>. Therefore,  there are        relations on a set </a:t>
            </a:r>
            <a:r>
              <a:rPr lang="en-US" sz="2400" i="1" dirty="0">
                <a:ea typeface="Cambria Math" pitchFamily="18" charset="0"/>
              </a:rPr>
              <a:t>A</a:t>
            </a:r>
            <a:r>
              <a:rPr lang="en-US" sz="2400" dirty="0">
                <a:ea typeface="Cambria Math" pitchFamily="18" charset="0"/>
              </a:rPr>
              <a:t>.</a:t>
            </a:r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6324600" y="3733800"/>
          <a:ext cx="6127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8" name="Equation" r:id="rId3" imgW="203112" imgH="241195" progId="">
                  <p:embed/>
                </p:oleObj>
              </mc:Choice>
              <mc:Fallback>
                <p:oleObj name="Equation" r:id="rId3" imgW="203112" imgH="241195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733800"/>
                        <a:ext cx="61277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4419600" y="4114800"/>
          <a:ext cx="6127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9" name="Equation" r:id="rId5" imgW="203112" imgH="241195" progId="">
                  <p:embed/>
                </p:oleObj>
              </mc:Choice>
              <mc:Fallback>
                <p:oleObj name="Equation" r:id="rId5" imgW="203112" imgH="241195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14800"/>
                        <a:ext cx="61277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Relations on a Set (</a:t>
            </a:r>
            <a:r>
              <a:rPr lang="en-US" i="1" dirty="0"/>
              <a:t>cont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</a:t>
            </a:r>
            <a:r>
              <a:rPr lang="en-US" dirty="0"/>
              <a:t>: Consider these relations on the set of integers: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},</a:t>
            </a:r>
            <a:r>
              <a:rPr lang="en-US" i="1" dirty="0"/>
              <a:t>                            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 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&gt; 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},</a:t>
            </a:r>
            <a:r>
              <a:rPr lang="en-US" i="1" dirty="0"/>
              <a:t>                            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 </a:t>
            </a:r>
            <a:r>
              <a:rPr lang="en-US" i="1" dirty="0">
                <a:latin typeface="Cambria Math"/>
                <a:ea typeface="Cambria Math"/>
              </a:rPr>
              <a:t>b </a:t>
            </a:r>
            <a:r>
              <a:rPr lang="en-US" dirty="0">
                <a:latin typeface="Cambria Math"/>
                <a:ea typeface="Cambria Math"/>
              </a:rPr>
              <a:t>+ 1},</a:t>
            </a:r>
            <a:endParaRPr lang="en-US" dirty="0"/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 </a:t>
            </a:r>
            <a:r>
              <a:rPr lang="en-US" i="1" dirty="0">
                <a:latin typeface="Cambria Math"/>
                <a:ea typeface="Cambria Math"/>
              </a:rPr>
              <a:t>b  </a:t>
            </a:r>
            <a:r>
              <a:rPr lang="en-US" dirty="0">
                <a:latin typeface="Cambria Math"/>
                <a:ea typeface="Cambria Math"/>
              </a:rPr>
              <a:t>or</a:t>
            </a:r>
            <a:r>
              <a:rPr lang="en-US" i="1" dirty="0">
                <a:latin typeface="Cambria Math"/>
                <a:ea typeface="Cambria Math"/>
              </a:rPr>
              <a:t> a </a:t>
            </a:r>
            <a:r>
              <a:rPr lang="en-US" dirty="0">
                <a:latin typeface="Cambria Math"/>
                <a:ea typeface="Cambria Math"/>
              </a:rPr>
              <a:t>=</a:t>
            </a:r>
            <a:r>
              <a:rPr lang="en-US" i="1" dirty="0">
                <a:latin typeface="Cambria Math"/>
                <a:ea typeface="Cambria Math"/>
              </a:rPr>
              <a:t> −b</a:t>
            </a:r>
            <a:r>
              <a:rPr lang="en-US" dirty="0">
                <a:latin typeface="Cambria Math"/>
                <a:ea typeface="Cambria Math"/>
              </a:rPr>
              <a:t>},        </a:t>
            </a:r>
            <a:r>
              <a:rPr lang="en-US" i="1" dirty="0"/>
              <a:t> 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3}.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ambria Math"/>
                <a:ea typeface="Cambria Math"/>
              </a:rPr>
              <a:t>Which of these relations contain each of the pairs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ambria Math"/>
                <a:ea typeface="Cambria Math"/>
              </a:rPr>
              <a:t>                         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ambria Math"/>
                <a:ea typeface="Cambria Math"/>
              </a:rPr>
              <a:t>           (1,1), (1, 2), (2, 1), (1, −1), and (2, 2)?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Checking the conditions that define each relation, we see that the pair </a:t>
            </a:r>
            <a:r>
              <a:rPr lang="en-US" dirty="0">
                <a:latin typeface="Cambria Math"/>
                <a:ea typeface="Cambria Math"/>
              </a:rPr>
              <a:t>(1,1) is in</a:t>
            </a:r>
            <a:r>
              <a:rPr lang="en-US" i="1" dirty="0"/>
              <a:t> 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,</a:t>
            </a:r>
            <a:r>
              <a:rPr lang="en-US" i="1" dirty="0"/>
              <a:t> 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>
                <a:latin typeface="Cambria Math"/>
                <a:ea typeface="Cambria Math"/>
              </a:rPr>
              <a:t>, and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>
                <a:latin typeface="Cambria Math"/>
                <a:ea typeface="Cambria Math"/>
              </a:rPr>
              <a:t>: (1,2) is in</a:t>
            </a:r>
            <a:r>
              <a:rPr lang="en-US" i="1" dirty="0"/>
              <a:t> 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and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>
                <a:latin typeface="Cambria Math"/>
                <a:ea typeface="Cambria Math"/>
              </a:rPr>
              <a:t>: (2,1) is in</a:t>
            </a:r>
            <a:r>
              <a:rPr lang="en-US" i="1" dirty="0"/>
              <a:t> 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latin typeface="Cambria Math"/>
                <a:ea typeface="Cambria Math"/>
              </a:rPr>
              <a:t>,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and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>
                <a:latin typeface="Cambria Math"/>
                <a:ea typeface="Cambria Math"/>
              </a:rPr>
              <a:t>: (1, −1) is in</a:t>
            </a:r>
            <a:r>
              <a:rPr lang="en-US" i="1" dirty="0"/>
              <a:t> 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/>
                <a:ea typeface="Cambria Math"/>
              </a:rPr>
              <a:t>,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and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>
                <a:latin typeface="Cambria Math"/>
                <a:ea typeface="Cambria Math"/>
              </a:rPr>
              <a:t> : (2,2) is in</a:t>
            </a:r>
            <a:r>
              <a:rPr lang="en-US" i="1" dirty="0"/>
              <a:t> 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/>
                <a:ea typeface="Cambria Math"/>
              </a:rPr>
              <a:t>,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and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276600"/>
            <a:ext cx="66294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Note that these relations are on an infinite set and each of these relations is an infinite set.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Reflexive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Definition: </a:t>
            </a:r>
            <a:r>
              <a:rPr lang="en-US" i="1" dirty="0"/>
              <a:t>R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i="1" dirty="0">
                <a:solidFill>
                  <a:srgbClr val="FF0000"/>
                </a:solidFill>
              </a:rPr>
              <a:t>reflexive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iff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i="1" dirty="0" err="1">
                <a:solidFill>
                  <a:srgbClr val="FF0000"/>
                </a:solidFill>
              </a:rPr>
              <a:t>a,a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∊</a:t>
            </a:r>
            <a:r>
              <a:rPr lang="en-US" b="1" i="1" dirty="0">
                <a:solidFill>
                  <a:srgbClr val="FF0000"/>
                </a:solidFill>
                <a:latin typeface="Cambria Math"/>
                <a:ea typeface="Cambria Math"/>
              </a:rPr>
              <a:t> 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R</a:t>
            </a:r>
            <a:r>
              <a:rPr lang="en-US" b="1" i="1" dirty="0">
                <a:solidFill>
                  <a:srgbClr val="FF0000"/>
                </a:solidFill>
                <a:latin typeface="+mj-lt"/>
                <a:ea typeface="Cambria Math"/>
              </a:rPr>
              <a:t> </a:t>
            </a:r>
            <a:r>
              <a:rPr lang="en-US" dirty="0">
                <a:ea typeface="Cambria Math"/>
              </a:rPr>
              <a:t>for every element       </a:t>
            </a:r>
            <a:r>
              <a:rPr lang="en-US" i="1" dirty="0">
                <a:latin typeface="+mj-lt"/>
                <a:ea typeface="Cambria Math"/>
              </a:rPr>
              <a:t>a </a:t>
            </a:r>
            <a:r>
              <a:rPr lang="en-US" dirty="0">
                <a:latin typeface="Cambria Math"/>
                <a:ea typeface="Cambria Math"/>
              </a:rPr>
              <a:t>∊ </a:t>
            </a:r>
            <a:r>
              <a:rPr lang="en-US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. </a:t>
            </a:r>
            <a:r>
              <a:rPr lang="en-US" dirty="0">
                <a:ea typeface="Cambria Math"/>
              </a:rPr>
              <a:t>Written symbolically, R is reflexive if and only if </a:t>
            </a:r>
          </a:p>
          <a:p>
            <a:pPr>
              <a:buNone/>
            </a:pPr>
            <a:r>
              <a:rPr lang="en-US" dirty="0">
                <a:ea typeface="Cambria Math"/>
              </a:rPr>
              <a:t>          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∀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x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[</a:t>
            </a:r>
            <a:r>
              <a:rPr lang="en-US" b="1" dirty="0">
                <a:solidFill>
                  <a:srgbClr val="FF0000"/>
                </a:solidFill>
                <a:ea typeface="Cambria Math"/>
              </a:rPr>
              <a:t>x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∊ 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 ⟶ (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x</a:t>
            </a:r>
            <a:r>
              <a:rPr lang="en-US" b="1" dirty="0" err="1">
                <a:solidFill>
                  <a:srgbClr val="FF0000"/>
                </a:solidFill>
                <a:latin typeface="Cambria Math"/>
                <a:ea typeface="Cambria Math"/>
              </a:rPr>
              <a:t>,</a:t>
            </a:r>
            <a:r>
              <a:rPr lang="en-US" b="1" i="1" dirty="0" err="1">
                <a:solidFill>
                  <a:srgbClr val="FF0000"/>
                </a:solidFill>
                <a:ea typeface="Cambria Math"/>
              </a:rPr>
              <a:t>x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) ∊ 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R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]</a:t>
            </a:r>
          </a:p>
          <a:p>
            <a:pPr>
              <a:buNone/>
            </a:pPr>
            <a:r>
              <a:rPr lang="en-US" b="1" dirty="0">
                <a:ea typeface="Cambria Math"/>
              </a:rPr>
              <a:t>   Example</a:t>
            </a:r>
            <a:r>
              <a:rPr lang="en-US" dirty="0">
                <a:ea typeface="Cambria Math"/>
              </a:rPr>
              <a:t>: The following relations  on the integers are reflexive: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 </a:t>
            </a:r>
            <a:r>
              <a:rPr lang="en-US" i="1" dirty="0">
                <a:latin typeface="Cambria Math"/>
                <a:ea typeface="Cambria Math"/>
              </a:rPr>
              <a:t>b  </a:t>
            </a:r>
            <a:r>
              <a:rPr lang="en-US" dirty="0">
                <a:latin typeface="Cambria Math"/>
                <a:ea typeface="Cambria Math"/>
              </a:rPr>
              <a:t>or</a:t>
            </a:r>
            <a:r>
              <a:rPr lang="en-US" i="1" dirty="0">
                <a:latin typeface="Cambria Math"/>
                <a:ea typeface="Cambria Math"/>
              </a:rPr>
              <a:t> a </a:t>
            </a:r>
            <a:r>
              <a:rPr lang="en-US" dirty="0">
                <a:latin typeface="Cambria Math"/>
                <a:ea typeface="Cambria Math"/>
              </a:rPr>
              <a:t>=</a:t>
            </a:r>
            <a:r>
              <a:rPr lang="en-US" i="1" dirty="0">
                <a:latin typeface="Cambria Math"/>
                <a:ea typeface="Cambria Math"/>
              </a:rPr>
              <a:t> −b</a:t>
            </a:r>
            <a:r>
              <a:rPr lang="en-US" dirty="0">
                <a:latin typeface="Cambria Math"/>
                <a:ea typeface="Cambria Math"/>
              </a:rPr>
              <a:t>},</a:t>
            </a:r>
            <a:endParaRPr lang="en-US" dirty="0"/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 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}.</a:t>
            </a: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The following relations are not reflexive: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&gt; 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}  (note that  3 ≯ 3),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 </a:t>
            </a:r>
            <a:r>
              <a:rPr lang="en-US" i="1" dirty="0">
                <a:latin typeface="Cambria Math"/>
                <a:ea typeface="Cambria Math"/>
              </a:rPr>
              <a:t>b </a:t>
            </a:r>
            <a:r>
              <a:rPr lang="en-US" dirty="0">
                <a:latin typeface="Cambria Math"/>
                <a:ea typeface="Cambria Math"/>
              </a:rPr>
              <a:t>+ 1} (note that  3 ≠3 + 1),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3}  (note that 4  + 4 ≰ 3).</a:t>
            </a:r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/>
          </a:p>
          <a:p>
            <a:pPr>
              <a:buNone/>
            </a:pPr>
            <a:endParaRPr lang="en-US" dirty="0">
              <a:ea typeface="Cambria Math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3429000"/>
            <a:ext cx="33528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/>
                <a:ea typeface="Cambria Math"/>
              </a:rPr>
              <a:t>If </a:t>
            </a:r>
            <a:r>
              <a:rPr lang="en-US" sz="1400" i="1" dirty="0">
                <a:ea typeface="Cambria Math"/>
              </a:rPr>
              <a:t>A</a:t>
            </a:r>
            <a:r>
              <a:rPr lang="en-US" sz="1400" dirty="0">
                <a:latin typeface="Cambria Math"/>
                <a:ea typeface="Cambria Math"/>
              </a:rPr>
              <a:t> = ∅ </a:t>
            </a:r>
            <a:r>
              <a:rPr lang="en-US" sz="1400" dirty="0">
                <a:ea typeface="Cambria Math"/>
              </a:rPr>
              <a:t> then the empty relation is reflexive vacuously. That is the empty relation on an empty set is reflexive!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m_{ij} = \left\{ \begin{array}{l}&#10; 1\; \mbox{if} \;(a_i, b_j) \in R,\\&#10;0\; \mbox{if}\; (a_i,b_j) \not\in R.\end{array}\right.&#10;$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}&#10;0 &amp; 0\\&#10;1 &amp;0\\&#10;1&amp; 1&#10;\end{array}&#10;\right].&#10;$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ll}&#10;0&amp;1 &amp; 0&amp; 0 &amp; 0\\&#10;1 &amp;0&amp; 1 &amp; 1 &amp; 0\\&#10;1&amp; 0 &amp; 1 &amp; 0 &amp; 1&#10;\end{array}&#10;\right]?&#10;$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}&#10;1 &amp;1&amp; 0\\&#10;1 &amp;1 &amp; 1\\&#10;0&amp; 1 &amp; 1&#10;\end{array}&#10;\right].&#10;$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bigcup_{i \in I} A_{i} = S.$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bigcup_{a \in A}[a]_{R} = A.$$.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7000</TotalTime>
  <Words>4723</Words>
  <Application>Microsoft Office PowerPoint</Application>
  <PresentationFormat>On-screen Show (4:3)</PresentationFormat>
  <Paragraphs>406</Paragraphs>
  <Slides>42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</vt:lpstr>
      <vt:lpstr>Cambria Math</vt:lpstr>
      <vt:lpstr>Constantia</vt:lpstr>
      <vt:lpstr>Wingdings 2</vt:lpstr>
      <vt:lpstr>Flow</vt:lpstr>
      <vt:lpstr>Equation</vt:lpstr>
      <vt:lpstr>Relations</vt:lpstr>
      <vt:lpstr>Chapter Summary</vt:lpstr>
      <vt:lpstr>Relations and Their Properties</vt:lpstr>
      <vt:lpstr>Section Summary</vt:lpstr>
      <vt:lpstr>Binary Relations</vt:lpstr>
      <vt:lpstr>Binary Relation on a Set</vt:lpstr>
      <vt:lpstr>Binary Relation on a Set (cont.)</vt:lpstr>
      <vt:lpstr>Binary Relations on a Set (cont.)</vt:lpstr>
      <vt:lpstr>Reflexive Relations</vt:lpstr>
      <vt:lpstr>Symmetric Relations</vt:lpstr>
      <vt:lpstr>Antisymmetric Relations</vt:lpstr>
      <vt:lpstr>Transitive Relations</vt:lpstr>
      <vt:lpstr>Combining Relations</vt:lpstr>
      <vt:lpstr>Composition</vt:lpstr>
      <vt:lpstr>Representing the  Composition of a Relation</vt:lpstr>
      <vt:lpstr>Powers of a Relation</vt:lpstr>
      <vt:lpstr>Representing Relations</vt:lpstr>
      <vt:lpstr>Section Summary</vt:lpstr>
      <vt:lpstr>Representing Relations Using Matrices</vt:lpstr>
      <vt:lpstr>Examples of Representing Relations Using Matrices</vt:lpstr>
      <vt:lpstr>Examples of Representing Relations Using Matrices (cont.)</vt:lpstr>
      <vt:lpstr>Matrices of Relations on Sets</vt:lpstr>
      <vt:lpstr>Example of a Relation on a Set</vt:lpstr>
      <vt:lpstr>Representing Relations Using Digraphs</vt:lpstr>
      <vt:lpstr>Examples of Digraphs Representing Relations</vt:lpstr>
      <vt:lpstr>Determining which Properties a Relation has from its Digraph</vt:lpstr>
      <vt:lpstr> </vt:lpstr>
      <vt:lpstr>PowerPoint Presentation</vt:lpstr>
      <vt:lpstr>PowerPoint Presentation</vt:lpstr>
      <vt:lpstr>PowerPoint Presentation</vt:lpstr>
      <vt:lpstr>Example of the Powers of a Relation</vt:lpstr>
      <vt:lpstr>Equivalence Relations</vt:lpstr>
      <vt:lpstr>Section Summary</vt:lpstr>
      <vt:lpstr>Equivalence Relations</vt:lpstr>
      <vt:lpstr>Strings</vt:lpstr>
      <vt:lpstr>Congruence Modulo m</vt:lpstr>
      <vt:lpstr>Divides</vt:lpstr>
      <vt:lpstr>Equivalence Classes</vt:lpstr>
      <vt:lpstr>Equivalence Classes and Partitions</vt:lpstr>
      <vt:lpstr>Partition of a Set</vt:lpstr>
      <vt:lpstr>An Equivalence Relation Partitions a Set</vt:lpstr>
      <vt:lpstr>An Equivalence Relation Partitions a Set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Young, Gilbert</cp:lastModifiedBy>
  <cp:revision>520</cp:revision>
  <dcterms:created xsi:type="dcterms:W3CDTF">2011-12-08T02:09:54Z</dcterms:created>
  <dcterms:modified xsi:type="dcterms:W3CDTF">2021-11-02T04:32:23Z</dcterms:modified>
</cp:coreProperties>
</file>