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5" r:id="rId1"/>
    <p:sldMasterId id="2147483656" r:id="rId2"/>
  </p:sldMasterIdLst>
  <p:notesMasterIdLst>
    <p:notesMasterId r:id="rId85"/>
  </p:notesMasterIdLst>
  <p:handoutMasterIdLst>
    <p:handoutMasterId r:id="rId86"/>
  </p:handoutMasterIdLst>
  <p:sldIdLst>
    <p:sldId id="256" r:id="rId3"/>
    <p:sldId id="258" r:id="rId4"/>
    <p:sldId id="259" r:id="rId5"/>
    <p:sldId id="260" r:id="rId6"/>
    <p:sldId id="261" r:id="rId7"/>
    <p:sldId id="262" r:id="rId8"/>
    <p:sldId id="329" r:id="rId9"/>
    <p:sldId id="328" r:id="rId10"/>
    <p:sldId id="265" r:id="rId11"/>
    <p:sldId id="266" r:id="rId12"/>
    <p:sldId id="343" r:id="rId13"/>
    <p:sldId id="344" r:id="rId14"/>
    <p:sldId id="267" r:id="rId15"/>
    <p:sldId id="268" r:id="rId16"/>
    <p:sldId id="269" r:id="rId17"/>
    <p:sldId id="270" r:id="rId18"/>
    <p:sldId id="271" r:id="rId19"/>
    <p:sldId id="330" r:id="rId20"/>
    <p:sldId id="331" r:id="rId21"/>
    <p:sldId id="332" r:id="rId22"/>
    <p:sldId id="273" r:id="rId23"/>
    <p:sldId id="345" r:id="rId24"/>
    <p:sldId id="274" r:id="rId25"/>
    <p:sldId id="275" r:id="rId26"/>
    <p:sldId id="337" r:id="rId27"/>
    <p:sldId id="277" r:id="rId28"/>
    <p:sldId id="346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333" r:id="rId37"/>
    <p:sldId id="287" r:id="rId38"/>
    <p:sldId id="288" r:id="rId39"/>
    <p:sldId id="289" r:id="rId40"/>
    <p:sldId id="347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334" r:id="rId51"/>
    <p:sldId id="300" r:id="rId52"/>
    <p:sldId id="301" r:id="rId53"/>
    <p:sldId id="338" r:id="rId54"/>
    <p:sldId id="342" r:id="rId55"/>
    <p:sldId id="302" r:id="rId56"/>
    <p:sldId id="303" r:id="rId57"/>
    <p:sldId id="304" r:id="rId58"/>
    <p:sldId id="305" r:id="rId59"/>
    <p:sldId id="306" r:id="rId60"/>
    <p:sldId id="307" r:id="rId61"/>
    <p:sldId id="340" r:id="rId62"/>
    <p:sldId id="341" r:id="rId63"/>
    <p:sldId id="308" r:id="rId64"/>
    <p:sldId id="335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36" r:id="rId75"/>
    <p:sldId id="320" r:id="rId76"/>
    <p:sldId id="321" r:id="rId77"/>
    <p:sldId id="322" r:id="rId78"/>
    <p:sldId id="323" r:id="rId79"/>
    <p:sldId id="324" r:id="rId80"/>
    <p:sldId id="348" r:id="rId81"/>
    <p:sldId id="325" r:id="rId82"/>
    <p:sldId id="326" r:id="rId83"/>
    <p:sldId id="327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C54975-BA7B-0445-B50E-50607185CE3A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EAB2E5-0502-9841-8377-73CCFAA9BE2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C21BB84-D16E-4B43-BBAB-EBC92793D6B9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C322C0-F809-8D41-882A-03330DCD982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08C3A73-9195-F741-9B22-692EB5482C8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C558A2C-AA81-B44C-BD33-4163F25CD26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80</a:t>
            </a:fld>
            <a:endParaRPr lang="en-US" altLang="x-none">
              <a:latin typeface="Arial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7176974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283683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91566086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6F93E-4233-0A41-83DA-D6CB3A70FA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14237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C092F-3552-A843-9E61-FB291AFB60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098170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9DA31-B70A-0B44-9CF6-9EDAE2FC0A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852369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BBB1D-9C06-DE41-A399-C7490FB66C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3623405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04FDE-6069-B440-A1AF-7B937D8454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2692008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6AE4D-2E32-EA4B-AB9E-5357F95E30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972490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4496-602B-B648-A56C-19AA22BD53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5364250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4AC89-429D-684B-8B40-E77EE8C599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998466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4487343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444A7-9250-E741-9FEE-C1FDE3ACDD0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3694319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A3B90-ABE6-3F40-B430-399B7FE8CB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21515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F767E-E8AB-C441-9EFE-BB8E066A9E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9624854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32893956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008589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20249523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3757839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1767322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2186698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3254353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0D362AA-DE08-2442-9ED7-F0CE1CC1C0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</a:t>
            </a:r>
            <a:br>
              <a:rPr lang="en-US" altLang="x-none"/>
            </a:br>
            <a:r>
              <a:rPr lang="en-US" altLang="x-none"/>
              <a:t>Introduction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/>
              <a:t>Java Software Solutions</a:t>
            </a:r>
            <a:endParaRPr lang="en-US" altLang="x-none"/>
          </a:p>
          <a:p>
            <a:pPr eaLnBrk="1" hangingPunct="1"/>
            <a:r>
              <a:rPr lang="en-US" altLang="x-none"/>
              <a:t>Foundations of Program Design</a:t>
            </a:r>
          </a:p>
          <a:p>
            <a:pPr eaLnBrk="1" hangingPunct="1"/>
            <a:r>
              <a:rPr lang="en-US" altLang="x-none"/>
              <a:t>9</a:t>
            </a:r>
            <a:r>
              <a:rPr lang="en-US" altLang="x-none" baseline="30000"/>
              <a:t>th</a:t>
            </a:r>
            <a:r>
              <a:rPr lang="en-US" altLang="x-none"/>
              <a:t> Edition</a:t>
            </a:r>
          </a:p>
          <a:p>
            <a:pPr algn="r" eaLnBrk="1" hangingPunct="1"/>
            <a:endParaRPr lang="en-US" altLang="x-none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765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81200"/>
            <a:ext cx="301148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Analog vs. Digital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</p:spPr>
        <p:txBody>
          <a:bodyPr/>
          <a:lstStyle/>
          <a:p>
            <a:r>
              <a:rPr lang="en-US" altLang="x-none" sz="2400"/>
              <a:t>There are two basic ways to store and manage data:</a:t>
            </a:r>
          </a:p>
          <a:p>
            <a:pPr>
              <a:spcBef>
                <a:spcPct val="75000"/>
              </a:spcBef>
            </a:pPr>
            <a:r>
              <a:rPr lang="en-US" altLang="x-none" sz="2400" i="1"/>
              <a:t>Analog</a:t>
            </a:r>
            <a:endParaRPr lang="en-US" altLang="x-none" sz="2400"/>
          </a:p>
          <a:p>
            <a:pPr lvl="1"/>
            <a:r>
              <a:rPr lang="en-US" altLang="x-none" sz="2000"/>
              <a:t>continuous, in direct proportion to the data represented</a:t>
            </a:r>
          </a:p>
          <a:p>
            <a:pPr lvl="1"/>
            <a:r>
              <a:rPr lang="en-US" altLang="x-none" sz="2000"/>
              <a:t>music on a record album - a needle rides on ridges in the grooves that are directly proportional to the voltages sent to the speaker</a:t>
            </a:r>
          </a:p>
          <a:p>
            <a:pPr>
              <a:spcBef>
                <a:spcPct val="75000"/>
              </a:spcBef>
            </a:pPr>
            <a:r>
              <a:rPr lang="en-US" altLang="x-none" sz="2400" i="1"/>
              <a:t>Digital</a:t>
            </a:r>
            <a:endParaRPr lang="en-US" altLang="x-none" sz="2400"/>
          </a:p>
          <a:p>
            <a:pPr lvl="1"/>
            <a:r>
              <a:rPr lang="en-US" altLang="x-none" sz="2000"/>
              <a:t>the information is broken down into pieces, and each piece is represented separately</a:t>
            </a:r>
          </a:p>
          <a:p>
            <a:pPr lvl="1"/>
            <a:r>
              <a:rPr lang="en-US" altLang="x-none" sz="2000" i="1"/>
              <a:t>sampling </a:t>
            </a:r>
            <a:r>
              <a:rPr lang="en-US" altLang="x-none" sz="2000"/>
              <a:t>– record discrete values of the analog representation</a:t>
            </a:r>
          </a:p>
          <a:p>
            <a:pPr lvl="1"/>
            <a:r>
              <a:rPr lang="en-US" altLang="x-none" sz="2000"/>
              <a:t>music on a compact disc - the disc stores numbers representing specific voltage levels sampled at specific times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Analog Information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38915" name="Group 8"/>
          <p:cNvGrpSpPr>
            <a:grpSpLocks/>
          </p:cNvGrpSpPr>
          <p:nvPr/>
        </p:nvGrpSpPr>
        <p:grpSpPr bwMode="auto">
          <a:xfrm>
            <a:off x="685800" y="1447800"/>
            <a:ext cx="7696200" cy="3810000"/>
            <a:chOff x="685800" y="1447800"/>
            <a:chExt cx="7696200" cy="3810000"/>
          </a:xfrm>
        </p:grpSpPr>
        <p:sp>
          <p:nvSpPr>
            <p:cNvPr id="38916" name="TextBox 5"/>
            <p:cNvSpPr txBox="1">
              <a:spLocks noChangeArrowheads="1"/>
            </p:cNvSpPr>
            <p:nvPr/>
          </p:nvSpPr>
          <p:spPr bwMode="auto">
            <a:xfrm>
              <a:off x="685800" y="1447800"/>
              <a:ext cx="7696200" cy="381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38917" name="Picture 5" descr="fig01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828800"/>
              <a:ext cx="7115469" cy="289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Sampling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39939" name="Group 7"/>
          <p:cNvGrpSpPr>
            <a:grpSpLocks/>
          </p:cNvGrpSpPr>
          <p:nvPr/>
        </p:nvGrpSpPr>
        <p:grpSpPr bwMode="auto">
          <a:xfrm>
            <a:off x="1371600" y="1219200"/>
            <a:ext cx="5943600" cy="5029200"/>
            <a:chOff x="1371600" y="1219200"/>
            <a:chExt cx="5943600" cy="5029200"/>
          </a:xfrm>
        </p:grpSpPr>
        <p:sp>
          <p:nvSpPr>
            <p:cNvPr id="39940" name="TextBox 5"/>
            <p:cNvSpPr txBox="1">
              <a:spLocks noChangeArrowheads="1"/>
            </p:cNvSpPr>
            <p:nvPr/>
          </p:nvSpPr>
          <p:spPr bwMode="auto">
            <a:xfrm>
              <a:off x="1371600" y="1219200"/>
              <a:ext cx="5943600" cy="502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39941" name="Picture 6" descr="fig01_04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524000"/>
              <a:ext cx="4800600" cy="4537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Digital Information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Computers store all information digitally: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numbers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text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graphics and images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audio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video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program instructions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In some way, all information is </a:t>
            </a:r>
            <a:r>
              <a:rPr lang="en-US" altLang="x-none" i="1"/>
              <a:t>digitized</a:t>
            </a:r>
            <a:r>
              <a:rPr lang="en-US" altLang="x-none"/>
              <a:t> - broken down into pieces and represented as numbers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Representing Text Digitally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2438400"/>
          </a:xfrm>
        </p:spPr>
        <p:txBody>
          <a:bodyPr/>
          <a:lstStyle/>
          <a:p>
            <a:r>
              <a:rPr lang="en-US" altLang="x-none"/>
              <a:t>For example, every character is stored as a number, including spaces, digits, and punctuation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Corresponding upper and lower case letters are separate characters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14600" y="3733800"/>
            <a:ext cx="397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3200" b="1">
                <a:solidFill>
                  <a:srgbClr val="008000"/>
                </a:solidFill>
                <a:latin typeface="Arial Unicode MS" charset="0"/>
              </a:rPr>
              <a:t>H i ,   H e a t h e r .</a:t>
            </a:r>
          </a:p>
        </p:txBody>
      </p:sp>
      <p:sp>
        <p:nvSpPr>
          <p:cNvPr id="41988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4267200"/>
            <a:ext cx="6858000" cy="1466850"/>
            <a:chOff x="914400" y="4267200"/>
            <a:chExt cx="6858000" cy="1466850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914400" y="5334000"/>
              <a:ext cx="6858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72   105   44   32   72   101   97   116   104   101   114   46</a:t>
              </a: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 flipV="1">
              <a:off x="1296301" y="4267200"/>
              <a:ext cx="1451223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 flipV="1">
              <a:off x="2286000" y="4343400"/>
              <a:ext cx="919805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5191688" y="4267200"/>
              <a:ext cx="381901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10"/>
            <p:cNvSpPr>
              <a:spLocks noChangeShapeType="1"/>
            </p:cNvSpPr>
            <p:nvPr/>
          </p:nvSpPr>
          <p:spPr bwMode="auto">
            <a:xfrm>
              <a:off x="6031870" y="4267200"/>
              <a:ext cx="1374843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V="1">
              <a:off x="3276600" y="4267200"/>
              <a:ext cx="533401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flipV="1">
              <a:off x="4427887" y="4343400"/>
              <a:ext cx="67913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7"/>
            <p:cNvSpPr>
              <a:spLocks noChangeShapeType="1"/>
            </p:cNvSpPr>
            <p:nvPr/>
          </p:nvSpPr>
          <p:spPr bwMode="auto">
            <a:xfrm flipV="1">
              <a:off x="1828800" y="4343400"/>
              <a:ext cx="1143000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7"/>
            <p:cNvSpPr>
              <a:spLocks noChangeShapeType="1"/>
            </p:cNvSpPr>
            <p:nvPr/>
          </p:nvSpPr>
          <p:spPr bwMode="auto">
            <a:xfrm flipV="1">
              <a:off x="2819400" y="4267200"/>
              <a:ext cx="685800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Line 7"/>
            <p:cNvSpPr>
              <a:spLocks noChangeShapeType="1"/>
            </p:cNvSpPr>
            <p:nvPr/>
          </p:nvSpPr>
          <p:spPr bwMode="auto">
            <a:xfrm flipV="1">
              <a:off x="3886200" y="4343400"/>
              <a:ext cx="304800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7"/>
            <p:cNvSpPr>
              <a:spLocks noChangeShapeType="1"/>
            </p:cNvSpPr>
            <p:nvPr/>
          </p:nvSpPr>
          <p:spPr bwMode="auto">
            <a:xfrm flipH="1" flipV="1">
              <a:off x="4876800" y="4343400"/>
              <a:ext cx="76200" cy="9906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7"/>
            <p:cNvSpPr>
              <a:spLocks noChangeShapeType="1"/>
            </p:cNvSpPr>
            <p:nvPr/>
          </p:nvSpPr>
          <p:spPr bwMode="auto">
            <a:xfrm flipH="1" flipV="1">
              <a:off x="5486400" y="4267200"/>
              <a:ext cx="685800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7"/>
            <p:cNvSpPr>
              <a:spLocks noChangeShapeType="1"/>
            </p:cNvSpPr>
            <p:nvPr/>
          </p:nvSpPr>
          <p:spPr bwMode="auto">
            <a:xfrm flipH="1" flipV="1">
              <a:off x="5791200" y="4267200"/>
              <a:ext cx="1066800" cy="10668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Numbers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2578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 sz="2400"/>
              <a:t>Once information has been digitized, it is represented and stored in memory using the </a:t>
            </a:r>
            <a:r>
              <a:rPr lang="en-US" altLang="x-none" sz="2400" i="1"/>
              <a:t>binary number system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A single binary digit (0 or 1) is called a </a:t>
            </a:r>
            <a:r>
              <a:rPr lang="en-US" altLang="x-none" sz="2400" i="1"/>
              <a:t>bit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Devices that store and move information are cheaper and more reliable if they have to represent only two states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A single bit can represent two possible states, like a light bulb that is either on (1) or off (0)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Permutations of bits are used to store values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Bit Permutations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7575" y="1371600"/>
            <a:ext cx="881063" cy="1265238"/>
            <a:chOff x="809" y="864"/>
            <a:chExt cx="555" cy="797"/>
          </a:xfrm>
        </p:grpSpPr>
        <p:sp>
          <p:nvSpPr>
            <p:cNvPr id="44048" name="Rectangle 4"/>
            <p:cNvSpPr>
              <a:spLocks noChangeArrowheads="1"/>
            </p:cNvSpPr>
            <p:nvPr/>
          </p:nvSpPr>
          <p:spPr bwMode="auto">
            <a:xfrm>
              <a:off x="809" y="864"/>
              <a:ext cx="5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1 bit</a:t>
              </a:r>
            </a:p>
          </p:txBody>
        </p:sp>
        <p:sp>
          <p:nvSpPr>
            <p:cNvPr id="44049" name="Text Box 5"/>
            <p:cNvSpPr txBox="1">
              <a:spLocks noChangeArrowheads="1"/>
            </p:cNvSpPr>
            <p:nvPr/>
          </p:nvSpPr>
          <p:spPr bwMode="auto">
            <a:xfrm>
              <a:off x="939" y="1143"/>
              <a:ext cx="2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387600" y="1371600"/>
            <a:ext cx="1036638" cy="1995488"/>
            <a:chOff x="1735" y="864"/>
            <a:chExt cx="653" cy="1257"/>
          </a:xfrm>
        </p:grpSpPr>
        <p:sp>
          <p:nvSpPr>
            <p:cNvPr id="44046" name="Rectangle 7"/>
            <p:cNvSpPr>
              <a:spLocks noChangeArrowheads="1"/>
            </p:cNvSpPr>
            <p:nvPr/>
          </p:nvSpPr>
          <p:spPr bwMode="auto">
            <a:xfrm>
              <a:off x="1735" y="864"/>
              <a:ext cx="6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2 bits</a:t>
              </a:r>
            </a:p>
          </p:txBody>
        </p:sp>
        <p:sp>
          <p:nvSpPr>
            <p:cNvPr id="44047" name="Text Box 8"/>
            <p:cNvSpPr txBox="1">
              <a:spLocks noChangeArrowheads="1"/>
            </p:cNvSpPr>
            <p:nvPr/>
          </p:nvSpPr>
          <p:spPr bwMode="auto">
            <a:xfrm>
              <a:off x="1854" y="1143"/>
              <a:ext cx="37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976688" y="1371600"/>
            <a:ext cx="1036637" cy="3455988"/>
            <a:chOff x="2736" y="864"/>
            <a:chExt cx="653" cy="2177"/>
          </a:xfrm>
        </p:grpSpPr>
        <p:sp>
          <p:nvSpPr>
            <p:cNvPr id="44044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6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3 bits</a:t>
              </a:r>
            </a:p>
          </p:txBody>
        </p:sp>
        <p:sp>
          <p:nvSpPr>
            <p:cNvPr id="44045" name="Text Box 11"/>
            <p:cNvSpPr txBox="1">
              <a:spLocks noChangeArrowheads="1"/>
            </p:cNvSpPr>
            <p:nvPr/>
          </p:nvSpPr>
          <p:spPr bwMode="auto">
            <a:xfrm>
              <a:off x="2807" y="1143"/>
              <a:ext cx="500" cy="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011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110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Arial Unicode MS" charset="0"/>
                </a:rPr>
                <a:t>111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556250" y="1371600"/>
            <a:ext cx="2063750" cy="3455988"/>
            <a:chOff x="3731" y="864"/>
            <a:chExt cx="1300" cy="2177"/>
          </a:xfrm>
        </p:grpSpPr>
        <p:sp>
          <p:nvSpPr>
            <p:cNvPr id="44040" name="Rectangle 13"/>
            <p:cNvSpPr>
              <a:spLocks noChangeArrowheads="1"/>
            </p:cNvSpPr>
            <p:nvPr/>
          </p:nvSpPr>
          <p:spPr bwMode="auto">
            <a:xfrm>
              <a:off x="4043" y="864"/>
              <a:ext cx="6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4 bits</a:t>
              </a:r>
            </a:p>
          </p:txBody>
        </p:sp>
        <p:grpSp>
          <p:nvGrpSpPr>
            <p:cNvPr id="44041" name="Group 14"/>
            <p:cNvGrpSpPr>
              <a:grpSpLocks/>
            </p:cNvGrpSpPr>
            <p:nvPr/>
          </p:nvGrpSpPr>
          <p:grpSpPr bwMode="auto">
            <a:xfrm>
              <a:off x="3731" y="1143"/>
              <a:ext cx="1300" cy="1898"/>
              <a:chOff x="3936" y="1442"/>
              <a:chExt cx="1300" cy="1898"/>
            </a:xfrm>
          </p:grpSpPr>
          <p:sp>
            <p:nvSpPr>
              <p:cNvPr id="44042" name="Text Box 15"/>
              <p:cNvSpPr txBox="1">
                <a:spLocks noChangeArrowheads="1"/>
              </p:cNvSpPr>
              <p:nvPr/>
            </p:nvSpPr>
            <p:spPr bwMode="auto">
              <a:xfrm>
                <a:off x="3936" y="1442"/>
                <a:ext cx="628" cy="1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0001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0010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0011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0100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0101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0110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0111</a:t>
                </a:r>
              </a:p>
            </p:txBody>
          </p:sp>
          <p:sp>
            <p:nvSpPr>
              <p:cNvPr id="44043" name="Text Box 16"/>
              <p:cNvSpPr txBox="1">
                <a:spLocks noChangeArrowheads="1"/>
              </p:cNvSpPr>
              <p:nvPr/>
            </p:nvSpPr>
            <p:spPr bwMode="auto">
              <a:xfrm>
                <a:off x="4608" y="1442"/>
                <a:ext cx="628" cy="1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1011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1101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1110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400" b="1">
                    <a:latin typeface="Arial Unicode MS" charset="0"/>
                  </a:rPr>
                  <a:t>1111</a:t>
                </a:r>
              </a:p>
            </p:txBody>
          </p:sp>
        </p:grp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76275" y="5183188"/>
            <a:ext cx="808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Each additional bit doubles the number of possible permutations</a:t>
            </a:r>
          </a:p>
        </p:txBody>
      </p:sp>
      <p:sp>
        <p:nvSpPr>
          <p:cNvPr id="44039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Bit Permutations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218281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Each permutation can represent a particular item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There are 2</a:t>
            </a:r>
            <a:r>
              <a:rPr lang="en-US" altLang="x-none" baseline="50000"/>
              <a:t>N</a:t>
            </a:r>
            <a:r>
              <a:rPr lang="en-US" altLang="x-none"/>
              <a:t> permutations of N bits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Therefore, N bits are needed to represent 2</a:t>
            </a:r>
            <a:r>
              <a:rPr lang="en-US" altLang="x-none" baseline="50000"/>
              <a:t>N</a:t>
            </a:r>
            <a:r>
              <a:rPr lang="en-US" altLang="x-none"/>
              <a:t> unique items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781675" y="3311525"/>
            <a:ext cx="1992313" cy="2632075"/>
            <a:chOff x="5781675" y="3311525"/>
            <a:chExt cx="1992313" cy="2632075"/>
          </a:xfrm>
        </p:grpSpPr>
        <p:sp>
          <p:nvSpPr>
            <p:cNvPr id="45065" name="Text Box 4"/>
            <p:cNvSpPr txBox="1">
              <a:spLocks noChangeArrowheads="1"/>
            </p:cNvSpPr>
            <p:nvPr/>
          </p:nvSpPr>
          <p:spPr bwMode="auto">
            <a:xfrm>
              <a:off x="5797550" y="3311525"/>
              <a:ext cx="1814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1</a:t>
              </a:r>
              <a:r>
                <a:rPr lang="en-US" altLang="x-none" sz="2400" b="1" baseline="30000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=  2 items</a:t>
              </a:r>
            </a:p>
          </p:txBody>
        </p:sp>
        <p:sp>
          <p:nvSpPr>
            <p:cNvPr id="45066" name="Text Box 5"/>
            <p:cNvSpPr txBox="1">
              <a:spLocks noChangeArrowheads="1"/>
            </p:cNvSpPr>
            <p:nvPr/>
          </p:nvSpPr>
          <p:spPr bwMode="auto">
            <a:xfrm>
              <a:off x="5781675" y="3854450"/>
              <a:ext cx="1814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30000">
                  <a:solidFill>
                    <a:srgbClr val="008000"/>
                  </a:solidFill>
                  <a:latin typeface="Times New Roman" charset="0"/>
                </a:rPr>
                <a:t> 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=  4 items</a:t>
              </a:r>
            </a:p>
          </p:txBody>
        </p:sp>
        <p:sp>
          <p:nvSpPr>
            <p:cNvPr id="45067" name="Text Box 6"/>
            <p:cNvSpPr txBox="1">
              <a:spLocks noChangeArrowheads="1"/>
            </p:cNvSpPr>
            <p:nvPr/>
          </p:nvSpPr>
          <p:spPr bwMode="auto">
            <a:xfrm>
              <a:off x="5781675" y="4398963"/>
              <a:ext cx="1839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3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 =  8 items</a:t>
              </a:r>
            </a:p>
          </p:txBody>
        </p:sp>
        <p:sp>
          <p:nvSpPr>
            <p:cNvPr id="45068" name="Text Box 7"/>
            <p:cNvSpPr txBox="1">
              <a:spLocks noChangeArrowheads="1"/>
            </p:cNvSpPr>
            <p:nvPr/>
          </p:nvSpPr>
          <p:spPr bwMode="auto">
            <a:xfrm>
              <a:off x="5781675" y="4941888"/>
              <a:ext cx="199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4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 =  16 items</a:t>
              </a:r>
            </a:p>
          </p:txBody>
        </p:sp>
        <p:sp>
          <p:nvSpPr>
            <p:cNvPr id="45069" name="Text Box 8"/>
            <p:cNvSpPr txBox="1">
              <a:spLocks noChangeArrowheads="1"/>
            </p:cNvSpPr>
            <p:nvPr/>
          </p:nvSpPr>
          <p:spPr bwMode="auto">
            <a:xfrm>
              <a:off x="5781675" y="5486400"/>
              <a:ext cx="199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</a:t>
              </a:r>
              <a:r>
                <a:rPr lang="en-US" altLang="x-none" sz="2400" b="1" baseline="50000">
                  <a:solidFill>
                    <a:srgbClr val="008000"/>
                  </a:solidFill>
                  <a:latin typeface="Times New Roman" charset="0"/>
                </a:rPr>
                <a:t>5</a:t>
              </a: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  =  32 items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85875" y="3124200"/>
            <a:ext cx="4021138" cy="2830513"/>
            <a:chOff x="762" y="1874"/>
            <a:chExt cx="2533" cy="1783"/>
          </a:xfrm>
        </p:grpSpPr>
        <p:sp>
          <p:nvSpPr>
            <p:cNvPr id="45062" name="Text Box 10"/>
            <p:cNvSpPr txBox="1">
              <a:spLocks noChangeArrowheads="1"/>
            </p:cNvSpPr>
            <p:nvPr/>
          </p:nvSpPr>
          <p:spPr bwMode="auto">
            <a:xfrm>
              <a:off x="2592" y="1874"/>
              <a:ext cx="703" cy="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1 bit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2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3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4 bits ?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5 bits ?</a:t>
              </a:r>
            </a:p>
          </p:txBody>
        </p:sp>
        <p:sp>
          <p:nvSpPr>
            <p:cNvPr id="45063" name="Text Box 11"/>
            <p:cNvSpPr txBox="1">
              <a:spLocks noChangeArrowheads="1"/>
            </p:cNvSpPr>
            <p:nvPr/>
          </p:nvSpPr>
          <p:spPr bwMode="auto">
            <a:xfrm>
              <a:off x="762" y="2321"/>
              <a:ext cx="133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How many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items can be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Times New Roman" charset="0"/>
                </a:rPr>
                <a:t>represented by</a:t>
              </a:r>
            </a:p>
          </p:txBody>
        </p:sp>
        <p:sp>
          <p:nvSpPr>
            <p:cNvPr id="45064" name="AutoShape 12"/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solidFill>
                  <a:schemeClr val="hlink"/>
                </a:solidFill>
                <a:latin typeface="Times New Roman" charset="0"/>
              </a:endParaRPr>
            </a:p>
          </p:txBody>
        </p:sp>
      </p:grpSp>
      <p:sp>
        <p:nvSpPr>
          <p:cNvPr id="45061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many bits would you need to represent each of the 50 United States using a unique permutation of bits?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many bits would you need to represent each of the 50 United States using a unique permutation of bits?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3048000"/>
            <a:ext cx="43434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/>
              <a:t>Five bits wouldn't be enough, because 2</a:t>
            </a:r>
            <a:r>
              <a:rPr lang="en-US" altLang="x-none" baseline="30000"/>
              <a:t>5</a:t>
            </a:r>
            <a:r>
              <a:rPr lang="en-US" altLang="x-none"/>
              <a:t> is 32.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3366FF"/>
                </a:solidFill>
              </a:rPr>
              <a:t>Six bits </a:t>
            </a:r>
            <a:r>
              <a:rPr lang="en-US" altLang="x-none"/>
              <a:t>would give us 64 permutations, and some wouldn't be used.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2667000"/>
            <a:ext cx="30480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/>
              <a:t>000000   Alabama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/>
              <a:t>000001   Alaska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/>
              <a:t>000010   Arizona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/>
              <a:t>000011   Arkansas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/>
              <a:t>000100   California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/>
              <a:t>000101   Colorado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/>
              <a:t>etc.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x-none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Focus of the Course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Object-Oriented Software Development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problem solving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program design, implementation, and testing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object-oriented concepts</a:t>
            </a:r>
          </a:p>
          <a:p>
            <a:pPr lvl="2">
              <a:lnSpc>
                <a:spcPct val="90000"/>
              </a:lnSpc>
            </a:pPr>
            <a:r>
              <a:rPr lang="en-US" altLang="x-none" sz="2000"/>
              <a:t>classes</a:t>
            </a:r>
          </a:p>
          <a:p>
            <a:pPr lvl="2">
              <a:lnSpc>
                <a:spcPct val="90000"/>
              </a:lnSpc>
            </a:pPr>
            <a:r>
              <a:rPr lang="en-US" altLang="x-none" sz="2000"/>
              <a:t>objects</a:t>
            </a:r>
          </a:p>
          <a:p>
            <a:pPr lvl="2">
              <a:lnSpc>
                <a:spcPct val="90000"/>
              </a:lnSpc>
            </a:pPr>
            <a:r>
              <a:rPr lang="en-US" altLang="x-none" sz="2000"/>
              <a:t>encapsulation</a:t>
            </a:r>
          </a:p>
          <a:p>
            <a:pPr lvl="2">
              <a:lnSpc>
                <a:spcPct val="90000"/>
              </a:lnSpc>
            </a:pPr>
            <a:r>
              <a:rPr lang="en-US" altLang="x-none" sz="2000"/>
              <a:t>inheritance</a:t>
            </a:r>
          </a:p>
          <a:p>
            <a:pPr lvl="2">
              <a:lnSpc>
                <a:spcPct val="90000"/>
              </a:lnSpc>
            </a:pPr>
            <a:r>
              <a:rPr lang="en-US" altLang="x-none" sz="2000"/>
              <a:t>polymorphism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graphical user interfaces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programming language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20193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4813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 Computer Specification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dirty="0"/>
              <a:t>Consider the following specification for a personal computer: </a:t>
            </a:r>
          </a:p>
          <a:p>
            <a:pPr lvl="1">
              <a:lnSpc>
                <a:spcPct val="90000"/>
              </a:lnSpc>
              <a:spcBef>
                <a:spcPts val="2328"/>
              </a:spcBef>
            </a:pPr>
            <a:r>
              <a:rPr lang="en-US" altLang="x-none" dirty="0" smtClean="0"/>
              <a:t>Intel Dual-Core i7 processor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4 GB RAM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750 GB Hard Disk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15” High Definition Display </a:t>
            </a:r>
            <a:r>
              <a:rPr lang="en-US" altLang="x-none" dirty="0"/>
              <a:t>with </a:t>
            </a:r>
            <a:r>
              <a:rPr lang="en-US" altLang="x-none" dirty="0" smtClean="0"/>
              <a:t>1366 </a:t>
            </a:r>
            <a:r>
              <a:rPr lang="en-US" altLang="x-none" dirty="0"/>
              <a:t>x </a:t>
            </a:r>
            <a:r>
              <a:rPr lang="en-US" altLang="x-none" dirty="0" smtClean="0"/>
              <a:t>768</a:t>
            </a:r>
            <a:r>
              <a:rPr lang="en-US" altLang="x-none" dirty="0" smtClean="0"/>
              <a:t> </a:t>
            </a:r>
            <a:r>
              <a:rPr lang="en-US" altLang="x-none" dirty="0"/>
              <a:t>resolution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802.11 wireless card</a:t>
            </a:r>
            <a:endParaRPr lang="en-US" altLang="x-none" dirty="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Computer Architecture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50179" name="Group 10"/>
          <p:cNvGrpSpPr>
            <a:grpSpLocks/>
          </p:cNvGrpSpPr>
          <p:nvPr/>
        </p:nvGrpSpPr>
        <p:grpSpPr bwMode="auto">
          <a:xfrm>
            <a:off x="533400" y="1219200"/>
            <a:ext cx="8077200" cy="4800600"/>
            <a:chOff x="533400" y="1219200"/>
            <a:chExt cx="8077200" cy="4800600"/>
          </a:xfrm>
        </p:grpSpPr>
        <p:sp>
          <p:nvSpPr>
            <p:cNvPr id="50180" name="TextBox 5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8077200" cy="480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0181" name="Picture 9" descr="fig01_09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371600"/>
              <a:ext cx="7578725" cy="443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0" y="1219200"/>
            <a:ext cx="4724400" cy="4841875"/>
            <a:chOff x="1728" y="838"/>
            <a:chExt cx="2976" cy="3050"/>
          </a:xfrm>
        </p:grpSpPr>
        <p:grpSp>
          <p:nvGrpSpPr>
            <p:cNvPr id="51207" name="Group 4"/>
            <p:cNvGrpSpPr>
              <a:grpSpLocks/>
            </p:cNvGrpSpPr>
            <p:nvPr/>
          </p:nvGrpSpPr>
          <p:grpSpPr bwMode="auto">
            <a:xfrm>
              <a:off x="1728" y="838"/>
              <a:ext cx="912" cy="3050"/>
              <a:chOff x="1728" y="838"/>
              <a:chExt cx="912" cy="3050"/>
            </a:xfrm>
          </p:grpSpPr>
          <p:grpSp>
            <p:nvGrpSpPr>
              <p:cNvPr id="51209" name="Group 5"/>
              <p:cNvGrpSpPr>
                <a:grpSpLocks/>
              </p:cNvGrpSpPr>
              <p:nvPr/>
            </p:nvGrpSpPr>
            <p:grpSpPr bwMode="auto">
              <a:xfrm>
                <a:off x="2160" y="838"/>
                <a:ext cx="62" cy="362"/>
                <a:chOff x="2910" y="814"/>
                <a:chExt cx="62" cy="362"/>
              </a:xfrm>
            </p:grpSpPr>
            <p:sp>
              <p:nvSpPr>
                <p:cNvPr id="51224" name="Oval 6"/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5" name="Oval 7"/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6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</p:grpSp>
          <p:grpSp>
            <p:nvGrpSpPr>
              <p:cNvPr id="51210" name="Group 9"/>
              <p:cNvGrpSpPr>
                <a:grpSpLocks/>
              </p:cNvGrpSpPr>
              <p:nvPr/>
            </p:nvGrpSpPr>
            <p:grpSpPr bwMode="auto">
              <a:xfrm>
                <a:off x="2160" y="3526"/>
                <a:ext cx="62" cy="362"/>
                <a:chOff x="2938" y="3420"/>
                <a:chExt cx="62" cy="362"/>
              </a:xfrm>
            </p:grpSpPr>
            <p:sp>
              <p:nvSpPr>
                <p:cNvPr id="51221" name="Oval 10"/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2" name="Oval 11"/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3" name="Oval 12"/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</p:grpSp>
          <p:grpSp>
            <p:nvGrpSpPr>
              <p:cNvPr id="51211" name="Group 13"/>
              <p:cNvGrpSpPr>
                <a:grpSpLocks/>
              </p:cNvGrpSpPr>
              <p:nvPr/>
            </p:nvGrpSpPr>
            <p:grpSpPr bwMode="auto">
              <a:xfrm>
                <a:off x="1728" y="1270"/>
                <a:ext cx="912" cy="2160"/>
                <a:chOff x="2496" y="1248"/>
                <a:chExt cx="912" cy="2160"/>
              </a:xfrm>
            </p:grpSpPr>
            <p:sp>
              <p:nvSpPr>
                <p:cNvPr id="51212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3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4" name="Rectangle 16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5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6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7" name="Rectangle 19"/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19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  <p:sp>
              <p:nvSpPr>
                <p:cNvPr id="5122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x-none" altLang="x-none" sz="1800"/>
                </a:p>
              </p:txBody>
            </p:sp>
          </p:grpSp>
        </p:grpSp>
        <p:sp>
          <p:nvSpPr>
            <p:cNvPr id="51208" name="Text Box 23"/>
            <p:cNvSpPr txBox="1">
              <a:spLocks noChangeArrowheads="1"/>
            </p:cNvSpPr>
            <p:nvPr/>
          </p:nvSpPr>
          <p:spPr bwMode="auto">
            <a:xfrm>
              <a:off x="2880" y="1414"/>
              <a:ext cx="182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Main memory is divided into many memory locations (or </a:t>
              </a:r>
              <a:r>
                <a:rPr lang="en-US" altLang="x-none" sz="2000" b="1" i="1">
                  <a:solidFill>
                    <a:srgbClr val="008000"/>
                  </a:solidFill>
                  <a:latin typeface="Arial Unicode MS" charset="0"/>
                </a:rPr>
                <a:t>cells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)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981200" y="1905000"/>
            <a:ext cx="5943600" cy="3451225"/>
            <a:chOff x="1296" y="1200"/>
            <a:chExt cx="3744" cy="2174"/>
          </a:xfrm>
        </p:grpSpPr>
        <p:sp>
          <p:nvSpPr>
            <p:cNvPr id="51205" name="Rectangle 25"/>
            <p:cNvSpPr>
              <a:spLocks noChangeArrowheads="1"/>
            </p:cNvSpPr>
            <p:nvPr/>
          </p:nvSpPr>
          <p:spPr bwMode="auto">
            <a:xfrm>
              <a:off x="1296" y="1200"/>
              <a:ext cx="628" cy="2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9278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9279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9280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9281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9282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9283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9284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9285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9286</a:t>
              </a:r>
            </a:p>
          </p:txBody>
        </p:sp>
        <p:sp>
          <p:nvSpPr>
            <p:cNvPr id="51206" name="Text Box 26"/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Each memory cell has a numeric </a:t>
              </a:r>
              <a:r>
                <a:rPr lang="en-US" altLang="x-none" sz="2000" b="1" i="1">
                  <a:solidFill>
                    <a:srgbClr val="008000"/>
                  </a:solidFill>
                  <a:latin typeface="Arial Unicode MS" charset="0"/>
                </a:rPr>
                <a:t>address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, which uniquely identifies it</a:t>
              </a:r>
            </a:p>
          </p:txBody>
        </p:sp>
      </p:grpSp>
      <p:sp>
        <p:nvSpPr>
          <p:cNvPr id="51204" name="Footer Placeholder 2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Storing Information</a:t>
            </a:r>
          </a:p>
        </p:txBody>
      </p:sp>
      <p:grpSp>
        <p:nvGrpSpPr>
          <p:cNvPr id="52226" name="Group 4"/>
          <p:cNvGrpSpPr>
            <a:grpSpLocks/>
          </p:cNvGrpSpPr>
          <p:nvPr/>
        </p:nvGrpSpPr>
        <p:grpSpPr bwMode="auto">
          <a:xfrm>
            <a:off x="3048000" y="1219200"/>
            <a:ext cx="1447800" cy="4841875"/>
            <a:chOff x="1728" y="838"/>
            <a:chExt cx="912" cy="3050"/>
          </a:xfrm>
        </p:grpSpPr>
        <p:grpSp>
          <p:nvGrpSpPr>
            <p:cNvPr id="52239" name="Group 5"/>
            <p:cNvGrpSpPr>
              <a:grpSpLocks/>
            </p:cNvGrpSpPr>
            <p:nvPr/>
          </p:nvGrpSpPr>
          <p:grpSpPr bwMode="auto">
            <a:xfrm>
              <a:off x="2160" y="838"/>
              <a:ext cx="62" cy="362"/>
              <a:chOff x="2910" y="814"/>
              <a:chExt cx="62" cy="362"/>
            </a:xfrm>
          </p:grpSpPr>
          <p:sp>
            <p:nvSpPr>
              <p:cNvPr id="52254" name="Oval 6"/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5" name="Oval 7"/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6" name="Oval 8"/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</p:grpSp>
        <p:grpSp>
          <p:nvGrpSpPr>
            <p:cNvPr id="52240" name="Group 9"/>
            <p:cNvGrpSpPr>
              <a:grpSpLocks/>
            </p:cNvGrpSpPr>
            <p:nvPr/>
          </p:nvGrpSpPr>
          <p:grpSpPr bwMode="auto">
            <a:xfrm>
              <a:off x="2160" y="3526"/>
              <a:ext cx="62" cy="362"/>
              <a:chOff x="2938" y="3420"/>
              <a:chExt cx="62" cy="362"/>
            </a:xfrm>
          </p:grpSpPr>
          <p:sp>
            <p:nvSpPr>
              <p:cNvPr id="52251" name="Oval 10"/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2" name="Oval 11"/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3" name="Oval 12"/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</p:grpSp>
        <p:grpSp>
          <p:nvGrpSpPr>
            <p:cNvPr id="52241" name="Group 13"/>
            <p:cNvGrpSpPr>
              <a:grpSpLocks/>
            </p:cNvGrpSpPr>
            <p:nvPr/>
          </p:nvGrpSpPr>
          <p:grpSpPr bwMode="auto">
            <a:xfrm>
              <a:off x="1728" y="1270"/>
              <a:ext cx="912" cy="2160"/>
              <a:chOff x="2496" y="1248"/>
              <a:chExt cx="912" cy="2160"/>
            </a:xfrm>
          </p:grpSpPr>
          <p:sp>
            <p:nvSpPr>
              <p:cNvPr id="52242" name="Rectangle 14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3" name="Rectangle 15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4" name="Rectangle 16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5" name="Rectangle 17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6" name="Rectangle 18"/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7" name="Rectangle 19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8" name="Rectangle 2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49" name="Rectangle 21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2250" name="Rectangle 22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</p:grpSp>
      </p:grpSp>
      <p:sp>
        <p:nvSpPr>
          <p:cNvPr id="52227" name="Rectangle 25"/>
          <p:cNvSpPr>
            <a:spLocks noChangeArrowheads="1"/>
          </p:cNvSpPr>
          <p:nvPr/>
        </p:nvSpPr>
        <p:spPr bwMode="auto">
          <a:xfrm>
            <a:off x="1981200" y="1905000"/>
            <a:ext cx="99695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9279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9286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24400" y="3352800"/>
            <a:ext cx="3140075" cy="1006475"/>
            <a:chOff x="2784" y="2182"/>
            <a:chExt cx="1978" cy="634"/>
          </a:xfrm>
        </p:grpSpPr>
        <p:sp>
          <p:nvSpPr>
            <p:cNvPr id="52237" name="Rectangle 28"/>
            <p:cNvSpPr>
              <a:spLocks noChangeArrowheads="1"/>
            </p:cNvSpPr>
            <p:nvPr/>
          </p:nvSpPr>
          <p:spPr bwMode="auto">
            <a:xfrm>
              <a:off x="2986" y="2182"/>
              <a:ext cx="17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Large values are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stored in consecutive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memory locations</a:t>
              </a:r>
            </a:p>
          </p:txBody>
        </p:sp>
        <p:sp>
          <p:nvSpPr>
            <p:cNvPr id="52238" name="AutoShape 29"/>
            <p:cNvSpPr>
              <a:spLocks/>
            </p:cNvSpPr>
            <p:nvPr/>
          </p:nvSpPr>
          <p:spPr bwMode="auto">
            <a:xfrm>
              <a:off x="2784" y="2278"/>
              <a:ext cx="144" cy="432"/>
            </a:xfrm>
            <a:prstGeom prst="rightBrace">
              <a:avLst>
                <a:gd name="adj1" fmla="val 25000"/>
                <a:gd name="adj2" fmla="val 48380"/>
              </a:avLst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48000" y="3429000"/>
            <a:ext cx="1447800" cy="762000"/>
            <a:chOff x="4128" y="1920"/>
            <a:chExt cx="912" cy="480"/>
          </a:xfrm>
        </p:grpSpPr>
        <p:sp>
          <p:nvSpPr>
            <p:cNvPr id="52235" name="Rectangle 31"/>
            <p:cNvSpPr>
              <a:spLocks noChangeArrowheads="1"/>
            </p:cNvSpPr>
            <p:nvPr/>
          </p:nvSpPr>
          <p:spPr bwMode="auto">
            <a:xfrm>
              <a:off x="4128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52236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91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3067050" y="2270125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10011010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638675" y="1981200"/>
            <a:ext cx="3743325" cy="1311275"/>
            <a:chOff x="2730" y="1318"/>
            <a:chExt cx="2358" cy="826"/>
          </a:xfrm>
        </p:grpSpPr>
        <p:sp>
          <p:nvSpPr>
            <p:cNvPr id="52233" name="Text Box 35"/>
            <p:cNvSpPr txBox="1">
              <a:spLocks noChangeArrowheads="1"/>
            </p:cNvSpPr>
            <p:nvPr/>
          </p:nvSpPr>
          <p:spPr bwMode="auto">
            <a:xfrm>
              <a:off x="3031" y="1318"/>
              <a:ext cx="2057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Each memory cell stores a set number of bits (usually 8 bits, or one </a:t>
              </a:r>
              <a:r>
                <a:rPr lang="en-US" altLang="x-none" sz="2000" b="1" i="1">
                  <a:solidFill>
                    <a:srgbClr val="008000"/>
                  </a:solidFill>
                  <a:latin typeface="Arial Unicode MS" charset="0"/>
                </a:rPr>
                <a:t>byte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)</a:t>
              </a:r>
            </a:p>
          </p:txBody>
        </p:sp>
        <p:sp>
          <p:nvSpPr>
            <p:cNvPr id="52234" name="Line 36"/>
            <p:cNvSpPr>
              <a:spLocks noChangeShapeType="1"/>
            </p:cNvSpPr>
            <p:nvPr/>
          </p:nvSpPr>
          <p:spPr bwMode="auto">
            <a:xfrm>
              <a:off x="2730" y="1636"/>
              <a:ext cx="251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2" name="Footer Placeholder 3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Storage Capacity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1658938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Every memory device has a </a:t>
            </a:r>
            <a:r>
              <a:rPr lang="en-US" altLang="x-none" i="1"/>
              <a:t>storage capacity</a:t>
            </a:r>
            <a:r>
              <a:rPr lang="en-US" altLang="x-none"/>
              <a:t>, indicating the number of bytes it can hold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Capacities are expressed in various units:</a:t>
            </a:r>
          </a:p>
        </p:txBody>
      </p:sp>
      <p:sp>
        <p:nvSpPr>
          <p:cNvPr id="5325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3352800"/>
          <a:ext cx="6019800" cy="2228850"/>
        </p:xfrm>
        <a:graphic>
          <a:graphicData uri="http://schemas.openxmlformats.org/drawingml/2006/table">
            <a:tbl>
              <a:tblPr/>
              <a:tblGrid>
                <a:gridCol w="1600200"/>
                <a:gridCol w="1752600"/>
                <a:gridCol w="26670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Symbol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Number of Bytes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kilobyte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KB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1024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megabyte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(over one million)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gigabyte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(over one billion)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(over one trillion)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(a whole bunch)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Memory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65000"/>
              </a:spcBef>
            </a:pPr>
            <a:r>
              <a:rPr lang="en-US" altLang="x-none" sz="2400"/>
              <a:t>Main memory is </a:t>
            </a:r>
            <a:r>
              <a:rPr lang="en-US" altLang="x-none" sz="2400" i="1"/>
              <a:t>volatile</a:t>
            </a:r>
            <a:r>
              <a:rPr lang="en-US" altLang="x-none" sz="2400"/>
              <a:t>  -  stored information is lost if the electric power is removed</a:t>
            </a:r>
          </a:p>
          <a:p>
            <a:pPr>
              <a:spcBef>
                <a:spcPct val="65000"/>
              </a:spcBef>
            </a:pPr>
            <a:r>
              <a:rPr lang="en-US" altLang="x-none" sz="2400"/>
              <a:t>Secondary memory devices are </a:t>
            </a:r>
            <a:r>
              <a:rPr lang="en-US" altLang="x-none" sz="2400" i="1"/>
              <a:t>nonvolatile</a:t>
            </a:r>
          </a:p>
          <a:p>
            <a:pPr>
              <a:spcBef>
                <a:spcPct val="65000"/>
              </a:spcBef>
            </a:pPr>
            <a:r>
              <a:rPr lang="en-US" altLang="x-none" sz="2400"/>
              <a:t>Main memory and disks are </a:t>
            </a:r>
            <a:r>
              <a:rPr lang="en-US" altLang="x-none" sz="2400" i="1"/>
              <a:t>direct access</a:t>
            </a:r>
            <a:r>
              <a:rPr lang="en-US" altLang="x-none" sz="2400"/>
              <a:t> devices - information can be reached directly</a:t>
            </a:r>
          </a:p>
          <a:p>
            <a:pPr>
              <a:spcBef>
                <a:spcPct val="65000"/>
              </a:spcBef>
            </a:pPr>
            <a:r>
              <a:rPr lang="en-US" altLang="x-none" sz="2400"/>
              <a:t>The terms </a:t>
            </a:r>
            <a:r>
              <a:rPr lang="en-US" altLang="x-none" sz="2400" i="1"/>
              <a:t>direct access</a:t>
            </a:r>
            <a:r>
              <a:rPr lang="en-US" altLang="x-none" sz="2400"/>
              <a:t> and </a:t>
            </a:r>
            <a:r>
              <a:rPr lang="en-US" altLang="x-none" sz="2400" i="1"/>
              <a:t>random access</a:t>
            </a:r>
            <a:r>
              <a:rPr lang="en-US" altLang="x-none" sz="2400"/>
              <a:t> often are used interchangeably</a:t>
            </a:r>
          </a:p>
          <a:p>
            <a:pPr>
              <a:spcBef>
                <a:spcPct val="65000"/>
              </a:spcBef>
            </a:pPr>
            <a:r>
              <a:rPr lang="en-US" altLang="x-none" sz="2400"/>
              <a:t>A magnetic tape is a </a:t>
            </a:r>
            <a:r>
              <a:rPr lang="en-US" altLang="x-none" sz="2400" i="1"/>
              <a:t>sequential access</a:t>
            </a:r>
            <a:r>
              <a:rPr lang="en-US" altLang="x-none" sz="2400"/>
              <a:t> device since its data is arranged in a linear order  -  you must get by the intervening data in order to access other information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Hard Disk Drive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55299" name="Group 8"/>
          <p:cNvGrpSpPr>
            <a:grpSpLocks/>
          </p:cNvGrpSpPr>
          <p:nvPr/>
        </p:nvGrpSpPr>
        <p:grpSpPr bwMode="auto">
          <a:xfrm>
            <a:off x="1676400" y="1219200"/>
            <a:ext cx="5334000" cy="4800600"/>
            <a:chOff x="1676400" y="1219200"/>
            <a:chExt cx="5334000" cy="4800600"/>
          </a:xfrm>
        </p:grpSpPr>
        <p:sp>
          <p:nvSpPr>
            <p:cNvPr id="55300" name="TextBox 5"/>
            <p:cNvSpPr txBox="1">
              <a:spLocks noChangeArrowheads="1"/>
            </p:cNvSpPr>
            <p:nvPr/>
          </p:nvSpPr>
          <p:spPr bwMode="auto">
            <a:xfrm>
              <a:off x="1676400" y="1219200"/>
              <a:ext cx="5334000" cy="480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5301" name="Picture 7" descr="fig01_1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524000"/>
              <a:ext cx="4233862" cy="4168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RAM vs. ROM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sz="2400" i="1"/>
              <a:t>RAM</a:t>
            </a:r>
            <a:r>
              <a:rPr lang="en-US" altLang="x-none" sz="2400"/>
              <a:t>  -  Random Access Memory (direct access)</a:t>
            </a:r>
          </a:p>
          <a:p>
            <a:pPr>
              <a:spcBef>
                <a:spcPct val="75000"/>
              </a:spcBef>
            </a:pPr>
            <a:r>
              <a:rPr lang="en-US" altLang="x-none" sz="2400" i="1"/>
              <a:t>ROM</a:t>
            </a:r>
            <a:r>
              <a:rPr lang="en-US" altLang="x-none" sz="2400"/>
              <a:t>  -  Read-Only Memory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The terms RAM and main memory are basically interchangeable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ROM could be a set of memory chips, or a separate device, such as a CD ROM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Both RAM and ROM are random (direct) access devices!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RAM probably should be called Read-Write Memory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Compact Discs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/>
              <a:t>A CD-ROM is portable read-only memory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/>
              <a:t>A microscopic pit on a CD represents a binary 1 and a smooth area represents a binary 0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/>
              <a:t>A low-intensity laser reflects strongly from a smooth area and weakly from a pit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/>
              <a:t>A CD-Recordable (CD-R) drive can be used to write information to a CD once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en-US" altLang="x-none" sz="2400"/>
              <a:t>The speed of a CD drive indicates how fast (max) it can read and write information to a CD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Introduction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We start with the fundamentals of computer processing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Chapter 1 focuses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components of a computer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how computers store and manipulate information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computer networks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Internet and the World Wide Web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programming and programming languages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an introduction to Java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an overview of object-oriented concepts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DVDs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DVD is the same physical size as a CD, but can store much more information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format of a DVD stores more bits per square inch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CD can store 650 MB, while a standard DVD can store 4.7 GB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A double sided DVD can store 9.4 GB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Other advanced techniques can bring the capacity up to 17.0 GB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Like CDs, there are DVD-R discs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Central Processing Unit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167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CPU is on a chip called a </a:t>
            </a:r>
            <a:r>
              <a:rPr lang="en-US" altLang="x-none" i="1"/>
              <a:t>microprocessor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continuously follows the </a:t>
            </a:r>
            <a:r>
              <a:rPr lang="en-US" altLang="x-none" i="1"/>
              <a:t>fetch-decode-execute cycle:</a:t>
            </a: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-33684">
            <a:off x="2736850" y="3689350"/>
            <a:ext cx="6858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46250" y="3005138"/>
            <a:ext cx="5362575" cy="1203325"/>
            <a:chOff x="1200" y="1681"/>
            <a:chExt cx="3378" cy="758"/>
          </a:xfrm>
        </p:grpSpPr>
        <p:sp>
          <p:nvSpPr>
            <p:cNvPr id="59406" name="AutoShape 6"/>
            <p:cNvSpPr>
              <a:spLocks noChangeArrowheads="1"/>
            </p:cNvSpPr>
            <p:nvPr/>
          </p:nvSpPr>
          <p:spPr bwMode="auto">
            <a:xfrm>
              <a:off x="2296" y="2007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>
                  <a:latin typeface="Arial Unicode MS" charset="0"/>
                </a:rPr>
                <a:t>fetch</a:t>
              </a:r>
            </a:p>
          </p:txBody>
        </p:sp>
        <p:sp>
          <p:nvSpPr>
            <p:cNvPr id="59407" name="Text Box 7"/>
            <p:cNvSpPr txBox="1">
              <a:spLocks noChangeArrowheads="1"/>
            </p:cNvSpPr>
            <p:nvPr/>
          </p:nvSpPr>
          <p:spPr bwMode="auto">
            <a:xfrm>
              <a:off x="1200" y="1681"/>
              <a:ext cx="33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Retrieve an instruction from main memory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70450" y="3763963"/>
            <a:ext cx="3206750" cy="2332037"/>
            <a:chOff x="3168" y="2159"/>
            <a:chExt cx="2020" cy="1469"/>
          </a:xfrm>
        </p:grpSpPr>
        <p:sp>
          <p:nvSpPr>
            <p:cNvPr id="59403" name="AutoShape 9"/>
            <p:cNvSpPr>
              <a:spLocks noChangeArrowheads="1"/>
            </p:cNvSpPr>
            <p:nvPr/>
          </p:nvSpPr>
          <p:spPr bwMode="auto">
            <a:xfrm>
              <a:off x="3168" y="268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>
                  <a:latin typeface="Arial Unicode MS" charset="0"/>
                </a:rPr>
                <a:t>decode</a:t>
              </a:r>
            </a:p>
          </p:txBody>
        </p:sp>
        <p:sp>
          <p:nvSpPr>
            <p:cNvPr id="59404" name="AutoShape 10"/>
            <p:cNvSpPr>
              <a:spLocks noChangeArrowheads="1"/>
            </p:cNvSpPr>
            <p:nvPr/>
          </p:nvSpPr>
          <p:spPr bwMode="auto">
            <a:xfrm rot="5435213">
              <a:off x="3336" y="2135"/>
              <a:ext cx="432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50 w 21600"/>
                <a:gd name="T13" fmla="*/ 2925 h 21600"/>
                <a:gd name="T14" fmla="*/ 18250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Text Box 11"/>
            <p:cNvSpPr txBox="1">
              <a:spLocks noChangeArrowheads="1"/>
            </p:cNvSpPr>
            <p:nvPr/>
          </p:nvSpPr>
          <p:spPr bwMode="auto">
            <a:xfrm>
              <a:off x="3536" y="3186"/>
              <a:ext cx="16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Determine what the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instruction is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63663" y="4603750"/>
            <a:ext cx="3354387" cy="1492250"/>
            <a:chOff x="959" y="2688"/>
            <a:chExt cx="2113" cy="940"/>
          </a:xfrm>
        </p:grpSpPr>
        <p:sp>
          <p:nvSpPr>
            <p:cNvPr id="59400" name="AutoShape 13"/>
            <p:cNvSpPr>
              <a:spLocks noChangeArrowheads="1"/>
            </p:cNvSpPr>
            <p:nvPr/>
          </p:nvSpPr>
          <p:spPr bwMode="auto">
            <a:xfrm>
              <a:off x="1488" y="268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>
                  <a:latin typeface="Arial Unicode MS" charset="0"/>
                </a:rPr>
                <a:t>execute</a:t>
              </a:r>
            </a:p>
          </p:txBody>
        </p:sp>
        <p:sp>
          <p:nvSpPr>
            <p:cNvPr id="59401" name="AutoShape 14"/>
            <p:cNvSpPr>
              <a:spLocks noChangeArrowheads="1"/>
            </p:cNvSpPr>
            <p:nvPr/>
          </p:nvSpPr>
          <p:spPr bwMode="auto">
            <a:xfrm>
              <a:off x="2496" y="2776"/>
              <a:ext cx="576" cy="28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59402" name="Text Box 15"/>
            <p:cNvSpPr txBox="1">
              <a:spLocks noChangeArrowheads="1"/>
            </p:cNvSpPr>
            <p:nvPr/>
          </p:nvSpPr>
          <p:spPr bwMode="auto">
            <a:xfrm>
              <a:off x="959" y="3186"/>
              <a:ext cx="11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Carry out the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instruction</a:t>
              </a:r>
            </a:p>
          </p:txBody>
        </p:sp>
      </p:grpSp>
      <p:sp>
        <p:nvSpPr>
          <p:cNvPr id="59399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Central Processing Unit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371600" y="1847850"/>
            <a:ext cx="2971800" cy="6858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Arial Unicode MS" charset="0"/>
              </a:rPr>
              <a:t>Arithmetic / Logic Unit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524000" y="4330700"/>
            <a:ext cx="2667000" cy="685800"/>
          </a:xfrm>
          <a:prstGeom prst="cube">
            <a:avLst>
              <a:gd name="adj" fmla="val 8523"/>
            </a:avLst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Arial Unicode MS" charset="0"/>
              </a:rPr>
              <a:t>Registers</a:t>
            </a:r>
            <a:endParaRPr lang="en-US" altLang="x-none" sz="2400">
              <a:latin typeface="Arial Unicode MS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562100" y="3124200"/>
            <a:ext cx="2628900" cy="609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Arial Unicode MS" charset="0"/>
              </a:rPr>
              <a:t>Control Unit</a:t>
            </a:r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5410200" y="4178300"/>
            <a:ext cx="1828800" cy="708025"/>
          </a:xfrm>
          <a:prstGeom prst="accentCallout2">
            <a:avLst>
              <a:gd name="adj1" fmla="val 16000"/>
              <a:gd name="adj2" fmla="val -4259"/>
              <a:gd name="adj3" fmla="val 11319"/>
              <a:gd name="adj4" fmla="val -29634"/>
              <a:gd name="adj5" fmla="val 43102"/>
              <a:gd name="adj6" fmla="val -62801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Small storage areas</a:t>
            </a:r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>
            <a:off x="5410200" y="1816100"/>
            <a:ext cx="2667000" cy="708025"/>
          </a:xfrm>
          <a:prstGeom prst="accentCallout2">
            <a:avLst>
              <a:gd name="adj1" fmla="val 16000"/>
              <a:gd name="adj2" fmla="val -2856"/>
              <a:gd name="adj3" fmla="val 16000"/>
              <a:gd name="adj4" fmla="val -18870"/>
              <a:gd name="adj5" fmla="val 39569"/>
              <a:gd name="adj6" fmla="val -3879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Performs calculations and makes decisions</a:t>
            </a:r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5410200" y="2959100"/>
            <a:ext cx="2286000" cy="708025"/>
          </a:xfrm>
          <a:prstGeom prst="accentCallout2">
            <a:avLst>
              <a:gd name="adj1" fmla="val 11213"/>
              <a:gd name="adj2" fmla="val -3449"/>
              <a:gd name="adj3" fmla="val 8093"/>
              <a:gd name="adj4" fmla="val -24139"/>
              <a:gd name="adj5" fmla="val 41120"/>
              <a:gd name="adj6" fmla="val -5107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Coordinates processing steps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1066800" y="1600200"/>
            <a:ext cx="3575050" cy="3644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43200" y="2590800"/>
            <a:ext cx="228600" cy="1676400"/>
            <a:chOff x="1920" y="1920"/>
            <a:chExt cx="144" cy="1056"/>
          </a:xfrm>
        </p:grpSpPr>
        <p:sp>
          <p:nvSpPr>
            <p:cNvPr id="60427" name="AutoShape 12"/>
            <p:cNvSpPr>
              <a:spLocks noChangeArrowheads="1"/>
            </p:cNvSpPr>
            <p:nvPr/>
          </p:nvSpPr>
          <p:spPr bwMode="auto">
            <a:xfrm>
              <a:off x="1920" y="1920"/>
              <a:ext cx="144" cy="288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0428" name="AutoShape 13"/>
            <p:cNvSpPr>
              <a:spLocks noChangeArrowheads="1"/>
            </p:cNvSpPr>
            <p:nvPr/>
          </p:nvSpPr>
          <p:spPr bwMode="auto">
            <a:xfrm>
              <a:off x="1920" y="2688"/>
              <a:ext cx="144" cy="288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60426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0" grpId="0" animBg="1" autoUpdateAnimBg="0"/>
      <p:bldP spid="33801" grpId="0" animBg="1" autoUpdateAnimBg="0"/>
      <p:bldP spid="338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Central Processing Unit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4196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speed of a CPU is controlled by the </a:t>
            </a:r>
            <a:r>
              <a:rPr lang="en-US" altLang="x-none" i="1"/>
              <a:t>system clock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 system clock generates an electronic pulse at regular intervals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 pulses coordinate the activities of the CPU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 speed is usually measured in </a:t>
            </a:r>
            <a:r>
              <a:rPr lang="en-US" altLang="x-none" i="1"/>
              <a:t>gigahertz</a:t>
            </a:r>
            <a:r>
              <a:rPr lang="en-US" altLang="x-none"/>
              <a:t> (GHz)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Monitor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size of a monitor (15.6") is measured diagonally, like a television screen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monitor has a certain maximum </a:t>
            </a:r>
            <a:r>
              <a:rPr lang="en-US" altLang="x-none" i="1"/>
              <a:t>resolution</a:t>
            </a:r>
            <a:r>
              <a:rPr lang="en-US" altLang="x-none"/>
              <a:t> , indicating the number of picture elements, called </a:t>
            </a:r>
            <a:r>
              <a:rPr lang="en-US" altLang="x-none" i="1"/>
              <a:t>pixels</a:t>
            </a:r>
            <a:r>
              <a:rPr lang="en-US" altLang="x-none"/>
              <a:t>, that it can display (such as 1366 by 768)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High resolution (more pixels) produces sharper pictures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26336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349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Networks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network</a:t>
            </a:r>
            <a:r>
              <a:rPr lang="en-US" altLang="x-none"/>
              <a:t> is two or more computers that are connected so that data and resources can be shared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Most computers are connected to some kind of network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computer has its own </a:t>
            </a:r>
            <a:r>
              <a:rPr lang="en-US" altLang="x-none" i="1"/>
              <a:t>network address</a:t>
            </a:r>
            <a:r>
              <a:rPr lang="en-US" altLang="x-none"/>
              <a:t>, which uniquely identifies it among the others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file server</a:t>
            </a:r>
            <a:r>
              <a:rPr lang="en-US" altLang="x-none"/>
              <a:t> is a network computer dedicated to storing programs and data that are shared among network users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Network Connections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1981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computer in a network could be directly connected to every other computer in the network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These are called</a:t>
            </a:r>
            <a:r>
              <a:rPr lang="en-US" altLang="x-none" i="1"/>
              <a:t> point-to-point </a:t>
            </a:r>
            <a:r>
              <a:rPr lang="en-US" altLang="x-none"/>
              <a:t>connections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7475" y="3835400"/>
            <a:ext cx="1314450" cy="844550"/>
            <a:chOff x="3528" y="2463"/>
            <a:chExt cx="828" cy="532"/>
          </a:xfrm>
        </p:grpSpPr>
        <p:sp>
          <p:nvSpPr>
            <p:cNvPr id="65564" name="Line 5"/>
            <p:cNvSpPr>
              <a:spLocks noChangeShapeType="1"/>
            </p:cNvSpPr>
            <p:nvPr/>
          </p:nvSpPr>
          <p:spPr bwMode="auto">
            <a:xfrm>
              <a:off x="3542" y="2463"/>
              <a:ext cx="8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Line 6"/>
            <p:cNvSpPr>
              <a:spLocks noChangeShapeType="1"/>
            </p:cNvSpPr>
            <p:nvPr/>
          </p:nvSpPr>
          <p:spPr bwMode="auto">
            <a:xfrm>
              <a:off x="4333" y="2477"/>
              <a:ext cx="0" cy="5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Line 7"/>
            <p:cNvSpPr>
              <a:spLocks noChangeShapeType="1"/>
            </p:cNvSpPr>
            <p:nvPr/>
          </p:nvSpPr>
          <p:spPr bwMode="auto">
            <a:xfrm flipV="1">
              <a:off x="3528" y="2463"/>
              <a:ext cx="828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65725" y="3379788"/>
            <a:ext cx="1327150" cy="1241425"/>
            <a:chOff x="3508" y="2176"/>
            <a:chExt cx="836" cy="782"/>
          </a:xfrm>
        </p:grpSpPr>
        <p:sp>
          <p:nvSpPr>
            <p:cNvPr id="65560" name="Line 9"/>
            <p:cNvSpPr>
              <a:spLocks noChangeShapeType="1"/>
            </p:cNvSpPr>
            <p:nvPr/>
          </p:nvSpPr>
          <p:spPr bwMode="auto">
            <a:xfrm>
              <a:off x="3907" y="2185"/>
              <a:ext cx="437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Line 10"/>
            <p:cNvSpPr>
              <a:spLocks noChangeShapeType="1"/>
            </p:cNvSpPr>
            <p:nvPr/>
          </p:nvSpPr>
          <p:spPr bwMode="auto">
            <a:xfrm flipH="1">
              <a:off x="3508" y="2176"/>
              <a:ext cx="39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Line 11"/>
            <p:cNvSpPr>
              <a:spLocks noChangeShapeType="1"/>
            </p:cNvSpPr>
            <p:nvPr/>
          </p:nvSpPr>
          <p:spPr bwMode="auto">
            <a:xfrm flipH="1">
              <a:off x="3535" y="2194"/>
              <a:ext cx="372" cy="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Line 12"/>
            <p:cNvSpPr>
              <a:spLocks noChangeShapeType="1"/>
            </p:cNvSpPr>
            <p:nvPr/>
          </p:nvSpPr>
          <p:spPr bwMode="auto">
            <a:xfrm>
              <a:off x="3907" y="2185"/>
              <a:ext cx="428" cy="7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81600" y="3432175"/>
            <a:ext cx="1312863" cy="1646238"/>
            <a:chOff x="3518" y="2209"/>
            <a:chExt cx="827" cy="1037"/>
          </a:xfrm>
        </p:grpSpPr>
        <p:sp>
          <p:nvSpPr>
            <p:cNvPr id="65555" name="Line 14"/>
            <p:cNvSpPr>
              <a:spLocks noChangeShapeType="1"/>
            </p:cNvSpPr>
            <p:nvPr/>
          </p:nvSpPr>
          <p:spPr bwMode="auto">
            <a:xfrm flipH="1" flipV="1">
              <a:off x="3518" y="2955"/>
              <a:ext cx="391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Line 15"/>
            <p:cNvSpPr>
              <a:spLocks noChangeShapeType="1"/>
            </p:cNvSpPr>
            <p:nvPr/>
          </p:nvSpPr>
          <p:spPr bwMode="auto">
            <a:xfrm flipH="1" flipV="1">
              <a:off x="3518" y="2464"/>
              <a:ext cx="391" cy="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16"/>
            <p:cNvSpPr>
              <a:spLocks noChangeShapeType="1"/>
            </p:cNvSpPr>
            <p:nvPr/>
          </p:nvSpPr>
          <p:spPr bwMode="auto">
            <a:xfrm flipV="1">
              <a:off x="3918" y="2209"/>
              <a:ext cx="0" cy="1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Line 17"/>
            <p:cNvSpPr>
              <a:spLocks noChangeShapeType="1"/>
            </p:cNvSpPr>
            <p:nvPr/>
          </p:nvSpPr>
          <p:spPr bwMode="auto">
            <a:xfrm flipV="1">
              <a:off x="3909" y="2464"/>
              <a:ext cx="436" cy="7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Line 18"/>
            <p:cNvSpPr>
              <a:spLocks noChangeShapeType="1"/>
            </p:cNvSpPr>
            <p:nvPr/>
          </p:nvSpPr>
          <p:spPr bwMode="auto">
            <a:xfrm flipV="1">
              <a:off x="3909" y="2955"/>
              <a:ext cx="436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6378575" y="3724275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075238" y="3722688"/>
            <a:ext cx="1528762" cy="998537"/>
            <a:chOff x="3451" y="2392"/>
            <a:chExt cx="963" cy="629"/>
          </a:xfrm>
        </p:grpSpPr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3515" y="2463"/>
              <a:ext cx="828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22"/>
            <p:cNvSpPr>
              <a:spLocks noChangeShapeType="1"/>
            </p:cNvSpPr>
            <p:nvPr/>
          </p:nvSpPr>
          <p:spPr bwMode="auto">
            <a:xfrm flipV="1">
              <a:off x="3515" y="2477"/>
              <a:ext cx="0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23"/>
            <p:cNvSpPr>
              <a:spLocks noChangeShapeType="1"/>
            </p:cNvSpPr>
            <p:nvPr/>
          </p:nvSpPr>
          <p:spPr bwMode="auto">
            <a:xfrm>
              <a:off x="3504" y="297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24"/>
            <p:cNvSpPr>
              <a:spLocks noChangeArrowheads="1"/>
            </p:cNvSpPr>
            <p:nvPr/>
          </p:nvSpPr>
          <p:spPr bwMode="auto">
            <a:xfrm>
              <a:off x="3451" y="2392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5553" name="Oval 25"/>
            <p:cNvSpPr>
              <a:spLocks noChangeArrowheads="1"/>
            </p:cNvSpPr>
            <p:nvPr/>
          </p:nvSpPr>
          <p:spPr bwMode="auto">
            <a:xfrm>
              <a:off x="3451" y="2878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5554" name="Oval 26"/>
            <p:cNvSpPr>
              <a:spLocks noChangeArrowheads="1"/>
            </p:cNvSpPr>
            <p:nvPr/>
          </p:nvSpPr>
          <p:spPr bwMode="auto">
            <a:xfrm>
              <a:off x="4272" y="2879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5692775" y="3278188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5707063" y="4954588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3606800" y="5334000"/>
            <a:ext cx="469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This technique is not practical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more than a few close machines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609600" y="3459163"/>
            <a:ext cx="3978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Adding a computer requires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a new communication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for each computer already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in the network</a:t>
            </a:r>
          </a:p>
        </p:txBody>
      </p:sp>
      <p:sp>
        <p:nvSpPr>
          <p:cNvPr id="65548" name="Footer Placeholder 3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 animBg="1"/>
      <p:bldP spid="38939" grpId="0" animBg="1"/>
      <p:bldP spid="38940" grpId="0" animBg="1"/>
      <p:bldP spid="38941" grpId="0" autoUpdateAnimBg="0"/>
      <p:bldP spid="3894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Network Connections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145415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Most networks share a single communication line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Adding a new computer to the network is relatively easy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667000" y="3805238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63850" y="3124200"/>
            <a:ext cx="225425" cy="685800"/>
            <a:chOff x="1900" y="1731"/>
            <a:chExt cx="142" cy="432"/>
          </a:xfrm>
        </p:grpSpPr>
        <p:sp>
          <p:nvSpPr>
            <p:cNvPr id="66584" name="Line 6"/>
            <p:cNvSpPr>
              <a:spLocks noChangeShapeType="1"/>
            </p:cNvSpPr>
            <p:nvPr/>
          </p:nvSpPr>
          <p:spPr bwMode="auto">
            <a:xfrm flipV="1">
              <a:off x="1971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7"/>
            <p:cNvSpPr>
              <a:spLocks noChangeArrowheads="1"/>
            </p:cNvSpPr>
            <p:nvPr/>
          </p:nvSpPr>
          <p:spPr bwMode="auto">
            <a:xfrm>
              <a:off x="1900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41913" y="3124200"/>
            <a:ext cx="225425" cy="685800"/>
            <a:chOff x="3335" y="1731"/>
            <a:chExt cx="142" cy="432"/>
          </a:xfrm>
        </p:grpSpPr>
        <p:sp>
          <p:nvSpPr>
            <p:cNvPr id="66582" name="Line 9"/>
            <p:cNvSpPr>
              <a:spLocks noChangeShapeType="1"/>
            </p:cNvSpPr>
            <p:nvPr/>
          </p:nvSpPr>
          <p:spPr bwMode="auto">
            <a:xfrm flipV="1">
              <a:off x="3406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10"/>
            <p:cNvSpPr>
              <a:spLocks noChangeArrowheads="1"/>
            </p:cNvSpPr>
            <p:nvPr/>
          </p:nvSpPr>
          <p:spPr bwMode="auto">
            <a:xfrm>
              <a:off x="3335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11825" y="3124200"/>
            <a:ext cx="225425" cy="685800"/>
            <a:chOff x="3694" y="1731"/>
            <a:chExt cx="142" cy="432"/>
          </a:xfrm>
        </p:grpSpPr>
        <p:sp>
          <p:nvSpPr>
            <p:cNvPr id="66580" name="Line 12"/>
            <p:cNvSpPr>
              <a:spLocks noChangeShapeType="1"/>
            </p:cNvSpPr>
            <p:nvPr/>
          </p:nvSpPr>
          <p:spPr bwMode="auto">
            <a:xfrm flipV="1">
              <a:off x="3765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13"/>
            <p:cNvSpPr>
              <a:spLocks noChangeArrowheads="1"/>
            </p:cNvSpPr>
            <p:nvPr/>
          </p:nvSpPr>
          <p:spPr bwMode="auto">
            <a:xfrm>
              <a:off x="3694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432175" y="3124200"/>
            <a:ext cx="225425" cy="685800"/>
            <a:chOff x="2258" y="1731"/>
            <a:chExt cx="142" cy="432"/>
          </a:xfrm>
        </p:grpSpPr>
        <p:sp>
          <p:nvSpPr>
            <p:cNvPr id="66578" name="Line 15"/>
            <p:cNvSpPr>
              <a:spLocks noChangeShapeType="1"/>
            </p:cNvSpPr>
            <p:nvPr/>
          </p:nvSpPr>
          <p:spPr bwMode="auto">
            <a:xfrm flipV="1">
              <a:off x="2329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6"/>
            <p:cNvSpPr>
              <a:spLocks noChangeArrowheads="1"/>
            </p:cNvSpPr>
            <p:nvPr/>
          </p:nvSpPr>
          <p:spPr bwMode="auto">
            <a:xfrm>
              <a:off x="2258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002088" y="3124200"/>
            <a:ext cx="225425" cy="685800"/>
            <a:chOff x="2617" y="1731"/>
            <a:chExt cx="142" cy="432"/>
          </a:xfrm>
        </p:grpSpPr>
        <p:sp>
          <p:nvSpPr>
            <p:cNvPr id="66576" name="Line 18"/>
            <p:cNvSpPr>
              <a:spLocks noChangeShapeType="1"/>
            </p:cNvSpPr>
            <p:nvPr/>
          </p:nvSpPr>
          <p:spPr bwMode="auto">
            <a:xfrm flipV="1">
              <a:off x="2688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9"/>
            <p:cNvSpPr>
              <a:spLocks noChangeArrowheads="1"/>
            </p:cNvSpPr>
            <p:nvPr/>
          </p:nvSpPr>
          <p:spPr bwMode="auto">
            <a:xfrm>
              <a:off x="2617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572000" y="3124200"/>
            <a:ext cx="225425" cy="685800"/>
            <a:chOff x="2976" y="1731"/>
            <a:chExt cx="142" cy="432"/>
          </a:xfrm>
        </p:grpSpPr>
        <p:sp>
          <p:nvSpPr>
            <p:cNvPr id="66574" name="Line 21"/>
            <p:cNvSpPr>
              <a:spLocks noChangeShapeType="1"/>
            </p:cNvSpPr>
            <p:nvPr/>
          </p:nvSpPr>
          <p:spPr bwMode="auto">
            <a:xfrm flipV="1">
              <a:off x="3047" y="182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22"/>
            <p:cNvSpPr>
              <a:spLocks noChangeArrowheads="1"/>
            </p:cNvSpPr>
            <p:nvPr/>
          </p:nvSpPr>
          <p:spPr bwMode="auto">
            <a:xfrm>
              <a:off x="2976" y="1731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57200" y="4191000"/>
            <a:ext cx="3725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Network traffic must take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turns using the line, which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introduces delays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575175" y="4183063"/>
            <a:ext cx="44926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Often information is broken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down in parts, called </a:t>
            </a:r>
            <a:r>
              <a:rPr lang="en-US" altLang="x-none" sz="2400" b="1" i="1">
                <a:solidFill>
                  <a:srgbClr val="008000"/>
                </a:solidFill>
                <a:latin typeface="Arial Unicode MS" charset="0"/>
              </a:rPr>
              <a:t>packets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which are sent to the receiving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machine and then reassembled</a:t>
            </a:r>
          </a:p>
        </p:txBody>
      </p:sp>
      <p:sp>
        <p:nvSpPr>
          <p:cNvPr id="66572" name="Rectangle 25"/>
          <p:cNvSpPr>
            <a:spLocks noChangeArrowheads="1"/>
          </p:cNvSpPr>
          <p:nvPr/>
        </p:nvSpPr>
        <p:spPr bwMode="auto">
          <a:xfrm>
            <a:off x="4759325" y="35147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6573" name="Footer Placeholder 2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59" grpId="0" autoUpdateAnimBg="0"/>
      <p:bldP spid="399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Computer Network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67587" name="Group 8"/>
          <p:cNvGrpSpPr>
            <a:grpSpLocks/>
          </p:cNvGrpSpPr>
          <p:nvPr/>
        </p:nvGrpSpPr>
        <p:grpSpPr bwMode="auto">
          <a:xfrm>
            <a:off x="533400" y="1752600"/>
            <a:ext cx="8153400" cy="3429000"/>
            <a:chOff x="609600" y="1676400"/>
            <a:chExt cx="8153400" cy="3429000"/>
          </a:xfrm>
        </p:grpSpPr>
        <p:sp>
          <p:nvSpPr>
            <p:cNvPr id="67588" name="TextBox 5"/>
            <p:cNvSpPr txBox="1">
              <a:spLocks noChangeArrowheads="1"/>
            </p:cNvSpPr>
            <p:nvPr/>
          </p:nvSpPr>
          <p:spPr bwMode="auto">
            <a:xfrm>
              <a:off x="609600" y="1676400"/>
              <a:ext cx="8153400" cy="3429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67589" name="Picture 7" descr="fig01_1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33600"/>
              <a:ext cx="7567613" cy="2409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137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072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Local-Area Networks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68875" y="1447800"/>
            <a:ext cx="2954338" cy="2387600"/>
            <a:chOff x="3130" y="772"/>
            <a:chExt cx="1861" cy="1504"/>
          </a:xfrm>
        </p:grpSpPr>
        <p:sp>
          <p:nvSpPr>
            <p:cNvPr id="68614" name="Line 4"/>
            <p:cNvSpPr>
              <a:spLocks noChangeShapeType="1"/>
            </p:cNvSpPr>
            <p:nvPr/>
          </p:nvSpPr>
          <p:spPr bwMode="auto">
            <a:xfrm flipV="1">
              <a:off x="3508" y="1136"/>
              <a:ext cx="368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Line 5"/>
            <p:cNvSpPr>
              <a:spLocks noChangeShapeType="1"/>
            </p:cNvSpPr>
            <p:nvPr/>
          </p:nvSpPr>
          <p:spPr bwMode="auto">
            <a:xfrm flipH="1" flipV="1">
              <a:off x="3494" y="1231"/>
              <a:ext cx="164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Line 6"/>
            <p:cNvSpPr>
              <a:spLocks noChangeShapeType="1"/>
            </p:cNvSpPr>
            <p:nvPr/>
          </p:nvSpPr>
          <p:spPr bwMode="auto">
            <a:xfrm>
              <a:off x="4053" y="1450"/>
              <a:ext cx="27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Line 7"/>
            <p:cNvSpPr>
              <a:spLocks noChangeShapeType="1"/>
            </p:cNvSpPr>
            <p:nvPr/>
          </p:nvSpPr>
          <p:spPr bwMode="auto">
            <a:xfrm flipV="1">
              <a:off x="3658" y="1450"/>
              <a:ext cx="409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Line 8"/>
            <p:cNvSpPr>
              <a:spLocks noChangeShapeType="1"/>
            </p:cNvSpPr>
            <p:nvPr/>
          </p:nvSpPr>
          <p:spPr bwMode="auto">
            <a:xfrm flipH="1">
              <a:off x="4490" y="1122"/>
              <a:ext cx="95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Line 9"/>
            <p:cNvSpPr>
              <a:spLocks noChangeShapeType="1"/>
            </p:cNvSpPr>
            <p:nvPr/>
          </p:nvSpPr>
          <p:spPr bwMode="auto">
            <a:xfrm flipV="1">
              <a:off x="4080" y="1518"/>
              <a:ext cx="410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Oval 10"/>
            <p:cNvSpPr>
              <a:spLocks noChangeArrowheads="1"/>
            </p:cNvSpPr>
            <p:nvPr/>
          </p:nvSpPr>
          <p:spPr bwMode="auto">
            <a:xfrm>
              <a:off x="3430" y="114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1" name="Oval 11"/>
            <p:cNvSpPr>
              <a:spLocks noChangeArrowheads="1"/>
            </p:cNvSpPr>
            <p:nvPr/>
          </p:nvSpPr>
          <p:spPr bwMode="auto">
            <a:xfrm>
              <a:off x="3799" y="104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2" name="Oval 12"/>
            <p:cNvSpPr>
              <a:spLocks noChangeArrowheads="1"/>
            </p:cNvSpPr>
            <p:nvPr/>
          </p:nvSpPr>
          <p:spPr bwMode="auto">
            <a:xfrm>
              <a:off x="3581" y="160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3" name="Oval 13"/>
            <p:cNvSpPr>
              <a:spLocks noChangeArrowheads="1"/>
            </p:cNvSpPr>
            <p:nvPr/>
          </p:nvSpPr>
          <p:spPr bwMode="auto">
            <a:xfrm>
              <a:off x="4005" y="137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4" name="Oval 14"/>
            <p:cNvSpPr>
              <a:spLocks noChangeArrowheads="1"/>
            </p:cNvSpPr>
            <p:nvPr/>
          </p:nvSpPr>
          <p:spPr bwMode="auto">
            <a:xfrm>
              <a:off x="4005" y="178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5" name="Oval 15"/>
            <p:cNvSpPr>
              <a:spLocks noChangeArrowheads="1"/>
            </p:cNvSpPr>
            <p:nvPr/>
          </p:nvSpPr>
          <p:spPr bwMode="auto">
            <a:xfrm>
              <a:off x="4415" y="1442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6" name="Oval 16"/>
            <p:cNvSpPr>
              <a:spLocks noChangeArrowheads="1"/>
            </p:cNvSpPr>
            <p:nvPr/>
          </p:nvSpPr>
          <p:spPr bwMode="auto">
            <a:xfrm>
              <a:off x="4525" y="1047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7" name="Oval 17"/>
            <p:cNvSpPr>
              <a:spLocks noChangeArrowheads="1"/>
            </p:cNvSpPr>
            <p:nvPr/>
          </p:nvSpPr>
          <p:spPr bwMode="auto">
            <a:xfrm>
              <a:off x="3130" y="772"/>
              <a:ext cx="1861" cy="1288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8628" name="Rectangle 18"/>
            <p:cNvSpPr>
              <a:spLocks noChangeArrowheads="1"/>
            </p:cNvSpPr>
            <p:nvPr/>
          </p:nvSpPr>
          <p:spPr bwMode="auto">
            <a:xfrm>
              <a:off x="4514" y="2026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LAN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914400" y="1600200"/>
            <a:ext cx="32369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A </a:t>
            </a:r>
            <a:r>
              <a:rPr lang="en-US" altLang="x-none" sz="2400" b="1" i="1">
                <a:solidFill>
                  <a:srgbClr val="008000"/>
                </a:solidFill>
                <a:latin typeface="Arial Unicode MS" charset="0"/>
              </a:rPr>
              <a:t>Local-Area Network</a:t>
            </a:r>
            <a:endParaRPr lang="en-US" altLang="x-none" sz="2400" b="1">
              <a:solidFill>
                <a:srgbClr val="008000"/>
              </a:solidFill>
              <a:latin typeface="Arial Unicode MS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(LAN) covers a small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distance and a small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number of computers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886200" y="4419600"/>
            <a:ext cx="5091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A LAN often connects the machines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in a single room or building</a:t>
            </a:r>
          </a:p>
        </p:txBody>
      </p:sp>
      <p:sp>
        <p:nvSpPr>
          <p:cNvPr id="68613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9" grpId="0" autoUpdateAnimBg="0"/>
      <p:bldP spid="4098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"/>
          <p:cNvSpPr>
            <a:spLocks/>
          </p:cNvSpPr>
          <p:nvPr/>
        </p:nvSpPr>
        <p:spPr bwMode="auto">
          <a:xfrm>
            <a:off x="2709863" y="2133600"/>
            <a:ext cx="2776537" cy="1751013"/>
          </a:xfrm>
          <a:custGeom>
            <a:avLst/>
            <a:gdLst>
              <a:gd name="T0" fmla="*/ 0 w 1788"/>
              <a:gd name="T1" fmla="*/ 2147483646 h 1242"/>
              <a:gd name="T2" fmla="*/ 2147483646 w 1788"/>
              <a:gd name="T3" fmla="*/ 2147483646 h 1242"/>
              <a:gd name="T4" fmla="*/ 2147483646 w 1788"/>
              <a:gd name="T5" fmla="*/ 2147483646 h 1242"/>
              <a:gd name="T6" fmla="*/ 2147483646 w 1788"/>
              <a:gd name="T7" fmla="*/ 0 h 1242"/>
              <a:gd name="T8" fmla="*/ 0 60000 65536"/>
              <a:gd name="T9" fmla="*/ 0 60000 65536"/>
              <a:gd name="T10" fmla="*/ 0 60000 65536"/>
              <a:gd name="T11" fmla="*/ 0 60000 65536"/>
              <a:gd name="T12" fmla="*/ 0 w 1788"/>
              <a:gd name="T13" fmla="*/ 0 h 1242"/>
              <a:gd name="T14" fmla="*/ 1788 w 1788"/>
              <a:gd name="T15" fmla="*/ 1242 h 1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8" h="1242">
                <a:moveTo>
                  <a:pt x="0" y="1241"/>
                </a:moveTo>
                <a:lnTo>
                  <a:pt x="900" y="641"/>
                </a:lnTo>
                <a:lnTo>
                  <a:pt x="696" y="641"/>
                </a:lnTo>
                <a:lnTo>
                  <a:pt x="1787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Wide-Area Networks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3630613"/>
            <a:ext cx="4343400" cy="2017712"/>
            <a:chOff x="703" y="2287"/>
            <a:chExt cx="2736" cy="1271"/>
          </a:xfrm>
        </p:grpSpPr>
        <p:sp>
          <p:nvSpPr>
            <p:cNvPr id="69654" name="Line 5"/>
            <p:cNvSpPr>
              <a:spLocks noChangeShapeType="1"/>
            </p:cNvSpPr>
            <p:nvPr/>
          </p:nvSpPr>
          <p:spPr bwMode="auto">
            <a:xfrm flipV="1">
              <a:off x="1053" y="2788"/>
              <a:ext cx="423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6"/>
            <p:cNvSpPr>
              <a:spLocks noChangeShapeType="1"/>
            </p:cNvSpPr>
            <p:nvPr/>
          </p:nvSpPr>
          <p:spPr bwMode="auto">
            <a:xfrm flipH="1">
              <a:off x="1476" y="2433"/>
              <a:ext cx="218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Line 7"/>
            <p:cNvSpPr>
              <a:spLocks noChangeShapeType="1"/>
            </p:cNvSpPr>
            <p:nvPr/>
          </p:nvSpPr>
          <p:spPr bwMode="auto">
            <a:xfrm flipH="1" flipV="1">
              <a:off x="1056" y="2928"/>
              <a:ext cx="62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Line 8"/>
            <p:cNvSpPr>
              <a:spLocks noChangeShapeType="1"/>
            </p:cNvSpPr>
            <p:nvPr/>
          </p:nvSpPr>
          <p:spPr bwMode="auto">
            <a:xfrm flipV="1">
              <a:off x="1640" y="2910"/>
              <a:ext cx="341" cy="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Line 9"/>
            <p:cNvSpPr>
              <a:spLocks noChangeShapeType="1"/>
            </p:cNvSpPr>
            <p:nvPr/>
          </p:nvSpPr>
          <p:spPr bwMode="auto">
            <a:xfrm flipH="1">
              <a:off x="2335" y="2706"/>
              <a:ext cx="30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Line 10"/>
            <p:cNvSpPr>
              <a:spLocks noChangeShapeType="1"/>
            </p:cNvSpPr>
            <p:nvPr/>
          </p:nvSpPr>
          <p:spPr bwMode="auto">
            <a:xfrm flipH="1" flipV="1">
              <a:off x="2622" y="2678"/>
              <a:ext cx="272" cy="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Line 11"/>
            <p:cNvSpPr>
              <a:spLocks noChangeShapeType="1"/>
            </p:cNvSpPr>
            <p:nvPr/>
          </p:nvSpPr>
          <p:spPr bwMode="auto">
            <a:xfrm flipH="1" flipV="1">
              <a:off x="1967" y="2897"/>
              <a:ext cx="341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1" name="Oval 12"/>
            <p:cNvSpPr>
              <a:spLocks noChangeArrowheads="1"/>
            </p:cNvSpPr>
            <p:nvPr/>
          </p:nvSpPr>
          <p:spPr bwMode="auto">
            <a:xfrm>
              <a:off x="994" y="2849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2" name="Oval 13"/>
            <p:cNvSpPr>
              <a:spLocks noChangeArrowheads="1"/>
            </p:cNvSpPr>
            <p:nvPr/>
          </p:nvSpPr>
          <p:spPr bwMode="auto">
            <a:xfrm>
              <a:off x="1417" y="271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3" name="Oval 14"/>
            <p:cNvSpPr>
              <a:spLocks noChangeArrowheads="1"/>
            </p:cNvSpPr>
            <p:nvPr/>
          </p:nvSpPr>
          <p:spPr bwMode="auto">
            <a:xfrm>
              <a:off x="1635" y="238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4" name="Oval 15"/>
            <p:cNvSpPr>
              <a:spLocks noChangeArrowheads="1"/>
            </p:cNvSpPr>
            <p:nvPr/>
          </p:nvSpPr>
          <p:spPr bwMode="auto">
            <a:xfrm>
              <a:off x="1581" y="3137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5" name="Oval 16"/>
            <p:cNvSpPr>
              <a:spLocks noChangeArrowheads="1"/>
            </p:cNvSpPr>
            <p:nvPr/>
          </p:nvSpPr>
          <p:spPr bwMode="auto">
            <a:xfrm>
              <a:off x="1909" y="281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6" name="Oval 17"/>
            <p:cNvSpPr>
              <a:spLocks noChangeArrowheads="1"/>
            </p:cNvSpPr>
            <p:nvPr/>
          </p:nvSpPr>
          <p:spPr bwMode="auto">
            <a:xfrm>
              <a:off x="2251" y="307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7" name="Oval 18"/>
            <p:cNvSpPr>
              <a:spLocks noChangeArrowheads="1"/>
            </p:cNvSpPr>
            <p:nvPr/>
          </p:nvSpPr>
          <p:spPr bwMode="auto">
            <a:xfrm>
              <a:off x="2551" y="2634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8" name="Oval 19"/>
            <p:cNvSpPr>
              <a:spLocks noChangeArrowheads="1"/>
            </p:cNvSpPr>
            <p:nvPr/>
          </p:nvSpPr>
          <p:spPr bwMode="auto">
            <a:xfrm>
              <a:off x="2811" y="2989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69" name="Oval 20"/>
            <p:cNvSpPr>
              <a:spLocks noChangeArrowheads="1"/>
            </p:cNvSpPr>
            <p:nvPr/>
          </p:nvSpPr>
          <p:spPr bwMode="auto">
            <a:xfrm>
              <a:off x="703" y="2287"/>
              <a:ext cx="2597" cy="1179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70" name="Rectangle 21"/>
            <p:cNvSpPr>
              <a:spLocks noChangeArrowheads="1"/>
            </p:cNvSpPr>
            <p:nvPr/>
          </p:nvSpPr>
          <p:spPr bwMode="auto">
            <a:xfrm>
              <a:off x="3000" y="3308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LAN</a:t>
              </a:r>
            </a:p>
          </p:txBody>
        </p:sp>
      </p:grp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04800" y="1447800"/>
            <a:ext cx="416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A </a:t>
            </a:r>
            <a:r>
              <a:rPr lang="en-US" altLang="x-none" sz="2400" b="1" i="1">
                <a:solidFill>
                  <a:srgbClr val="008000"/>
                </a:solidFill>
                <a:latin typeface="Arial Unicode MS" charset="0"/>
              </a:rPr>
              <a:t>Wide-Area Network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 (WAN)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connects two or more LANs,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often over long distances</a:t>
            </a:r>
          </a:p>
        </p:txBody>
      </p:sp>
      <p:grpSp>
        <p:nvGrpSpPr>
          <p:cNvPr id="69637" name="Group 24"/>
          <p:cNvGrpSpPr>
            <a:grpSpLocks/>
          </p:cNvGrpSpPr>
          <p:nvPr/>
        </p:nvGrpSpPr>
        <p:grpSpPr bwMode="auto">
          <a:xfrm>
            <a:off x="4968875" y="1422400"/>
            <a:ext cx="2954338" cy="2387600"/>
            <a:chOff x="3130" y="772"/>
            <a:chExt cx="1861" cy="1504"/>
          </a:xfrm>
        </p:grpSpPr>
        <p:sp>
          <p:nvSpPr>
            <p:cNvPr id="69639" name="Line 25"/>
            <p:cNvSpPr>
              <a:spLocks noChangeShapeType="1"/>
            </p:cNvSpPr>
            <p:nvPr/>
          </p:nvSpPr>
          <p:spPr bwMode="auto">
            <a:xfrm flipV="1">
              <a:off x="3508" y="1136"/>
              <a:ext cx="368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Line 26"/>
            <p:cNvSpPr>
              <a:spLocks noChangeShapeType="1"/>
            </p:cNvSpPr>
            <p:nvPr/>
          </p:nvSpPr>
          <p:spPr bwMode="auto">
            <a:xfrm flipH="1" flipV="1">
              <a:off x="3494" y="1231"/>
              <a:ext cx="164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Line 27"/>
            <p:cNvSpPr>
              <a:spLocks noChangeShapeType="1"/>
            </p:cNvSpPr>
            <p:nvPr/>
          </p:nvSpPr>
          <p:spPr bwMode="auto">
            <a:xfrm>
              <a:off x="4053" y="1450"/>
              <a:ext cx="27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" name="Line 28"/>
            <p:cNvSpPr>
              <a:spLocks noChangeShapeType="1"/>
            </p:cNvSpPr>
            <p:nvPr/>
          </p:nvSpPr>
          <p:spPr bwMode="auto">
            <a:xfrm flipV="1">
              <a:off x="3658" y="1450"/>
              <a:ext cx="409" cy="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3" name="Line 29"/>
            <p:cNvSpPr>
              <a:spLocks noChangeShapeType="1"/>
            </p:cNvSpPr>
            <p:nvPr/>
          </p:nvSpPr>
          <p:spPr bwMode="auto">
            <a:xfrm flipH="1">
              <a:off x="4490" y="1122"/>
              <a:ext cx="95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Line 30"/>
            <p:cNvSpPr>
              <a:spLocks noChangeShapeType="1"/>
            </p:cNvSpPr>
            <p:nvPr/>
          </p:nvSpPr>
          <p:spPr bwMode="auto">
            <a:xfrm flipV="1">
              <a:off x="4080" y="1518"/>
              <a:ext cx="410" cy="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Oval 31"/>
            <p:cNvSpPr>
              <a:spLocks noChangeArrowheads="1"/>
            </p:cNvSpPr>
            <p:nvPr/>
          </p:nvSpPr>
          <p:spPr bwMode="auto">
            <a:xfrm>
              <a:off x="3430" y="1140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6" name="Oval 32"/>
            <p:cNvSpPr>
              <a:spLocks noChangeArrowheads="1"/>
            </p:cNvSpPr>
            <p:nvPr/>
          </p:nvSpPr>
          <p:spPr bwMode="auto">
            <a:xfrm>
              <a:off x="3799" y="104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7" name="Oval 33"/>
            <p:cNvSpPr>
              <a:spLocks noChangeArrowheads="1"/>
            </p:cNvSpPr>
            <p:nvPr/>
          </p:nvSpPr>
          <p:spPr bwMode="auto">
            <a:xfrm>
              <a:off x="3581" y="1605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8" name="Oval 34"/>
            <p:cNvSpPr>
              <a:spLocks noChangeArrowheads="1"/>
            </p:cNvSpPr>
            <p:nvPr/>
          </p:nvSpPr>
          <p:spPr bwMode="auto">
            <a:xfrm>
              <a:off x="4005" y="137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49" name="Oval 35"/>
            <p:cNvSpPr>
              <a:spLocks noChangeArrowheads="1"/>
            </p:cNvSpPr>
            <p:nvPr/>
          </p:nvSpPr>
          <p:spPr bwMode="auto">
            <a:xfrm>
              <a:off x="4005" y="1783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0" name="Oval 36"/>
            <p:cNvSpPr>
              <a:spLocks noChangeArrowheads="1"/>
            </p:cNvSpPr>
            <p:nvPr/>
          </p:nvSpPr>
          <p:spPr bwMode="auto">
            <a:xfrm>
              <a:off x="4415" y="1442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1" name="Oval 37"/>
            <p:cNvSpPr>
              <a:spLocks noChangeArrowheads="1"/>
            </p:cNvSpPr>
            <p:nvPr/>
          </p:nvSpPr>
          <p:spPr bwMode="auto">
            <a:xfrm>
              <a:off x="4525" y="1047"/>
              <a:ext cx="142" cy="14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2" name="Oval 38"/>
            <p:cNvSpPr>
              <a:spLocks noChangeArrowheads="1"/>
            </p:cNvSpPr>
            <p:nvPr/>
          </p:nvSpPr>
          <p:spPr bwMode="auto">
            <a:xfrm>
              <a:off x="3130" y="772"/>
              <a:ext cx="1861" cy="1288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9653" name="Rectangle 39"/>
            <p:cNvSpPr>
              <a:spLocks noChangeArrowheads="1"/>
            </p:cNvSpPr>
            <p:nvPr/>
          </p:nvSpPr>
          <p:spPr bwMode="auto">
            <a:xfrm>
              <a:off x="4514" y="2026"/>
              <a:ext cx="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LAN</a:t>
              </a:r>
            </a:p>
          </p:txBody>
        </p:sp>
      </p:grpSp>
      <p:sp>
        <p:nvSpPr>
          <p:cNvPr id="69638" name="Footer Placeholder 4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200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Internet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 i="1"/>
              <a:t>Internet</a:t>
            </a:r>
            <a:r>
              <a:rPr lang="en-US" altLang="x-none"/>
              <a:t> is a WAN which spans the planet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word Internet comes from the term </a:t>
            </a:r>
            <a:r>
              <a:rPr lang="en-US" altLang="x-none" i="1"/>
              <a:t>internetworking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started as a United States government project, sponsored by the Advanced Research Projects Agency (ARPA)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originally it was called the ARPANET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Internet grew quickly throughout the 1980s and 90s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TCP/IP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protocol is a set of rules that determine how things communicate with each other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software that manages Internet communication follows a suite of protocols called </a:t>
            </a:r>
            <a:r>
              <a:rPr lang="en-US" altLang="x-none" i="1"/>
              <a:t>TCP/IP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Internet Protocol</a:t>
            </a:r>
            <a:r>
              <a:rPr lang="en-US" altLang="x-none"/>
              <a:t> (IP) determines the format of the information as it is transferred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Transmission Control Protocol</a:t>
            </a:r>
            <a:r>
              <a:rPr lang="en-US" altLang="x-none"/>
              <a:t> (TCP) dictates how messages are reassembled and handles lost information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IP and Internet Addresses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/>
              <a:t>Each computer on the Internet has a unique </a:t>
            </a:r>
            <a:r>
              <a:rPr lang="en-US" altLang="x-none" sz="2400" i="1"/>
              <a:t>IP address</a:t>
            </a:r>
            <a:r>
              <a:rPr lang="en-US" altLang="x-none" sz="2400"/>
              <a:t>, such as: </a:t>
            </a:r>
          </a:p>
          <a:p>
            <a:pPr algn="ctr">
              <a:lnSpc>
                <a:spcPct val="90000"/>
              </a:lnSpc>
              <a:spcBef>
                <a:spcPct val="60000"/>
              </a:spcBef>
              <a:buFont typeface="Times" charset="0"/>
              <a:buNone/>
            </a:pPr>
            <a:r>
              <a:rPr lang="en-US" altLang="x-none" sz="2000">
                <a:latin typeface="Courier New" charset="0"/>
              </a:rPr>
              <a:t>204.192.116.2</a:t>
            </a:r>
            <a:endParaRPr lang="en-US" altLang="x-none" sz="18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/>
              <a:t>Most computers also have a unique Internet name, which also is referred to as an </a:t>
            </a:r>
            <a:r>
              <a:rPr lang="en-US" altLang="x-none" sz="2400" i="1"/>
              <a:t>Internet address</a:t>
            </a:r>
            <a:r>
              <a:rPr lang="en-US" altLang="x-none" sz="2400"/>
              <a:t>:</a:t>
            </a:r>
          </a:p>
          <a:p>
            <a:pPr lvl="1" algn="ctr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altLang="x-none" sz="2000">
                <a:latin typeface="Courier New" charset="0"/>
              </a:rPr>
              <a:t>hector.vt.edu</a:t>
            </a:r>
            <a:endParaRPr lang="en-US" altLang="x-none" sz="200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/>
              <a:t>The first part indicates a particular computer (</a:t>
            </a:r>
            <a:r>
              <a:rPr lang="en-US" altLang="x-none" sz="2400">
                <a:latin typeface="Courier New" charset="0"/>
              </a:rPr>
              <a:t>hector</a:t>
            </a:r>
            <a:r>
              <a:rPr lang="en-US" altLang="x-none" sz="2400"/>
              <a:t>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sz="2400"/>
              <a:t>The rest is the </a:t>
            </a:r>
            <a:r>
              <a:rPr lang="en-US" altLang="x-none" sz="2400" i="1"/>
              <a:t>domain name</a:t>
            </a:r>
            <a:r>
              <a:rPr lang="en-US" altLang="x-none" sz="2400"/>
              <a:t>, indicating the organization (</a:t>
            </a:r>
            <a:r>
              <a:rPr lang="en-US" altLang="x-none" sz="2400">
                <a:latin typeface="Courier New" charset="0"/>
              </a:rPr>
              <a:t>vt.edu</a:t>
            </a:r>
            <a:r>
              <a:rPr lang="en-US" altLang="x-none" sz="2400"/>
              <a:t>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Domain Names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99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The last part of a domain name, called a </a:t>
            </a:r>
            <a:r>
              <a:rPr lang="en-US" altLang="x-none" i="1"/>
              <a:t>top-level domain </a:t>
            </a:r>
            <a:r>
              <a:rPr lang="en-US" altLang="x-none"/>
              <a:t>(TLD), supposedly indicates the type of organization: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514600" y="2562225"/>
            <a:ext cx="42624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edu	educational institution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com	commercial entity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org	non-profit organization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net	network-based organization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838200" y="4114800"/>
            <a:ext cx="29337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Sometimes the suffix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indicates the country: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uk	United Kingdom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au	Australia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ca	Canada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se	Sweden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811713" y="4419600"/>
            <a:ext cx="27654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Additional TLDs have</a:t>
            </a:r>
          </a:p>
          <a:p>
            <a:pPr algn="ctr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been added, including: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biz, info, tv, name</a:t>
            </a:r>
          </a:p>
        </p:txBody>
      </p:sp>
      <p:sp>
        <p:nvSpPr>
          <p:cNvPr id="73734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9" grpId="0" autoUpdateAnimBg="0"/>
      <p:bldP spid="4609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Domain Names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domain name can have several parts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Unique domain names mean that multiple sites can have individual computers with the same local name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When used, an Internet address is translated to an IP address by software called the </a:t>
            </a:r>
            <a:r>
              <a:rPr lang="en-US" altLang="x-none" i="1"/>
              <a:t>Domain Name System</a:t>
            </a:r>
            <a:r>
              <a:rPr lang="en-US" altLang="x-none"/>
              <a:t> (DNS)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 is </a:t>
            </a:r>
            <a:r>
              <a:rPr lang="en-US" altLang="x-none" u="sng"/>
              <a:t>no</a:t>
            </a:r>
            <a:r>
              <a:rPr lang="en-US" altLang="x-none"/>
              <a:t> one-to-one correspondence between the sections of an IP address and the sections of an Internet address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World Wide Web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x-none" sz="2400"/>
              <a:t>The </a:t>
            </a:r>
            <a:r>
              <a:rPr lang="en-US" altLang="x-none" sz="2400" i="1"/>
              <a:t>World Wide Web</a:t>
            </a:r>
            <a:r>
              <a:rPr lang="en-US" altLang="x-none" sz="2400"/>
              <a:t> allows many different types of information to be accessed using a common interface</a:t>
            </a:r>
          </a:p>
          <a:p>
            <a:pPr>
              <a:spcBef>
                <a:spcPct val="50000"/>
              </a:spcBef>
            </a:pPr>
            <a:r>
              <a:rPr lang="en-US" altLang="x-none" sz="2400"/>
              <a:t>A </a:t>
            </a:r>
            <a:r>
              <a:rPr lang="en-US" altLang="x-none" sz="2400" i="1"/>
              <a:t>browser</a:t>
            </a:r>
            <a:r>
              <a:rPr lang="en-US" altLang="x-none" sz="2400"/>
              <a:t> is a program which accesses network resources and presents them</a:t>
            </a:r>
          </a:p>
          <a:p>
            <a:pPr lvl="1">
              <a:spcBef>
                <a:spcPct val="50000"/>
              </a:spcBef>
            </a:pPr>
            <a:r>
              <a:rPr lang="en-US" altLang="x-none" sz="2000"/>
              <a:t>Popular browsers:  Internet Explorer, Safari, Firefox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Resources presented include:</a:t>
            </a:r>
          </a:p>
          <a:p>
            <a:pPr lvl="1">
              <a:spcBef>
                <a:spcPct val="50000"/>
              </a:spcBef>
            </a:pPr>
            <a:r>
              <a:rPr lang="en-US" altLang="x-none" sz="2000"/>
              <a:t>text, graphics, video, sound, audio, executable programs</a:t>
            </a:r>
          </a:p>
          <a:p>
            <a:pPr>
              <a:spcBef>
                <a:spcPct val="50000"/>
              </a:spcBef>
            </a:pPr>
            <a:r>
              <a:rPr lang="en-US" altLang="x-none" sz="2400"/>
              <a:t>A Web document usually contains </a:t>
            </a:r>
            <a:r>
              <a:rPr lang="en-US" altLang="x-none" sz="2400" i="1"/>
              <a:t>links</a:t>
            </a:r>
            <a:r>
              <a:rPr lang="en-US" altLang="x-none" sz="2400"/>
              <a:t> to other Web documents, creating a </a:t>
            </a:r>
            <a:r>
              <a:rPr lang="en-US" altLang="x-none" sz="2400" i="1"/>
              <a:t>hypermedia</a:t>
            </a:r>
            <a:r>
              <a:rPr lang="en-US" altLang="x-none" sz="2400"/>
              <a:t> environment</a:t>
            </a:r>
          </a:p>
          <a:p>
            <a:pPr>
              <a:spcBef>
                <a:spcPct val="50000"/>
              </a:spcBef>
            </a:pPr>
            <a:r>
              <a:rPr lang="en-US" altLang="x-none" sz="2400"/>
              <a:t>The term Web comes from the fact that information is not organized in a linear fashion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World Wide Web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292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 sz="2400"/>
              <a:t>Web documents are often defined using the </a:t>
            </a:r>
            <a:r>
              <a:rPr lang="en-US" altLang="x-none" sz="2400" i="1"/>
              <a:t>HyperText Markup Language</a:t>
            </a:r>
            <a:r>
              <a:rPr lang="en-US" altLang="x-none" sz="2400"/>
              <a:t> (HTML)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Information on the Web is found using a </a:t>
            </a:r>
            <a:r>
              <a:rPr lang="en-US" altLang="x-none" sz="2400" i="1"/>
              <a:t>Uniform Resource Locator</a:t>
            </a:r>
            <a:r>
              <a:rPr lang="en-US" altLang="x-none" sz="2400"/>
              <a:t> (URL):</a:t>
            </a:r>
          </a:p>
          <a:p>
            <a:pPr algn="ctr">
              <a:spcBef>
                <a:spcPct val="75000"/>
              </a:spcBef>
              <a:buFont typeface="Times" charset="0"/>
              <a:buNone/>
            </a:pPr>
            <a:r>
              <a:rPr lang="en-US" altLang="x-none" sz="2000">
                <a:latin typeface="Courier New" charset="0"/>
              </a:rPr>
              <a:t>http://www.google.com</a:t>
            </a:r>
          </a:p>
          <a:p>
            <a:pPr algn="ctr">
              <a:spcBef>
                <a:spcPct val="75000"/>
              </a:spcBef>
              <a:buFont typeface="Times" charset="0"/>
              <a:buNone/>
            </a:pPr>
            <a:r>
              <a:rPr lang="en-US" altLang="x-none" sz="2000">
                <a:latin typeface="Courier New" charset="0"/>
              </a:rPr>
              <a:t>http://www.whitehouse.gov/issues/education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A URL specifies a protocol (http), a domain, and possibly specific documents</a:t>
            </a:r>
          </a:p>
          <a:p>
            <a:pPr>
              <a:spcBef>
                <a:spcPct val="75000"/>
              </a:spcBef>
            </a:pPr>
            <a:r>
              <a:rPr lang="en-US" altLang="x-none" sz="2400"/>
              <a:t>You can also use a browser with other protocols, such as ftp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3255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7782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Hardware and Software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Hardware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physical, tangible parts of a computer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keyboard, monitor, disks, wires, chips, etc.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Software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programs and data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 </a:t>
            </a:r>
            <a:r>
              <a:rPr lang="en-US" altLang="x-none" i="1"/>
              <a:t>program</a:t>
            </a:r>
            <a:r>
              <a:rPr lang="en-US" altLang="x-none"/>
              <a:t> is a series of instructions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computer requires both hardware and software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is essentially useless without the other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Java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programming language was created by Sun Microsystems, Inc.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was introduced in 1995 and it's popularity has grown quickly since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programming language</a:t>
            </a:r>
            <a:r>
              <a:rPr lang="en-US" altLang="x-none"/>
              <a:t> specifies the words and symbols that we can use to write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programming language employs a set of rules that dictate how the words and symbols can be put together to form valid </a:t>
            </a:r>
            <a:r>
              <a:rPr lang="en-US" altLang="x-none" i="1"/>
              <a:t>program statements</a:t>
            </a:r>
            <a:endParaRPr lang="en-US" altLang="x-none"/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Java Program Structure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In the Java programming language: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 program is made up of one or more </a:t>
            </a:r>
            <a:r>
              <a:rPr lang="en-US" altLang="x-none" i="1"/>
              <a:t>classes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A class contains one or more </a:t>
            </a:r>
            <a:r>
              <a:rPr lang="en-US" altLang="x-none" i="1"/>
              <a:t>methods</a:t>
            </a:r>
            <a:endParaRPr lang="en-US" altLang="x-none"/>
          </a:p>
          <a:p>
            <a:pPr lvl="1">
              <a:lnSpc>
                <a:spcPct val="90000"/>
              </a:lnSpc>
            </a:pPr>
            <a:r>
              <a:rPr lang="en-US" altLang="x-none"/>
              <a:t>A method contains program </a:t>
            </a:r>
            <a:r>
              <a:rPr lang="en-US" altLang="x-none" i="1"/>
              <a:t>statements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These terms will be explored in detail throughout the course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Java application always contains a method called </a:t>
            </a:r>
            <a:r>
              <a:rPr lang="en-US" altLang="x-none">
                <a:latin typeface="Courier New" charset="0"/>
              </a:rPr>
              <a:t>main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</a:rPr>
              <a:t>Lincoln.java</a:t>
            </a:r>
            <a:endParaRPr lang="en-US" altLang="x-none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80898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Lincoln.java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Lincoln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 quote by Abraham Lincoln:");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System.out.println("Whatever you are, be a good one.");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Lincoln.java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Lincoln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A quote by Abraham Lincoln:");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Whatever you are, be a good one.");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68488" y="565150"/>
            <a:ext cx="5294312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quote by Abraham Lincoln: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Whatever you are, be a good one.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Program Structure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public class MyProgram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4724400"/>
            <a:ext cx="543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Program Structure</a:t>
            </a:r>
          </a:p>
        </p:txBody>
      </p:sp>
      <p:sp>
        <p:nvSpPr>
          <p:cNvPr id="83970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public class MyProgram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 comments about the class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29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public static void main (String[] args)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Comments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29559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Comments should be included to explain the purpose of the program and describe processing steps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Java comments can take three forms: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82650" y="4114800"/>
            <a:ext cx="673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82650" y="4800600"/>
            <a:ext cx="7043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/*  this comment runs to the terminating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38200" y="573087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/** this is a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javadoc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 comment   */</a:t>
            </a:r>
          </a:p>
        </p:txBody>
      </p:sp>
      <p:sp>
        <p:nvSpPr>
          <p:cNvPr id="84998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Identifiers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486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i="1"/>
              <a:t>Identifiers</a:t>
            </a:r>
            <a:r>
              <a:rPr lang="en-US" altLang="x-none"/>
              <a:t> are the "words" in a program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 Java identifier can be made up of letters, digits, the underscore character ( _ ), and the dollar sign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Identifiers cannot begin with a digit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Java is </a:t>
            </a:r>
            <a:r>
              <a:rPr lang="en-US" altLang="x-none" i="1"/>
              <a:t>case sensitive</a:t>
            </a:r>
            <a:r>
              <a:rPr lang="en-US" altLang="x-none"/>
              <a:t>:</a:t>
            </a:r>
            <a:r>
              <a:rPr lang="en-US" altLang="x-none">
                <a:latin typeface="Courier New" charset="0"/>
              </a:rPr>
              <a:t> Total, total, </a:t>
            </a:r>
            <a:r>
              <a:rPr lang="en-US" altLang="x-none"/>
              <a:t>and</a:t>
            </a:r>
            <a:r>
              <a:rPr lang="en-US" altLang="x-none">
                <a:latin typeface="Courier New" charset="0"/>
              </a:rPr>
              <a:t> TOTAL </a:t>
            </a:r>
            <a:r>
              <a:rPr lang="en-US" altLang="x-none"/>
              <a:t>are different identifiers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By convention, programmers use different case styles for different types of identifiers, such as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i="1"/>
              <a:t>title case </a:t>
            </a:r>
            <a:r>
              <a:rPr lang="en-US" altLang="x-none"/>
              <a:t>for class names - </a:t>
            </a:r>
            <a:r>
              <a:rPr lang="en-US" altLang="x-none">
                <a:latin typeface="Courier New" charset="0"/>
              </a:rPr>
              <a:t>Lincoln</a:t>
            </a:r>
            <a:endParaRPr lang="en-US" altLang="x-none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i="1"/>
              <a:t>upper case</a:t>
            </a:r>
            <a:r>
              <a:rPr lang="en-US" altLang="x-none"/>
              <a:t> for constants - </a:t>
            </a:r>
            <a:r>
              <a:rPr lang="en-US" altLang="x-none">
                <a:latin typeface="Courier New" charset="0"/>
              </a:rPr>
              <a:t>MAXIMUM</a:t>
            </a:r>
            <a:endParaRPr lang="en-US" altLang="x-none"/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Identifiers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Sometimes the programmer chooses the identifer(such as </a:t>
            </a:r>
            <a:r>
              <a:rPr lang="en-US" altLang="x-none">
                <a:latin typeface="Courier New" charset="0"/>
              </a:rPr>
              <a:t>Lincoln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Sometimes we are using another programmer's code, so we use the identifiers that he or she chose (such as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Often we use special identifiers called </a:t>
            </a:r>
            <a:r>
              <a:rPr lang="en-US" altLang="x-none" i="1"/>
              <a:t>reserved words</a:t>
            </a:r>
            <a:r>
              <a:rPr lang="en-US" altLang="x-none"/>
              <a:t> that already have a predefined meaning in the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reserved word cannot be used in any other way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Reserved Words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1101725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The Java reserved words: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14400" y="2006600"/>
            <a:ext cx="128111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abstract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boolean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byte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catch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const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double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641600" y="2006600"/>
            <a:ext cx="15557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enum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extends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final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finally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float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goto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implements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import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instanceof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int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530725" y="2006600"/>
            <a:ext cx="14192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native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new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package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public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short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static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strictfp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super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330950" y="2006600"/>
            <a:ext cx="1830388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switch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synchronized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this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throw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throws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transient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void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volatile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while</a:t>
            </a:r>
          </a:p>
        </p:txBody>
      </p:sp>
      <p:sp>
        <p:nvSpPr>
          <p:cNvPr id="88071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7" grpId="0" autoUpdateAnimBg="0"/>
      <p:bldP spid="59398" grpId="0" autoUpdateAnimBg="0"/>
      <p:bldP spid="593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CPU and Main Memory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1981200"/>
            <a:ext cx="1524000" cy="3200400"/>
            <a:chOff x="4267200" y="1981200"/>
            <a:chExt cx="1524000" cy="3200400"/>
          </a:xfrm>
        </p:grpSpPr>
        <p:sp>
          <p:nvSpPr>
            <p:cNvPr id="32774" name="AutoShape 3"/>
            <p:cNvSpPr>
              <a:spLocks noChangeArrowheads="1"/>
            </p:cNvSpPr>
            <p:nvPr/>
          </p:nvSpPr>
          <p:spPr bwMode="auto">
            <a:xfrm>
              <a:off x="4267200" y="1981200"/>
              <a:ext cx="1524000" cy="914400"/>
            </a:xfrm>
            <a:prstGeom prst="hexagon">
              <a:avLst>
                <a:gd name="adj" fmla="val 32986"/>
                <a:gd name="vf" fmla="val 115470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Central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Processing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Unit</a:t>
              </a:r>
              <a:endParaRPr lang="en-US" altLang="x-none" sz="2400">
                <a:latin typeface="Arial Unicode MS" charset="0"/>
              </a:endParaRPr>
            </a:p>
          </p:txBody>
        </p:sp>
        <p:sp>
          <p:nvSpPr>
            <p:cNvPr id="32775" name="AutoShape 5"/>
            <p:cNvSpPr>
              <a:spLocks noChangeArrowheads="1"/>
            </p:cNvSpPr>
            <p:nvPr/>
          </p:nvSpPr>
          <p:spPr bwMode="auto">
            <a:xfrm>
              <a:off x="4267200" y="4267200"/>
              <a:ext cx="1524000" cy="914400"/>
            </a:xfrm>
            <a:prstGeom prst="cube">
              <a:avLst>
                <a:gd name="adj" fmla="val 15153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Main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Memory</a:t>
              </a:r>
            </a:p>
          </p:txBody>
        </p:sp>
        <p:sp>
          <p:nvSpPr>
            <p:cNvPr id="32776" name="AutoShape 6"/>
            <p:cNvSpPr>
              <a:spLocks noChangeArrowheads="1"/>
            </p:cNvSpPr>
            <p:nvPr/>
          </p:nvSpPr>
          <p:spPr bwMode="auto">
            <a:xfrm>
              <a:off x="4876800" y="2971800"/>
              <a:ext cx="304800" cy="121920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14343" name="AutoShape 7"/>
          <p:cNvSpPr>
            <a:spLocks/>
          </p:cNvSpPr>
          <p:nvPr/>
        </p:nvSpPr>
        <p:spPr bwMode="auto">
          <a:xfrm>
            <a:off x="5791200" y="1958975"/>
            <a:ext cx="2590800" cy="708025"/>
          </a:xfrm>
          <a:prstGeom prst="accentCallout2">
            <a:avLst>
              <a:gd name="adj1" fmla="val 5912"/>
              <a:gd name="adj2" fmla="val -2940"/>
              <a:gd name="adj3" fmla="val 5912"/>
              <a:gd name="adj4" fmla="val -14398"/>
              <a:gd name="adj5" fmla="val 30051"/>
              <a:gd name="adj6" fmla="val -2640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Chip that executes program commands</a:t>
            </a:r>
          </a:p>
        </p:txBody>
      </p:sp>
      <p:sp>
        <p:nvSpPr>
          <p:cNvPr id="14344" name="AutoShape 8"/>
          <p:cNvSpPr>
            <a:spLocks/>
          </p:cNvSpPr>
          <p:nvPr/>
        </p:nvSpPr>
        <p:spPr bwMode="auto">
          <a:xfrm>
            <a:off x="228600" y="3657600"/>
            <a:ext cx="2895600" cy="1631950"/>
          </a:xfrm>
          <a:prstGeom prst="accentCallout2">
            <a:avLst>
              <a:gd name="adj1" fmla="val 5912"/>
              <a:gd name="adj2" fmla="val 102778"/>
              <a:gd name="adj3" fmla="val 5912"/>
              <a:gd name="adj4" fmla="val 112384"/>
              <a:gd name="adj5" fmla="val 30870"/>
              <a:gd name="adj6" fmla="val 12228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Primary storage area for programs and data that are in active use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solidFill>
                <a:srgbClr val="008000"/>
              </a:solidFill>
              <a:latin typeface="Arial Unicode MS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Synonymous with RAM</a:t>
            </a:r>
          </a:p>
        </p:txBody>
      </p:sp>
      <p:sp>
        <p:nvSpPr>
          <p:cNvPr id="32773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  <p:bldP spid="14344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89091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Which of the following are valid Java identifiers?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1981200"/>
            <a:ext cx="280193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quizGrade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NetworkConnection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frame2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3rdTestScore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MAXIMUM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MIN_CAPACITY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student#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Shelves1&amp;2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Which of the following are valid Java identifiers?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90116" name="TextBox 4"/>
          <p:cNvSpPr txBox="1">
            <a:spLocks noChangeArrowheads="1"/>
          </p:cNvSpPr>
          <p:nvPr/>
        </p:nvSpPr>
        <p:spPr bwMode="auto">
          <a:xfrm>
            <a:off x="914400" y="1981200"/>
            <a:ext cx="280193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quizGrade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NetworkConnection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frame2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3rdTestScore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MAXIMUM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MIN_CAPACITY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student#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Shelves1&amp;2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21113" y="2001838"/>
            <a:ext cx="48021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 </a:t>
            </a:r>
            <a:r>
              <a:rPr lang="en-US" altLang="x-none" sz="2000"/>
              <a:t>– cannot begin with a digit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 </a:t>
            </a:r>
            <a:r>
              <a:rPr lang="en-US" altLang="x-none" sz="2000"/>
              <a:t>– cannot contain the '#' character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 </a:t>
            </a:r>
            <a:r>
              <a:rPr lang="en-US" altLang="x-none" sz="2000"/>
              <a:t>– cannot contain the '&amp;'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White Space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Spaces, blank lines, and tabs are called </a:t>
            </a:r>
            <a:r>
              <a:rPr lang="en-US" altLang="x-none" i="1"/>
              <a:t>white space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White space is used to separate words and symbols in a program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Extra white space is ignored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 valid Java program can be formatted many ways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Programs should be formatted to enhance readability, using consistent indentation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</a:rPr>
              <a:t> Lincoln2.java </a:t>
            </a:r>
            <a:r>
              <a:rPr lang="en-US" altLang="x-none"/>
              <a:t>and</a:t>
            </a:r>
            <a:r>
              <a:rPr lang="en-US" altLang="x-none">
                <a:latin typeface="Courier New" charset="0"/>
              </a:rPr>
              <a:t> Lincoln3.java</a:t>
            </a:r>
            <a:r>
              <a:rPr lang="en-US" altLang="x-none"/>
              <a:t>  </a:t>
            </a: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3886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9216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Program Development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mechanics of developing a program include several activities: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writing the program in a specific programming language (such as Java)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translating the program into a form that the computer can execute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investigating and fixing various types of errors that can occur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Software tools can be used to help with all parts of this process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Language Levels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There are four programming language levels: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machine language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fourth-generation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type of CPU has its own specific </a:t>
            </a:r>
            <a:r>
              <a:rPr lang="en-US" altLang="x-none" i="1"/>
              <a:t>machine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other levels were created to make it easier for a human being to read and write programs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Programming Languages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Each type of CPU executes only a particular </a:t>
            </a:r>
            <a:r>
              <a:rPr lang="en-US" altLang="x-none" i="1"/>
              <a:t>machine language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program must be translated into machine language before it can be executed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</a:t>
            </a:r>
            <a:r>
              <a:rPr lang="en-US" altLang="x-none" i="1"/>
              <a:t>compiler</a:t>
            </a:r>
            <a:r>
              <a:rPr lang="en-US" altLang="x-none"/>
              <a:t> is a software tool which translates </a:t>
            </a:r>
            <a:r>
              <a:rPr lang="en-US" altLang="x-none" i="1"/>
              <a:t>source code</a:t>
            </a:r>
            <a:r>
              <a:rPr lang="en-US" altLang="x-none"/>
              <a:t> into a specific target language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Sometimes, that target language is the machine language for a particular CPU type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Java approach is somewhat different</a:t>
            </a: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Translation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Java compiler translates Java source code into a special representation called </a:t>
            </a:r>
            <a:r>
              <a:rPr lang="en-US" altLang="x-none" i="1"/>
              <a:t>bytecode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Java bytecode is not the machine language for any traditional CPU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Bytecode is executed by the </a:t>
            </a:r>
            <a:r>
              <a:rPr lang="en-US" altLang="x-none" i="1"/>
              <a:t>Java Virtual Machine </a:t>
            </a:r>
            <a:r>
              <a:rPr lang="en-US" altLang="x-none"/>
              <a:t>(JVM)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 Java bytecode is not tied to any particular machine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Java is considered to be </a:t>
            </a:r>
            <a:r>
              <a:rPr lang="en-US" altLang="x-none" i="1"/>
              <a:t>architecture-neutral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Translation</a:t>
            </a:r>
          </a:p>
        </p:txBody>
      </p:sp>
      <p:sp>
        <p:nvSpPr>
          <p:cNvPr id="97282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pic>
        <p:nvPicPr>
          <p:cNvPr id="97283" name="Picture 15" descr="Fig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5626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Development Environments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There are many programs that support the development of Java software, including: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Java Development Kit (JDK)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Eclipse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NetBeans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BlueJ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jGRASP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Though the details of these environments differ, the basic compilation and execution process is essentially the same</a:t>
            </a: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Input / Output Devices</a:t>
            </a:r>
          </a:p>
        </p:txBody>
      </p:sp>
      <p:grpSp>
        <p:nvGrpSpPr>
          <p:cNvPr id="33794" name="Group 10"/>
          <p:cNvGrpSpPr>
            <a:grpSpLocks/>
          </p:cNvGrpSpPr>
          <p:nvPr/>
        </p:nvGrpSpPr>
        <p:grpSpPr bwMode="auto">
          <a:xfrm>
            <a:off x="3733800" y="1981200"/>
            <a:ext cx="1524000" cy="3200400"/>
            <a:chOff x="4267200" y="1981200"/>
            <a:chExt cx="1524000" cy="3200400"/>
          </a:xfrm>
        </p:grpSpPr>
        <p:sp>
          <p:nvSpPr>
            <p:cNvPr id="33803" name="AutoShape 3"/>
            <p:cNvSpPr>
              <a:spLocks noChangeArrowheads="1"/>
            </p:cNvSpPr>
            <p:nvPr/>
          </p:nvSpPr>
          <p:spPr bwMode="auto">
            <a:xfrm>
              <a:off x="4267200" y="1981200"/>
              <a:ext cx="1524000" cy="914400"/>
            </a:xfrm>
            <a:prstGeom prst="hexagon">
              <a:avLst>
                <a:gd name="adj" fmla="val 32986"/>
                <a:gd name="vf" fmla="val 115470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Central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Processing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Unit</a:t>
              </a:r>
              <a:endParaRPr lang="en-US" altLang="x-none" sz="2400">
                <a:latin typeface="Arial Unicode MS" charset="0"/>
              </a:endParaRPr>
            </a:p>
          </p:txBody>
        </p:sp>
        <p:sp>
          <p:nvSpPr>
            <p:cNvPr id="33804" name="AutoShape 5"/>
            <p:cNvSpPr>
              <a:spLocks noChangeArrowheads="1"/>
            </p:cNvSpPr>
            <p:nvPr/>
          </p:nvSpPr>
          <p:spPr bwMode="auto">
            <a:xfrm>
              <a:off x="4267200" y="4267200"/>
              <a:ext cx="1524000" cy="914400"/>
            </a:xfrm>
            <a:prstGeom prst="cube">
              <a:avLst>
                <a:gd name="adj" fmla="val 15153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Main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Memory</a:t>
              </a:r>
            </a:p>
          </p:txBody>
        </p:sp>
        <p:sp>
          <p:nvSpPr>
            <p:cNvPr id="33805" name="AutoShape 6"/>
            <p:cNvSpPr>
              <a:spLocks noChangeArrowheads="1"/>
            </p:cNvSpPr>
            <p:nvPr/>
          </p:nvSpPr>
          <p:spPr bwMode="auto">
            <a:xfrm>
              <a:off x="4876800" y="2971800"/>
              <a:ext cx="304800" cy="121920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3795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867400" y="1676400"/>
            <a:ext cx="18811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Monitor screen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Keyboard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Mouse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Touch screen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62000" y="3733800"/>
            <a:ext cx="272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I/O devices facilitate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user interaction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4400" y="1447800"/>
            <a:ext cx="2913063" cy="2017713"/>
            <a:chOff x="914400" y="1447800"/>
            <a:chExt cx="2913567" cy="2017037"/>
          </a:xfrm>
        </p:grpSpPr>
        <p:sp>
          <p:nvSpPr>
            <p:cNvPr id="33799" name="AutoShape 18"/>
            <p:cNvSpPr>
              <a:spLocks noChangeArrowheads="1"/>
            </p:cNvSpPr>
            <p:nvPr/>
          </p:nvSpPr>
          <p:spPr bwMode="auto">
            <a:xfrm rot="-4903557">
              <a:off x="3064380" y="1604963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3800" name="AutoShape 19"/>
            <p:cNvSpPr>
              <a:spLocks noChangeArrowheads="1"/>
            </p:cNvSpPr>
            <p:nvPr/>
          </p:nvSpPr>
          <p:spPr bwMode="auto">
            <a:xfrm rot="4511145">
              <a:off x="3142167" y="2209800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pic>
          <p:nvPicPr>
            <p:cNvPr id="33801" name="Picture 14" descr="keyboar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71800"/>
              <a:ext cx="1925637" cy="49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2" name="Picture 15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447800"/>
              <a:ext cx="1265794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Syntax and Semantics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syntax rules</a:t>
            </a:r>
            <a:r>
              <a:rPr lang="en-US" altLang="x-none"/>
              <a:t> of a language define how we can put together symbols, reserved words, and identifiers to make a valid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semantics</a:t>
            </a:r>
            <a:r>
              <a:rPr lang="en-US" altLang="x-none"/>
              <a:t> of a program statement define what that statement means (its purpose or role in a program)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program that is syntactically correct is not necessarily logically (semantically) correct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program will always do what we tell it to do, not what we </a:t>
            </a:r>
            <a:r>
              <a:rPr lang="en-US" altLang="x-none" u="sng"/>
              <a:t>meant</a:t>
            </a:r>
            <a:r>
              <a:rPr lang="en-US" altLang="x-none"/>
              <a:t> to tell it to do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Errors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A program can have three types of errors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The compiler will find syntax errors and other basic problems (</a:t>
            </a:r>
            <a:r>
              <a:rPr lang="en-US" altLang="x-none" sz="2400" i="1"/>
              <a:t>compile-time errors</a:t>
            </a:r>
            <a:r>
              <a:rPr lang="en-US" altLang="x-none" sz="2400"/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 sz="2000"/>
              <a:t>If compile-time errors exist, an executable version of the program is not created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A problem can occur during program execution, such as trying to divide by zero, which causes a program to terminate abnormally (</a:t>
            </a:r>
            <a:r>
              <a:rPr lang="en-US" altLang="x-none" sz="2400" i="1"/>
              <a:t>run-time errors</a:t>
            </a:r>
            <a:r>
              <a:rPr lang="en-US" altLang="x-none" sz="240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/>
              <a:t>A program may run, but produce incorrect results, perhaps using an incorrect formula (</a:t>
            </a:r>
            <a:r>
              <a:rPr lang="en-US" altLang="x-none" sz="2400" i="1"/>
              <a:t>logical errors</a:t>
            </a:r>
            <a:r>
              <a:rPr lang="en-US" altLang="x-none" sz="2400"/>
              <a:t>) 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Program Development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124200" y="236220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334000" y="396240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05200" y="2143125"/>
            <a:ext cx="1911350" cy="904875"/>
            <a:chOff x="3505201" y="2143125"/>
            <a:chExt cx="1911462" cy="904875"/>
          </a:xfrm>
        </p:grpSpPr>
        <p:cxnSp>
          <p:nvCxnSpPr>
            <p:cNvPr id="101388" name="AutoShape 6"/>
            <p:cNvCxnSpPr>
              <a:cxnSpLocks noChangeShapeType="1"/>
            </p:cNvCxnSpPr>
            <p:nvPr/>
          </p:nvCxnSpPr>
          <p:spPr bwMode="auto">
            <a:xfrm rot="5400000" flipH="1">
              <a:off x="3509963" y="2138363"/>
              <a:ext cx="904875" cy="914400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9" name="Text Box 7"/>
            <p:cNvSpPr txBox="1">
              <a:spLocks noChangeArrowheads="1"/>
            </p:cNvSpPr>
            <p:nvPr/>
          </p:nvSpPr>
          <p:spPr bwMode="auto">
            <a:xfrm>
              <a:off x="4419600" y="2362200"/>
              <a:ext cx="997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Arial Unicode MS" charset="0"/>
                </a:rPr>
                <a:t>errors?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505200" y="1762125"/>
            <a:ext cx="4152900" cy="2886075"/>
            <a:chOff x="3505201" y="1762124"/>
            <a:chExt cx="4152956" cy="2886075"/>
          </a:xfrm>
        </p:grpSpPr>
        <p:cxnSp>
          <p:nvCxnSpPr>
            <p:cNvPr id="101386" name="AutoShape 9"/>
            <p:cNvCxnSpPr>
              <a:cxnSpLocks noChangeShapeType="1"/>
              <a:stCxn id="68621" idx="0"/>
            </p:cNvCxnSpPr>
            <p:nvPr/>
          </p:nvCxnSpPr>
          <p:spPr bwMode="auto">
            <a:xfrm rot="5400000" flipH="1">
              <a:off x="3624263" y="1643062"/>
              <a:ext cx="2886075" cy="3124200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7" name="Text Box 10"/>
            <p:cNvSpPr txBox="1">
              <a:spLocks noChangeArrowheads="1"/>
            </p:cNvSpPr>
            <p:nvPr/>
          </p:nvSpPr>
          <p:spPr bwMode="auto">
            <a:xfrm>
              <a:off x="6661094" y="2981325"/>
              <a:ext cx="997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Arial Unicode MS" charset="0"/>
                </a:rPr>
                <a:t>errors?</a:t>
              </a:r>
            </a:p>
          </p:txBody>
        </p:sp>
      </p:grp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914400" y="14478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Edit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save program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124200" y="30480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Compile program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334000" y="46482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Execute program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evaluate results</a:t>
            </a:r>
          </a:p>
        </p:txBody>
      </p:sp>
      <p:sp>
        <p:nvSpPr>
          <p:cNvPr id="101385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9" grpId="0" animBg="1" autoUpdateAnimBg="0"/>
      <p:bldP spid="68620" grpId="0" animBg="1" autoUpdateAnimBg="0"/>
      <p:bldP spid="68621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4495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0240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 Solving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purpose of writing a program is to solve a problem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Solving a problem consists of multiple activities: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Understand the problem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Design a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Consider alternatives and refine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Implement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Test the solution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These activities are not purely linear – they overlap and interact</a:t>
            </a: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 Solving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key to designing a solution is breaking it down into manageable pieces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writing software, we design separate pieces that are responsible for certain parts of the solution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object-oriented approach</a:t>
            </a:r>
            <a:r>
              <a:rPr lang="en-US" altLang="x-none"/>
              <a:t> lends itself to this kind of solution decomposition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will dissect our solutions into pieces called objects and classes</a:t>
            </a: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Object-Oriented Programming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Java is an object-oriented programming language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the term implies, an object is a fundamental entity in a Java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Objects can be used effectively to represent real-world entities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instance, an object might represent a particular employee in a company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employee object handles the processing and data management related to that employee</a:t>
            </a: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Objects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object has: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state</a:t>
            </a:r>
            <a:r>
              <a:rPr lang="en-US" altLang="x-none"/>
              <a:t>  -  descriptive characteristics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behaviors</a:t>
            </a:r>
            <a:r>
              <a:rPr lang="en-US" altLang="x-none"/>
              <a:t>  -  what it can do (or what can be done to it)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state of a bank account includes its account number and its current balance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behaviors associated with a bank account include the ability to make deposits and withdrawals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that the behavior of an object might change its state</a:t>
            </a: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Classes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An object is defined by a </a:t>
            </a:r>
            <a:r>
              <a:rPr lang="en-US" altLang="x-none" i="1"/>
              <a:t>class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class is the blueprint of an object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class uses methods to define the behaviors of the object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class that contains the main method of a Java program represents the entire program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class represents a concept, and an object represents the embodiment of that concept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Multiple objects can be created from the same class</a:t>
            </a: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= Blueprint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66800"/>
          </a:xfrm>
        </p:spPr>
        <p:txBody>
          <a:bodyPr/>
          <a:lstStyle/>
          <a:p>
            <a:r>
              <a:rPr lang="en-US" altLang="x-none"/>
              <a:t>One blueprint to create several similar, but different, houses:</a:t>
            </a:r>
          </a:p>
        </p:txBody>
      </p:sp>
      <p:sp>
        <p:nvSpPr>
          <p:cNvPr id="1085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108548" name="Group 8"/>
          <p:cNvGrpSpPr>
            <a:grpSpLocks/>
          </p:cNvGrpSpPr>
          <p:nvPr/>
        </p:nvGrpSpPr>
        <p:grpSpPr bwMode="auto">
          <a:xfrm>
            <a:off x="914400" y="2209800"/>
            <a:ext cx="7239000" cy="4038600"/>
            <a:chOff x="990600" y="2286000"/>
            <a:chExt cx="7239000" cy="4038600"/>
          </a:xfrm>
        </p:grpSpPr>
        <p:sp>
          <p:nvSpPr>
            <p:cNvPr id="108549" name="TextBox 5"/>
            <p:cNvSpPr txBox="1">
              <a:spLocks noChangeArrowheads="1"/>
            </p:cNvSpPr>
            <p:nvPr/>
          </p:nvSpPr>
          <p:spPr bwMode="auto">
            <a:xfrm>
              <a:off x="990600" y="2286000"/>
              <a:ext cx="72390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8550" name="Picture 7" descr="fig01_2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6042025" cy="3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Secondary Memory Devices</a:t>
            </a:r>
          </a:p>
        </p:txBody>
      </p:sp>
      <p:grpSp>
        <p:nvGrpSpPr>
          <p:cNvPr id="34818" name="Group 10"/>
          <p:cNvGrpSpPr>
            <a:grpSpLocks/>
          </p:cNvGrpSpPr>
          <p:nvPr/>
        </p:nvGrpSpPr>
        <p:grpSpPr bwMode="auto">
          <a:xfrm>
            <a:off x="3733800" y="1981200"/>
            <a:ext cx="1524000" cy="3200400"/>
            <a:chOff x="4267200" y="1981200"/>
            <a:chExt cx="1524000" cy="3200400"/>
          </a:xfrm>
        </p:grpSpPr>
        <p:sp>
          <p:nvSpPr>
            <p:cNvPr id="34834" name="AutoShape 3"/>
            <p:cNvSpPr>
              <a:spLocks noChangeArrowheads="1"/>
            </p:cNvSpPr>
            <p:nvPr/>
          </p:nvSpPr>
          <p:spPr bwMode="auto">
            <a:xfrm>
              <a:off x="4267200" y="1981200"/>
              <a:ext cx="1524000" cy="914400"/>
            </a:xfrm>
            <a:prstGeom prst="hexagon">
              <a:avLst>
                <a:gd name="adj" fmla="val 32986"/>
                <a:gd name="vf" fmla="val 115470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Central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Processing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Unit</a:t>
              </a:r>
              <a:endParaRPr lang="en-US" altLang="x-none" sz="2400">
                <a:latin typeface="Arial Unicode MS" charset="0"/>
              </a:endParaRPr>
            </a:p>
          </p:txBody>
        </p:sp>
        <p:sp>
          <p:nvSpPr>
            <p:cNvPr id="34835" name="AutoShape 5"/>
            <p:cNvSpPr>
              <a:spLocks noChangeArrowheads="1"/>
            </p:cNvSpPr>
            <p:nvPr/>
          </p:nvSpPr>
          <p:spPr bwMode="auto">
            <a:xfrm>
              <a:off x="4267200" y="4267200"/>
              <a:ext cx="1524000" cy="914400"/>
            </a:xfrm>
            <a:prstGeom prst="cube">
              <a:avLst>
                <a:gd name="adj" fmla="val 15153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Main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Memory</a:t>
              </a:r>
            </a:p>
          </p:txBody>
        </p:sp>
        <p:sp>
          <p:nvSpPr>
            <p:cNvPr id="34836" name="AutoShape 6"/>
            <p:cNvSpPr>
              <a:spLocks noChangeArrowheads="1"/>
            </p:cNvSpPr>
            <p:nvPr/>
          </p:nvSpPr>
          <p:spPr bwMode="auto">
            <a:xfrm>
              <a:off x="4876800" y="2971800"/>
              <a:ext cx="304800" cy="121920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4819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867400" y="1752600"/>
            <a:ext cx="25701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Information is moved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between main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secondary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as needed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283200" y="3352800"/>
            <a:ext cx="2590800" cy="2686050"/>
            <a:chOff x="5283548" y="3352800"/>
            <a:chExt cx="2590273" cy="2686110"/>
          </a:xfrm>
        </p:grpSpPr>
        <p:pic>
          <p:nvPicPr>
            <p:cNvPr id="34828" name="Picture 13" descr="hardDis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733800"/>
              <a:ext cx="838200" cy="82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9" name="Picture 14" descr="flashDriv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181600"/>
              <a:ext cx="831850" cy="446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AutoShape 12"/>
            <p:cNvSpPr>
              <a:spLocks noChangeArrowheads="1"/>
            </p:cNvSpPr>
            <p:nvPr/>
          </p:nvSpPr>
          <p:spPr bwMode="auto">
            <a:xfrm rot="4254370">
              <a:off x="5569298" y="3903663"/>
              <a:ext cx="304800" cy="876300"/>
            </a:xfrm>
            <a:prstGeom prst="upDownArrow">
              <a:avLst>
                <a:gd name="adj1" fmla="val 50000"/>
                <a:gd name="adj2" fmla="val 5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31" name="AutoShape 13"/>
            <p:cNvSpPr>
              <a:spLocks noChangeArrowheads="1"/>
            </p:cNvSpPr>
            <p:nvPr/>
          </p:nvSpPr>
          <p:spPr bwMode="auto">
            <a:xfrm rot="6672108">
              <a:off x="5569298" y="4589463"/>
              <a:ext cx="304800" cy="876300"/>
            </a:xfrm>
            <a:prstGeom prst="upDownArrow">
              <a:avLst>
                <a:gd name="adj1" fmla="val 50000"/>
                <a:gd name="adj2" fmla="val 5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6065396" y="3352800"/>
              <a:ext cx="13260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chemeClr val="tx2"/>
                  </a:solidFill>
                  <a:latin typeface="Arial Unicode MS" charset="0"/>
                </a:rPr>
                <a:t>Hard Disk</a:t>
              </a:r>
            </a:p>
          </p:txBody>
        </p:sp>
        <p:sp>
          <p:nvSpPr>
            <p:cNvPr id="34833" name="Text Box 14"/>
            <p:cNvSpPr txBox="1">
              <a:spLocks noChangeArrowheads="1"/>
            </p:cNvSpPr>
            <p:nvPr/>
          </p:nvSpPr>
          <p:spPr bwMode="auto">
            <a:xfrm>
              <a:off x="5791200" y="5638800"/>
              <a:ext cx="20826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chemeClr val="tx2"/>
                  </a:solidFill>
                  <a:latin typeface="Arial Unicode MS" charset="0"/>
                </a:rPr>
                <a:t>USB Flash Drive</a:t>
              </a:r>
            </a:p>
          </p:txBody>
        </p:sp>
      </p:grpSp>
      <p:grpSp>
        <p:nvGrpSpPr>
          <p:cNvPr id="34822" name="Group 19"/>
          <p:cNvGrpSpPr>
            <a:grpSpLocks/>
          </p:cNvGrpSpPr>
          <p:nvPr/>
        </p:nvGrpSpPr>
        <p:grpSpPr bwMode="auto">
          <a:xfrm>
            <a:off x="914400" y="1447800"/>
            <a:ext cx="2913063" cy="2017713"/>
            <a:chOff x="914400" y="1447800"/>
            <a:chExt cx="2913567" cy="2017037"/>
          </a:xfrm>
        </p:grpSpPr>
        <p:sp>
          <p:nvSpPr>
            <p:cNvPr id="34824" name="AutoShape 18"/>
            <p:cNvSpPr>
              <a:spLocks noChangeArrowheads="1"/>
            </p:cNvSpPr>
            <p:nvPr/>
          </p:nvSpPr>
          <p:spPr bwMode="auto">
            <a:xfrm rot="-4903557">
              <a:off x="3064380" y="1604963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25" name="AutoShape 19"/>
            <p:cNvSpPr>
              <a:spLocks noChangeArrowheads="1"/>
            </p:cNvSpPr>
            <p:nvPr/>
          </p:nvSpPr>
          <p:spPr bwMode="auto">
            <a:xfrm rot="4511145">
              <a:off x="3142167" y="2209800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pic>
          <p:nvPicPr>
            <p:cNvPr id="34826" name="Picture 22" descr="keyboar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71800"/>
              <a:ext cx="1925637" cy="49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7" name="Picture 23" descr="monito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447800"/>
              <a:ext cx="1265794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762000" y="4495800"/>
            <a:ext cx="2416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Secondary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devices provide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long-term storage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5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Objects and Classes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1887538"/>
            <a:ext cx="2384425" cy="1922462"/>
            <a:chOff x="1138" y="997"/>
            <a:chExt cx="1502" cy="1211"/>
          </a:xfrm>
        </p:grpSpPr>
        <p:sp>
          <p:nvSpPr>
            <p:cNvPr id="109582" name="Oval 4"/>
            <p:cNvSpPr>
              <a:spLocks noChangeArrowheads="1"/>
            </p:cNvSpPr>
            <p:nvPr/>
          </p:nvSpPr>
          <p:spPr bwMode="auto">
            <a:xfrm>
              <a:off x="1138" y="1652"/>
              <a:ext cx="1502" cy="556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Bank Account</a:t>
              </a:r>
            </a:p>
          </p:txBody>
        </p:sp>
        <p:sp>
          <p:nvSpPr>
            <p:cNvPr id="109583" name="Text Box 5"/>
            <p:cNvSpPr txBox="1">
              <a:spLocks noChangeArrowheads="1"/>
            </p:cNvSpPr>
            <p:nvPr/>
          </p:nvSpPr>
          <p:spPr bwMode="auto">
            <a:xfrm>
              <a:off x="1345" y="997"/>
              <a:ext cx="105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A class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(the concept)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76800" y="1587500"/>
            <a:ext cx="2790825" cy="1809750"/>
            <a:chOff x="3072" y="1000"/>
            <a:chExt cx="1758" cy="1140"/>
          </a:xfrm>
        </p:grpSpPr>
        <p:sp>
          <p:nvSpPr>
            <p:cNvPr id="109580" name="Rectangle 7"/>
            <p:cNvSpPr>
              <a:spLocks noChangeArrowheads="1"/>
            </p:cNvSpPr>
            <p:nvPr/>
          </p:nvSpPr>
          <p:spPr bwMode="auto">
            <a:xfrm>
              <a:off x="3072" y="1728"/>
              <a:ext cx="1758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John’s Bank Account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Balance: $5,257</a:t>
              </a:r>
            </a:p>
          </p:txBody>
        </p:sp>
        <p:sp>
          <p:nvSpPr>
            <p:cNvPr id="109581" name="Text Box 8"/>
            <p:cNvSpPr txBox="1">
              <a:spLocks noChangeArrowheads="1"/>
            </p:cNvSpPr>
            <p:nvPr/>
          </p:nvSpPr>
          <p:spPr bwMode="auto">
            <a:xfrm>
              <a:off x="3355" y="1000"/>
              <a:ext cx="123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An object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(the realization)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47825" y="3690938"/>
            <a:ext cx="6019800" cy="1687512"/>
            <a:chOff x="1038" y="2325"/>
            <a:chExt cx="3792" cy="1063"/>
          </a:xfrm>
        </p:grpSpPr>
        <p:grpSp>
          <p:nvGrpSpPr>
            <p:cNvPr id="109574" name="Group 9"/>
            <p:cNvGrpSpPr>
              <a:grpSpLocks/>
            </p:cNvGrpSpPr>
            <p:nvPr/>
          </p:nvGrpSpPr>
          <p:grpSpPr bwMode="auto">
            <a:xfrm>
              <a:off x="1038" y="2325"/>
              <a:ext cx="3792" cy="1063"/>
              <a:chOff x="1038" y="2325"/>
              <a:chExt cx="3792" cy="1063"/>
            </a:xfrm>
          </p:grpSpPr>
          <p:sp>
            <p:nvSpPr>
              <p:cNvPr id="109577" name="Rectangle 10"/>
              <p:cNvSpPr>
                <a:spLocks noChangeArrowheads="1"/>
              </p:cNvSpPr>
              <p:nvPr/>
            </p:nvSpPr>
            <p:spPr bwMode="auto">
              <a:xfrm>
                <a:off x="3072" y="2325"/>
                <a:ext cx="1758" cy="4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Verdana" charset="0"/>
                  </a:rPr>
                  <a:t>Bill’s Bank Account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Verdana" charset="0"/>
                  </a:rPr>
                  <a:t>Balance: $1,245,069</a:t>
                </a:r>
              </a:p>
            </p:txBody>
          </p:sp>
          <p:sp>
            <p:nvSpPr>
              <p:cNvPr id="109578" name="Rectangle 11"/>
              <p:cNvSpPr>
                <a:spLocks noChangeArrowheads="1"/>
              </p:cNvSpPr>
              <p:nvPr/>
            </p:nvSpPr>
            <p:spPr bwMode="auto">
              <a:xfrm>
                <a:off x="3072" y="2976"/>
                <a:ext cx="1758" cy="4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Verdana" charset="0"/>
                  </a:rPr>
                  <a:t>Mary’s Bank Account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Verdana" charset="0"/>
                  </a:rPr>
                  <a:t>Balance: $16,833</a:t>
                </a:r>
              </a:p>
            </p:txBody>
          </p:sp>
          <p:sp>
            <p:nvSpPr>
              <p:cNvPr id="109579" name="Text Box 12"/>
              <p:cNvSpPr txBox="1">
                <a:spLocks noChangeArrowheads="1"/>
              </p:cNvSpPr>
              <p:nvPr/>
            </p:nvSpPr>
            <p:spPr bwMode="auto">
              <a:xfrm>
                <a:off x="1038" y="2670"/>
                <a:ext cx="1562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solidFill>
                      <a:srgbClr val="000000"/>
                    </a:solidFill>
                    <a:latin typeface="Arial Unicode MS" charset="0"/>
                  </a:rPr>
                  <a:t>Multiple objects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solidFill>
                      <a:srgbClr val="000000"/>
                    </a:solidFill>
                    <a:latin typeface="Arial Unicode MS" charset="0"/>
                  </a:rPr>
                  <a:t>from the same class</a:t>
                </a:r>
              </a:p>
            </p:txBody>
          </p:sp>
        </p:grpSp>
        <p:sp>
          <p:nvSpPr>
            <p:cNvPr id="109575" name="Line 15"/>
            <p:cNvSpPr>
              <a:spLocks noChangeShapeType="1"/>
            </p:cNvSpPr>
            <p:nvPr/>
          </p:nvSpPr>
          <p:spPr bwMode="auto">
            <a:xfrm flipV="1">
              <a:off x="2592" y="2736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6" name="Line 16"/>
            <p:cNvSpPr>
              <a:spLocks noChangeShapeType="1"/>
            </p:cNvSpPr>
            <p:nvPr/>
          </p:nvSpPr>
          <p:spPr bwMode="auto">
            <a:xfrm>
              <a:off x="2592" y="2832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73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0574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x-none"/>
              <a:t>One class can be used to </a:t>
            </a:r>
            <a:r>
              <a:rPr lang="en-US" altLang="x-none" sz="2400"/>
              <a:t>derive</a:t>
            </a:r>
            <a:r>
              <a:rPr lang="en-US" altLang="x-none"/>
              <a:t> another via </a:t>
            </a:r>
            <a:r>
              <a:rPr lang="en-US" altLang="x-none" i="1"/>
              <a:t>inheritance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Classes can be organized into hierarchies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033713"/>
            <a:ext cx="6629400" cy="3290887"/>
            <a:chOff x="768" y="1724"/>
            <a:chExt cx="4176" cy="2127"/>
          </a:xfrm>
        </p:grpSpPr>
        <p:sp>
          <p:nvSpPr>
            <p:cNvPr id="111621" name="Oval 5"/>
            <p:cNvSpPr>
              <a:spLocks noChangeArrowheads="1"/>
            </p:cNvSpPr>
            <p:nvPr/>
          </p:nvSpPr>
          <p:spPr bwMode="auto">
            <a:xfrm>
              <a:off x="2736" y="2345"/>
              <a:ext cx="1392" cy="570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Bank Account</a:t>
              </a:r>
            </a:p>
          </p:txBody>
        </p:sp>
        <p:sp>
          <p:nvSpPr>
            <p:cNvPr id="111622" name="Oval 6"/>
            <p:cNvSpPr>
              <a:spLocks noChangeArrowheads="1"/>
            </p:cNvSpPr>
            <p:nvPr/>
          </p:nvSpPr>
          <p:spPr bwMode="auto">
            <a:xfrm>
              <a:off x="1584" y="1724"/>
              <a:ext cx="1747" cy="319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Account</a:t>
              </a:r>
            </a:p>
          </p:txBody>
        </p:sp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768" y="2342"/>
              <a:ext cx="1392" cy="570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Charge Account</a:t>
              </a:r>
            </a:p>
          </p:txBody>
        </p:sp>
        <p:sp>
          <p:nvSpPr>
            <p:cNvPr id="111624" name="Oval 8"/>
            <p:cNvSpPr>
              <a:spLocks noChangeArrowheads="1"/>
            </p:cNvSpPr>
            <p:nvPr/>
          </p:nvSpPr>
          <p:spPr bwMode="auto">
            <a:xfrm>
              <a:off x="1968" y="3278"/>
              <a:ext cx="1392" cy="571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Savings Account</a:t>
              </a:r>
            </a:p>
          </p:txBody>
        </p:sp>
        <p:sp>
          <p:nvSpPr>
            <p:cNvPr id="111625" name="Oval 9"/>
            <p:cNvSpPr>
              <a:spLocks noChangeArrowheads="1"/>
            </p:cNvSpPr>
            <p:nvPr/>
          </p:nvSpPr>
          <p:spPr bwMode="auto">
            <a:xfrm>
              <a:off x="3504" y="3281"/>
              <a:ext cx="1440" cy="570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Checking Account</a:t>
              </a:r>
            </a:p>
          </p:txBody>
        </p:sp>
        <p:cxnSp>
          <p:nvCxnSpPr>
            <p:cNvPr id="111626" name="AutoShape 10"/>
            <p:cNvCxnSpPr>
              <a:cxnSpLocks noChangeShapeType="1"/>
              <a:stCxn id="111623" idx="0"/>
              <a:endCxn id="111622" idx="4"/>
            </p:cNvCxnSpPr>
            <p:nvPr/>
          </p:nvCxnSpPr>
          <p:spPr bwMode="auto">
            <a:xfrm rot="-5400000">
              <a:off x="1806" y="1697"/>
              <a:ext cx="310" cy="994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27" name="AutoShape 11"/>
            <p:cNvCxnSpPr>
              <a:cxnSpLocks noChangeShapeType="1"/>
              <a:stCxn id="111621" idx="0"/>
              <a:endCxn id="111622" idx="4"/>
            </p:cNvCxnSpPr>
            <p:nvPr/>
          </p:nvCxnSpPr>
          <p:spPr bwMode="auto">
            <a:xfrm rot="5400000" flipH="1">
              <a:off x="2788" y="1709"/>
              <a:ext cx="313" cy="974"/>
            </a:xfrm>
            <a:prstGeom prst="bentConnector3">
              <a:avLst>
                <a:gd name="adj1" fmla="val 49838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28" name="AutoShape 12"/>
            <p:cNvCxnSpPr>
              <a:cxnSpLocks noChangeShapeType="1"/>
              <a:stCxn id="111624" idx="0"/>
              <a:endCxn id="111621" idx="4"/>
            </p:cNvCxnSpPr>
            <p:nvPr/>
          </p:nvCxnSpPr>
          <p:spPr bwMode="auto">
            <a:xfrm rot="-5400000">
              <a:off x="2859" y="2713"/>
              <a:ext cx="378" cy="76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29" name="AutoShape 13"/>
            <p:cNvCxnSpPr>
              <a:cxnSpLocks noChangeShapeType="1"/>
              <a:stCxn id="111625" idx="0"/>
              <a:endCxn id="111621" idx="4"/>
            </p:cNvCxnSpPr>
            <p:nvPr/>
          </p:nvCxnSpPr>
          <p:spPr bwMode="auto">
            <a:xfrm rot="5400000" flipH="1">
              <a:off x="3638" y="2702"/>
              <a:ext cx="380" cy="79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1620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Chapter 1 focused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components of a computer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how those components interact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how computers store and manipulate information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computer networks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Internet and the World Wide Web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programming and programming languages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an introduction to Java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an overview of object-oriented concepts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Software Categories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controls all machine activities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provides the user interface to the computer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manages resources such as the CPU and memory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Windows, Mac OS, Unix, Linux, 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Application program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generic term for any other kind of software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word processors, missile control systems, games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Most operating systems and application programs have a </a:t>
            </a:r>
            <a:r>
              <a:rPr lang="en-US" altLang="x-none" i="1"/>
              <a:t>graphical user interface</a:t>
            </a:r>
            <a:r>
              <a:rPr lang="en-US" altLang="x-none"/>
              <a:t> (GUI)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4357</Words>
  <Application>Microsoft Macintosh PowerPoint</Application>
  <PresentationFormat>On-screen Show (4:3)</PresentationFormat>
  <Paragraphs>836</Paragraphs>
  <Slides>82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Verdana</vt:lpstr>
      <vt:lpstr>Arial</vt:lpstr>
      <vt:lpstr>Default Design</vt:lpstr>
      <vt:lpstr>Custom Design</vt:lpstr>
      <vt:lpstr>Chapter 1 Introduction</vt:lpstr>
      <vt:lpstr>Focus of the Course</vt:lpstr>
      <vt:lpstr>Introduction</vt:lpstr>
      <vt:lpstr>Outline</vt:lpstr>
      <vt:lpstr>Hardware and Software</vt:lpstr>
      <vt:lpstr>CPU and Main Memory</vt:lpstr>
      <vt:lpstr>Input / Output Devices</vt:lpstr>
      <vt:lpstr>Secondary Memory Devices</vt:lpstr>
      <vt:lpstr>Software Categories</vt:lpstr>
      <vt:lpstr>Analog vs. Digital</vt:lpstr>
      <vt:lpstr>Analog Information</vt:lpstr>
      <vt:lpstr>Sampling</vt:lpstr>
      <vt:lpstr>Digital Information</vt:lpstr>
      <vt:lpstr>Representing Text Digitally</vt:lpstr>
      <vt:lpstr>Binary Numbers</vt:lpstr>
      <vt:lpstr>Bit Permutations</vt:lpstr>
      <vt:lpstr>Bit Permutations</vt:lpstr>
      <vt:lpstr>Quick Check</vt:lpstr>
      <vt:lpstr>Quick Check</vt:lpstr>
      <vt:lpstr>Outline</vt:lpstr>
      <vt:lpstr>A Computer Specification</vt:lpstr>
      <vt:lpstr>Computer Architecture</vt:lpstr>
      <vt:lpstr>Memory</vt:lpstr>
      <vt:lpstr>Storing Information</vt:lpstr>
      <vt:lpstr>Storage Capacity</vt:lpstr>
      <vt:lpstr>Memory</vt:lpstr>
      <vt:lpstr>Hard Disk Drive</vt:lpstr>
      <vt:lpstr>RAM vs. ROM</vt:lpstr>
      <vt:lpstr>Compact Discs</vt:lpstr>
      <vt:lpstr>DVDs</vt:lpstr>
      <vt:lpstr>The Central Processing Unit</vt:lpstr>
      <vt:lpstr>The Central Processing Unit</vt:lpstr>
      <vt:lpstr>The Central Processing Unit</vt:lpstr>
      <vt:lpstr>Monitor</vt:lpstr>
      <vt:lpstr>Outline</vt:lpstr>
      <vt:lpstr>Networks</vt:lpstr>
      <vt:lpstr>Network Connections</vt:lpstr>
      <vt:lpstr>Network Connections</vt:lpstr>
      <vt:lpstr>A Computer Network</vt:lpstr>
      <vt:lpstr>Local-Area Networks</vt:lpstr>
      <vt:lpstr>Wide-Area Networks</vt:lpstr>
      <vt:lpstr>The Internet</vt:lpstr>
      <vt:lpstr>TCP/IP</vt:lpstr>
      <vt:lpstr>IP and Internet Addresses</vt:lpstr>
      <vt:lpstr>Domain Names</vt:lpstr>
      <vt:lpstr>Domain Names</vt:lpstr>
      <vt:lpstr>The World Wide Web</vt:lpstr>
      <vt:lpstr>The World Wide Web</vt:lpstr>
      <vt:lpstr>Outline</vt:lpstr>
      <vt:lpstr>Java</vt:lpstr>
      <vt:lpstr>Java Program Structure</vt:lpstr>
      <vt:lpstr>PowerPoint Presentation</vt:lpstr>
      <vt:lpstr>PowerPoint Presentation</vt:lpstr>
      <vt:lpstr>Java Program Structure</vt:lpstr>
      <vt:lpstr>Java Program Structure</vt:lpstr>
      <vt:lpstr>Comments</vt:lpstr>
      <vt:lpstr>Identifiers</vt:lpstr>
      <vt:lpstr>Identifiers</vt:lpstr>
      <vt:lpstr>Reserved Words</vt:lpstr>
      <vt:lpstr>Quick Check</vt:lpstr>
      <vt:lpstr>Quick Check</vt:lpstr>
      <vt:lpstr>White Space</vt:lpstr>
      <vt:lpstr>Outline</vt:lpstr>
      <vt:lpstr>Program Development</vt:lpstr>
      <vt:lpstr>Language Levels</vt:lpstr>
      <vt:lpstr>Programming Languages</vt:lpstr>
      <vt:lpstr>Java Translation</vt:lpstr>
      <vt:lpstr>Java Translation</vt:lpstr>
      <vt:lpstr>Development Environments</vt:lpstr>
      <vt:lpstr>Syntax and Semantics</vt:lpstr>
      <vt:lpstr>Errors</vt:lpstr>
      <vt:lpstr>Basic Program Development</vt:lpstr>
      <vt:lpstr>Outline</vt:lpstr>
      <vt:lpstr>Problem Solving</vt:lpstr>
      <vt:lpstr>Problem Solving</vt:lpstr>
      <vt:lpstr>Object-Oriented Programming</vt:lpstr>
      <vt:lpstr>Objects</vt:lpstr>
      <vt:lpstr>Classes</vt:lpstr>
      <vt:lpstr>Class = Blueprint</vt:lpstr>
      <vt:lpstr>Objects and Classes</vt:lpstr>
      <vt:lpstr>Inheritance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29</cp:revision>
  <dcterms:created xsi:type="dcterms:W3CDTF">2014-02-27T13:35:41Z</dcterms:created>
  <dcterms:modified xsi:type="dcterms:W3CDTF">2016-11-23T16:23:53Z</dcterms:modified>
</cp:coreProperties>
</file>