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72"/>
  </p:notesMasterIdLst>
  <p:handoutMasterIdLst>
    <p:handoutMasterId r:id="rId73"/>
  </p:handoutMasterIdLst>
  <p:sldIdLst>
    <p:sldId id="256" r:id="rId3"/>
    <p:sldId id="260" r:id="rId4"/>
    <p:sldId id="261" r:id="rId5"/>
    <p:sldId id="288" r:id="rId6"/>
    <p:sldId id="289" r:id="rId7"/>
    <p:sldId id="290" r:id="rId8"/>
    <p:sldId id="291" r:id="rId9"/>
    <p:sldId id="292" r:id="rId10"/>
    <p:sldId id="293" r:id="rId11"/>
    <p:sldId id="351" r:id="rId12"/>
    <p:sldId id="353" r:id="rId13"/>
    <p:sldId id="354" r:id="rId14"/>
    <p:sldId id="346" r:id="rId15"/>
    <p:sldId id="343" r:id="rId16"/>
    <p:sldId id="344" r:id="rId17"/>
    <p:sldId id="345" r:id="rId18"/>
    <p:sldId id="376" r:id="rId19"/>
    <p:sldId id="377" r:id="rId20"/>
    <p:sldId id="347" r:id="rId21"/>
    <p:sldId id="320" r:id="rId22"/>
    <p:sldId id="321" r:id="rId23"/>
    <p:sldId id="322" r:id="rId24"/>
    <p:sldId id="355" r:id="rId25"/>
    <p:sldId id="356" r:id="rId26"/>
    <p:sldId id="357" r:id="rId27"/>
    <p:sldId id="323" r:id="rId28"/>
    <p:sldId id="348" r:id="rId29"/>
    <p:sldId id="324" r:id="rId30"/>
    <p:sldId id="325" r:id="rId31"/>
    <p:sldId id="326" r:id="rId32"/>
    <p:sldId id="327" r:id="rId33"/>
    <p:sldId id="358" r:id="rId34"/>
    <p:sldId id="359" r:id="rId35"/>
    <p:sldId id="360" r:id="rId36"/>
    <p:sldId id="361" r:id="rId37"/>
    <p:sldId id="362" r:id="rId38"/>
    <p:sldId id="363" r:id="rId39"/>
    <p:sldId id="378" r:id="rId40"/>
    <p:sldId id="379" r:id="rId41"/>
    <p:sldId id="329" r:id="rId42"/>
    <p:sldId id="330" r:id="rId43"/>
    <p:sldId id="331" r:id="rId44"/>
    <p:sldId id="380" r:id="rId45"/>
    <p:sldId id="381" r:id="rId46"/>
    <p:sldId id="349" r:id="rId47"/>
    <p:sldId id="333" r:id="rId48"/>
    <p:sldId id="382" r:id="rId49"/>
    <p:sldId id="364" r:id="rId50"/>
    <p:sldId id="383" r:id="rId51"/>
    <p:sldId id="368" r:id="rId52"/>
    <p:sldId id="384" r:id="rId53"/>
    <p:sldId id="385" r:id="rId54"/>
    <p:sldId id="386" r:id="rId55"/>
    <p:sldId id="350" r:id="rId56"/>
    <p:sldId id="387" r:id="rId57"/>
    <p:sldId id="388" r:id="rId58"/>
    <p:sldId id="389" r:id="rId59"/>
    <p:sldId id="390" r:id="rId60"/>
    <p:sldId id="391" r:id="rId61"/>
    <p:sldId id="392" r:id="rId62"/>
    <p:sldId id="393" r:id="rId63"/>
    <p:sldId id="394" r:id="rId64"/>
    <p:sldId id="395" r:id="rId65"/>
    <p:sldId id="396" r:id="rId66"/>
    <p:sldId id="397" r:id="rId67"/>
    <p:sldId id="398" r:id="rId68"/>
    <p:sldId id="399" r:id="rId69"/>
    <p:sldId id="400" r:id="rId70"/>
    <p:sldId id="342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66FF"/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4"/>
  </p:normalViewPr>
  <p:slideViewPr>
    <p:cSldViewPr>
      <p:cViewPr varScale="1">
        <p:scale>
          <a:sx n="124" d="100"/>
          <a:sy n="124" d="100"/>
        </p:scale>
        <p:origin x="6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handoutMaster" Target="handoutMasters/handoutMaster1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29619E-639D-2643-A6A0-35667B442EB2}" type="datetime1">
              <a:rPr lang="en-US" altLang="x-none"/>
              <a:pPr/>
              <a:t>11/25/16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D7F684-2D49-0646-B376-E415437B6DFF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C497C5-B126-614C-A60C-C4BCA6225C53}" type="datetime1">
              <a:rPr lang="en-US" altLang="x-none"/>
              <a:pPr/>
              <a:t>11/25/16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6D6AD8-202E-454B-90AC-C4FBFC1E23DE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4E02E2-E12C-1942-A456-377433BD7A83}" type="slidenum">
              <a:rPr lang="en-US" altLang="x-none" sz="1200"/>
              <a:pPr eaLnBrk="1" hangingPunct="1"/>
              <a:t>1</a:t>
            </a:fld>
            <a:endParaRPr lang="en-US" altLang="x-none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442892"/>
      </p:ext>
    </p:extLst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5891874"/>
      </p:ext>
    </p:extLst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2158377"/>
      </p:ext>
    </p:extLst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09665A-0D1E-9646-ADDC-5CE13AE22B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8789797"/>
      </p:ext>
    </p:extLst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083FA-68E8-FB43-A1A8-2367EFB4400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3000648"/>
      </p:ext>
    </p:extLst>
  </p:cSld>
  <p:clrMapOvr>
    <a:masterClrMapping/>
  </p:clrMapOvr>
  <p:transition spd="med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E94B5E-E876-3E49-A048-BF5ADCBEE7F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1233121"/>
      </p:ext>
    </p:extLst>
  </p:cSld>
  <p:clrMapOvr>
    <a:masterClrMapping/>
  </p:clrMapOvr>
  <p:transition spd="med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034D25-1374-E64E-A8BF-49728ED2D9F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2033357"/>
      </p:ext>
    </p:extLst>
  </p:cSld>
  <p:clrMapOvr>
    <a:masterClrMapping/>
  </p:clrMapOvr>
  <p:transition spd="med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6D060-1A22-3547-83A4-E6A9E1DEE11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10071548"/>
      </p:ext>
    </p:extLst>
  </p:cSld>
  <p:clrMapOvr>
    <a:masterClrMapping/>
  </p:clrMapOvr>
  <p:transition spd="med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725109-2E93-8F46-8EEE-DDD5BDECFA7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8859435"/>
      </p:ext>
    </p:extLst>
  </p:cSld>
  <p:clrMapOvr>
    <a:masterClrMapping/>
  </p:clrMapOvr>
  <p:transition spd="med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7A5DD3-10EC-284A-BD6C-A4C6A6B9E0E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7040336"/>
      </p:ext>
    </p:extLst>
  </p:cSld>
  <p:clrMapOvr>
    <a:masterClrMapping/>
  </p:clrMapOvr>
  <p:transition spd="med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D61F0-698A-EC46-ADB6-15CC26C82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55543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9171500"/>
      </p:ext>
    </p:extLst>
  </p:cSld>
  <p:clrMapOvr>
    <a:masterClrMapping/>
  </p:clrMapOvr>
  <p:transition spd="med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EB2F99-EB9C-0946-8220-812DC8F8CB4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561557"/>
      </p:ext>
    </p:extLst>
  </p:cSld>
  <p:clrMapOvr>
    <a:masterClrMapping/>
  </p:clrMapOvr>
  <p:transition spd="med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52045-0CBB-094F-9CB9-D0404427753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970822"/>
      </p:ext>
    </p:extLst>
  </p:cSld>
  <p:clrMapOvr>
    <a:masterClrMapping/>
  </p:clrMapOvr>
  <p:transition spd="med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8D9115-B5A1-E34F-88AE-DDAB4371D3A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30936578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68783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7539772"/>
      </p:ext>
    </p:extLst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6194788"/>
      </p:ext>
    </p:extLst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42848415"/>
      </p:ext>
    </p:extLst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4153871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2328347"/>
      </p:ext>
    </p:extLst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032700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 spd="med">
    <p:push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CD880BC-4DC6-2446-8391-32329F8A6D08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>
    <p:push/>
  </p:transition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x-none"/>
              <a:t>Chapter 6</a:t>
            </a:r>
            <a:br>
              <a:rPr lang="en-US" altLang="x-none"/>
            </a:br>
            <a:r>
              <a:rPr lang="en-US" altLang="x-none"/>
              <a:t>More Conditionals and Loops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Java Software Solutions</a:t>
            </a:r>
            <a:endParaRPr lang="en-US" altLang="x-none" dirty="0"/>
          </a:p>
          <a:p>
            <a:pPr eaLnBrk="1" hangingPunct="1"/>
            <a:r>
              <a:rPr lang="en-US" altLang="x-none" dirty="0"/>
              <a:t>Foundations of Program Design</a:t>
            </a:r>
          </a:p>
          <a:p>
            <a:pPr eaLnBrk="1" hangingPunct="1"/>
            <a:r>
              <a:rPr lang="en-US" altLang="x-none" dirty="0"/>
              <a:t>9</a:t>
            </a:r>
            <a:r>
              <a:rPr lang="en-US" altLang="x-none" baseline="30000" dirty="0" smtClean="0"/>
              <a:t>th</a:t>
            </a:r>
            <a:r>
              <a:rPr lang="en-US" altLang="x-none" dirty="0" smtClean="0"/>
              <a:t> </a:t>
            </a:r>
            <a:r>
              <a:rPr lang="en-US" altLang="x-none" dirty="0"/>
              <a:t>Edition</a:t>
            </a:r>
          </a:p>
          <a:p>
            <a:pPr algn="r" eaLnBrk="1" hangingPunct="1"/>
            <a:endParaRPr lang="en-US" altLang="x-none" dirty="0"/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x-none" sz="2800"/>
              <a:t>John Lewis</a:t>
            </a:r>
          </a:p>
          <a:p>
            <a:pPr algn="r" eaLnBrk="1" hangingPunct="1"/>
            <a:r>
              <a:rPr lang="en-US" altLang="x-none" sz="2800"/>
              <a:t>William Loftus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81200"/>
            <a:ext cx="3048000" cy="377190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7891" name="TextBox 5"/>
          <p:cNvSpPr txBox="1">
            <a:spLocks noChangeArrowheads="1"/>
          </p:cNvSpPr>
          <p:nvPr/>
        </p:nvSpPr>
        <p:spPr bwMode="auto">
          <a:xfrm>
            <a:off x="609600" y="382588"/>
            <a:ext cx="7910513" cy="6094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GradeReport.java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switch statement.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GradeReport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Reads a grade from the user and prints comments accordingly.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grade, category;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System.out.print("Enter a numeric grade (0 to 100): 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grade = scan.nextInt();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category = grade / 10;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System.out.print("That grade is ");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8915" name="TextBox 5"/>
          <p:cNvSpPr txBox="1">
            <a:spLocks noChangeArrowheads="1"/>
          </p:cNvSpPr>
          <p:nvPr/>
        </p:nvSpPr>
        <p:spPr bwMode="auto">
          <a:xfrm>
            <a:off x="609600" y="522288"/>
            <a:ext cx="7910513" cy="5878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switch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(category)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10: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System.out.println("a perfect score. Well done.");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9: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System.out.println("well above average. Excellent.");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8: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System.out.println("above average. Nice job.");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7: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System.out.println("average.");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6: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System.out.println("below average. You should see the");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System.out.println("instructor to clarify the material "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       + "presented in class.");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default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System.out.println("not passing.");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9939" name="TextBox 5"/>
          <p:cNvSpPr txBox="1">
            <a:spLocks noChangeArrowheads="1"/>
          </p:cNvSpPr>
          <p:nvPr/>
        </p:nvSpPr>
        <p:spPr bwMode="auto">
          <a:xfrm>
            <a:off x="609600" y="522288"/>
            <a:ext cx="7910513" cy="5878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switch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(category)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10: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a perfect score. Well done.");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9: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well above average. Excellent.");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8: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above average. Nice job.");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7: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average.");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6: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below average. You should see the");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instructor to clarify the material "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                 + "presented in class.");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default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not passing.");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57363" y="457200"/>
            <a:ext cx="5786437" cy="12922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a numeric grade (0 to 100):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91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That grade is well above average. Excellent.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209800" y="1500188"/>
            <a:ext cx="6740948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switch</a:t>
            </a:r>
            <a:r>
              <a:rPr lang="en-US" sz="2400" b="1" dirty="0">
                <a:latin typeface="+mn-lt"/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Conditional Operator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do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for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Using Loops and Conditionals with Graphics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Graphic Transformations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1371600" y="215423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40965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Conditional Operator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334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</a:t>
            </a:r>
            <a:r>
              <a:rPr lang="en-US" altLang="x-none" i="1"/>
              <a:t>conditional operator</a:t>
            </a:r>
            <a:r>
              <a:rPr lang="en-US" altLang="x-none"/>
              <a:t> evaluates to one of two expressions based on a boolean condition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Its syntax is:</a:t>
            </a:r>
          </a:p>
          <a:p>
            <a:pPr algn="ctr"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altLang="x-none" sz="2400" b="1" i="1">
                <a:solidFill>
                  <a:srgbClr val="008000"/>
                </a:solidFill>
                <a:latin typeface="Courier New" charset="0"/>
              </a:rPr>
              <a:t>condition</a:t>
            </a:r>
            <a:r>
              <a:rPr lang="en-US" altLang="x-none" sz="2400" b="1">
                <a:latin typeface="Courier New" charset="0"/>
              </a:rPr>
              <a:t> ? </a:t>
            </a:r>
            <a:r>
              <a:rPr lang="en-US" altLang="x-none" sz="2400" b="1" i="1">
                <a:solidFill>
                  <a:srgbClr val="008000"/>
                </a:solidFill>
                <a:latin typeface="Courier New" charset="0"/>
              </a:rPr>
              <a:t>expression1</a:t>
            </a:r>
            <a:r>
              <a:rPr lang="en-US" altLang="x-none" sz="2400" b="1">
                <a:latin typeface="Courier New" charset="0"/>
              </a:rPr>
              <a:t> : </a:t>
            </a:r>
            <a:r>
              <a:rPr lang="en-US" altLang="x-none" sz="2400" b="1" i="1">
                <a:solidFill>
                  <a:srgbClr val="008000"/>
                </a:solidFill>
                <a:latin typeface="Courier New" charset="0"/>
              </a:rPr>
              <a:t>expression2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If the </a:t>
            </a:r>
            <a:r>
              <a:rPr lang="en-US" altLang="x-none" b="1" i="1">
                <a:solidFill>
                  <a:srgbClr val="008000"/>
                </a:solidFill>
                <a:latin typeface="Courier New" charset="0"/>
              </a:rPr>
              <a:t>condition</a:t>
            </a:r>
            <a:r>
              <a:rPr lang="en-US" altLang="x-none" b="1"/>
              <a:t> </a:t>
            </a:r>
            <a:r>
              <a:rPr lang="en-US" altLang="x-none"/>
              <a:t>is true, </a:t>
            </a:r>
            <a:r>
              <a:rPr lang="en-US" altLang="x-none" b="1" i="1">
                <a:solidFill>
                  <a:srgbClr val="008000"/>
                </a:solidFill>
                <a:latin typeface="Courier New" charset="0"/>
              </a:rPr>
              <a:t>expression1</a:t>
            </a:r>
            <a:r>
              <a:rPr lang="en-US" altLang="x-none" b="1"/>
              <a:t> </a:t>
            </a:r>
            <a:r>
              <a:rPr lang="en-US" altLang="x-none"/>
              <a:t>is evaluated;  if it is false, </a:t>
            </a:r>
            <a:r>
              <a:rPr lang="en-US" altLang="x-none" b="1" i="1">
                <a:solidFill>
                  <a:srgbClr val="008000"/>
                </a:solidFill>
                <a:latin typeface="Courier New" charset="0"/>
              </a:rPr>
              <a:t>expression2</a:t>
            </a:r>
            <a:r>
              <a:rPr lang="en-US" altLang="x-none" b="1"/>
              <a:t> </a:t>
            </a:r>
            <a:r>
              <a:rPr lang="en-US" altLang="x-none"/>
              <a:t>is evaluated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value of the entire conditional operator is the value of the selected expression</a:t>
            </a: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Conditional Operator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conditional operator is similar to an </a:t>
            </a:r>
            <a:r>
              <a:rPr lang="en-US" altLang="x-none">
                <a:latin typeface="Courier New" charset="0"/>
              </a:rPr>
              <a:t>if-else</a:t>
            </a:r>
            <a:r>
              <a:rPr lang="en-US" altLang="x-none"/>
              <a:t> statement, except that it is an expression that returns a value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For example:</a:t>
            </a:r>
          </a:p>
          <a:p>
            <a:pPr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		larger = ((num1 &gt; num2) ? num1 : num2);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If </a:t>
            </a:r>
            <a:r>
              <a:rPr lang="en-US" altLang="x-none">
                <a:latin typeface="Courier New" charset="0"/>
              </a:rPr>
              <a:t>num1</a:t>
            </a:r>
            <a:r>
              <a:rPr lang="en-US" altLang="x-none"/>
              <a:t> is greater than </a:t>
            </a:r>
            <a:r>
              <a:rPr lang="en-US" altLang="x-none">
                <a:latin typeface="Courier New" charset="0"/>
              </a:rPr>
              <a:t>num2</a:t>
            </a:r>
            <a:r>
              <a:rPr lang="en-US" altLang="x-none"/>
              <a:t>, then </a:t>
            </a:r>
            <a:r>
              <a:rPr lang="en-US" altLang="x-none">
                <a:latin typeface="Courier New" charset="0"/>
              </a:rPr>
              <a:t>num1</a:t>
            </a:r>
            <a:r>
              <a:rPr lang="en-US" altLang="x-none"/>
              <a:t> is assigned to </a:t>
            </a:r>
            <a:r>
              <a:rPr lang="en-US" altLang="x-none">
                <a:latin typeface="Courier New" charset="0"/>
              </a:rPr>
              <a:t>larger</a:t>
            </a:r>
            <a:r>
              <a:rPr lang="en-US" altLang="x-none"/>
              <a:t>;  otherwise, </a:t>
            </a:r>
            <a:r>
              <a:rPr lang="en-US" altLang="x-none">
                <a:latin typeface="Courier New" charset="0"/>
              </a:rPr>
              <a:t>num2</a:t>
            </a:r>
            <a:r>
              <a:rPr lang="en-US" altLang="x-none"/>
              <a:t> is assigned to </a:t>
            </a:r>
            <a:r>
              <a:rPr lang="en-US" altLang="x-none">
                <a:latin typeface="Courier New" charset="0"/>
              </a:rPr>
              <a:t>larger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conditional operator is </a:t>
            </a:r>
            <a:r>
              <a:rPr lang="en-US" altLang="x-none" i="1"/>
              <a:t>ternary</a:t>
            </a:r>
            <a:r>
              <a:rPr lang="en-US" altLang="x-none"/>
              <a:t> because it requires three operands</a:t>
            </a:r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Conditional Operator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534400" cy="3962400"/>
          </a:xfrm>
          <a:noFill/>
        </p:spPr>
        <p:txBody>
          <a:bodyPr lIns="92075" tIns="46038" rIns="92075" bIns="46038"/>
          <a:lstStyle/>
          <a:p>
            <a:pPr>
              <a:spcAft>
                <a:spcPts val="1800"/>
              </a:spcAft>
            </a:pPr>
            <a:r>
              <a:rPr lang="en-US" altLang="x-none" dirty="0"/>
              <a:t>Another example:</a:t>
            </a:r>
          </a:p>
          <a:p>
            <a:endParaRPr lang="en-US" altLang="x-none" dirty="0"/>
          </a:p>
          <a:p>
            <a:pPr>
              <a:buFontTx/>
              <a:buNone/>
            </a:pPr>
            <a:endParaRPr lang="en-US" altLang="x-none" dirty="0"/>
          </a:p>
          <a:p>
            <a:r>
              <a:rPr lang="en-US" altLang="x-none" dirty="0"/>
              <a:t>If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count</a:t>
            </a:r>
            <a:r>
              <a:rPr lang="en-US" altLang="x-none" dirty="0">
                <a:ea typeface="Courier New" charset="0"/>
                <a:cs typeface="Courier New" charset="0"/>
              </a:rPr>
              <a:t> </a:t>
            </a:r>
            <a:r>
              <a:rPr lang="en-US" altLang="x-none" dirty="0"/>
              <a:t>equals 1, </a:t>
            </a:r>
            <a:r>
              <a:rPr lang="en-US" altLang="x-none" dirty="0" smtClean="0"/>
              <a:t>then </a:t>
            </a:r>
            <a:r>
              <a:rPr lang="en-US" altLang="x-none" dirty="0"/>
              <a:t>"Dime" is printed</a:t>
            </a:r>
          </a:p>
          <a:p>
            <a:r>
              <a:rPr lang="en-US" altLang="x-none" dirty="0"/>
              <a:t>If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count</a:t>
            </a:r>
            <a:r>
              <a:rPr lang="en-US" altLang="x-none" dirty="0">
                <a:ea typeface="Courier New" charset="0"/>
                <a:cs typeface="Courier New" charset="0"/>
              </a:rPr>
              <a:t> </a:t>
            </a:r>
            <a:r>
              <a:rPr lang="en-US" altLang="x-none" dirty="0"/>
              <a:t>is anything other than 1, then "Dimes" is printed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762000" y="2057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System.out.println("Your change is " + count +</a:t>
            </a:r>
          </a:p>
          <a:p>
            <a:pPr eaLnBrk="1" hangingPunct="1"/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   ((count == 1) ? "Dime" : "Dimes"));</a:t>
            </a:r>
          </a:p>
          <a:p>
            <a:pPr eaLnBrk="1" hangingPunct="1"/>
            <a:endParaRPr lang="en-US" altLang="x-none" sz="20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4037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4505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5060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Express the following logic in a succinct manner using the conditional operator.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574675" y="2332038"/>
            <a:ext cx="8188325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if (val &lt;= 10)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   System.out.println("It is not greater than 10.");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   System.out.println("It is greater than 10.");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6084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Express the following logic in a succinct manner using the conditional operator.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46085" name="TextBox 6"/>
          <p:cNvSpPr txBox="1">
            <a:spLocks noChangeArrowheads="1"/>
          </p:cNvSpPr>
          <p:nvPr/>
        </p:nvSpPr>
        <p:spPr bwMode="auto">
          <a:xfrm>
            <a:off x="574675" y="2332038"/>
            <a:ext cx="8188325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if (</a:t>
            </a:r>
            <a:r>
              <a:rPr lang="en-US" altLang="x-none" sz="2000" b="1" dirty="0" err="1"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 &lt;= 10)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20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("It is not greater than 10.");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20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("It is greater than 10.");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74675" y="4343400"/>
            <a:ext cx="510909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x-none" sz="20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("It is" </a:t>
            </a:r>
            <a:r>
              <a:rPr lang="en-US" altLang="x-none" sz="2000" b="1" dirty="0" smtClean="0">
                <a:latin typeface="Courier New" charset="0"/>
                <a:ea typeface="Courier New" charset="0"/>
                <a:cs typeface="Courier New" charset="0"/>
              </a:rPr>
              <a:t>+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2000" b="1" dirty="0" smtClean="0">
                <a:latin typeface="Courier New" charset="0"/>
                <a:ea typeface="Courier New" charset="0"/>
                <a:cs typeface="Courier New" charset="0"/>
              </a:rPr>
              <a:t>  ((</a:t>
            </a:r>
            <a:r>
              <a:rPr lang="en-US" altLang="x-none" sz="2000" b="1" dirty="0" err="1"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 &lt;= 10) ? " not" : "") +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   " greater than 10.");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209800" y="1500188"/>
            <a:ext cx="6740948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switch</a:t>
            </a:r>
            <a:r>
              <a:rPr lang="en-US" sz="2400" b="1" dirty="0">
                <a:latin typeface="+mn-lt"/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Conditional Operator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do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for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Using Loops and Conditionals with Graphics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Graphic Transformations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1371600" y="268763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4710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More Conditionals and Loops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95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Now we can fill in some additional details regarding Java conditional and repetition statements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Chapter 6 focuses on:</a:t>
            </a:r>
          </a:p>
          <a:p>
            <a:pPr lvl="1">
              <a:lnSpc>
                <a:spcPct val="90000"/>
              </a:lnSpc>
              <a:spcBef>
                <a:spcPct val="75000"/>
              </a:spcBef>
            </a:pPr>
            <a:r>
              <a:rPr lang="en-US" altLang="x-none" sz="2800" dirty="0"/>
              <a:t>the </a:t>
            </a:r>
            <a:r>
              <a:rPr lang="en-US" altLang="x-none" sz="2800" dirty="0">
                <a:latin typeface="Courier New" charset="0"/>
                <a:ea typeface="Courier New" charset="0"/>
                <a:cs typeface="Courier New" charset="0"/>
              </a:rPr>
              <a:t>switch</a:t>
            </a:r>
            <a:r>
              <a:rPr lang="en-US" altLang="x-none" sz="2800" dirty="0"/>
              <a:t> statement</a:t>
            </a:r>
          </a:p>
          <a:p>
            <a:pPr lvl="1">
              <a:lnSpc>
                <a:spcPct val="90000"/>
              </a:lnSpc>
            </a:pPr>
            <a:r>
              <a:rPr lang="en-US" altLang="x-none" sz="2800" dirty="0"/>
              <a:t>the conditional operator</a:t>
            </a:r>
          </a:p>
          <a:p>
            <a:pPr lvl="1">
              <a:lnSpc>
                <a:spcPct val="90000"/>
              </a:lnSpc>
            </a:pPr>
            <a:r>
              <a:rPr lang="en-US" altLang="x-none" sz="2800" dirty="0"/>
              <a:t>the </a:t>
            </a:r>
            <a:r>
              <a:rPr lang="en-US" altLang="x-none" sz="2800" dirty="0">
                <a:latin typeface="Courier New" charset="0"/>
                <a:ea typeface="Courier New" charset="0"/>
                <a:cs typeface="Courier New" charset="0"/>
              </a:rPr>
              <a:t>do</a:t>
            </a:r>
            <a:r>
              <a:rPr lang="en-US" altLang="x-none" sz="2800" dirty="0"/>
              <a:t> loop</a:t>
            </a:r>
          </a:p>
          <a:p>
            <a:pPr lvl="1">
              <a:lnSpc>
                <a:spcPct val="90000"/>
              </a:lnSpc>
            </a:pPr>
            <a:r>
              <a:rPr lang="en-US" altLang="x-none" sz="2800" dirty="0"/>
              <a:t>the </a:t>
            </a:r>
            <a:r>
              <a:rPr lang="en-US" altLang="x-none" sz="2800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altLang="x-none" sz="2800" dirty="0"/>
              <a:t> loop</a:t>
            </a:r>
          </a:p>
          <a:p>
            <a:pPr lvl="1">
              <a:lnSpc>
                <a:spcPct val="90000"/>
              </a:lnSpc>
            </a:pPr>
            <a:r>
              <a:rPr lang="en-US" altLang="x-none" sz="2800" dirty="0" smtClean="0"/>
              <a:t>using conditionals </a:t>
            </a:r>
            <a:r>
              <a:rPr lang="en-US" altLang="x-none" sz="2800" dirty="0"/>
              <a:t>and </a:t>
            </a:r>
            <a:r>
              <a:rPr lang="en-US" altLang="x-none" sz="2800" dirty="0" smtClean="0"/>
              <a:t>loops with graphics</a:t>
            </a:r>
            <a:endParaRPr lang="en-US" altLang="x-none" sz="2800" dirty="0"/>
          </a:p>
          <a:p>
            <a:pPr lvl="1">
              <a:lnSpc>
                <a:spcPct val="90000"/>
              </a:lnSpc>
            </a:pPr>
            <a:r>
              <a:rPr lang="en-US" altLang="x-none" sz="2800" dirty="0" smtClean="0"/>
              <a:t>graphic transformations</a:t>
            </a:r>
            <a:endParaRPr lang="en-US" altLang="x-none" sz="2800" dirty="0"/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do Statement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</a:t>
            </a:r>
            <a:r>
              <a:rPr lang="en-US" altLang="x-none" i="1"/>
              <a:t>do statement</a:t>
            </a:r>
            <a:r>
              <a:rPr lang="en-US" altLang="x-none"/>
              <a:t> has the following syntax: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</a:rPr>
              <a:t>				do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</a:rPr>
              <a:t>			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</a:rPr>
              <a:t>				   </a:t>
            </a:r>
            <a:r>
              <a:rPr lang="en-US" altLang="x-none" sz="2400" b="1" i="1">
                <a:solidFill>
                  <a:srgbClr val="008000"/>
                </a:solidFill>
                <a:latin typeface="Courier New" charset="0"/>
              </a:rPr>
              <a:t>statement-list</a:t>
            </a:r>
            <a:r>
              <a:rPr lang="en-US" altLang="x-none" sz="2400" b="1"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</a:rPr>
              <a:t>				}</a:t>
            </a:r>
          </a:p>
          <a:p>
            <a:pPr>
              <a:spcBef>
                <a:spcPct val="0"/>
              </a:spcBef>
              <a:spcAft>
                <a:spcPts val="3000"/>
              </a:spcAft>
              <a:buFontTx/>
              <a:buNone/>
            </a:pPr>
            <a:r>
              <a:rPr lang="en-US" altLang="x-none" sz="2400" b="1">
                <a:latin typeface="Courier New" charset="0"/>
              </a:rPr>
              <a:t>				while (</a:t>
            </a:r>
            <a:r>
              <a:rPr lang="en-US" altLang="x-none" sz="2400" b="1" i="1">
                <a:solidFill>
                  <a:srgbClr val="008000"/>
                </a:solidFill>
                <a:latin typeface="Courier New" charset="0"/>
              </a:rPr>
              <a:t>condition</a:t>
            </a:r>
            <a:r>
              <a:rPr lang="en-US" altLang="x-none" sz="2400" b="1">
                <a:latin typeface="Courier New" charset="0"/>
              </a:rPr>
              <a:t>);</a:t>
            </a:r>
            <a:r>
              <a:rPr lang="en-US" altLang="x-none" sz="2400" b="1"/>
              <a:t> 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</a:t>
            </a:r>
            <a:r>
              <a:rPr lang="en-US" altLang="x-none" b="1">
                <a:solidFill>
                  <a:srgbClr val="008000"/>
                </a:solidFill>
                <a:latin typeface="Courier New" charset="0"/>
              </a:rPr>
              <a:t>statement-list</a:t>
            </a:r>
            <a:r>
              <a:rPr lang="en-US" altLang="x-none" b="1"/>
              <a:t> </a:t>
            </a:r>
            <a:r>
              <a:rPr lang="en-US" altLang="x-none"/>
              <a:t>is executed once initially, and then the </a:t>
            </a:r>
            <a:r>
              <a:rPr lang="en-US" altLang="x-none" b="1">
                <a:solidFill>
                  <a:srgbClr val="008000"/>
                </a:solidFill>
                <a:latin typeface="Courier New" charset="0"/>
              </a:rPr>
              <a:t>condition</a:t>
            </a:r>
            <a:r>
              <a:rPr lang="en-US" altLang="x-none" b="1"/>
              <a:t> </a:t>
            </a:r>
            <a:r>
              <a:rPr lang="en-US" altLang="x-none"/>
              <a:t>is evaluated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statement is executed repeatedly until the condition becomes false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altLang="x-none" b="1">
              <a:latin typeface="Courier New" charset="0"/>
            </a:endParaRP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altLang="x-none"/>
          </a:p>
        </p:txBody>
      </p:sp>
      <p:sp>
        <p:nvSpPr>
          <p:cNvPr id="48132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Logic of a do Loop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67000" y="2400300"/>
            <a:ext cx="1025525" cy="1295400"/>
            <a:chOff x="1569" y="1632"/>
            <a:chExt cx="646" cy="816"/>
          </a:xfrm>
        </p:grpSpPr>
        <p:sp>
          <p:nvSpPr>
            <p:cNvPr id="49168" name="Text Box 4"/>
            <p:cNvSpPr txBox="1">
              <a:spLocks noChangeArrowheads="1"/>
            </p:cNvSpPr>
            <p:nvPr/>
          </p:nvSpPr>
          <p:spPr bwMode="auto">
            <a:xfrm>
              <a:off x="1569" y="1920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solidFill>
                    <a:srgbClr val="008000"/>
                  </a:solidFill>
                  <a:latin typeface="Arial Unicode MS" charset="0"/>
                </a:rPr>
                <a:t>true</a:t>
              </a:r>
              <a:endParaRPr lang="en-US" altLang="x-none">
                <a:solidFill>
                  <a:srgbClr val="008000"/>
                </a:solidFill>
                <a:latin typeface="Arial Unicode MS" charset="0"/>
              </a:endParaRPr>
            </a:p>
          </p:txBody>
        </p:sp>
        <p:cxnSp>
          <p:nvCxnSpPr>
            <p:cNvPr id="49169" name="AutoShape 5"/>
            <p:cNvCxnSpPr>
              <a:cxnSpLocks noChangeShapeType="1"/>
              <a:stCxn id="49163" idx="1"/>
              <a:endCxn id="49165" idx="1"/>
            </p:cNvCxnSpPr>
            <p:nvPr/>
          </p:nvCxnSpPr>
          <p:spPr bwMode="auto">
            <a:xfrm rot="10800000" flipV="1">
              <a:off x="2095" y="1632"/>
              <a:ext cx="120" cy="816"/>
            </a:xfrm>
            <a:prstGeom prst="bentConnector3">
              <a:avLst>
                <a:gd name="adj1" fmla="val 220000"/>
              </a:avLst>
            </a:prstGeom>
            <a:noFill/>
            <a:ln w="31750">
              <a:solidFill>
                <a:srgbClr val="FF0000"/>
              </a:solidFill>
              <a:miter lim="800000"/>
              <a:headEnd type="triangle" w="lg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502025" y="2576513"/>
            <a:ext cx="1981200" cy="1614487"/>
            <a:chOff x="2064" y="1719"/>
            <a:chExt cx="1248" cy="1017"/>
          </a:xfrm>
        </p:grpSpPr>
        <p:sp>
          <p:nvSpPr>
            <p:cNvPr id="49165" name="AutoShape 7"/>
            <p:cNvSpPr>
              <a:spLocks noChangeArrowheads="1"/>
            </p:cNvSpPr>
            <p:nvPr/>
          </p:nvSpPr>
          <p:spPr bwMode="auto">
            <a:xfrm>
              <a:off x="2064" y="2112"/>
              <a:ext cx="1248" cy="624"/>
            </a:xfrm>
            <a:prstGeom prst="diamond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49166" name="Text Box 8"/>
            <p:cNvSpPr txBox="1">
              <a:spLocks noChangeArrowheads="1"/>
            </p:cNvSpPr>
            <p:nvPr/>
          </p:nvSpPr>
          <p:spPr bwMode="auto">
            <a:xfrm>
              <a:off x="2293" y="2222"/>
              <a:ext cx="79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latin typeface="Arial Unicode MS" charset="0"/>
                </a:rPr>
                <a:t>condition</a:t>
              </a:r>
            </a:p>
            <a:p>
              <a:pPr algn="ctr" eaLnBrk="1" hangingPunct="1"/>
              <a:r>
                <a:rPr lang="en-US" altLang="x-none" sz="1800" b="1">
                  <a:latin typeface="Arial Unicode MS" charset="0"/>
                </a:rPr>
                <a:t>evaluated</a:t>
              </a:r>
              <a:endParaRPr lang="en-US" altLang="x-none">
                <a:latin typeface="Arial Unicode MS" charset="0"/>
              </a:endParaRPr>
            </a:p>
          </p:txBody>
        </p:sp>
        <p:cxnSp>
          <p:nvCxnSpPr>
            <p:cNvPr id="49167" name="AutoShape 9"/>
            <p:cNvCxnSpPr>
              <a:cxnSpLocks noChangeShapeType="1"/>
              <a:stCxn id="49164" idx="2"/>
              <a:endCxn id="49165" idx="0"/>
            </p:cNvCxnSpPr>
            <p:nvPr/>
          </p:nvCxnSpPr>
          <p:spPr bwMode="auto">
            <a:xfrm rot="5400000">
              <a:off x="2492" y="1915"/>
              <a:ext cx="393" cy="1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692525" y="1600200"/>
            <a:ext cx="1600200" cy="990600"/>
            <a:chOff x="2184" y="1104"/>
            <a:chExt cx="1008" cy="624"/>
          </a:xfrm>
        </p:grpSpPr>
        <p:cxnSp>
          <p:nvCxnSpPr>
            <p:cNvPr id="49162" name="AutoShape 11"/>
            <p:cNvCxnSpPr>
              <a:cxnSpLocks noChangeShapeType="1"/>
              <a:endCxn id="49164" idx="0"/>
            </p:cNvCxnSpPr>
            <p:nvPr/>
          </p:nvCxnSpPr>
          <p:spPr bwMode="auto">
            <a:xfrm>
              <a:off x="2689" y="1104"/>
              <a:ext cx="0" cy="384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63" name="Rectangle 12"/>
            <p:cNvSpPr>
              <a:spLocks noChangeArrowheads="1"/>
            </p:cNvSpPr>
            <p:nvPr/>
          </p:nvSpPr>
          <p:spPr bwMode="auto">
            <a:xfrm>
              <a:off x="2184" y="1488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49164" name="Text Box 13"/>
            <p:cNvSpPr txBox="1">
              <a:spLocks noChangeArrowheads="1"/>
            </p:cNvSpPr>
            <p:nvPr/>
          </p:nvSpPr>
          <p:spPr bwMode="auto">
            <a:xfrm>
              <a:off x="2269" y="1488"/>
              <a:ext cx="8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latin typeface="Arial Unicode MS" charset="0"/>
                </a:rPr>
                <a:t>statement</a:t>
              </a:r>
              <a:endParaRPr lang="en-US" altLang="x-none">
                <a:latin typeface="Arial Unicode MS" charset="0"/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4494213" y="4191000"/>
            <a:ext cx="915987" cy="914400"/>
            <a:chOff x="2566" y="2736"/>
            <a:chExt cx="577" cy="576"/>
          </a:xfrm>
        </p:grpSpPr>
        <p:cxnSp>
          <p:nvCxnSpPr>
            <p:cNvPr id="49160" name="AutoShape 15"/>
            <p:cNvCxnSpPr>
              <a:cxnSpLocks noChangeShapeType="1"/>
              <a:stCxn id="49165" idx="2"/>
            </p:cNvCxnSpPr>
            <p:nvPr/>
          </p:nvCxnSpPr>
          <p:spPr bwMode="auto">
            <a:xfrm>
              <a:off x="2566" y="2736"/>
              <a:ext cx="0" cy="57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61" name="Text Box 16"/>
            <p:cNvSpPr txBox="1">
              <a:spLocks noChangeArrowheads="1"/>
            </p:cNvSpPr>
            <p:nvPr/>
          </p:nvSpPr>
          <p:spPr bwMode="auto">
            <a:xfrm>
              <a:off x="2701" y="2880"/>
              <a:ext cx="4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solidFill>
                    <a:srgbClr val="008000"/>
                  </a:solidFill>
                  <a:latin typeface="Arial Unicode MS" charset="0"/>
                </a:rPr>
                <a:t>false</a:t>
              </a:r>
              <a:endParaRPr lang="en-US" altLang="x-none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sp>
        <p:nvSpPr>
          <p:cNvPr id="49159" name="Footer Placeholder 17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do Statement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34400" cy="5105400"/>
          </a:xfrm>
        </p:spPr>
        <p:txBody>
          <a:bodyPr/>
          <a:lstStyle/>
          <a:p>
            <a:pPr>
              <a:spcBef>
                <a:spcPct val="75000"/>
              </a:spcBef>
              <a:buClr>
                <a:schemeClr val="bg2"/>
              </a:buClr>
            </a:pPr>
            <a:r>
              <a:rPr lang="en-US" altLang="x-none"/>
              <a:t>An example of a </a:t>
            </a:r>
            <a:r>
              <a:rPr lang="en-US" altLang="x-none">
                <a:latin typeface="Courier New" charset="0"/>
              </a:rPr>
              <a:t>do</a:t>
            </a:r>
            <a:r>
              <a:rPr lang="en-US" altLang="x-none"/>
              <a:t> loop:</a:t>
            </a:r>
          </a:p>
          <a:p>
            <a:pPr>
              <a:spcBef>
                <a:spcPct val="75000"/>
              </a:spcBef>
              <a:buClr>
                <a:schemeClr val="bg2"/>
              </a:buClr>
            </a:pPr>
            <a:endParaRPr lang="en-US" altLang="x-none"/>
          </a:p>
          <a:p>
            <a:pPr>
              <a:spcBef>
                <a:spcPct val="75000"/>
              </a:spcBef>
              <a:buClr>
                <a:schemeClr val="bg2"/>
              </a:buClr>
            </a:pPr>
            <a:endParaRPr lang="en-US" altLang="x-none"/>
          </a:p>
          <a:p>
            <a:pPr>
              <a:spcBef>
                <a:spcPct val="75000"/>
              </a:spcBef>
              <a:buClr>
                <a:schemeClr val="bg2"/>
              </a:buClr>
            </a:pPr>
            <a:endParaRPr lang="en-US" altLang="x-none"/>
          </a:p>
          <a:p>
            <a:pPr>
              <a:spcBef>
                <a:spcPct val="75000"/>
              </a:spcBef>
              <a:buClr>
                <a:schemeClr val="bg2"/>
              </a:buClr>
            </a:pPr>
            <a:r>
              <a:rPr lang="en-US" altLang="x-none"/>
              <a:t>The body of a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do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loop executes at least once</a:t>
            </a:r>
          </a:p>
          <a:p>
            <a:pPr>
              <a:spcBef>
                <a:spcPct val="75000"/>
              </a:spcBef>
              <a:buClr>
                <a:schemeClr val="bg2"/>
              </a:buClr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ReverseNumber.java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2209800" y="1965325"/>
            <a:ext cx="47561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latin typeface="Courier New" charset="0"/>
              </a:rPr>
              <a:t>int count = 0;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do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count++;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System.out.println(count);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 while (count &lt; 5);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50181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1203" name="TextBox 5"/>
          <p:cNvSpPr txBox="1">
            <a:spLocks noChangeArrowheads="1"/>
          </p:cNvSpPr>
          <p:nvPr/>
        </p:nvSpPr>
        <p:spPr bwMode="auto">
          <a:xfrm>
            <a:off x="609600" y="823913"/>
            <a:ext cx="7910513" cy="458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ReverseNumber.java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do loop.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ReverseNumber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Reverses the digits of an integer mathematically.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number, lastDigit, reverse = 0;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2227" name="TextBox 5"/>
          <p:cNvSpPr txBox="1">
            <a:spLocks noChangeArrowheads="1"/>
          </p:cNvSpPr>
          <p:nvPr/>
        </p:nvSpPr>
        <p:spPr bwMode="auto">
          <a:xfrm>
            <a:off x="609600" y="1447800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System.out.print("Enter a positive integer: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number = scan.nextInt();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lastDigit = number % 10;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reverse = (reverse * 10) + lastDigit;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number = number / 10;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(number &gt; 0);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System.out.println("That number reversed is " + reverse);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609600" y="1447800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System.out.print ("Enter a positive integer: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number = scan.nextInt();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lastDigit = number % 10;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reverse = (reverse * 10) + lastDigit;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number = number / 10;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(number &gt; 0);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System.out.println("That number reversed is " + reverse);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590800" y="1298575"/>
            <a:ext cx="4064000" cy="12922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a positive integer: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2896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That number reversed is 6982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Comparing while and do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295400" y="1371600"/>
            <a:ext cx="3043238" cy="4419600"/>
            <a:chOff x="1056" y="720"/>
            <a:chExt cx="1917" cy="2784"/>
          </a:xfrm>
        </p:grpSpPr>
        <p:grpSp>
          <p:nvGrpSpPr>
            <p:cNvPr id="54293" name="Group 18"/>
            <p:cNvGrpSpPr>
              <a:grpSpLocks/>
            </p:cNvGrpSpPr>
            <p:nvPr/>
          </p:nvGrpSpPr>
          <p:grpSpPr bwMode="auto">
            <a:xfrm>
              <a:off x="1270" y="2208"/>
              <a:ext cx="1008" cy="816"/>
              <a:chOff x="2112" y="1968"/>
              <a:chExt cx="1008" cy="816"/>
            </a:xfrm>
          </p:grpSpPr>
          <p:grpSp>
            <p:nvGrpSpPr>
              <p:cNvPr id="54304" name="Group 19"/>
              <p:cNvGrpSpPr>
                <a:grpSpLocks/>
              </p:cNvGrpSpPr>
              <p:nvPr/>
            </p:nvGrpSpPr>
            <p:grpSpPr bwMode="auto">
              <a:xfrm>
                <a:off x="2112" y="2544"/>
                <a:ext cx="1008" cy="240"/>
                <a:chOff x="2112" y="2544"/>
                <a:chExt cx="1008" cy="240"/>
              </a:xfrm>
            </p:grpSpPr>
            <p:sp>
              <p:nvSpPr>
                <p:cNvPr id="54307" name="Rectangle 20"/>
                <p:cNvSpPr>
                  <a:spLocks noChangeArrowheads="1"/>
                </p:cNvSpPr>
                <p:nvPr/>
              </p:nvSpPr>
              <p:spPr bwMode="auto">
                <a:xfrm>
                  <a:off x="2112" y="2544"/>
                  <a:ext cx="1008" cy="240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x-none" altLang="x-none" sz="1800"/>
                </a:p>
              </p:txBody>
            </p:sp>
            <p:sp>
              <p:nvSpPr>
                <p:cNvPr id="5430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197" y="2544"/>
                  <a:ext cx="83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altLang="x-none" sz="1800" b="1">
                      <a:latin typeface="Arial Unicode MS" charset="0"/>
                    </a:rPr>
                    <a:t>statement</a:t>
                  </a:r>
                  <a:endParaRPr lang="en-US" altLang="x-none">
                    <a:latin typeface="Arial Unicode MS" charset="0"/>
                  </a:endParaRPr>
                </a:p>
              </p:txBody>
            </p:sp>
          </p:grpSp>
          <p:cxnSp>
            <p:nvCxnSpPr>
              <p:cNvPr id="54305" name="AutoShape 22"/>
              <p:cNvCxnSpPr>
                <a:cxnSpLocks noChangeShapeType="1"/>
                <a:stCxn id="54300" idx="2"/>
                <a:endCxn id="54307" idx="0"/>
              </p:cNvCxnSpPr>
              <p:nvPr/>
            </p:nvCxnSpPr>
            <p:spPr bwMode="auto">
              <a:xfrm>
                <a:off x="2616" y="1968"/>
                <a:ext cx="0" cy="576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4306" name="Text Box 23"/>
              <p:cNvSpPr txBox="1">
                <a:spLocks noChangeArrowheads="1"/>
              </p:cNvSpPr>
              <p:nvPr/>
            </p:nvSpPr>
            <p:spPr bwMode="auto">
              <a:xfrm>
                <a:off x="2637" y="2112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1800" b="1">
                    <a:solidFill>
                      <a:srgbClr val="008000"/>
                    </a:solidFill>
                    <a:latin typeface="Arial Unicode MS" charset="0"/>
                  </a:rPr>
                  <a:t>true</a:t>
                </a:r>
                <a:endParaRPr lang="en-US" altLang="x-none">
                  <a:solidFill>
                    <a:srgbClr val="008000"/>
                  </a:solidFill>
                  <a:latin typeface="Arial Unicode MS" charset="0"/>
                </a:endParaRPr>
              </a:p>
            </p:txBody>
          </p:sp>
        </p:grpSp>
        <p:cxnSp>
          <p:nvCxnSpPr>
            <p:cNvPr id="54294" name="AutoShape 24"/>
            <p:cNvCxnSpPr>
              <a:cxnSpLocks noChangeShapeType="1"/>
              <a:stCxn id="54307" idx="1"/>
              <a:endCxn id="54300" idx="1"/>
            </p:cNvCxnSpPr>
            <p:nvPr/>
          </p:nvCxnSpPr>
          <p:spPr bwMode="auto">
            <a:xfrm rot="10800000">
              <a:off x="1126" y="1872"/>
              <a:ext cx="144" cy="1032"/>
            </a:xfrm>
            <a:prstGeom prst="bentConnector3">
              <a:avLst>
                <a:gd name="adj1" fmla="val 239583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4295" name="Group 25"/>
            <p:cNvGrpSpPr>
              <a:grpSpLocks/>
            </p:cNvGrpSpPr>
            <p:nvPr/>
          </p:nvGrpSpPr>
          <p:grpSpPr bwMode="auto">
            <a:xfrm>
              <a:off x="1736" y="1872"/>
              <a:ext cx="1237" cy="1632"/>
              <a:chOff x="2578" y="1680"/>
              <a:chExt cx="1237" cy="1584"/>
            </a:xfrm>
          </p:grpSpPr>
          <p:cxnSp>
            <p:nvCxnSpPr>
              <p:cNvPr id="54302" name="AutoShape 26"/>
              <p:cNvCxnSpPr>
                <a:cxnSpLocks noChangeShapeType="1"/>
                <a:stCxn id="54300" idx="3"/>
              </p:cNvCxnSpPr>
              <p:nvPr/>
            </p:nvCxnSpPr>
            <p:spPr bwMode="auto">
              <a:xfrm flipH="1">
                <a:off x="2578" y="1680"/>
                <a:ext cx="638" cy="1584"/>
              </a:xfrm>
              <a:prstGeom prst="bentConnector4">
                <a:avLst>
                  <a:gd name="adj1" fmla="val -22569"/>
                  <a:gd name="adj2" fmla="val 83458"/>
                </a:avLst>
              </a:prstGeom>
              <a:noFill/>
              <a:ln w="31750">
                <a:solidFill>
                  <a:srgbClr val="FF0000"/>
                </a:solidFill>
                <a:miter lim="800000"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4303" name="Text Box 27"/>
              <p:cNvSpPr txBox="1">
                <a:spLocks noChangeArrowheads="1"/>
              </p:cNvSpPr>
              <p:nvPr/>
            </p:nvSpPr>
            <p:spPr bwMode="auto">
              <a:xfrm>
                <a:off x="3373" y="2115"/>
                <a:ext cx="44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1800" b="1">
                    <a:solidFill>
                      <a:srgbClr val="008000"/>
                    </a:solidFill>
                    <a:latin typeface="Arial Unicode MS" charset="0"/>
                  </a:rPr>
                  <a:t>false</a:t>
                </a:r>
                <a:endParaRPr lang="en-US" altLang="x-none">
                  <a:solidFill>
                    <a:srgbClr val="008000"/>
                  </a:solidFill>
                  <a:latin typeface="Arial Unicode MS" charset="0"/>
                </a:endParaRPr>
              </a:p>
            </p:txBody>
          </p:sp>
        </p:grpSp>
        <p:grpSp>
          <p:nvGrpSpPr>
            <p:cNvPr id="54296" name="Group 28"/>
            <p:cNvGrpSpPr>
              <a:grpSpLocks/>
            </p:cNvGrpSpPr>
            <p:nvPr/>
          </p:nvGrpSpPr>
          <p:grpSpPr bwMode="auto">
            <a:xfrm>
              <a:off x="1126" y="1104"/>
              <a:ext cx="1296" cy="1104"/>
              <a:chOff x="1968" y="864"/>
              <a:chExt cx="1296" cy="1104"/>
            </a:xfrm>
          </p:grpSpPr>
          <p:cxnSp>
            <p:nvCxnSpPr>
              <p:cNvPr id="54298" name="AutoShape 29"/>
              <p:cNvCxnSpPr>
                <a:cxnSpLocks noChangeShapeType="1"/>
                <a:endCxn id="54300" idx="0"/>
              </p:cNvCxnSpPr>
              <p:nvPr/>
            </p:nvCxnSpPr>
            <p:spPr bwMode="auto">
              <a:xfrm>
                <a:off x="2616" y="864"/>
                <a:ext cx="0" cy="432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54299" name="Group 30"/>
              <p:cNvGrpSpPr>
                <a:grpSpLocks/>
              </p:cNvGrpSpPr>
              <p:nvPr/>
            </p:nvGrpSpPr>
            <p:grpSpPr bwMode="auto">
              <a:xfrm>
                <a:off x="1968" y="1296"/>
                <a:ext cx="1296" cy="672"/>
                <a:chOff x="1968" y="1296"/>
                <a:chExt cx="1296" cy="672"/>
              </a:xfrm>
            </p:grpSpPr>
            <p:sp>
              <p:nvSpPr>
                <p:cNvPr id="54300" name="AutoShape 31"/>
                <p:cNvSpPr>
                  <a:spLocks noChangeArrowheads="1"/>
                </p:cNvSpPr>
                <p:nvPr/>
              </p:nvSpPr>
              <p:spPr bwMode="auto">
                <a:xfrm>
                  <a:off x="1968" y="1296"/>
                  <a:ext cx="1296" cy="672"/>
                </a:xfrm>
                <a:prstGeom prst="diamond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x-none" altLang="x-none" sz="1800"/>
                </a:p>
              </p:txBody>
            </p:sp>
            <p:sp>
              <p:nvSpPr>
                <p:cNvPr id="5430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221" y="1430"/>
                  <a:ext cx="791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altLang="x-none" sz="1800" b="1">
                      <a:latin typeface="Arial Unicode MS" charset="0"/>
                    </a:rPr>
                    <a:t>condition</a:t>
                  </a:r>
                </a:p>
                <a:p>
                  <a:pPr algn="ctr" eaLnBrk="1" hangingPunct="1"/>
                  <a:r>
                    <a:rPr lang="en-US" altLang="x-none" sz="1800" b="1">
                      <a:latin typeface="Arial Unicode MS" charset="0"/>
                    </a:rPr>
                    <a:t>evaluated</a:t>
                  </a:r>
                  <a:endParaRPr lang="en-US" altLang="x-none">
                    <a:latin typeface="Arial Unicode MS" charset="0"/>
                  </a:endParaRPr>
                </a:p>
              </p:txBody>
            </p:sp>
          </p:grpSp>
        </p:grpSp>
        <p:sp>
          <p:nvSpPr>
            <p:cNvPr id="54297" name="Text Box 33"/>
            <p:cNvSpPr txBox="1">
              <a:spLocks noChangeArrowheads="1"/>
            </p:cNvSpPr>
            <p:nvPr/>
          </p:nvSpPr>
          <p:spPr bwMode="auto">
            <a:xfrm>
              <a:off x="1056" y="720"/>
              <a:ext cx="15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b="1" u="sng">
                  <a:solidFill>
                    <a:srgbClr val="008000"/>
                  </a:solidFill>
                </a:rPr>
                <a:t>The while Loop</a:t>
              </a:r>
              <a:endParaRPr lang="en-US" altLang="x-none">
                <a:solidFill>
                  <a:srgbClr val="008000"/>
                </a:solidFill>
              </a:endParaRP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4727575" y="1371600"/>
            <a:ext cx="2824163" cy="4151313"/>
            <a:chOff x="3473" y="745"/>
            <a:chExt cx="1779" cy="2615"/>
          </a:xfrm>
        </p:grpSpPr>
        <p:grpSp>
          <p:nvGrpSpPr>
            <p:cNvPr id="54278" name="Group 4"/>
            <p:cNvGrpSpPr>
              <a:grpSpLocks/>
            </p:cNvGrpSpPr>
            <p:nvPr/>
          </p:nvGrpSpPr>
          <p:grpSpPr bwMode="auto">
            <a:xfrm>
              <a:off x="3473" y="1632"/>
              <a:ext cx="639" cy="840"/>
              <a:chOff x="1569" y="1608"/>
              <a:chExt cx="639" cy="840"/>
            </a:xfrm>
          </p:grpSpPr>
          <p:sp>
            <p:nvSpPr>
              <p:cNvPr id="54291" name="Text Box 5"/>
              <p:cNvSpPr txBox="1">
                <a:spLocks noChangeArrowheads="1"/>
              </p:cNvSpPr>
              <p:nvPr/>
            </p:nvSpPr>
            <p:spPr bwMode="auto">
              <a:xfrm>
                <a:off x="1569" y="1920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1800" b="1">
                    <a:solidFill>
                      <a:srgbClr val="008000"/>
                    </a:solidFill>
                    <a:latin typeface="Arial Unicode MS" charset="0"/>
                  </a:rPr>
                  <a:t>true</a:t>
                </a:r>
                <a:endParaRPr lang="en-US" altLang="x-none">
                  <a:solidFill>
                    <a:srgbClr val="008000"/>
                  </a:solidFill>
                  <a:latin typeface="Arial Unicode MS" charset="0"/>
                </a:endParaRPr>
              </a:p>
            </p:txBody>
          </p:sp>
          <p:cxnSp>
            <p:nvCxnSpPr>
              <p:cNvPr id="54292" name="AutoShape 6"/>
              <p:cNvCxnSpPr>
                <a:cxnSpLocks noChangeShapeType="1"/>
                <a:stCxn id="54286" idx="1"/>
                <a:endCxn id="54288" idx="1"/>
              </p:cNvCxnSpPr>
              <p:nvPr/>
            </p:nvCxnSpPr>
            <p:spPr bwMode="auto">
              <a:xfrm rot="10800000" flipV="1">
                <a:off x="2112" y="1608"/>
                <a:ext cx="96" cy="840"/>
              </a:xfrm>
              <a:prstGeom prst="bentConnector3">
                <a:avLst>
                  <a:gd name="adj1" fmla="val 250000"/>
                </a:avLst>
              </a:prstGeom>
              <a:noFill/>
              <a:ln w="31750">
                <a:solidFill>
                  <a:srgbClr val="FF0000"/>
                </a:solidFill>
                <a:miter lim="800000"/>
                <a:headEnd type="triangle" w="lg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4279" name="Group 7"/>
            <p:cNvGrpSpPr>
              <a:grpSpLocks/>
            </p:cNvGrpSpPr>
            <p:nvPr/>
          </p:nvGrpSpPr>
          <p:grpSpPr bwMode="auto">
            <a:xfrm>
              <a:off x="3999" y="1767"/>
              <a:ext cx="1248" cy="1017"/>
              <a:chOff x="2064" y="1719"/>
              <a:chExt cx="1248" cy="1017"/>
            </a:xfrm>
          </p:grpSpPr>
          <p:sp>
            <p:nvSpPr>
              <p:cNvPr id="54288" name="AutoShape 8"/>
              <p:cNvSpPr>
                <a:spLocks noChangeArrowheads="1"/>
              </p:cNvSpPr>
              <p:nvPr/>
            </p:nvSpPr>
            <p:spPr bwMode="auto">
              <a:xfrm>
                <a:off x="2064" y="2112"/>
                <a:ext cx="1248" cy="624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1800"/>
              </a:p>
            </p:txBody>
          </p:sp>
          <p:sp>
            <p:nvSpPr>
              <p:cNvPr id="54289" name="Text Box 9"/>
              <p:cNvSpPr txBox="1">
                <a:spLocks noChangeArrowheads="1"/>
              </p:cNvSpPr>
              <p:nvPr/>
            </p:nvSpPr>
            <p:spPr bwMode="auto">
              <a:xfrm>
                <a:off x="2293" y="2222"/>
                <a:ext cx="79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1800" b="1">
                    <a:latin typeface="Arial Unicode MS" charset="0"/>
                  </a:rPr>
                  <a:t>condition</a:t>
                </a:r>
              </a:p>
              <a:p>
                <a:pPr algn="ctr" eaLnBrk="1" hangingPunct="1"/>
                <a:r>
                  <a:rPr lang="en-US" altLang="x-none" sz="1800" b="1">
                    <a:latin typeface="Arial Unicode MS" charset="0"/>
                  </a:rPr>
                  <a:t>evaluated</a:t>
                </a:r>
                <a:endParaRPr lang="en-US" altLang="x-none">
                  <a:latin typeface="Arial Unicode MS" charset="0"/>
                </a:endParaRPr>
              </a:p>
            </p:txBody>
          </p:sp>
          <p:cxnSp>
            <p:nvCxnSpPr>
              <p:cNvPr id="54290" name="AutoShape 10"/>
              <p:cNvCxnSpPr>
                <a:cxnSpLocks noChangeShapeType="1"/>
                <a:stCxn id="54287" idx="2"/>
                <a:endCxn id="54288" idx="0"/>
              </p:cNvCxnSpPr>
              <p:nvPr/>
            </p:nvCxnSpPr>
            <p:spPr bwMode="auto">
              <a:xfrm flipH="1">
                <a:off x="2688" y="1719"/>
                <a:ext cx="1" cy="393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4280" name="Group 11"/>
            <p:cNvGrpSpPr>
              <a:grpSpLocks/>
            </p:cNvGrpSpPr>
            <p:nvPr/>
          </p:nvGrpSpPr>
          <p:grpSpPr bwMode="auto">
            <a:xfrm>
              <a:off x="4119" y="1152"/>
              <a:ext cx="1008" cy="624"/>
              <a:chOff x="2184" y="1104"/>
              <a:chExt cx="1008" cy="624"/>
            </a:xfrm>
          </p:grpSpPr>
          <p:cxnSp>
            <p:nvCxnSpPr>
              <p:cNvPr id="54285" name="AutoShape 12"/>
              <p:cNvCxnSpPr>
                <a:cxnSpLocks noChangeShapeType="1"/>
                <a:endCxn id="54287" idx="0"/>
              </p:cNvCxnSpPr>
              <p:nvPr/>
            </p:nvCxnSpPr>
            <p:spPr bwMode="auto">
              <a:xfrm>
                <a:off x="2689" y="1104"/>
                <a:ext cx="0" cy="384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4286" name="Rectangle 13"/>
              <p:cNvSpPr>
                <a:spLocks noChangeArrowheads="1"/>
              </p:cNvSpPr>
              <p:nvPr/>
            </p:nvSpPr>
            <p:spPr bwMode="auto">
              <a:xfrm>
                <a:off x="2184" y="1488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1800"/>
              </a:p>
            </p:txBody>
          </p:sp>
          <p:sp>
            <p:nvSpPr>
              <p:cNvPr id="54287" name="Text Box 14"/>
              <p:cNvSpPr txBox="1">
                <a:spLocks noChangeArrowheads="1"/>
              </p:cNvSpPr>
              <p:nvPr/>
            </p:nvSpPr>
            <p:spPr bwMode="auto">
              <a:xfrm>
                <a:off x="2269" y="1488"/>
                <a:ext cx="83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1800" b="1">
                    <a:latin typeface="Arial Unicode MS" charset="0"/>
                  </a:rPr>
                  <a:t>statement</a:t>
                </a:r>
                <a:endParaRPr lang="en-US" altLang="x-none">
                  <a:latin typeface="Arial Unicode MS" charset="0"/>
                </a:endParaRPr>
              </a:p>
            </p:txBody>
          </p:sp>
        </p:grpSp>
        <p:grpSp>
          <p:nvGrpSpPr>
            <p:cNvPr id="54281" name="Group 15"/>
            <p:cNvGrpSpPr>
              <a:grpSpLocks/>
            </p:cNvGrpSpPr>
            <p:nvPr/>
          </p:nvGrpSpPr>
          <p:grpSpPr bwMode="auto">
            <a:xfrm>
              <a:off x="4610" y="2784"/>
              <a:ext cx="442" cy="576"/>
              <a:chOff x="2701" y="2736"/>
              <a:chExt cx="442" cy="576"/>
            </a:xfrm>
          </p:grpSpPr>
          <p:cxnSp>
            <p:nvCxnSpPr>
              <p:cNvPr id="54283" name="AutoShape 16"/>
              <p:cNvCxnSpPr>
                <a:cxnSpLocks noChangeShapeType="1"/>
                <a:stCxn id="54288" idx="2"/>
              </p:cNvCxnSpPr>
              <p:nvPr/>
            </p:nvCxnSpPr>
            <p:spPr bwMode="auto">
              <a:xfrm>
                <a:off x="2712" y="2736"/>
                <a:ext cx="0" cy="576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4284" name="Text Box 17"/>
              <p:cNvSpPr txBox="1">
                <a:spLocks noChangeArrowheads="1"/>
              </p:cNvSpPr>
              <p:nvPr/>
            </p:nvSpPr>
            <p:spPr bwMode="auto">
              <a:xfrm>
                <a:off x="2701" y="2880"/>
                <a:ext cx="44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1800" b="1">
                    <a:solidFill>
                      <a:srgbClr val="008000"/>
                    </a:solidFill>
                    <a:latin typeface="Arial Unicode MS" charset="0"/>
                  </a:rPr>
                  <a:t>false</a:t>
                </a:r>
                <a:endParaRPr lang="en-US" altLang="x-none">
                  <a:solidFill>
                    <a:srgbClr val="008000"/>
                  </a:solidFill>
                  <a:latin typeface="Arial Unicode MS" charset="0"/>
                </a:endParaRPr>
              </a:p>
            </p:txBody>
          </p:sp>
        </p:grpSp>
        <p:sp>
          <p:nvSpPr>
            <p:cNvPr id="54282" name="Text Box 35"/>
            <p:cNvSpPr txBox="1">
              <a:spLocks noChangeArrowheads="1"/>
            </p:cNvSpPr>
            <p:nvPr/>
          </p:nvSpPr>
          <p:spPr bwMode="auto">
            <a:xfrm>
              <a:off x="3984" y="745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b="1" u="sng">
                  <a:solidFill>
                    <a:srgbClr val="008000"/>
                  </a:solidFill>
                </a:rPr>
                <a:t>The do Loop</a:t>
              </a:r>
              <a:endParaRPr lang="en-US" altLang="x-none">
                <a:solidFill>
                  <a:srgbClr val="008000"/>
                </a:solidFill>
              </a:endParaRPr>
            </a:p>
          </p:txBody>
        </p:sp>
      </p:grpSp>
      <p:sp>
        <p:nvSpPr>
          <p:cNvPr id="54277" name="Footer Placeholder 3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209800" y="1500188"/>
            <a:ext cx="6740948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switch</a:t>
            </a:r>
            <a:r>
              <a:rPr lang="en-US" sz="2400" b="1" dirty="0">
                <a:latin typeface="+mn-lt"/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Conditional Operator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do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for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Using Loops and Conditionals with Graphics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Graphic Transformations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1371600" y="324643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5530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for Statement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892175"/>
          </a:xfrm>
        </p:spPr>
        <p:txBody>
          <a:bodyPr/>
          <a:lstStyle/>
          <a:p>
            <a:r>
              <a:rPr lang="en-US" altLang="x-none"/>
              <a:t>A </a:t>
            </a:r>
            <a:r>
              <a:rPr lang="en-US" altLang="x-none" i="1"/>
              <a:t>for statement</a:t>
            </a:r>
            <a:r>
              <a:rPr lang="en-US" altLang="x-none"/>
              <a:t> has the following syntax: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838200" y="3641725"/>
            <a:ext cx="71961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latin typeface="Courier New" charset="0"/>
              </a:rPr>
              <a:t>for ( </a:t>
            </a:r>
            <a:r>
              <a:rPr lang="en-US" altLang="x-none" sz="2000" b="1" i="1">
                <a:solidFill>
                  <a:srgbClr val="008000"/>
                </a:solidFill>
                <a:latin typeface="Courier New" charset="0"/>
              </a:rPr>
              <a:t>initialization</a:t>
            </a:r>
            <a:r>
              <a:rPr lang="en-US" altLang="x-none" sz="2000" b="1">
                <a:latin typeface="Courier New" charset="0"/>
              </a:rPr>
              <a:t> ; </a:t>
            </a:r>
            <a:r>
              <a:rPr lang="en-US" altLang="x-none" sz="2000" b="1" i="1">
                <a:solidFill>
                  <a:srgbClr val="008000"/>
                </a:solidFill>
                <a:latin typeface="Courier New" charset="0"/>
              </a:rPr>
              <a:t>condition</a:t>
            </a:r>
            <a:r>
              <a:rPr lang="en-US" altLang="x-none" sz="2000" b="1">
                <a:latin typeface="Courier New" charset="0"/>
              </a:rPr>
              <a:t> ; </a:t>
            </a:r>
            <a:r>
              <a:rPr lang="en-US" altLang="x-none" sz="2000" b="1" i="1">
                <a:solidFill>
                  <a:srgbClr val="008000"/>
                </a:solidFill>
                <a:latin typeface="Courier New" charset="0"/>
              </a:rPr>
              <a:t>increment</a:t>
            </a:r>
            <a:r>
              <a:rPr lang="en-US" altLang="x-none" sz="2000" b="1">
                <a:latin typeface="Courier New" charset="0"/>
              </a:rPr>
              <a:t> 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 i="1">
                <a:solidFill>
                  <a:srgbClr val="008000"/>
                </a:solidFill>
                <a:latin typeface="Courier New" charset="0"/>
              </a:rPr>
              <a:t>statement</a:t>
            </a:r>
            <a:r>
              <a:rPr lang="en-US" altLang="x-none" sz="2000" b="1">
                <a:latin typeface="Courier New" charset="0"/>
              </a:rPr>
              <a:t>;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016000" y="2117725"/>
            <a:ext cx="2957513" cy="1387475"/>
            <a:chOff x="908" y="1286"/>
            <a:chExt cx="1863" cy="874"/>
          </a:xfrm>
        </p:grpSpPr>
        <p:sp>
          <p:nvSpPr>
            <p:cNvPr id="56333" name="Text Box 9"/>
            <p:cNvSpPr txBox="1">
              <a:spLocks noChangeArrowheads="1"/>
            </p:cNvSpPr>
            <p:nvPr/>
          </p:nvSpPr>
          <p:spPr bwMode="auto">
            <a:xfrm>
              <a:off x="908" y="1286"/>
              <a:ext cx="1863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The </a:t>
              </a:r>
              <a:r>
                <a:rPr lang="en-US" altLang="x-none" sz="2000" b="1" i="1">
                  <a:solidFill>
                    <a:srgbClr val="008000"/>
                  </a:solidFill>
                  <a:latin typeface="Courier New" charset="0"/>
                </a:rPr>
                <a:t>initialization</a:t>
              </a:r>
              <a:endParaRPr lang="en-US" altLang="x-none" sz="2000" b="1">
                <a:solidFill>
                  <a:srgbClr val="008000"/>
                </a:solidFill>
                <a:latin typeface="Arial Unicode MS" charset="0"/>
              </a:endParaRPr>
            </a:p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is executed once</a:t>
              </a:r>
            </a:p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before the loop begins</a:t>
              </a:r>
              <a:endParaRPr lang="en-US" altLang="x-none">
                <a:latin typeface="Arial Unicode MS" charset="0"/>
              </a:endParaRPr>
            </a:p>
          </p:txBody>
        </p:sp>
        <p:sp>
          <p:nvSpPr>
            <p:cNvPr id="56334" name="Line 10"/>
            <p:cNvSpPr>
              <a:spLocks noChangeShapeType="1"/>
            </p:cNvSpPr>
            <p:nvPr/>
          </p:nvSpPr>
          <p:spPr bwMode="auto">
            <a:xfrm>
              <a:off x="1824" y="1920"/>
              <a:ext cx="96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370388" y="2117725"/>
            <a:ext cx="3397250" cy="1371600"/>
            <a:chOff x="3021" y="1248"/>
            <a:chExt cx="2140" cy="864"/>
          </a:xfrm>
        </p:grpSpPr>
        <p:sp>
          <p:nvSpPr>
            <p:cNvPr id="56331" name="Text Box 12"/>
            <p:cNvSpPr txBox="1">
              <a:spLocks noChangeArrowheads="1"/>
            </p:cNvSpPr>
            <p:nvPr/>
          </p:nvSpPr>
          <p:spPr bwMode="auto">
            <a:xfrm>
              <a:off x="3021" y="1248"/>
              <a:ext cx="2140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solidFill>
                    <a:srgbClr val="000000"/>
                  </a:solidFill>
                  <a:latin typeface="Arial Unicode MS" charset="0"/>
                </a:rPr>
                <a:t>The </a:t>
              </a:r>
              <a:r>
                <a:rPr lang="en-US" altLang="x-none" sz="2000" b="1" i="1">
                  <a:solidFill>
                    <a:srgbClr val="008000"/>
                  </a:solidFill>
                  <a:latin typeface="Courier New" charset="0"/>
                </a:rPr>
                <a:t>statement</a:t>
              </a: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 </a:t>
              </a:r>
              <a:r>
                <a:rPr lang="en-US" altLang="x-none" sz="2000" b="1">
                  <a:solidFill>
                    <a:srgbClr val="000000"/>
                  </a:solidFill>
                  <a:latin typeface="Arial Unicode MS" charset="0"/>
                </a:rPr>
                <a:t>is</a:t>
              </a:r>
            </a:p>
            <a:p>
              <a:pPr algn="ctr" eaLnBrk="1" hangingPunct="1"/>
              <a:r>
                <a:rPr lang="en-US" altLang="x-none" sz="2000" b="1">
                  <a:solidFill>
                    <a:srgbClr val="000000"/>
                  </a:solidFill>
                  <a:latin typeface="Arial Unicode MS" charset="0"/>
                </a:rPr>
                <a:t>executed until the</a:t>
              </a:r>
            </a:p>
            <a:p>
              <a:pPr algn="ctr" eaLnBrk="1" hangingPunct="1"/>
              <a:r>
                <a:rPr lang="en-US" altLang="x-none" sz="2000" b="1" i="1">
                  <a:solidFill>
                    <a:srgbClr val="000000"/>
                  </a:solidFill>
                  <a:latin typeface="Courier New" charset="0"/>
                </a:rPr>
                <a:t>condition</a:t>
              </a:r>
              <a:r>
                <a:rPr lang="en-US" altLang="x-none" sz="2000" b="1">
                  <a:solidFill>
                    <a:srgbClr val="000000"/>
                  </a:solidFill>
                  <a:latin typeface="Arial Unicode MS" charset="0"/>
                </a:rPr>
                <a:t> becomes false</a:t>
              </a:r>
              <a:endParaRPr lang="en-US" altLang="x-none">
                <a:solidFill>
                  <a:srgbClr val="000000"/>
                </a:solidFill>
                <a:latin typeface="Arial Unicode MS" charset="0"/>
              </a:endParaRPr>
            </a:p>
          </p:txBody>
        </p:sp>
        <p:sp>
          <p:nvSpPr>
            <p:cNvPr id="56332" name="Line 13"/>
            <p:cNvSpPr>
              <a:spLocks noChangeShapeType="1"/>
            </p:cNvSpPr>
            <p:nvPr/>
          </p:nvSpPr>
          <p:spPr bwMode="auto">
            <a:xfrm flipH="1">
              <a:off x="3648" y="1872"/>
              <a:ext cx="192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689350" y="4159250"/>
            <a:ext cx="4586288" cy="1174750"/>
            <a:chOff x="2592" y="2534"/>
            <a:chExt cx="2889" cy="740"/>
          </a:xfrm>
        </p:grpSpPr>
        <p:sp>
          <p:nvSpPr>
            <p:cNvPr id="56329" name="Text Box 15"/>
            <p:cNvSpPr txBox="1">
              <a:spLocks noChangeArrowheads="1"/>
            </p:cNvSpPr>
            <p:nvPr/>
          </p:nvSpPr>
          <p:spPr bwMode="auto">
            <a:xfrm>
              <a:off x="2592" y="2832"/>
              <a:ext cx="288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solidFill>
                    <a:srgbClr val="000000"/>
                  </a:solidFill>
                  <a:latin typeface="Arial Unicode MS" charset="0"/>
                </a:rPr>
                <a:t>The </a:t>
              </a:r>
              <a:r>
                <a:rPr lang="en-US" altLang="x-none" sz="2000" b="1" i="1">
                  <a:solidFill>
                    <a:srgbClr val="008000"/>
                  </a:solidFill>
                  <a:latin typeface="Courier New" charset="0"/>
                </a:rPr>
                <a:t>increment</a:t>
              </a: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 </a:t>
              </a:r>
              <a:r>
                <a:rPr lang="en-US" altLang="x-none" sz="2000" b="1">
                  <a:solidFill>
                    <a:srgbClr val="000000"/>
                  </a:solidFill>
                  <a:latin typeface="Arial Unicode MS" charset="0"/>
                </a:rPr>
                <a:t>portion is executed at the end of each iteration</a:t>
              </a:r>
            </a:p>
          </p:txBody>
        </p:sp>
        <p:sp>
          <p:nvSpPr>
            <p:cNvPr id="56330" name="Line 16"/>
            <p:cNvSpPr>
              <a:spLocks noChangeShapeType="1"/>
            </p:cNvSpPr>
            <p:nvPr/>
          </p:nvSpPr>
          <p:spPr bwMode="auto">
            <a:xfrm flipV="1">
              <a:off x="4217" y="2534"/>
              <a:ext cx="199" cy="29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328" name="Footer Placeholder 1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Logic of a for loop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314700" y="3506788"/>
            <a:ext cx="1600200" cy="1065212"/>
            <a:chOff x="2424" y="2209"/>
            <a:chExt cx="1008" cy="671"/>
          </a:xfrm>
        </p:grpSpPr>
        <p:sp>
          <p:nvSpPr>
            <p:cNvPr id="57367" name="Rectangle 5"/>
            <p:cNvSpPr>
              <a:spLocks noChangeArrowheads="1"/>
            </p:cNvSpPr>
            <p:nvPr/>
          </p:nvSpPr>
          <p:spPr bwMode="auto">
            <a:xfrm>
              <a:off x="2424" y="2640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7368" name="Text Box 6"/>
            <p:cNvSpPr txBox="1">
              <a:spLocks noChangeArrowheads="1"/>
            </p:cNvSpPr>
            <p:nvPr/>
          </p:nvSpPr>
          <p:spPr bwMode="auto">
            <a:xfrm>
              <a:off x="2509" y="2640"/>
              <a:ext cx="8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latin typeface="Arial Unicode MS" charset="0"/>
                </a:rPr>
                <a:t>statement</a:t>
              </a:r>
              <a:endParaRPr lang="en-US" altLang="x-none">
                <a:latin typeface="Arial Unicode MS" charset="0"/>
              </a:endParaRPr>
            </a:p>
          </p:txBody>
        </p:sp>
        <p:cxnSp>
          <p:nvCxnSpPr>
            <p:cNvPr id="57369" name="AutoShape 7"/>
            <p:cNvCxnSpPr>
              <a:cxnSpLocks noChangeShapeType="1"/>
              <a:stCxn id="57365" idx="2"/>
              <a:endCxn id="57367" idx="0"/>
            </p:cNvCxnSpPr>
            <p:nvPr/>
          </p:nvCxnSpPr>
          <p:spPr bwMode="auto">
            <a:xfrm rot="5400000">
              <a:off x="2712" y="2424"/>
              <a:ext cx="432" cy="1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370" name="Text Box 8"/>
            <p:cNvSpPr txBox="1">
              <a:spLocks noChangeArrowheads="1"/>
            </p:cNvSpPr>
            <p:nvPr/>
          </p:nvSpPr>
          <p:spPr bwMode="auto">
            <a:xfrm>
              <a:off x="2930" y="2256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solidFill>
                    <a:srgbClr val="008000"/>
                  </a:solidFill>
                  <a:latin typeface="Arial Unicode MS" charset="0"/>
                </a:rPr>
                <a:t>true</a:t>
              </a:r>
              <a:endParaRPr lang="en-US" altLang="x-none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cxnSp>
        <p:nvCxnSpPr>
          <p:cNvPr id="70665" name="AutoShape 9"/>
          <p:cNvCxnSpPr>
            <a:cxnSpLocks noChangeShapeType="1"/>
          </p:cNvCxnSpPr>
          <p:nvPr/>
        </p:nvCxnSpPr>
        <p:spPr bwMode="auto">
          <a:xfrm rot="10800000">
            <a:off x="3124200" y="3009900"/>
            <a:ext cx="190500" cy="2057400"/>
          </a:xfrm>
          <a:prstGeom prst="bentConnector3">
            <a:avLst>
              <a:gd name="adj1" fmla="val 2200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124200" y="2195513"/>
            <a:ext cx="1981200" cy="1309687"/>
            <a:chOff x="2304" y="1383"/>
            <a:chExt cx="1248" cy="825"/>
          </a:xfrm>
        </p:grpSpPr>
        <p:grpSp>
          <p:nvGrpSpPr>
            <p:cNvPr id="57363" name="Group 28"/>
            <p:cNvGrpSpPr>
              <a:grpSpLocks/>
            </p:cNvGrpSpPr>
            <p:nvPr/>
          </p:nvGrpSpPr>
          <p:grpSpPr bwMode="auto">
            <a:xfrm>
              <a:off x="2304" y="1584"/>
              <a:ext cx="1248" cy="624"/>
              <a:chOff x="1968" y="1632"/>
              <a:chExt cx="1248" cy="624"/>
            </a:xfrm>
          </p:grpSpPr>
          <p:sp>
            <p:nvSpPr>
              <p:cNvPr id="57365" name="AutoShape 12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248" cy="624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1800"/>
              </a:p>
            </p:txBody>
          </p:sp>
          <p:sp>
            <p:nvSpPr>
              <p:cNvPr id="57366" name="Text Box 13"/>
              <p:cNvSpPr txBox="1">
                <a:spLocks noChangeArrowheads="1"/>
              </p:cNvSpPr>
              <p:nvPr/>
            </p:nvSpPr>
            <p:spPr bwMode="auto">
              <a:xfrm>
                <a:off x="2197" y="1742"/>
                <a:ext cx="79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1800" b="1">
                    <a:latin typeface="Arial Unicode MS" charset="0"/>
                  </a:rPr>
                  <a:t>condition</a:t>
                </a:r>
              </a:p>
              <a:p>
                <a:pPr algn="ctr" eaLnBrk="1" hangingPunct="1"/>
                <a:r>
                  <a:rPr lang="en-US" altLang="x-none" sz="1800" b="1">
                    <a:latin typeface="Arial Unicode MS" charset="0"/>
                  </a:rPr>
                  <a:t>evaluated</a:t>
                </a:r>
                <a:endParaRPr lang="en-US" altLang="x-none">
                  <a:latin typeface="Arial Unicode MS" charset="0"/>
                </a:endParaRPr>
              </a:p>
            </p:txBody>
          </p:sp>
        </p:grpSp>
        <p:cxnSp>
          <p:nvCxnSpPr>
            <p:cNvPr id="57364" name="AutoShape 14"/>
            <p:cNvCxnSpPr>
              <a:cxnSpLocks noChangeShapeType="1"/>
              <a:stCxn id="57357" idx="2"/>
              <a:endCxn id="57365" idx="0"/>
            </p:cNvCxnSpPr>
            <p:nvPr/>
          </p:nvCxnSpPr>
          <p:spPr bwMode="auto">
            <a:xfrm rot="5400000">
              <a:off x="2828" y="1483"/>
              <a:ext cx="201" cy="1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4078288" y="3009900"/>
            <a:ext cx="2474912" cy="2895600"/>
            <a:chOff x="2592" y="1896"/>
            <a:chExt cx="1559" cy="1824"/>
          </a:xfrm>
        </p:grpSpPr>
        <p:cxnSp>
          <p:nvCxnSpPr>
            <p:cNvPr id="57361" name="AutoShape 16"/>
            <p:cNvCxnSpPr>
              <a:cxnSpLocks noChangeShapeType="1"/>
              <a:stCxn id="57365" idx="3"/>
            </p:cNvCxnSpPr>
            <p:nvPr/>
          </p:nvCxnSpPr>
          <p:spPr bwMode="auto">
            <a:xfrm flipH="1">
              <a:off x="2592" y="1896"/>
              <a:ext cx="624" cy="1824"/>
            </a:xfrm>
            <a:prstGeom prst="bentConnector4">
              <a:avLst>
                <a:gd name="adj1" fmla="val -23079"/>
                <a:gd name="adj2" fmla="val 87444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362" name="Text Box 17"/>
            <p:cNvSpPr txBox="1">
              <a:spLocks noChangeArrowheads="1"/>
            </p:cNvSpPr>
            <p:nvPr/>
          </p:nvSpPr>
          <p:spPr bwMode="auto">
            <a:xfrm>
              <a:off x="3709" y="2256"/>
              <a:ext cx="4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solidFill>
                    <a:srgbClr val="008000"/>
                  </a:solidFill>
                  <a:latin typeface="Arial Unicode MS" charset="0"/>
                </a:rPr>
                <a:t>false</a:t>
              </a:r>
              <a:endParaRPr lang="en-US" altLang="x-none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3314700" y="4556125"/>
            <a:ext cx="1600200" cy="701675"/>
            <a:chOff x="2424" y="2870"/>
            <a:chExt cx="1008" cy="442"/>
          </a:xfrm>
        </p:grpSpPr>
        <p:sp>
          <p:nvSpPr>
            <p:cNvPr id="57358" name="Rectangle 20"/>
            <p:cNvSpPr>
              <a:spLocks noChangeArrowheads="1"/>
            </p:cNvSpPr>
            <p:nvPr/>
          </p:nvSpPr>
          <p:spPr bwMode="auto">
            <a:xfrm>
              <a:off x="2424" y="3072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7359" name="Text Box 21"/>
            <p:cNvSpPr txBox="1">
              <a:spLocks noChangeArrowheads="1"/>
            </p:cNvSpPr>
            <p:nvPr/>
          </p:nvSpPr>
          <p:spPr bwMode="auto">
            <a:xfrm>
              <a:off x="2524" y="3072"/>
              <a:ext cx="8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latin typeface="Arial Unicode MS" charset="0"/>
                </a:rPr>
                <a:t>increment</a:t>
              </a:r>
              <a:endParaRPr lang="en-US" altLang="x-none">
                <a:latin typeface="Arial Unicode MS" charset="0"/>
              </a:endParaRPr>
            </a:p>
          </p:txBody>
        </p:sp>
        <p:cxnSp>
          <p:nvCxnSpPr>
            <p:cNvPr id="57360" name="AutoShape 22"/>
            <p:cNvCxnSpPr>
              <a:cxnSpLocks noChangeShapeType="1"/>
              <a:stCxn id="57368" idx="2"/>
              <a:endCxn id="57359" idx="0"/>
            </p:cNvCxnSpPr>
            <p:nvPr/>
          </p:nvCxnSpPr>
          <p:spPr bwMode="auto">
            <a:xfrm rot="16200000" flipH="1">
              <a:off x="2828" y="2971"/>
              <a:ext cx="201" cy="0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314700" y="1295400"/>
            <a:ext cx="1600200" cy="914400"/>
            <a:chOff x="2424" y="816"/>
            <a:chExt cx="1008" cy="576"/>
          </a:xfrm>
        </p:grpSpPr>
        <p:grpSp>
          <p:nvGrpSpPr>
            <p:cNvPr id="57354" name="Group 29"/>
            <p:cNvGrpSpPr>
              <a:grpSpLocks/>
            </p:cNvGrpSpPr>
            <p:nvPr/>
          </p:nvGrpSpPr>
          <p:grpSpPr bwMode="auto">
            <a:xfrm>
              <a:off x="2424" y="1152"/>
              <a:ext cx="1008" cy="240"/>
              <a:chOff x="2112" y="1200"/>
              <a:chExt cx="1008" cy="240"/>
            </a:xfrm>
          </p:grpSpPr>
          <p:sp>
            <p:nvSpPr>
              <p:cNvPr id="57356" name="Rectangle 25"/>
              <p:cNvSpPr>
                <a:spLocks noChangeArrowheads="1"/>
              </p:cNvSpPr>
              <p:nvPr/>
            </p:nvSpPr>
            <p:spPr bwMode="auto">
              <a:xfrm>
                <a:off x="2112" y="1200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1800"/>
              </a:p>
            </p:txBody>
          </p:sp>
          <p:sp>
            <p:nvSpPr>
              <p:cNvPr id="57357" name="Text Box 26"/>
              <p:cNvSpPr txBox="1">
                <a:spLocks noChangeArrowheads="1"/>
              </p:cNvSpPr>
              <p:nvPr/>
            </p:nvSpPr>
            <p:spPr bwMode="auto">
              <a:xfrm>
                <a:off x="2146" y="1200"/>
                <a:ext cx="94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1800" b="1">
                    <a:latin typeface="Arial Unicode MS" charset="0"/>
                  </a:rPr>
                  <a:t>initialization</a:t>
                </a:r>
                <a:endParaRPr lang="en-US" altLang="x-none">
                  <a:latin typeface="Arial Unicode MS" charset="0"/>
                </a:endParaRPr>
              </a:p>
            </p:txBody>
          </p:sp>
        </p:grpSp>
        <p:cxnSp>
          <p:nvCxnSpPr>
            <p:cNvPr id="57355" name="AutoShape 27"/>
            <p:cNvCxnSpPr>
              <a:cxnSpLocks noChangeShapeType="1"/>
              <a:endCxn id="57357" idx="0"/>
            </p:cNvCxnSpPr>
            <p:nvPr/>
          </p:nvCxnSpPr>
          <p:spPr bwMode="auto">
            <a:xfrm>
              <a:off x="2928" y="816"/>
              <a:ext cx="0" cy="33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7353" name="Footer Placeholder 2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209800" y="1500188"/>
            <a:ext cx="6740948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switch</a:t>
            </a:r>
            <a:r>
              <a:rPr lang="en-US" sz="2400" b="1" dirty="0">
                <a:latin typeface="+mn-lt"/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Conditional Operator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do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for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smtClean="0"/>
              <a:t>Using Loops </a:t>
            </a:r>
            <a:r>
              <a:rPr lang="en-US" sz="2400" b="1" dirty="0"/>
              <a:t>and </a:t>
            </a:r>
            <a:r>
              <a:rPr lang="en-US" sz="2400" b="1" dirty="0" smtClean="0"/>
              <a:t>Conditionals with Graphics</a:t>
            </a:r>
            <a:endParaRPr lang="en-US" sz="2400" b="1" dirty="0"/>
          </a:p>
          <a:p>
            <a:pPr>
              <a:spcBef>
                <a:spcPct val="50000"/>
              </a:spcBef>
              <a:defRPr/>
            </a:pPr>
            <a:r>
              <a:rPr lang="en-US" sz="2400" b="1" dirty="0" smtClean="0"/>
              <a:t>Graphic Transformations</a:t>
            </a:r>
            <a:endParaRPr lang="en-US" sz="2400" b="1" dirty="0"/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1371600" y="155733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for Statement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572000"/>
          </a:xfrm>
        </p:spPr>
        <p:txBody>
          <a:bodyPr/>
          <a:lstStyle/>
          <a:p>
            <a:r>
              <a:rPr lang="en-US" altLang="x-none"/>
              <a:t>A </a:t>
            </a:r>
            <a:r>
              <a:rPr lang="en-US" altLang="x-none">
                <a:latin typeface="Courier New" charset="0"/>
              </a:rPr>
              <a:t>for</a:t>
            </a:r>
            <a:r>
              <a:rPr lang="en-US" altLang="x-none"/>
              <a:t> loop is functionally equivalent to the following </a:t>
            </a:r>
            <a:r>
              <a:rPr lang="en-US" altLang="x-none">
                <a:latin typeface="Courier New" charset="0"/>
              </a:rPr>
              <a:t>while</a:t>
            </a:r>
            <a:r>
              <a:rPr lang="en-US" altLang="x-none"/>
              <a:t> loop structure: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2459038" y="2549525"/>
            <a:ext cx="37131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 i="1">
                <a:solidFill>
                  <a:srgbClr val="008000"/>
                </a:solidFill>
                <a:latin typeface="Courier New" charset="0"/>
              </a:rPr>
              <a:t>initialization</a:t>
            </a:r>
            <a:r>
              <a:rPr lang="en-US" altLang="x-none" b="1">
                <a:latin typeface="Courier New" charset="0"/>
              </a:rPr>
              <a:t>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while ( </a:t>
            </a:r>
            <a:r>
              <a:rPr lang="en-US" altLang="x-none" b="1" i="1">
                <a:solidFill>
                  <a:srgbClr val="008000"/>
                </a:solidFill>
                <a:latin typeface="Courier New" charset="0"/>
              </a:rPr>
              <a:t>condition</a:t>
            </a:r>
            <a:r>
              <a:rPr lang="en-US" altLang="x-none" b="1">
                <a:latin typeface="Courier New" charset="0"/>
              </a:rPr>
              <a:t> )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</a:t>
            </a:r>
            <a:r>
              <a:rPr lang="en-US" altLang="x-none" b="1" i="1">
                <a:solidFill>
                  <a:srgbClr val="008000"/>
                </a:solidFill>
                <a:latin typeface="Courier New" charset="0"/>
              </a:rPr>
              <a:t>statement</a:t>
            </a:r>
            <a:r>
              <a:rPr lang="en-US" altLang="x-none" b="1">
                <a:latin typeface="Courier New" charset="0"/>
              </a:rPr>
              <a:t>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</a:t>
            </a:r>
            <a:r>
              <a:rPr lang="en-US" altLang="x-none" b="1" i="1">
                <a:solidFill>
                  <a:srgbClr val="008000"/>
                </a:solidFill>
                <a:latin typeface="Courier New" charset="0"/>
              </a:rPr>
              <a:t>increment</a:t>
            </a:r>
            <a:r>
              <a:rPr lang="en-US" altLang="x-none" b="1">
                <a:latin typeface="Courier New" charset="0"/>
              </a:rPr>
              <a:t>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}</a:t>
            </a:r>
          </a:p>
        </p:txBody>
      </p:sp>
      <p:sp>
        <p:nvSpPr>
          <p:cNvPr id="5837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for Statement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An example of a </a:t>
            </a:r>
            <a:r>
              <a:rPr lang="en-US" altLang="x-none">
                <a:latin typeface="Courier New" charset="0"/>
              </a:rPr>
              <a:t>for</a:t>
            </a:r>
            <a:r>
              <a:rPr lang="en-US" altLang="x-none"/>
              <a:t> loop: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		for (int count=1; count &lt;= 5; count++)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		   System.out.println(count);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initialization section can be used to declare a variable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Like a </a:t>
            </a:r>
            <a:r>
              <a:rPr lang="en-US" altLang="x-none">
                <a:latin typeface="Courier New" charset="0"/>
              </a:rPr>
              <a:t>while</a:t>
            </a:r>
            <a:r>
              <a:rPr lang="en-US" altLang="x-none"/>
              <a:t> loop, the condition of a </a:t>
            </a:r>
            <a:r>
              <a:rPr lang="en-US" altLang="x-none">
                <a:latin typeface="Courier New" charset="0"/>
              </a:rPr>
              <a:t>for</a:t>
            </a:r>
            <a:r>
              <a:rPr lang="en-US" altLang="x-none"/>
              <a:t> loop is tested prior to executing the loop body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Therefore, the body of a </a:t>
            </a:r>
            <a:r>
              <a:rPr lang="en-US" altLang="x-none">
                <a:latin typeface="Courier New" charset="0"/>
              </a:rPr>
              <a:t>for</a:t>
            </a:r>
            <a:r>
              <a:rPr lang="en-US" altLang="x-none"/>
              <a:t> loop will execute zero or more times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endParaRPr lang="en-US" altLang="x-none"/>
          </a:p>
        </p:txBody>
      </p:sp>
      <p:sp>
        <p:nvSpPr>
          <p:cNvPr id="59396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for Statement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</a:pPr>
            <a:r>
              <a:rPr lang="en-US" altLang="x-none"/>
              <a:t>The increment section can perform any calculation: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		for (int num=100; num &gt; 0; num -= 5)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		   System.out.println(num);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/>
              <a:t>loop is well suited for executing statements a specific number of times that can be calculated or determined in advance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Multiples.java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Stars.java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endParaRPr lang="en-US" altLang="x-none"/>
          </a:p>
        </p:txBody>
      </p:sp>
      <p:sp>
        <p:nvSpPr>
          <p:cNvPr id="60420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1443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Multiples.java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for loop.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Multiples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multiples of a user-specified number up to a user-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specified limit.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PER_LINE = 5;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value, limit, mult, count = 0;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System.out.print("Enter a positive value: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value = scan.nextInt();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052513"/>
            <a:ext cx="7910513" cy="458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System.out.print("Enter an upper limit: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limit = scan.nextInt();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System.out.println("The multiples of " + value + " between " +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value + " and " + limit + " (inclusive) are:");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(mult = value; mult &lt;= limit; mult += value)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System.out.print(mult + "\t");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  // Print a specific number of values per line of output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count++;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(count % PER_LINE == 0)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System.out.println();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3491" name="TextBox 5"/>
          <p:cNvSpPr txBox="1">
            <a:spLocks noChangeArrowheads="1"/>
          </p:cNvSpPr>
          <p:nvPr/>
        </p:nvSpPr>
        <p:spPr bwMode="auto">
          <a:xfrm>
            <a:off x="609600" y="1052513"/>
            <a:ext cx="7910513" cy="458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Enter an upper limit: 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limit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The multiples of " + value + " between " +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        value + " and " + limit + " (inclusive) are:");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mult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value;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mult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&lt;= limit;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mult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+= value)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mult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+ "\t");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  // Print a specific number of values per line of output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count++;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(count % PER_LINE == 0)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066800" y="838200"/>
            <a:ext cx="6894513" cy="47402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a positive value: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7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an upper limit: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400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The multiples of 7 between 7 and 400 (inclusive) are: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7	14	21	28	35	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42	49	56	63	70	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77	84	91	98	105	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112	119	126	133	140	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147	154	161	168	175	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182	189	196	203	210	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217	224	231	238	245	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252	259	266	273	280	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287	294	301	308	315	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322	329	336	343	350	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357	364	371	378	385	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392	399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4515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Stars.java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nested for loops.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Stars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a triangle shape using asterisk (star) characters.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MAX_ROWS = 10;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row = 1; row &lt;= MAX_ROWS; row++)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star = 1; star &lt;= row; star++)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System.out.print("*");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5539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Stars.java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nested for loops.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Stars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a triangle shape using asterisk (star) characters.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main(String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MAX_ROWS = 10;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row = 1; row &lt;= MAX_ROWS; row++)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star = 1; star &lt;= row; star++)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("*");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429000" y="517525"/>
            <a:ext cx="1600200" cy="32623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*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**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***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****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*****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******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*******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********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*********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**********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6656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6564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Write a code fragment that rolls a die 100 times and counts the number of times a 3 comes up.</a:t>
            </a:r>
          </a:p>
          <a:p>
            <a:pPr eaLnBrk="1" hangingPunct="1"/>
            <a:endParaRPr lang="en-US" altLang="x-none" sz="280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6758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7588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Write a code fragment that rolls a die 100 times and counts the number of times a 3 comes up.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1371600" y="2565400"/>
            <a:ext cx="64643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Die die = new Die();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 count = 0;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for (</a:t>
            </a:r>
            <a:r>
              <a:rPr lang="en-US" altLang="x-none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b="1" dirty="0" err="1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=1; </a:t>
            </a:r>
            <a:r>
              <a:rPr lang="en-US" altLang="x-none" b="1" dirty="0" err="1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 &lt;= 100; </a:t>
            </a:r>
            <a:r>
              <a:rPr lang="en-US" altLang="x-none" b="1" dirty="0" err="1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   if (</a:t>
            </a:r>
            <a:r>
              <a:rPr lang="en-US" altLang="x-none" b="1" dirty="0" err="1">
                <a:latin typeface="Courier New" charset="0"/>
                <a:ea typeface="Courier New" charset="0"/>
                <a:cs typeface="Courier New" charset="0"/>
              </a:rPr>
              <a:t>die.roll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() == 3)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      count++;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b="1" dirty="0" err="1">
                <a:latin typeface="Courier New" charset="0"/>
                <a:ea typeface="Courier New" charset="0"/>
                <a:cs typeface="Courier New" charset="0"/>
              </a:rPr>
              <a:t>Sytem.out.println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(count);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switch Statement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800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</a:t>
            </a:r>
            <a:r>
              <a:rPr lang="en-US" altLang="x-none" i="1"/>
              <a:t>switch statement</a:t>
            </a:r>
            <a:r>
              <a:rPr lang="en-US" altLang="x-none"/>
              <a:t> provides another way to decide which statement to execute next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switch</a:t>
            </a:r>
            <a:r>
              <a:rPr lang="en-US" altLang="x-none"/>
              <a:t> statement evaluates an expression, then attempts to match the result to one of several possible </a:t>
            </a:r>
            <a:r>
              <a:rPr lang="en-US" altLang="x-none" i="1"/>
              <a:t>cases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Each case contains a value and a list of statements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flow of control transfers to statement associated with the first case value that matches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for Statement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Each expression in the header of a </a:t>
            </a:r>
            <a:r>
              <a:rPr lang="en-US" altLang="x-none">
                <a:latin typeface="Courier New" charset="0"/>
              </a:rPr>
              <a:t>for</a:t>
            </a:r>
            <a:r>
              <a:rPr lang="en-US" altLang="x-none"/>
              <a:t> loop is optional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If the initialization is left out, no initialization is performed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If the condition is left out, it is always considered to be true, and therefore creates an infinite loop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If the increment is left out, no increment operation is performed</a:t>
            </a:r>
          </a:p>
        </p:txBody>
      </p:sp>
      <p:sp>
        <p:nvSpPr>
          <p:cNvPr id="6861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For-each Loops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</a:pPr>
            <a:r>
              <a:rPr lang="en-US" altLang="x-none"/>
              <a:t>A variant of the </a:t>
            </a:r>
            <a:r>
              <a:rPr lang="en-US" altLang="x-none">
                <a:latin typeface="Courier New" charset="0"/>
              </a:rPr>
              <a:t>for</a:t>
            </a:r>
            <a:r>
              <a:rPr lang="en-US" altLang="x-none"/>
              <a:t> loop simplifies the repetitive processing of items in an iterator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</a:pPr>
            <a:r>
              <a:rPr lang="en-US" altLang="x-none"/>
              <a:t>For example, suppose </a:t>
            </a:r>
            <a:r>
              <a:rPr lang="en-US" altLang="x-none">
                <a:latin typeface="Courier New" charset="0"/>
              </a:rPr>
              <a:t>bookList</a:t>
            </a:r>
            <a:r>
              <a:rPr lang="en-US" altLang="x-none"/>
              <a:t> is an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ArrayList&lt;Book&gt;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object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</a:pPr>
            <a:r>
              <a:rPr lang="en-US" altLang="x-none"/>
              <a:t>The following loop will print each book: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		for (Book myBook : bookList)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		   System.out.println(myBook);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</a:pPr>
            <a:r>
              <a:rPr lang="en-US" altLang="x-none"/>
              <a:t>This version of a for loop is often called a </a:t>
            </a:r>
            <a:r>
              <a:rPr lang="en-US" altLang="x-none" i="1"/>
              <a:t>for-each loop</a:t>
            </a:r>
          </a:p>
        </p:txBody>
      </p:sp>
      <p:sp>
        <p:nvSpPr>
          <p:cNvPr id="69636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For-each Loops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267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for-each loop can be used on any object that implements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Iterable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interface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eliminates the need to retrieve an iterator and call the </a:t>
            </a:r>
            <a:r>
              <a:rPr lang="en-US" altLang="x-none">
                <a:latin typeface="Courier New" charset="0"/>
              </a:rPr>
              <a:t>hasNext</a:t>
            </a:r>
            <a:r>
              <a:rPr lang="en-US" altLang="x-none"/>
              <a:t> and </a:t>
            </a:r>
            <a:r>
              <a:rPr lang="en-US" altLang="x-none">
                <a:latin typeface="Courier New" charset="0"/>
              </a:rPr>
              <a:t>next</a:t>
            </a:r>
            <a:r>
              <a:rPr lang="en-US" altLang="x-none"/>
              <a:t> methods explicitly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also will be helpful when processing arrays, which are discussed in Chapter 8</a:t>
            </a:r>
          </a:p>
        </p:txBody>
      </p:sp>
      <p:sp>
        <p:nvSpPr>
          <p:cNvPr id="7066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7168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0724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Write a for-each loop that prints all of the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Student </a:t>
            </a:r>
            <a:r>
              <a:rPr lang="en-US" altLang="x-none" sz="2800"/>
              <a:t>objects in an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ArrayList&lt;Student&gt;</a:t>
            </a:r>
            <a:r>
              <a:rPr lang="en-US" altLang="x-none" sz="2800">
                <a:ea typeface="Courier New" charset="0"/>
                <a:cs typeface="Courier New" charset="0"/>
              </a:rPr>
              <a:t> </a:t>
            </a:r>
            <a:r>
              <a:rPr lang="en-US" altLang="x-none" sz="2800"/>
              <a:t>object called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roster</a:t>
            </a:r>
            <a:r>
              <a:rPr lang="en-US" altLang="x-none" sz="2800"/>
              <a:t>.</a:t>
            </a:r>
          </a:p>
          <a:p>
            <a:pPr eaLnBrk="1" hangingPunct="1"/>
            <a:endParaRPr lang="en-US" altLang="x-none" sz="280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7270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0724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Write a for-each loop that prints all of the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Student </a:t>
            </a:r>
            <a:r>
              <a:rPr lang="en-US" altLang="x-none" sz="2800"/>
              <a:t>objects in an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ArrayList&lt;Student&gt;</a:t>
            </a:r>
            <a:r>
              <a:rPr lang="en-US" altLang="x-none" sz="2800">
                <a:ea typeface="Courier New" charset="0"/>
                <a:cs typeface="Courier New" charset="0"/>
              </a:rPr>
              <a:t> </a:t>
            </a:r>
            <a:r>
              <a:rPr lang="en-US" altLang="x-none" sz="2800"/>
              <a:t>object called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roster</a:t>
            </a:r>
            <a:r>
              <a:rPr lang="en-US" altLang="x-none" sz="2800"/>
              <a:t>.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1481138" y="2870200"/>
            <a:ext cx="6094412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for (Student student : roster)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(student);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209800" y="1500188"/>
            <a:ext cx="6740948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switch</a:t>
            </a:r>
            <a:r>
              <a:rPr lang="en-US" sz="2400" b="1" dirty="0">
                <a:latin typeface="+mn-lt"/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Conditional Operator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do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for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Using Loops and Conditionals with Graphics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Graphic Transformations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1371600" y="378936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7373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More Graphics</a:t>
            </a:r>
            <a:endParaRPr lang="en-US" altLang="x-none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267200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altLang="x-none" dirty="0"/>
              <a:t>Conditionals and loops enhance our ability to generate interesting graphics</a:t>
            </a:r>
          </a:p>
          <a:p>
            <a:pPr>
              <a:spcBef>
                <a:spcPct val="75000"/>
              </a:spcBef>
            </a:pPr>
            <a:r>
              <a:rPr lang="en-US" altLang="x-none" dirty="0"/>
              <a:t>See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Bullseye.java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ct val="75000"/>
              </a:spcBef>
            </a:pPr>
            <a:r>
              <a:rPr lang="en-US" altLang="x-none" dirty="0" smtClean="0"/>
              <a:t>See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Boxes.java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475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5779" name="TextBox 5"/>
          <p:cNvSpPr txBox="1">
            <a:spLocks noChangeArrowheads="1"/>
          </p:cNvSpPr>
          <p:nvPr/>
        </p:nvSpPr>
        <p:spPr bwMode="auto">
          <a:xfrm>
            <a:off x="381000" y="304800"/>
            <a:ext cx="8458200" cy="6035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javafx.scene.Group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javafx.scene.paint.Color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javafx.scene.shape.Circle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Bullseye.java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</a:t>
            </a:r>
            <a:r>
              <a:rPr lang="en-US" sz="1400" b="1" u="sng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Lewis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b="1" u="sng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Loftus</a:t>
            </a: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use of loops and conditionals to draw.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Bullseye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Displays a target using concentric black and white circles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and a red center.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Group root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Group();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Color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ringColor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Color.BLACK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Circle ring = null;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radius = 150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altLang="x-none" sz="1400" b="1" dirty="0">
              <a:solidFill>
                <a:srgbClr val="800000"/>
              </a:solidFill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88477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5779" name="TextBox 5"/>
          <p:cNvSpPr txBox="1">
            <a:spLocks noChangeArrowheads="1"/>
          </p:cNvSpPr>
          <p:nvPr/>
        </p:nvSpPr>
        <p:spPr bwMode="auto">
          <a:xfrm>
            <a:off x="381000" y="509111"/>
            <a:ext cx="8458200" cy="56630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count = 1; count &lt;= 8; count++)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ring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Circle(160, 160, radius);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ring.setFill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ringColor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root.getChildren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().add(ring); 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ringColor.equals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Color.BLACK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ringColor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Color.WHITE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ringColor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Color.BLACK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radius = radius - 20;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ring.setFill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Color.RED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Scene(root, 320, 320,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Color.CYAN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("Bullseye");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5779" name="TextBox 5"/>
          <p:cNvSpPr txBox="1">
            <a:spLocks noChangeArrowheads="1"/>
          </p:cNvSpPr>
          <p:nvPr/>
        </p:nvSpPr>
        <p:spPr bwMode="auto">
          <a:xfrm>
            <a:off x="381000" y="509111"/>
            <a:ext cx="8458200" cy="56630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count = 1; count &lt;= 8; count++)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ring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Circle(160, 160, radius);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ring.setFill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ringColor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root.getChildren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().add(ring); 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ringColor.equals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Color.BLACK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ringColor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Color.WHITE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ringColor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Color.BLACK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radius = radius - 20;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ring.setFill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Color.RED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Scene(root, 320, 320,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Color.CYAN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("Bullseye");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86000" y="381000"/>
            <a:ext cx="4572000" cy="4846320"/>
            <a:chOff x="2286000" y="381000"/>
            <a:chExt cx="4572000" cy="4846320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2286000" y="381000"/>
              <a:ext cx="4572000" cy="484632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x-none" altLang="x-none" sz="16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000" y="685800"/>
              <a:ext cx="4064000" cy="434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1843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switch Statement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687388"/>
          </a:xfrm>
        </p:spPr>
        <p:txBody>
          <a:bodyPr/>
          <a:lstStyle/>
          <a:p>
            <a:r>
              <a:rPr lang="en-US" altLang="x-none"/>
              <a:t>The general syntax of a </a:t>
            </a:r>
            <a:r>
              <a:rPr lang="en-US" altLang="x-none">
                <a:latin typeface="Courier New" charset="0"/>
              </a:rPr>
              <a:t>switch</a:t>
            </a:r>
            <a:r>
              <a:rPr lang="en-US" altLang="x-none"/>
              <a:t> statement is: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863850" y="2057400"/>
            <a:ext cx="338455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latin typeface="Courier New" charset="0"/>
              </a:rPr>
              <a:t>switch ( </a:t>
            </a:r>
            <a:r>
              <a:rPr lang="en-US" altLang="x-none" sz="2000" b="1" i="1">
                <a:solidFill>
                  <a:srgbClr val="008000"/>
                </a:solidFill>
                <a:latin typeface="Courier New" charset="0"/>
              </a:rPr>
              <a:t>expression</a:t>
            </a:r>
            <a:r>
              <a:rPr lang="en-US" altLang="x-none" sz="2000" b="1">
                <a:latin typeface="Courier New" charset="0"/>
              </a:rPr>
              <a:t> 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case </a:t>
            </a:r>
            <a:r>
              <a:rPr lang="en-US" altLang="x-none" sz="2000" b="1" i="1">
                <a:solidFill>
                  <a:srgbClr val="008000"/>
                </a:solidFill>
                <a:latin typeface="Courier New" charset="0"/>
              </a:rPr>
              <a:t>value1</a:t>
            </a:r>
            <a:r>
              <a:rPr lang="en-US" altLang="x-none" sz="2000" b="1" i="1">
                <a:solidFill>
                  <a:srgbClr val="FFFF99"/>
                </a:solidFill>
                <a:latin typeface="Courier New" charset="0"/>
              </a:rPr>
              <a:t> </a:t>
            </a:r>
            <a:r>
              <a:rPr lang="en-US" altLang="x-none" sz="2000" b="1">
                <a:latin typeface="Courier New" charset="0"/>
              </a:rPr>
              <a:t>: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</a:t>
            </a:r>
            <a:r>
              <a:rPr lang="en-US" altLang="x-none" sz="2000" b="1" i="1">
                <a:solidFill>
                  <a:srgbClr val="008000"/>
                </a:solidFill>
                <a:latin typeface="Courier New" charset="0"/>
              </a:rPr>
              <a:t>statement-list1</a:t>
            </a:r>
            <a:endParaRPr lang="en-US" altLang="x-none" sz="2000" b="1">
              <a:solidFill>
                <a:srgbClr val="008000"/>
              </a:solidFill>
              <a:latin typeface="Courier New" charset="0"/>
            </a:endParaRPr>
          </a:p>
          <a:p>
            <a:pPr eaLnBrk="1" hangingPunct="1"/>
            <a:r>
              <a:rPr lang="en-US" altLang="x-none" sz="2000" b="1">
                <a:latin typeface="Courier New" charset="0"/>
              </a:rPr>
              <a:t>   case </a:t>
            </a:r>
            <a:r>
              <a:rPr lang="en-US" altLang="x-none" sz="2000" b="1" i="1">
                <a:solidFill>
                  <a:srgbClr val="008000"/>
                </a:solidFill>
                <a:latin typeface="Courier New" charset="0"/>
              </a:rPr>
              <a:t>value2</a:t>
            </a:r>
            <a:r>
              <a:rPr lang="en-US" altLang="x-none" sz="2000" b="1" i="1">
                <a:solidFill>
                  <a:srgbClr val="FFFF99"/>
                </a:solidFill>
                <a:latin typeface="Courier New" charset="0"/>
              </a:rPr>
              <a:t> </a:t>
            </a:r>
            <a:r>
              <a:rPr lang="en-US" altLang="x-none" sz="2000" b="1">
                <a:latin typeface="Courier New" charset="0"/>
              </a:rPr>
              <a:t>: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</a:t>
            </a:r>
            <a:r>
              <a:rPr lang="en-US" altLang="x-none" sz="2000" b="1" i="1">
                <a:solidFill>
                  <a:srgbClr val="008000"/>
                </a:solidFill>
                <a:latin typeface="Courier New" charset="0"/>
              </a:rPr>
              <a:t>statement-list2</a:t>
            </a:r>
            <a:endParaRPr lang="en-US" altLang="x-none" sz="2000" b="1">
              <a:solidFill>
                <a:srgbClr val="008000"/>
              </a:solidFill>
              <a:latin typeface="Courier New" charset="0"/>
            </a:endParaRPr>
          </a:p>
          <a:p>
            <a:pPr eaLnBrk="1" hangingPunct="1"/>
            <a:r>
              <a:rPr lang="en-US" altLang="x-none" sz="2000" b="1">
                <a:latin typeface="Courier New" charset="0"/>
              </a:rPr>
              <a:t>   case 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value3</a:t>
            </a:r>
            <a:r>
              <a:rPr lang="en-US" altLang="x-none" sz="2000" b="1">
                <a:latin typeface="Courier New" charset="0"/>
              </a:rPr>
              <a:t> :</a:t>
            </a:r>
            <a:endParaRPr lang="en-US" altLang="x-none" sz="2000" b="1">
              <a:solidFill>
                <a:srgbClr val="FFFF99"/>
              </a:solidFill>
              <a:latin typeface="Courier New" charset="0"/>
            </a:endParaRPr>
          </a:p>
          <a:p>
            <a:pPr eaLnBrk="1" hangingPunct="1"/>
            <a:r>
              <a:rPr lang="en-US" altLang="x-none" sz="2000" b="1">
                <a:solidFill>
                  <a:srgbClr val="FFFF99"/>
                </a:solidFill>
                <a:latin typeface="Courier New" charset="0"/>
              </a:rPr>
              <a:t>      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statement-list3</a:t>
            </a:r>
          </a:p>
          <a:p>
            <a:pPr eaLnBrk="1" hangingPunct="1"/>
            <a:r>
              <a:rPr lang="en-US" altLang="x-none" sz="2000" b="1">
                <a:solidFill>
                  <a:srgbClr val="FFFF99"/>
                </a:solidFill>
                <a:latin typeface="Courier New" charset="0"/>
              </a:rPr>
              <a:t>   </a:t>
            </a:r>
            <a:r>
              <a:rPr lang="en-US" altLang="x-none" sz="2000" b="1">
                <a:latin typeface="Courier New" charset="0"/>
              </a:rPr>
              <a:t>case</a:t>
            </a:r>
            <a:r>
              <a:rPr lang="en-US" altLang="x-none" sz="2000" b="1">
                <a:solidFill>
                  <a:srgbClr val="FFFF99"/>
                </a:solidFill>
                <a:latin typeface="Courier New" charset="0"/>
              </a:rPr>
              <a:t>  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...</a:t>
            </a:r>
          </a:p>
          <a:p>
            <a:pPr eaLnBrk="1" hangingPunct="1"/>
            <a:endParaRPr lang="en-US" altLang="x-none" sz="2000" b="1">
              <a:latin typeface="Courier New" charset="0"/>
            </a:endParaRP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065213" y="2032000"/>
            <a:ext cx="1754187" cy="1938338"/>
            <a:chOff x="671" y="1280"/>
            <a:chExt cx="1105" cy="1221"/>
          </a:xfrm>
        </p:grpSpPr>
        <p:sp>
          <p:nvSpPr>
            <p:cNvPr id="32778" name="Text Box 6"/>
            <p:cNvSpPr txBox="1">
              <a:spLocks noChangeArrowheads="1"/>
            </p:cNvSpPr>
            <p:nvPr/>
          </p:nvSpPr>
          <p:spPr bwMode="auto">
            <a:xfrm>
              <a:off x="671" y="1280"/>
              <a:ext cx="746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switch</a:t>
              </a:r>
            </a:p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and</a:t>
              </a:r>
            </a:p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case</a:t>
              </a:r>
            </a:p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are</a:t>
              </a:r>
            </a:p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reserved</a:t>
              </a:r>
            </a:p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words</a:t>
              </a:r>
            </a:p>
          </p:txBody>
        </p:sp>
        <p:sp>
          <p:nvSpPr>
            <p:cNvPr id="32779" name="Line 7"/>
            <p:cNvSpPr>
              <a:spLocks noChangeShapeType="1"/>
            </p:cNvSpPr>
            <p:nvPr/>
          </p:nvSpPr>
          <p:spPr bwMode="auto">
            <a:xfrm>
              <a:off x="1296" y="1776"/>
              <a:ext cx="48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Line 8"/>
            <p:cNvSpPr>
              <a:spLocks noChangeShapeType="1"/>
            </p:cNvSpPr>
            <p:nvPr/>
          </p:nvSpPr>
          <p:spPr bwMode="auto">
            <a:xfrm flipV="1">
              <a:off x="1296" y="1584"/>
              <a:ext cx="432" cy="19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553200" y="3733800"/>
            <a:ext cx="2303463" cy="1768475"/>
            <a:chOff x="4272" y="2448"/>
            <a:chExt cx="1451" cy="1114"/>
          </a:xfrm>
        </p:grpSpPr>
        <p:sp>
          <p:nvSpPr>
            <p:cNvPr id="32776" name="Text Box 10"/>
            <p:cNvSpPr txBox="1">
              <a:spLocks noChangeArrowheads="1"/>
            </p:cNvSpPr>
            <p:nvPr/>
          </p:nvSpPr>
          <p:spPr bwMode="auto">
            <a:xfrm>
              <a:off x="4272" y="2736"/>
              <a:ext cx="1451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 b="1">
                  <a:solidFill>
                    <a:srgbClr val="000000"/>
                  </a:solidFill>
                  <a:latin typeface="Arial Unicode MS" charset="0"/>
                </a:rPr>
                <a:t>If </a:t>
              </a:r>
              <a:r>
                <a:rPr lang="en-US" altLang="x-none" sz="2000" b="1" i="1">
                  <a:solidFill>
                    <a:srgbClr val="000000"/>
                  </a:solidFill>
                  <a:latin typeface="Courier New" charset="0"/>
                </a:rPr>
                <a:t>expression</a:t>
              </a:r>
              <a:endParaRPr lang="en-US" altLang="x-none" sz="2000" b="1">
                <a:solidFill>
                  <a:srgbClr val="000000"/>
                </a:solidFill>
                <a:latin typeface="Courier New" charset="0"/>
              </a:endParaRPr>
            </a:p>
            <a:p>
              <a:pPr eaLnBrk="1" hangingPunct="1"/>
              <a:r>
                <a:rPr lang="en-US" altLang="x-none" sz="2000" b="1">
                  <a:solidFill>
                    <a:srgbClr val="000000"/>
                  </a:solidFill>
                  <a:latin typeface="Arial Unicode MS" charset="0"/>
                </a:rPr>
                <a:t>matches </a:t>
              </a:r>
              <a:r>
                <a:rPr lang="en-US" altLang="x-none" sz="2000" b="1" i="1">
                  <a:solidFill>
                    <a:srgbClr val="000000"/>
                  </a:solidFill>
                  <a:latin typeface="Courier New" charset="0"/>
                </a:rPr>
                <a:t>value2</a:t>
              </a:r>
              <a:r>
                <a:rPr lang="en-US" altLang="x-none" sz="2000" b="1">
                  <a:solidFill>
                    <a:srgbClr val="000000"/>
                  </a:solidFill>
                  <a:latin typeface="Arial Unicode MS" charset="0"/>
                </a:rPr>
                <a:t>,</a:t>
              </a:r>
            </a:p>
            <a:p>
              <a:pPr eaLnBrk="1" hangingPunct="1"/>
              <a:r>
                <a:rPr lang="en-US" altLang="x-none" sz="2000" b="1">
                  <a:solidFill>
                    <a:srgbClr val="000000"/>
                  </a:solidFill>
                  <a:latin typeface="Arial Unicode MS" charset="0"/>
                </a:rPr>
                <a:t>control jumps</a:t>
              </a:r>
            </a:p>
            <a:p>
              <a:pPr eaLnBrk="1" hangingPunct="1"/>
              <a:r>
                <a:rPr lang="en-US" altLang="x-none" sz="2000" b="1">
                  <a:solidFill>
                    <a:srgbClr val="000000"/>
                  </a:solidFill>
                  <a:latin typeface="Arial Unicode MS" charset="0"/>
                </a:rPr>
                <a:t>to here</a:t>
              </a:r>
            </a:p>
          </p:txBody>
        </p:sp>
        <p:cxnSp>
          <p:nvCxnSpPr>
            <p:cNvPr id="32777" name="AutoShape 11"/>
            <p:cNvCxnSpPr>
              <a:cxnSpLocks noChangeShapeType="1"/>
              <a:stCxn id="32776" idx="0"/>
            </p:cNvCxnSpPr>
            <p:nvPr/>
          </p:nvCxnSpPr>
          <p:spPr bwMode="auto">
            <a:xfrm rot="5400000" flipH="1">
              <a:off x="4426" y="2294"/>
              <a:ext cx="288" cy="595"/>
            </a:xfrm>
            <a:prstGeom prst="bentConnector2">
              <a:avLst/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775" name="Footer Placeholder 1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9875" name="TextBox 5"/>
          <p:cNvSpPr txBox="1">
            <a:spLocks noChangeArrowheads="1"/>
          </p:cNvSpPr>
          <p:nvPr/>
        </p:nvSpPr>
        <p:spPr bwMode="auto">
          <a:xfrm>
            <a:off x="381000" y="228600"/>
            <a:ext cx="8458200" cy="60939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java.util.Random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javafx.scene.Group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javafx.scene.paint.Color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javafx.scene.shape.Rectangle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Boxes.java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</a:t>
            </a:r>
            <a:r>
              <a:rPr lang="en-US" sz="1400" b="1" u="sng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Lewis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b="1" u="sng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Loftus</a:t>
            </a: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use of loops and conditionals to draw.</a:t>
            </a:r>
          </a:p>
          <a:p>
            <a:r>
              <a:rPr lang="en-US" sz="1400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Boxes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Displays multiple rectangles with random width and height in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random locations. Narrow and short boxes are highlighted with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a fill color.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Group root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Group();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Random gen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Random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 smtClean="0"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altLang="x-none" sz="1400" b="1" dirty="0">
              <a:solidFill>
                <a:srgbClr val="800000"/>
              </a:solidFill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9875" name="TextBox 5"/>
          <p:cNvSpPr txBox="1">
            <a:spLocks noChangeArrowheads="1"/>
          </p:cNvSpPr>
          <p:nvPr/>
        </p:nvSpPr>
        <p:spPr bwMode="auto">
          <a:xfrm>
            <a:off x="381000" y="609600"/>
            <a:ext cx="8458200" cy="53949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count = 1; count &lt;= 50; count++)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x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gen.nextInt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(350) + 1;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y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gen.nextInt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(350) + 1;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width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gen.nextInt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(50) + 1;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height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gen.nextInt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(50) + 1;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Color fill = null;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(width &lt; 10)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fill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Color.YELLOW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 if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(height &lt; 10)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fill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Color.GREEN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Rectangle box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Rectangle(x, y, width, height);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box.setStroke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Color.WHITE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box.setFill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(fill);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root.getChildren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().add(box); 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}        </a:t>
            </a:r>
          </a:p>
          <a:p>
            <a:pPr eaLnBrk="1" hangingPunct="1"/>
            <a:endParaRPr lang="en-US" altLang="x-none" sz="1400" b="1" dirty="0" smtClean="0"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altLang="x-none" sz="1400" b="1" dirty="0">
              <a:solidFill>
                <a:srgbClr val="800000"/>
              </a:solidFill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45349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9875" name="TextBox 5"/>
          <p:cNvSpPr txBox="1">
            <a:spLocks noChangeArrowheads="1"/>
          </p:cNvSpPr>
          <p:nvPr/>
        </p:nvSpPr>
        <p:spPr bwMode="auto">
          <a:xfrm>
            <a:off x="381000" y="755809"/>
            <a:ext cx="8458200" cy="22159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Scene(root, 400, 400,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Color.BLACK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("Boxes");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21901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9875" name="TextBox 5"/>
          <p:cNvSpPr txBox="1">
            <a:spLocks noChangeArrowheads="1"/>
          </p:cNvSpPr>
          <p:nvPr/>
        </p:nvSpPr>
        <p:spPr bwMode="auto">
          <a:xfrm>
            <a:off x="381000" y="755809"/>
            <a:ext cx="8458200" cy="22159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Scene(root, 400, 400,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Color.BLACK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("Boxes");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28800" y="381000"/>
            <a:ext cx="5577840" cy="5852160"/>
            <a:chOff x="1905000" y="457200"/>
            <a:chExt cx="5577840" cy="5852160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1905000" y="457200"/>
              <a:ext cx="5577840" cy="585216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x-none" altLang="x-none" sz="16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9000" y="736600"/>
              <a:ext cx="5080000" cy="535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855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209800" y="1500188"/>
            <a:ext cx="6740948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switch</a:t>
            </a:r>
            <a:r>
              <a:rPr lang="en-US" sz="2400" b="1" dirty="0">
                <a:latin typeface="+mn-lt"/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Conditional Operator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do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The </a:t>
            </a:r>
            <a:r>
              <a:rPr lang="en-US" sz="2400" b="1" dirty="0">
                <a:latin typeface="Courier New"/>
                <a:cs typeface="Courier New"/>
              </a:rPr>
              <a:t>for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/>
              <a:t>Statement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Using Loops and Conditionals with Graphics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/>
              <a:t>Graphic Transformations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1371600" y="4359275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84997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Graphic Transformations</a:t>
            </a:r>
            <a:endParaRPr lang="en-US" altLang="x-none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267200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altLang="x-none" dirty="0" smtClean="0"/>
              <a:t>A JavaFX </a:t>
            </a:r>
            <a:r>
              <a:rPr lang="en-US" altLang="x-none" i="1" dirty="0" smtClean="0"/>
              <a:t>transformation</a:t>
            </a:r>
            <a:r>
              <a:rPr lang="en-US" altLang="x-none" dirty="0" smtClean="0"/>
              <a:t> changes the way a node is presented visually</a:t>
            </a:r>
          </a:p>
          <a:p>
            <a:pPr lvl="1">
              <a:spcBef>
                <a:spcPct val="75000"/>
              </a:spcBef>
            </a:pPr>
            <a:r>
              <a:rPr lang="en-US" altLang="x-none" i="1" dirty="0" smtClean="0"/>
              <a:t>translation</a:t>
            </a:r>
            <a:r>
              <a:rPr lang="en-US" altLang="x-none" dirty="0" smtClean="0"/>
              <a:t> – shifts the position along the x or y axis</a:t>
            </a:r>
          </a:p>
          <a:p>
            <a:pPr lvl="1">
              <a:spcBef>
                <a:spcPct val="75000"/>
              </a:spcBef>
            </a:pPr>
            <a:r>
              <a:rPr lang="en-US" altLang="x-none" i="1" dirty="0" smtClean="0"/>
              <a:t>scaling</a:t>
            </a:r>
            <a:r>
              <a:rPr lang="en-US" altLang="x-none" dirty="0" smtClean="0"/>
              <a:t> – causes the node to appear larger or smaller</a:t>
            </a:r>
          </a:p>
          <a:p>
            <a:pPr lvl="1">
              <a:spcBef>
                <a:spcPct val="75000"/>
              </a:spcBef>
            </a:pPr>
            <a:r>
              <a:rPr lang="en-US" altLang="x-none" i="1" dirty="0" smtClean="0"/>
              <a:t>rotation</a:t>
            </a:r>
            <a:r>
              <a:rPr lang="en-US" altLang="x-none" dirty="0" smtClean="0"/>
              <a:t> – rotates the node around its center point</a:t>
            </a:r>
          </a:p>
          <a:p>
            <a:pPr lvl="1">
              <a:spcBef>
                <a:spcPct val="75000"/>
              </a:spcBef>
            </a:pPr>
            <a:r>
              <a:rPr lang="en-US" altLang="x-none" i="1" dirty="0" smtClean="0"/>
              <a:t>shearing</a:t>
            </a:r>
            <a:r>
              <a:rPr lang="en-US" altLang="x-none" dirty="0" smtClean="0"/>
              <a:t> – rotates one axis so that the x and y axes are no longer perpendicular</a:t>
            </a:r>
            <a:endParaRPr lang="en-US" altLang="x-none" dirty="0"/>
          </a:p>
        </p:txBody>
      </p:sp>
      <p:sp>
        <p:nvSpPr>
          <p:cNvPr id="7475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59247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Translation</a:t>
            </a:r>
            <a:endParaRPr lang="en-US" altLang="x-none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1228855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altLang="x-none" dirty="0" smtClean="0"/>
              <a:t>The following creates two rectangles in the same position, then shifts the second one:</a:t>
            </a:r>
            <a:endParaRPr lang="en-US" altLang="x-none" dirty="0" smtClean="0"/>
          </a:p>
        </p:txBody>
      </p:sp>
      <p:sp>
        <p:nvSpPr>
          <p:cNvPr id="7475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655320" y="2286000"/>
            <a:ext cx="787908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Rectangle rec1 = new Rectangle(100, 100, 200, 50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rec1.setFill(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Color.STEELBLUE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Rectangle rec2 = new Rectangle(100, 100, 200, 50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rec2.setFill(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Color.ORANGE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rec2.setTranslateX(70);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rec2.setTranslateY(10); </a:t>
            </a:r>
            <a:endParaRPr lang="en-US" sz="2000" b="1" dirty="0"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50" y="4677730"/>
            <a:ext cx="3492500" cy="16468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125749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Scaling</a:t>
            </a:r>
            <a:endParaRPr lang="en-US" altLang="x-none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1228855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altLang="x-none" dirty="0" smtClean="0"/>
              <a:t>The following displays two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altLang="x-none" dirty="0" smtClean="0"/>
              <a:t> objects, the second scaled to 70%:</a:t>
            </a:r>
            <a:endParaRPr lang="en-US" altLang="x-none" dirty="0" smtClean="0"/>
          </a:p>
        </p:txBody>
      </p:sp>
      <p:sp>
        <p:nvSpPr>
          <p:cNvPr id="7475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670203" y="2286000"/>
            <a:ext cx="634019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Image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img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= new Image("water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lily.jpg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imgView1 = new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img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imgView2 = new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img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imgView2.setX(300);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imgView2.setScaleX(0.7);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imgView2.setScaleY(0.7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); 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456459"/>
            <a:ext cx="6172200" cy="202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16537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Rotation</a:t>
            </a:r>
            <a:endParaRPr lang="en-US" altLang="x-none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5105400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altLang="x-none" dirty="0" smtClean="0"/>
              <a:t>The parameter to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setRotate</a:t>
            </a:r>
            <a:r>
              <a:rPr lang="en-US" altLang="x-none" dirty="0" smtClean="0"/>
              <a:t> determines how many degrees the node is rotated</a:t>
            </a:r>
          </a:p>
          <a:p>
            <a:pPr>
              <a:spcBef>
                <a:spcPct val="75000"/>
              </a:spcBef>
            </a:pPr>
            <a:r>
              <a:rPr lang="en-US" altLang="x-none" dirty="0" smtClean="0"/>
              <a:t>If the parameter positive, the node is rotated clockwise</a:t>
            </a:r>
          </a:p>
          <a:p>
            <a:pPr>
              <a:spcBef>
                <a:spcPct val="75000"/>
              </a:spcBef>
            </a:pPr>
            <a:r>
              <a:rPr lang="en-US" altLang="x-none" dirty="0" smtClean="0"/>
              <a:t>If the parameter is negative, the node is rotated counterclockwise</a:t>
            </a:r>
          </a:p>
        </p:txBody>
      </p:sp>
      <p:sp>
        <p:nvSpPr>
          <p:cNvPr id="7475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7346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Rotation</a:t>
            </a:r>
            <a:endParaRPr lang="en-US" altLang="x-none" dirty="0"/>
          </a:p>
        </p:txBody>
      </p:sp>
      <p:sp>
        <p:nvSpPr>
          <p:cNvPr id="7475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786348" y="1219200"/>
            <a:ext cx="757130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Rectangle rec = new Rectangle(50, 100, 200, 50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rec.setFill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Color.STEELBLUE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rec.setRotate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(40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Text text = new Text(270, 125, "Tilted Text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!");</a:t>
            </a:r>
          </a:p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text.setFont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(new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Font("Courier", 24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));</a:t>
            </a:r>
          </a:p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text.setRotate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(-15); 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49" y="3694569"/>
            <a:ext cx="5346700" cy="244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76257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switch Statement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Often a </a:t>
            </a:r>
            <a:r>
              <a:rPr lang="en-US" altLang="x-none" i="1"/>
              <a:t>break statement</a:t>
            </a:r>
            <a:r>
              <a:rPr lang="en-US" altLang="x-none"/>
              <a:t> is used as the last statement in each case's statement list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</a:t>
            </a:r>
            <a:r>
              <a:rPr lang="en-US" altLang="x-none">
                <a:latin typeface="Courier New" charset="0"/>
              </a:rPr>
              <a:t>break</a:t>
            </a:r>
            <a:r>
              <a:rPr lang="en-US" altLang="x-none"/>
              <a:t> statement causes control to transfer to the end of the </a:t>
            </a:r>
            <a:r>
              <a:rPr lang="en-US" altLang="x-none">
                <a:latin typeface="Courier New" charset="0"/>
              </a:rPr>
              <a:t>switch</a:t>
            </a:r>
            <a:r>
              <a:rPr lang="en-US" altLang="x-none"/>
              <a:t> statement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If a </a:t>
            </a:r>
            <a:r>
              <a:rPr lang="en-US" altLang="x-none">
                <a:latin typeface="Courier New" charset="0"/>
              </a:rPr>
              <a:t>break</a:t>
            </a:r>
            <a:r>
              <a:rPr lang="en-US" altLang="x-none"/>
              <a:t> statement is not used, the flow of control will continue into the next case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Sometimes this may be appropriate, but often we want to execute only the statements associated with one case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Rotation</a:t>
            </a:r>
            <a:endParaRPr lang="en-US" altLang="x-none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5105400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altLang="x-none" dirty="0" smtClean="0"/>
              <a:t>To</a:t>
            </a:r>
            <a:r>
              <a:rPr lang="en-US" altLang="x-none" dirty="0" smtClean="0"/>
              <a:t> rotate a node around a point other than its center point, create a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Rotate</a:t>
            </a:r>
            <a:r>
              <a:rPr lang="en-US" altLang="x-none" dirty="0" smtClean="0"/>
              <a:t> object and add it to the node's list of transformations</a:t>
            </a:r>
          </a:p>
          <a:p>
            <a:pPr>
              <a:spcBef>
                <a:spcPct val="75000"/>
              </a:spcBef>
            </a:pPr>
            <a:r>
              <a:rPr lang="en-US" altLang="x-none" dirty="0" smtClean="0"/>
              <a:t>The following rotates a node 45 degrees around the point (70, 150):</a:t>
            </a:r>
            <a:endParaRPr lang="en-US" altLang="x-none" dirty="0" smtClean="0"/>
          </a:p>
        </p:txBody>
      </p:sp>
      <p:sp>
        <p:nvSpPr>
          <p:cNvPr id="7475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685800" y="4114800"/>
            <a:ext cx="80329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node.getTransforms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().add(new Rotate(45, 70, 150)); 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37042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Shearing</a:t>
            </a:r>
            <a:endParaRPr lang="en-US" altLang="x-none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5105400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altLang="x-none" dirty="0" smtClean="0"/>
              <a:t>Shearing is accomplished by creating a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Shear</a:t>
            </a:r>
            <a:r>
              <a:rPr lang="en-US" altLang="x-none" dirty="0" smtClean="0"/>
              <a:t> object and adding it to this list of transformations</a:t>
            </a:r>
          </a:p>
          <a:p>
            <a:pPr>
              <a:spcBef>
                <a:spcPct val="75000"/>
              </a:spcBef>
            </a:pPr>
            <a:r>
              <a:rPr lang="en-US" altLang="x-none" dirty="0" smtClean="0"/>
              <a:t>The following applies a shear of 40% on the x axis and 20% on the y axis to an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altLang="x-none" dirty="0" smtClean="0"/>
              <a:t> object:</a:t>
            </a:r>
            <a:endParaRPr lang="en-US" altLang="x-none" dirty="0" smtClean="0"/>
          </a:p>
        </p:txBody>
      </p:sp>
      <p:sp>
        <p:nvSpPr>
          <p:cNvPr id="7475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685800" y="3505200"/>
            <a:ext cx="78790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Image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img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= new Image("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duck.jpg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");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imgView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= new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img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imgView.getTransforms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().add(new Shear(0.4, 0.2)); 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495799"/>
            <a:ext cx="3429000" cy="208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23654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Transformations on Groups</a:t>
            </a:r>
            <a:endParaRPr lang="en-US" altLang="x-none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5105400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altLang="x-none" dirty="0" smtClean="0"/>
              <a:t>Transformations can be applied to any JavaFX nodes</a:t>
            </a:r>
          </a:p>
          <a:p>
            <a:pPr lvl="2">
              <a:spcBef>
                <a:spcPts val="600"/>
              </a:spcBef>
            </a:pPr>
            <a:r>
              <a:rPr lang="en-US" altLang="x-none" dirty="0" smtClean="0"/>
              <a:t>shapes, images, controls</a:t>
            </a:r>
          </a:p>
          <a:p>
            <a:pPr lvl="2">
              <a:spcBef>
                <a:spcPts val="0"/>
              </a:spcBef>
            </a:pPr>
            <a:r>
              <a:rPr lang="en-US" altLang="x-none" dirty="0" smtClean="0"/>
              <a:t>groups and panes</a:t>
            </a:r>
          </a:p>
          <a:p>
            <a:pPr>
              <a:spcBef>
                <a:spcPct val="75000"/>
              </a:spcBef>
            </a:pPr>
            <a:r>
              <a:rPr lang="en-US" altLang="x-none" dirty="0" smtClean="0"/>
              <a:t>When applied to a group or pane, the transformation is applied to each node it contains</a:t>
            </a:r>
          </a:p>
          <a:p>
            <a:pPr>
              <a:spcBef>
                <a:spcPct val="75000"/>
              </a:spcBef>
            </a:pPr>
            <a:r>
              <a:rPr lang="en-US" altLang="x-none" dirty="0" smtClean="0"/>
              <a:t>See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RobotFace.java</a:t>
            </a:r>
            <a:endParaRPr lang="en-US" altLang="x-none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600"/>
              </a:spcBef>
            </a:pPr>
            <a:r>
              <a:rPr lang="en-US" altLang="x-none" dirty="0" smtClean="0"/>
              <a:t>See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Robots.java</a:t>
            </a:r>
            <a:endParaRPr lang="en-US" altLang="x-none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475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04349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9875" name="TextBox 5"/>
          <p:cNvSpPr txBox="1">
            <a:spLocks noChangeArrowheads="1"/>
          </p:cNvSpPr>
          <p:nvPr/>
        </p:nvSpPr>
        <p:spPr bwMode="auto">
          <a:xfrm>
            <a:off x="381000" y="228600"/>
            <a:ext cx="8458200" cy="649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javafx.scene.Group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javafx.scene.paint.Color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javafx.scene.shape.Rectangle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RobotFace.java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</a:t>
            </a:r>
            <a:r>
              <a:rPr lang="en-US" sz="1400" b="1" u="sng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Lewis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b="1" u="sng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Loftus</a:t>
            </a: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Presents the face of a robot.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RobotFace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Group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Sets up the elements that make up the robots face, positioned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in the upper left corner of the coordinate system.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RobotFace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Rectangle head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Rectangle(5, 0, 100, 70);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head.setFill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Color.SILVER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head.setArcHeight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(10);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head.setArcWidth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(10);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Rectangle ears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Rectangle(0, 20, 110, 30);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ears.setFill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Color.DARKBLUE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ears.setArcHeight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(10);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ears.setArcWidth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(10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 smtClean="0"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altLang="x-none" sz="1400" b="1" dirty="0">
              <a:solidFill>
                <a:srgbClr val="800000"/>
              </a:solidFill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73396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9875" name="TextBox 5"/>
          <p:cNvSpPr txBox="1">
            <a:spLocks noChangeArrowheads="1"/>
          </p:cNvSpPr>
          <p:nvPr/>
        </p:nvSpPr>
        <p:spPr bwMode="auto">
          <a:xfrm>
            <a:off x="381000" y="874216"/>
            <a:ext cx="8458200" cy="39395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Rectangle eye1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Rectangle(25, 15, 20, 10);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eye1.setFill(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Color.GOLD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Rectangle eye2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Rectangle(65, 15, 20, 10);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eye2.setFill(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Color.GOLD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Rectangle nose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Rectangle(52, 25, 6, 15);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nose.setFill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Color.BLACK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Rectangle mouth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Rectangle(35, 45, 40, 10);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mouth.setFill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Color.RED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getChildren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addAll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(ears, head, eye1, eye2, nose, mouth);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    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91395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Transformations on Groups</a:t>
            </a:r>
            <a:endParaRPr lang="en-US" altLang="x-none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5105400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altLang="x-none" dirty="0" smtClean="0"/>
              <a:t>If presented as defined, </a:t>
            </a:r>
            <a:r>
              <a:rPr lang="en-US" altLang="x-none" dirty="0" smtClean="0"/>
              <a:t>the robot face would be displayed in the upper left corner:</a:t>
            </a:r>
            <a:endParaRPr lang="en-US" altLang="x-none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475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dirty="0" smtClean="0">
                <a:latin typeface="Times New Roman" charset="0"/>
              </a:rPr>
              <a:t>Copyright © 2017 Pearson Education, Inc.</a:t>
            </a:r>
            <a:endParaRPr lang="en-US" altLang="x-none" sz="1200" dirty="0">
              <a:latin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514600"/>
            <a:ext cx="42672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78459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9875" name="TextBox 5"/>
          <p:cNvSpPr txBox="1">
            <a:spLocks noChangeArrowheads="1"/>
          </p:cNvSpPr>
          <p:nvPr/>
        </p:nvSpPr>
        <p:spPr bwMode="auto">
          <a:xfrm>
            <a:off x="381000" y="304800"/>
            <a:ext cx="8458200" cy="640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javafx.scene.Group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javafx.scene.paint.Color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Robots.java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</a:t>
            </a:r>
            <a:r>
              <a:rPr lang="en-US" sz="1400" b="1" u="sng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Lewis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b="1" u="sng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Loftus</a:t>
            </a: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graphical transformations.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Robots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Displays three robot faces, applying various transformations.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RobotFace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robot1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RobotFace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robot1.setTranslateX(70);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robot1.setTranslateY(40);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RobotFace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robot2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RobotFace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robot2.setTranslateX(300);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robot2.setTranslateY(40);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robot2.setRotate(20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 smtClean="0"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altLang="x-none" sz="1400" b="1" dirty="0">
              <a:solidFill>
                <a:srgbClr val="800000"/>
              </a:solidFill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33109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9875" name="TextBox 5"/>
          <p:cNvSpPr txBox="1">
            <a:spLocks noChangeArrowheads="1"/>
          </p:cNvSpPr>
          <p:nvPr/>
        </p:nvSpPr>
        <p:spPr bwMode="auto">
          <a:xfrm>
            <a:off x="381000" y="784860"/>
            <a:ext cx="8458200" cy="39395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RobotFace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robot3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RobotFace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robot3.setTranslateX(200);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robot3.setTranslateY(200);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robot3.setScaleX(2.5);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robot3.setScaleY(2.5);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Group root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Group(robot1, robot2, robot3);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Scene(root, 500, 380,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Color.WHITE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("Robots");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92312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9875" name="TextBox 5"/>
          <p:cNvSpPr txBox="1">
            <a:spLocks noChangeArrowheads="1"/>
          </p:cNvSpPr>
          <p:nvPr/>
        </p:nvSpPr>
        <p:spPr bwMode="auto">
          <a:xfrm>
            <a:off x="381000" y="784860"/>
            <a:ext cx="8458200" cy="39395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RobotFace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robot3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RobotFace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robot3.setTranslateX(200);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robot3.setTranslateY(200);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robot3.setScaleX(2.5);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robot3.setScaleY(2.5);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Group root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Group(robot1, robot2, robot3);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Scene(root, 500, 380,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Color.WHITE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("Robots");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28800" y="502920"/>
            <a:ext cx="5852160" cy="4754880"/>
            <a:chOff x="1828800" y="381000"/>
            <a:chExt cx="5852160" cy="4754880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1828800" y="381000"/>
              <a:ext cx="5852160" cy="47548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x-none" altLang="x-none" sz="16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800" y="620573"/>
              <a:ext cx="5308600" cy="4268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0972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Summary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572000"/>
          </a:xfrm>
        </p:spPr>
        <p:txBody>
          <a:bodyPr/>
          <a:lstStyle/>
          <a:p>
            <a:r>
              <a:rPr lang="en-US" altLang="x-none" dirty="0"/>
              <a:t>Chapter 6 focused on:</a:t>
            </a:r>
          </a:p>
          <a:p>
            <a:pPr lvl="1">
              <a:lnSpc>
                <a:spcPct val="90000"/>
              </a:lnSpc>
              <a:spcBef>
                <a:spcPct val="75000"/>
              </a:spcBef>
            </a:pPr>
            <a:r>
              <a:rPr lang="en-US" altLang="x-none" sz="2800" dirty="0"/>
              <a:t>the </a:t>
            </a:r>
            <a:r>
              <a:rPr lang="en-US" altLang="x-none" sz="2800" dirty="0">
                <a:latin typeface="Courier New" charset="0"/>
                <a:ea typeface="Courier New" charset="0"/>
                <a:cs typeface="Courier New" charset="0"/>
              </a:rPr>
              <a:t>switch</a:t>
            </a:r>
            <a:r>
              <a:rPr lang="en-US" altLang="x-none" sz="2800" dirty="0"/>
              <a:t> statement</a:t>
            </a:r>
          </a:p>
          <a:p>
            <a:pPr lvl="1">
              <a:lnSpc>
                <a:spcPct val="90000"/>
              </a:lnSpc>
            </a:pPr>
            <a:r>
              <a:rPr lang="en-US" altLang="x-none" sz="2800" dirty="0"/>
              <a:t>the conditional operator</a:t>
            </a:r>
          </a:p>
          <a:p>
            <a:pPr lvl="1">
              <a:lnSpc>
                <a:spcPct val="90000"/>
              </a:lnSpc>
            </a:pPr>
            <a:r>
              <a:rPr lang="en-US" altLang="x-none" sz="2800" dirty="0"/>
              <a:t>the </a:t>
            </a:r>
            <a:r>
              <a:rPr lang="en-US" altLang="x-none" sz="2800" dirty="0">
                <a:latin typeface="Courier New" charset="0"/>
                <a:ea typeface="Courier New" charset="0"/>
                <a:cs typeface="Courier New" charset="0"/>
              </a:rPr>
              <a:t>do</a:t>
            </a:r>
            <a:r>
              <a:rPr lang="en-US" altLang="x-none" sz="2800" dirty="0"/>
              <a:t> loop</a:t>
            </a:r>
          </a:p>
          <a:p>
            <a:pPr lvl="1">
              <a:lnSpc>
                <a:spcPct val="90000"/>
              </a:lnSpc>
            </a:pPr>
            <a:r>
              <a:rPr lang="en-US" altLang="x-none" sz="2800" dirty="0"/>
              <a:t>the </a:t>
            </a:r>
            <a:r>
              <a:rPr lang="en-US" altLang="x-none" sz="2800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altLang="x-none" sz="2800" dirty="0"/>
              <a:t> loop</a:t>
            </a:r>
          </a:p>
          <a:p>
            <a:pPr lvl="1">
              <a:lnSpc>
                <a:spcPct val="90000"/>
              </a:lnSpc>
            </a:pPr>
            <a:r>
              <a:rPr lang="en-US" altLang="x-none" sz="2800" dirty="0"/>
              <a:t>using conditionals and loops with graphics</a:t>
            </a:r>
          </a:p>
          <a:p>
            <a:pPr lvl="1">
              <a:lnSpc>
                <a:spcPct val="90000"/>
              </a:lnSpc>
            </a:pPr>
            <a:r>
              <a:rPr lang="en-US" altLang="x-none" sz="2800" dirty="0"/>
              <a:t>graphic transformations</a:t>
            </a:r>
          </a:p>
          <a:p>
            <a:endParaRPr lang="en-US" altLang="x-none" dirty="0"/>
          </a:p>
        </p:txBody>
      </p:sp>
      <p:sp>
        <p:nvSpPr>
          <p:cNvPr id="9114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switch Statement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2971800" y="1905000"/>
            <a:ext cx="24701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latin typeface="Courier New" charset="0"/>
              </a:rPr>
              <a:t>switch (option)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case 'A':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aCount++;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break;</a:t>
            </a:r>
          </a:p>
          <a:p>
            <a:pPr eaLnBrk="1" hangingPunct="1"/>
            <a:r>
              <a:rPr lang="en-US" altLang="x-none" sz="2000">
                <a:latin typeface="Courier New" charset="0"/>
              </a:rPr>
              <a:t>   </a:t>
            </a:r>
            <a:r>
              <a:rPr lang="en-US" altLang="x-none" sz="2000" b="1">
                <a:latin typeface="Courier New" charset="0"/>
              </a:rPr>
              <a:t>case 'B':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bCount++;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break;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case 'C':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cCount++;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break;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963613"/>
          </a:xfrm>
          <a:noFill/>
        </p:spPr>
        <p:txBody>
          <a:bodyPr/>
          <a:lstStyle/>
          <a:p>
            <a:r>
              <a:rPr lang="en-US" altLang="x-none" dirty="0"/>
              <a:t>An example of a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switch</a:t>
            </a:r>
            <a:r>
              <a:rPr lang="en-US" altLang="x-none" dirty="0"/>
              <a:t> statement:</a:t>
            </a:r>
          </a:p>
        </p:txBody>
      </p:sp>
      <p:sp>
        <p:nvSpPr>
          <p:cNvPr id="3482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switch Statement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876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</a:t>
            </a:r>
            <a:r>
              <a:rPr lang="en-US" altLang="x-none">
                <a:latin typeface="Courier New" charset="0"/>
              </a:rPr>
              <a:t>switch</a:t>
            </a:r>
            <a:r>
              <a:rPr lang="en-US" altLang="x-none"/>
              <a:t> statement can have an optional </a:t>
            </a:r>
            <a:r>
              <a:rPr lang="en-US" altLang="x-none" i="1"/>
              <a:t>default case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default case has no associated value and simply uses the reserved word </a:t>
            </a:r>
            <a:r>
              <a:rPr lang="en-US" altLang="x-none">
                <a:latin typeface="Courier New" charset="0"/>
              </a:rPr>
              <a:t>default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If the default case is present, control will transfer to it if no other case value matches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If there is no default case, and no other value matches, control falls through to the statement after the switch</a:t>
            </a: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switch Statement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The type of a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switch</a:t>
            </a:r>
            <a:r>
              <a:rPr lang="en-US" altLang="x-none" dirty="0"/>
              <a:t> expression </a:t>
            </a:r>
            <a:r>
              <a:rPr lang="en-US" altLang="x-none" dirty="0" smtClean="0"/>
              <a:t>can be </a:t>
            </a:r>
            <a:r>
              <a:rPr lang="en-US" altLang="x-none" dirty="0"/>
              <a:t>integers, characters, </a:t>
            </a:r>
            <a:r>
              <a:rPr lang="en-US" altLang="x-none" dirty="0" smtClean="0"/>
              <a:t>enumerated types, or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n-US" altLang="x-none" dirty="0" smtClean="0"/>
              <a:t> objects</a:t>
            </a:r>
            <a:endParaRPr lang="en-US" altLang="x-none" dirty="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 smtClean="0"/>
              <a:t>You </a:t>
            </a:r>
            <a:r>
              <a:rPr lang="en-US" altLang="x-none" dirty="0"/>
              <a:t>cannot use a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switch</a:t>
            </a:r>
            <a:r>
              <a:rPr lang="en-US" altLang="x-none" dirty="0"/>
              <a:t> with floating point values</a:t>
            </a:r>
            <a:endParaRPr lang="en-US" altLang="x-none" dirty="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The implicit </a:t>
            </a:r>
            <a:r>
              <a:rPr lang="en-US" altLang="x-none" dirty="0" err="1"/>
              <a:t>boolean</a:t>
            </a:r>
            <a:r>
              <a:rPr lang="en-US" altLang="x-none" dirty="0"/>
              <a:t> condition in a </a:t>
            </a:r>
            <a:r>
              <a:rPr lang="en-US" altLang="x-none" dirty="0">
                <a:latin typeface="Courier New" charset="0"/>
              </a:rPr>
              <a:t>switch</a:t>
            </a:r>
            <a:r>
              <a:rPr lang="en-US" altLang="x-none" dirty="0"/>
              <a:t> statement is equality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You cannot perform relational checks with a </a:t>
            </a:r>
            <a:r>
              <a:rPr lang="en-US" altLang="x-none" dirty="0">
                <a:latin typeface="Courier New" charset="0"/>
              </a:rPr>
              <a:t>switch</a:t>
            </a:r>
            <a:r>
              <a:rPr lang="en-US" altLang="x-none" dirty="0"/>
              <a:t> statement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See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GradeReport.java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TEXT" val="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3368</Words>
  <Application>Microsoft Macintosh PowerPoint</Application>
  <PresentationFormat>On-screen Show (4:3)</PresentationFormat>
  <Paragraphs>928</Paragraphs>
  <Slides>69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8" baseType="lpstr">
      <vt:lpstr>Arial Unicode MS</vt:lpstr>
      <vt:lpstr>Calibri</vt:lpstr>
      <vt:lpstr>Courier New</vt:lpstr>
      <vt:lpstr>ＭＳ Ｐゴシック</vt:lpstr>
      <vt:lpstr>Times</vt:lpstr>
      <vt:lpstr>Times New Roman</vt:lpstr>
      <vt:lpstr>Arial</vt:lpstr>
      <vt:lpstr>Default Design</vt:lpstr>
      <vt:lpstr>Custom Design</vt:lpstr>
      <vt:lpstr>Chapter 6 More Conditionals and Loops</vt:lpstr>
      <vt:lpstr>More Conditionals and Loops</vt:lpstr>
      <vt:lpstr>Outline</vt:lpstr>
      <vt:lpstr>The switch Statement</vt:lpstr>
      <vt:lpstr>The switch Statement</vt:lpstr>
      <vt:lpstr>The switch Statement</vt:lpstr>
      <vt:lpstr>The switch Statement</vt:lpstr>
      <vt:lpstr>The switch Statement</vt:lpstr>
      <vt:lpstr>The switch Statement</vt:lpstr>
      <vt:lpstr>PowerPoint Presentation</vt:lpstr>
      <vt:lpstr>PowerPoint Presentation</vt:lpstr>
      <vt:lpstr>PowerPoint Presentation</vt:lpstr>
      <vt:lpstr>Outline</vt:lpstr>
      <vt:lpstr>The Conditional Operator</vt:lpstr>
      <vt:lpstr>The Conditional Operator</vt:lpstr>
      <vt:lpstr>The Conditional Operator</vt:lpstr>
      <vt:lpstr>Quick Check</vt:lpstr>
      <vt:lpstr>Quick Check</vt:lpstr>
      <vt:lpstr>Outline</vt:lpstr>
      <vt:lpstr>The do Statement</vt:lpstr>
      <vt:lpstr>Logic of a do Loop</vt:lpstr>
      <vt:lpstr>The do Statement</vt:lpstr>
      <vt:lpstr>PowerPoint Presentation</vt:lpstr>
      <vt:lpstr>PowerPoint Presentation</vt:lpstr>
      <vt:lpstr>PowerPoint Presentation</vt:lpstr>
      <vt:lpstr>Comparing while and do</vt:lpstr>
      <vt:lpstr>Outline</vt:lpstr>
      <vt:lpstr>The for Statement</vt:lpstr>
      <vt:lpstr>Logic of a for loop</vt:lpstr>
      <vt:lpstr>The for Statement</vt:lpstr>
      <vt:lpstr>The for Statement</vt:lpstr>
      <vt:lpstr>The for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Check</vt:lpstr>
      <vt:lpstr>Quick Check</vt:lpstr>
      <vt:lpstr>The for Statement</vt:lpstr>
      <vt:lpstr>For-each Loops</vt:lpstr>
      <vt:lpstr>For-each Loops</vt:lpstr>
      <vt:lpstr>Quick Check</vt:lpstr>
      <vt:lpstr>Quick Check</vt:lpstr>
      <vt:lpstr>Outline</vt:lpstr>
      <vt:lpstr>More Graphics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Graphic Transformations</vt:lpstr>
      <vt:lpstr>Translation</vt:lpstr>
      <vt:lpstr>Scaling</vt:lpstr>
      <vt:lpstr>Rotation</vt:lpstr>
      <vt:lpstr>Rotation</vt:lpstr>
      <vt:lpstr>Rotation</vt:lpstr>
      <vt:lpstr>Shearing</vt:lpstr>
      <vt:lpstr>Transformations on Groups</vt:lpstr>
      <vt:lpstr>PowerPoint Presentation</vt:lpstr>
      <vt:lpstr>PowerPoint Presentation</vt:lpstr>
      <vt:lpstr>Transformations on Groups</vt:lpstr>
      <vt:lpstr>PowerPoint Presentation</vt:lpstr>
      <vt:lpstr>PowerPoint Presentation</vt:lpstr>
      <vt:lpstr>PowerPoint Presentation</vt:lpstr>
      <vt:lpstr>Summary</vt:lpstr>
    </vt:vector>
  </TitlesOfParts>
  <Company>PEARSON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John Lewis</cp:lastModifiedBy>
  <cp:revision>46</cp:revision>
  <dcterms:created xsi:type="dcterms:W3CDTF">2011-03-07T19:34:53Z</dcterms:created>
  <dcterms:modified xsi:type="dcterms:W3CDTF">2016-11-25T14:41:34Z</dcterms:modified>
</cp:coreProperties>
</file>