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8" r:id="rId3"/>
    <p:sldId id="259" r:id="rId4"/>
    <p:sldId id="260" r:id="rId5"/>
    <p:sldId id="266"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61" r:id="rId23"/>
    <p:sldId id="262" r:id="rId24"/>
    <p:sldId id="263" r:id="rId25"/>
    <p:sldId id="264" r:id="rId26"/>
    <p:sldId id="265" r:id="rId27"/>
    <p:sldId id="285" r:id="rId28"/>
    <p:sldId id="267" r:id="rId29"/>
    <p:sldId id="268"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8" d="100"/>
          <a:sy n="78" d="100"/>
        </p:scale>
        <p:origin x="9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CBEBE-7158-495E-B840-20816EA18808}"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7A1AA-75C7-4A54-8432-A4918DEE4AF4}" type="slidenum">
              <a:rPr lang="en-US" smtClean="0"/>
              <a:t>‹#›</a:t>
            </a:fld>
            <a:endParaRPr lang="en-US"/>
          </a:p>
        </p:txBody>
      </p:sp>
    </p:spTree>
    <p:extLst>
      <p:ext uri="{BB962C8B-B14F-4D97-AF65-F5344CB8AC3E}">
        <p14:creationId xmlns:p14="http://schemas.microsoft.com/office/powerpoint/2010/main" val="159185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6dc6ef1c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6dc6ef1c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g26dc6ef1cc_2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78f28a4a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78f28a4a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278f28a4a7_0_6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8f28a4a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78f28a4a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78f28a4a7_0_7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78f28a4a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78f28a4a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memory of 32n bits will use n map bits. </a:t>
            </a:r>
            <a:endParaRPr/>
          </a:p>
          <a:p>
            <a:pPr marL="0" lvl="0" indent="0" algn="l" rtl="0">
              <a:spcBef>
                <a:spcPts val="0"/>
              </a:spcBef>
              <a:spcAft>
                <a:spcPts val="0"/>
              </a:spcAft>
              <a:buNone/>
            </a:pPr>
            <a:r>
              <a:rPr lang="en-US"/>
              <a:t>If the allocation unit is arge, the bitmap will be smaller,</a:t>
            </a:r>
            <a:endParaRPr/>
          </a:p>
          <a:p>
            <a:pPr marL="0" lvl="0" indent="0" algn="l" rtl="0">
              <a:spcBef>
                <a:spcPts val="0"/>
              </a:spcBef>
              <a:spcAft>
                <a:spcPts val="0"/>
              </a:spcAft>
              <a:buClr>
                <a:schemeClr val="dk1"/>
              </a:buClr>
              <a:buSzPts val="1100"/>
              <a:buFont typeface="Arial"/>
              <a:buNone/>
            </a:pPr>
            <a:r>
              <a:rPr lang="en-US"/>
              <a:t>appreciable memory may be wasted in the last unit of the process if the process size is not an exact multiple of the allocation unit.</a:t>
            </a:r>
            <a:endParaRPr/>
          </a:p>
          <a:p>
            <a:pPr marL="0" lvl="0" indent="0" algn="l" rtl="0">
              <a:spcBef>
                <a:spcPts val="0"/>
              </a:spcBef>
              <a:spcAft>
                <a:spcPts val="0"/>
              </a:spcAft>
              <a:buNone/>
            </a:pPr>
            <a:endParaRPr/>
          </a:p>
        </p:txBody>
      </p:sp>
      <p:sp>
        <p:nvSpPr>
          <p:cNvPr id="199" name="Google Shape;199;g278f28a4a7_0_8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78f28a4a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78f28a4a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next fit</a:t>
            </a:r>
            <a:r>
              <a:rPr lang="en-US"/>
              <a:t>. It works the same way as first fit, except that it keeps track of where it is whenever it finds a suitable hole. The next time it is called to find a hole, it starts searching the list from the place where it left off last time, instead of always at the beginning, as first fit does.</a:t>
            </a:r>
            <a:endParaRPr/>
          </a:p>
          <a:p>
            <a:pPr marL="0" lvl="0" indent="0" algn="l" rtl="0">
              <a:spcBef>
                <a:spcPts val="0"/>
              </a:spcBef>
              <a:spcAft>
                <a:spcPts val="0"/>
              </a:spcAft>
              <a:buNone/>
            </a:pPr>
            <a:endParaRPr/>
          </a:p>
          <a:p>
            <a:pPr marL="0" lvl="0" indent="0" algn="l" rtl="0">
              <a:spcBef>
                <a:spcPts val="0"/>
              </a:spcBef>
              <a:spcAft>
                <a:spcPts val="0"/>
              </a:spcAft>
              <a:buNone/>
            </a:pPr>
            <a:r>
              <a:rPr lang="en-US"/>
              <a:t>Best fit searches the entire list, from beginning to end, and takes the smallest hole that is adequate. Rather than breaking up a big hole that might be needed later, best fit tries to find a hole that is close to the actual size needed, to best match the request and the available holes.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06" name="Google Shape;206;g278f28a4a7_0_9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next fit</a:t>
            </a:r>
            <a:r>
              <a:rPr lang="en-US">
                <a:solidFill>
                  <a:schemeClr val="dk1"/>
                </a:solidFill>
              </a:rPr>
              <a:t>. It works the same way as first fit, except that it keeps track of where it is whenever it finds a suitable hole. The next time it is called to find a hole, it starts searching the list from the place where it left off last time, instead of always at the beginning, as first fit does.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Best fit searches the entire list, from beginning to end, and takes the smallest hole that is adequate. Rather than breaking up a big hole that might be needed later, best fit tries to find a hole that is close to the actual size needed, to best match the request and the available holes.</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As an example of first fit and best fit, consider Fig. 3-6 again. If a block of size 2 is needed, first fit will allocate the hole at 5, but best fit will allocate the hole at 18.</a:t>
            </a:r>
            <a:endParaRPr/>
          </a:p>
          <a:p>
            <a:pPr marL="0" lvl="0" indent="0" algn="l" rtl="0">
              <a:spcBef>
                <a:spcPts val="0"/>
              </a:spcBef>
              <a:spcAft>
                <a:spcPts val="0"/>
              </a:spcAft>
              <a:buNone/>
            </a:pPr>
            <a:endParaRPr/>
          </a:p>
          <a:p>
            <a:pPr marL="0" lvl="0" indent="0" algn="l" rtl="0">
              <a:spcBef>
                <a:spcPts val="0"/>
              </a:spcBef>
              <a:spcAft>
                <a:spcPts val="0"/>
              </a:spcAft>
              <a:buNone/>
            </a:pPr>
            <a:r>
              <a:rPr lang="en-US"/>
              <a:t>Best fit is slower than first fit because it must search the entire list every time it is called. </a:t>
            </a:r>
            <a:endParaRPr/>
          </a:p>
          <a:p>
            <a:pPr marL="0" lvl="0" indent="0" algn="l" rtl="0">
              <a:spcBef>
                <a:spcPts val="0"/>
              </a:spcBef>
              <a:spcAft>
                <a:spcPts val="0"/>
              </a:spcAft>
              <a:buNone/>
            </a:pPr>
            <a:endParaRPr/>
          </a:p>
          <a:p>
            <a:pPr marL="0" lvl="0" indent="0" algn="l" rtl="0">
              <a:spcBef>
                <a:spcPts val="0"/>
              </a:spcBef>
              <a:spcAft>
                <a:spcPts val="0"/>
              </a:spcAft>
              <a:buNone/>
            </a:pPr>
            <a:r>
              <a:rPr lang="en-US"/>
              <a:t>Somewhat surprisingly, it also results in more wasted memory than first fit or next fit because it tends to fill up memory with tiny, useless holes. </a:t>
            </a:r>
            <a:endParaRPr/>
          </a:p>
          <a:p>
            <a:pPr marL="0" lvl="0" indent="0" algn="l" rtl="0">
              <a:spcBef>
                <a:spcPts val="0"/>
              </a:spcBef>
              <a:spcAft>
                <a:spcPts val="0"/>
              </a:spcAft>
              <a:buNone/>
            </a:pPr>
            <a:endParaRPr/>
          </a:p>
          <a:p>
            <a:pPr marL="0" lvl="0" indent="0" algn="l" rtl="0">
              <a:spcBef>
                <a:spcPts val="0"/>
              </a:spcBef>
              <a:spcAft>
                <a:spcPts val="0"/>
              </a:spcAft>
              <a:buNone/>
            </a:pPr>
            <a:r>
              <a:rPr lang="en-US"/>
              <a:t>First fit generates larger holes on the average.</a:t>
            </a:r>
            <a:endParaRPr/>
          </a:p>
          <a:p>
            <a:pPr marL="0" lvl="0" indent="0" algn="l" rtl="0">
              <a:spcBef>
                <a:spcPts val="0"/>
              </a:spcBef>
              <a:spcAft>
                <a:spcPts val="0"/>
              </a:spcAft>
              <a:buNone/>
            </a:pPr>
            <a:endParaRPr/>
          </a:p>
          <a:p>
            <a:pPr marL="0" lvl="0" indent="0" algn="l" rtl="0">
              <a:spcBef>
                <a:spcPts val="0"/>
              </a:spcBef>
              <a:spcAft>
                <a:spcPts val="0"/>
              </a:spcAft>
              <a:buNone/>
            </a:pPr>
            <a:r>
              <a:rPr lang="en-US"/>
              <a:t>worst fit, that is, always take the largest available hole, so that the new hole will be big enough to be useful. Simulation has shown that worst fit is not a very good idea either.</a:t>
            </a:r>
            <a:endParaRPr/>
          </a:p>
          <a:p>
            <a:pPr marL="0" lvl="0" indent="0" algn="l" rtl="0">
              <a:spcBef>
                <a:spcPts val="0"/>
              </a:spcBef>
              <a:spcAft>
                <a:spcPts val="0"/>
              </a:spcAft>
              <a:buNone/>
            </a:pPr>
            <a:endParaRPr/>
          </a:p>
          <a:p>
            <a:pPr marL="0" lvl="0" indent="0" algn="l" rtl="0">
              <a:spcBef>
                <a:spcPts val="0"/>
              </a:spcBef>
              <a:spcAft>
                <a:spcPts val="0"/>
              </a:spcAft>
              <a:buNone/>
            </a:pPr>
            <a:r>
              <a:rPr lang="en-US"/>
              <a:t>a hole list may be kept and sorted on size, to make best fit faster. When best fit searches a list of holes from smallest to largest, as soon as it finds a hole that fits, it knows that the hole is the smallest one that will do the job, hence the best fit.</a:t>
            </a:r>
            <a:endParaRPr/>
          </a:p>
          <a:p>
            <a:pPr marL="0" lvl="0" indent="0" algn="l" rtl="0">
              <a:spcBef>
                <a:spcPts val="0"/>
              </a:spcBef>
              <a:spcAft>
                <a:spcPts val="0"/>
              </a:spcAft>
              <a:buNone/>
            </a:pPr>
            <a:endParaRPr/>
          </a:p>
          <a:p>
            <a:pPr marL="0" lvl="0" indent="0" algn="l" rtl="0">
              <a:spcBef>
                <a:spcPts val="0"/>
              </a:spcBef>
              <a:spcAft>
                <a:spcPts val="0"/>
              </a:spcAft>
              <a:buNone/>
            </a:pPr>
            <a:r>
              <a:rPr lang="en-US"/>
              <a:t>When the holes are kept on separate lists from the processes, a small optimization is possible. Instead of having a separate set of data structures for maintaining the hole list, as is done in Fig. 3-6(c), the information can be stored in the holes.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20" name="Google Shape;22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6dc6ef1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6dc6ef1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g26dc6ef1cc_0_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20</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6e1be0a0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6e1be0a0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26e1be0a0c_0_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21</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e1be0a0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e1be0a0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26e1be0a0c_0_1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22</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ccd9eac6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ccd9eac6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translation lookaside buffer</a:t>
            </a:r>
            <a:endParaRPr/>
          </a:p>
        </p:txBody>
      </p:sp>
      <p:sp>
        <p:nvSpPr>
          <p:cNvPr id="91" name="Google Shape;91;g4ccd9eac65_1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24</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e9873d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6e9873d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getconf PAGESIZE</a:t>
            </a:r>
            <a:endParaRPr/>
          </a:p>
          <a:p>
            <a:pPr marL="0" lvl="0" indent="0" algn="l" rtl="0">
              <a:spcBef>
                <a:spcPts val="0"/>
              </a:spcBef>
              <a:spcAft>
                <a:spcPts val="0"/>
              </a:spcAft>
              <a:buNone/>
            </a:pPr>
            <a:endParaRPr/>
          </a:p>
        </p:txBody>
      </p:sp>
      <p:sp>
        <p:nvSpPr>
          <p:cNvPr id="100" name="Google Shape;100;g26e9873df1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25</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getconf PAGESIZE</a:t>
            </a:r>
            <a:endParaRPr/>
          </a:p>
          <a:p>
            <a:pPr marL="0" lvl="0" indent="0" algn="l" rtl="0">
              <a:spcBef>
                <a:spcPts val="0"/>
              </a:spcBef>
              <a:spcAft>
                <a:spcPts val="0"/>
              </a:spcAft>
              <a:buNone/>
            </a:pPr>
            <a:endParaRPr/>
          </a:p>
        </p:txBody>
      </p:sp>
      <p:sp>
        <p:nvSpPr>
          <p:cNvPr id="106" name="Google Shape;1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e9873df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e9873df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26e9873df1_0_1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27</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78f6ac6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78f6ac6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278f6ac6db_0_1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4</a:t>
            </a:fld>
            <a:endParaRPr sz="14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e9873df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6e9873df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e9873df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32-bit virtual address space (2^32 addresses or 4GB of virtual address space) </a:t>
            </a:r>
            <a:endParaRPr/>
          </a:p>
          <a:p>
            <a:pPr marL="0" lvl="0" indent="0" algn="l" rtl="0">
              <a:spcBef>
                <a:spcPts val="0"/>
              </a:spcBef>
              <a:spcAft>
                <a:spcPts val="0"/>
              </a:spcAft>
              <a:buNone/>
            </a:pPr>
            <a:r>
              <a:rPr lang="en-US"/>
              <a:t>and 4kB page-size means there are 2^20 entries in the page table.</a:t>
            </a:r>
            <a:endParaRPr/>
          </a:p>
        </p:txBody>
      </p:sp>
      <p:sp>
        <p:nvSpPr>
          <p:cNvPr id="150" name="Google Shape;150;g26e9873df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e9873df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e9873df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6e9873df1_0_6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33</a:t>
            </a:fld>
            <a:endParaRPr sz="1400">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e9873df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6e9873df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6e9873df1_0_8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sz="1400">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e9873df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e9873df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6e9873df1_0_10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sz="1400">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6e9873d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6e9873d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6e9873df1_0_1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37</a:t>
            </a:fld>
            <a:endParaRPr sz="1400">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e9873df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e9873df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26e9873df1_0_8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sz="1400">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e9873df1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26e9873df1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8f6ac6d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8f6ac6d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When you think about it, ip offers a set of addresses (address space) </a:t>
            </a:r>
            <a:endParaRPr/>
          </a:p>
        </p:txBody>
      </p:sp>
      <p:sp>
        <p:nvSpPr>
          <p:cNvPr id="111" name="Google Shape;111;g278f6ac6db_0_7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sz="1400">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6e9873df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26e9873df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e9873df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6e9873df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fcb783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4fcb783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fcb783f8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4fcb783f8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fcb783f8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4fcb783f8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fcb783f8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4fcb783f8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fcb783f8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4fcb783f8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78f28a4a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78f28a4a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78f28a4a7_0_1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fcb783f8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4fcb783f8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8f28a4a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8f28a4a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78f28a4a7_0_2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Initially, only process A is in memory. Then processes B and C are created or swapped in from disk. </a:t>
            </a:r>
            <a:endParaRPr/>
          </a:p>
          <a:p>
            <a:pPr marL="0" lvl="0" indent="0" algn="l" rtl="0">
              <a:spcBef>
                <a:spcPts val="0"/>
              </a:spcBef>
              <a:spcAft>
                <a:spcPts val="0"/>
              </a:spcAft>
              <a:buNone/>
            </a:pPr>
            <a:r>
              <a:rPr lang="en-US"/>
              <a:t>In Fig. 3-4(d) A is swapped out to disk. Then D comes in and B goes out. Finally A comes in again. </a:t>
            </a:r>
            <a:endParaRPr/>
          </a:p>
          <a:p>
            <a:pPr marL="0" lvl="0" indent="0" algn="l" rtl="0">
              <a:spcBef>
                <a:spcPts val="0"/>
              </a:spcBef>
              <a:spcAft>
                <a:spcPts val="0"/>
              </a:spcAft>
              <a:buNone/>
            </a:pPr>
            <a:r>
              <a:rPr lang="en-US"/>
              <a:t>Since A is now at a different location, addresses contained in it must be relocated, </a:t>
            </a:r>
            <a:endParaRPr/>
          </a:p>
          <a:p>
            <a:pPr marL="0" lvl="0" indent="457200" algn="l" rtl="0">
              <a:spcBef>
                <a:spcPts val="0"/>
              </a:spcBef>
              <a:spcAft>
                <a:spcPts val="0"/>
              </a:spcAft>
              <a:buNone/>
            </a:pPr>
            <a:r>
              <a:rPr lang="en-US"/>
              <a:t>either by software when it is swapped in </a:t>
            </a:r>
            <a:endParaRPr/>
          </a:p>
          <a:p>
            <a:pPr marL="0" lvl="0" indent="457200" algn="l" rtl="0">
              <a:spcBef>
                <a:spcPts val="0"/>
              </a:spcBef>
              <a:spcAft>
                <a:spcPts val="0"/>
              </a:spcAft>
              <a:buNone/>
            </a:pPr>
            <a:r>
              <a:rPr lang="en-US"/>
              <a:t>or (more likely) by hardware during program execution. </a:t>
            </a:r>
            <a:endParaRPr/>
          </a:p>
          <a:p>
            <a:pPr marL="0" lvl="0" indent="457200" algn="l" rtl="0">
              <a:spcBef>
                <a:spcPts val="0"/>
              </a:spcBef>
              <a:spcAft>
                <a:spcPts val="0"/>
              </a:spcAft>
              <a:buClr>
                <a:schemeClr val="dk1"/>
              </a:buClr>
              <a:buSzPts val="1100"/>
              <a:buFont typeface="Arial"/>
              <a:buNone/>
            </a:pPr>
            <a:r>
              <a:rPr lang="en-US"/>
              <a:t>base and limit registers would work fine here.</a:t>
            </a:r>
            <a:endParaRPr/>
          </a:p>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8f28a4a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78f28a4a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278f28a4a7_0_3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78f28a4a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78f28a4a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If a process cannot grow in memory and the swap area on the disk is full, the process will have to suspended until some space is freed up (or it can be killed).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62" name="Google Shape;162;g278f28a4a7_0_4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Calibri"/>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19224B-DAB0-43C0-82D6-05B5696C655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8222" r="18272"/>
          <a:stretch/>
        </p:blipFill>
        <p:spPr>
          <a:xfrm>
            <a:off x="-2" y="1113287"/>
            <a:ext cx="5810854" cy="5219249"/>
          </a:xfrm>
          <a:prstGeom prst="rect">
            <a:avLst/>
          </a:prstGeom>
        </p:spPr>
      </p:pic>
      <p:sp>
        <p:nvSpPr>
          <p:cNvPr id="2" name="Title 1">
            <a:extLst>
              <a:ext uri="{FF2B5EF4-FFF2-40B4-BE49-F238E27FC236}">
                <a16:creationId xmlns:a16="http://schemas.microsoft.com/office/drawing/2014/main" id="{2FBB3168-FAEF-46FE-BEE1-1CAA23EE0C37}"/>
              </a:ext>
            </a:extLst>
          </p:cNvPr>
          <p:cNvSpPr>
            <a:spLocks noGrp="1"/>
          </p:cNvSpPr>
          <p:nvPr>
            <p:ph type="ctrTitle" hasCustomPrompt="1"/>
          </p:nvPr>
        </p:nvSpPr>
        <p:spPr>
          <a:xfrm>
            <a:off x="5774944" y="1803400"/>
            <a:ext cx="5997955" cy="2770413"/>
          </a:xfrm>
          <a:solidFill>
            <a:schemeClr val="accent1"/>
          </a:solidFill>
        </p:spPr>
        <p:txBody>
          <a:bodyPr anchor="b">
            <a:normAutofit/>
          </a:bodyPr>
          <a:lstStyle>
            <a:lvl1pPr algn="l">
              <a:defRPr sz="4000"/>
            </a:lvl1pPr>
          </a:lstStyle>
          <a:p>
            <a:r>
              <a:rPr lang="en-US" dirty="0"/>
              <a:t>Topic</a:t>
            </a:r>
            <a:br>
              <a:rPr lang="en-US" dirty="0"/>
            </a:br>
            <a:r>
              <a:rPr lang="en-US" dirty="0"/>
              <a:t>Lecture</a:t>
            </a:r>
            <a:br>
              <a:rPr lang="en-US" dirty="0"/>
            </a:br>
            <a:r>
              <a:rPr lang="en-US" dirty="0"/>
              <a:t>Title</a:t>
            </a:r>
          </a:p>
        </p:txBody>
      </p:sp>
      <p:sp>
        <p:nvSpPr>
          <p:cNvPr id="3" name="Subtitle 2">
            <a:extLst>
              <a:ext uri="{FF2B5EF4-FFF2-40B4-BE49-F238E27FC236}">
                <a16:creationId xmlns:a16="http://schemas.microsoft.com/office/drawing/2014/main" id="{07F3E3CA-191A-47C2-BA09-DDA40EE55173}"/>
              </a:ext>
            </a:extLst>
          </p:cNvPr>
          <p:cNvSpPr>
            <a:spLocks noGrp="1"/>
          </p:cNvSpPr>
          <p:nvPr>
            <p:ph type="subTitle" idx="1" hasCustomPrompt="1"/>
          </p:nvPr>
        </p:nvSpPr>
        <p:spPr>
          <a:xfrm>
            <a:off x="5774943" y="4573812"/>
            <a:ext cx="5997955" cy="1453925"/>
          </a:xfrm>
        </p:spPr>
        <p:txBody>
          <a:bodyPr anchor="ctr"/>
          <a:lstStyle>
            <a:lvl1pPr marL="0" indent="0" algn="l">
              <a:buNone/>
              <a:defRPr sz="2400"/>
            </a:lvl1pPr>
            <a:lvl2pPr marL="457200" indent="0" algn="l">
              <a:lnSpc>
                <a:spcPct val="80000"/>
              </a:lnSpc>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1"/>
            <a:r>
              <a:rPr lang="en-US" dirty="0"/>
              <a:t>Course</a:t>
            </a:r>
          </a:p>
          <a:p>
            <a:pPr lvl="1"/>
            <a:r>
              <a:rPr lang="en-US" dirty="0"/>
              <a:t>Instructor</a:t>
            </a:r>
          </a:p>
          <a:p>
            <a:pPr lvl="1"/>
            <a:r>
              <a:rPr lang="en-US" dirty="0"/>
              <a:t>References</a:t>
            </a:r>
          </a:p>
        </p:txBody>
      </p:sp>
    </p:spTree>
    <p:extLst>
      <p:ext uri="{BB962C8B-B14F-4D97-AF65-F5344CB8AC3E}">
        <p14:creationId xmlns:p14="http://schemas.microsoft.com/office/powerpoint/2010/main" val="380955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4400" b="0" i="0" u="none" strike="noStrike" cap="none">
                <a:solidFill>
                  <a:srgbClr val="FF0000"/>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FF0000"/>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FF0000"/>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FF0000"/>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FF0000"/>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FF0000"/>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FF0000"/>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FF0000"/>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FF0000"/>
                </a:solidFill>
                <a:latin typeface="Calibri"/>
                <a:ea typeface="Calibri"/>
                <a:cs typeface="Calibri"/>
                <a:sym typeface="Calibri"/>
              </a:defRPr>
            </a:lvl9pPr>
          </a:lstStyle>
          <a:p>
            <a:endParaRPr/>
          </a:p>
        </p:txBody>
      </p:sp>
      <p:sp>
        <p:nvSpPr>
          <p:cNvPr id="35" name="Google Shape;35;p6"/>
          <p:cNvSpPr txBox="1">
            <a:spLocks noGrp="1"/>
          </p:cNvSpPr>
          <p:nvPr>
            <p:ph type="body" idx="1"/>
          </p:nvPr>
        </p:nvSpPr>
        <p:spPr>
          <a:xfrm>
            <a:off x="1182345" y="5513949"/>
            <a:ext cx="10346267" cy="833437"/>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48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ftr" idx="11"/>
          </p:nvPr>
        </p:nvSpPr>
        <p:spPr>
          <a:xfrm>
            <a:off x="287867" y="6492876"/>
            <a:ext cx="11563349" cy="365125"/>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740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7DC0-E2A5-44CE-ABED-78F533058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B47B0-942D-46B7-A346-73821CD4E3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9ACBC-C458-48ED-B098-7E56580985AF}"/>
              </a:ext>
            </a:extLst>
          </p:cNvPr>
          <p:cNvSpPr>
            <a:spLocks noGrp="1"/>
          </p:cNvSpPr>
          <p:nvPr>
            <p:ph type="dt" sz="half" idx="10"/>
          </p:nvPr>
        </p:nvSpPr>
        <p:spPr/>
        <p:txBody>
          <a:bodyPr/>
          <a:lstStyle/>
          <a:p>
            <a:fld id="{C6FCE66B-AC10-469C-85C5-A6B7BC162190}" type="datetime1">
              <a:rPr lang="en-US" smtClean="0"/>
              <a:t>11/29/2022</a:t>
            </a:fld>
            <a:endParaRPr lang="en-US"/>
          </a:p>
        </p:txBody>
      </p:sp>
      <p:sp>
        <p:nvSpPr>
          <p:cNvPr id="5" name="Footer Placeholder 4">
            <a:extLst>
              <a:ext uri="{FF2B5EF4-FFF2-40B4-BE49-F238E27FC236}">
                <a16:creationId xmlns:a16="http://schemas.microsoft.com/office/drawing/2014/main" id="{074D8109-F70A-459A-B6D6-6F76487C1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56187-E417-465C-B7E2-5D342F4D7FB9}"/>
              </a:ext>
            </a:extLst>
          </p:cNvPr>
          <p:cNvSpPr>
            <a:spLocks noGrp="1"/>
          </p:cNvSpPr>
          <p:nvPr>
            <p:ph type="sldNum" sz="quarter" idx="12"/>
          </p:nvPr>
        </p:nvSpPr>
        <p:spPr/>
        <p:txBody>
          <a:bodyPr/>
          <a:lstStyle/>
          <a:p>
            <a:fld id="{FBA3F899-07B1-4B41-95F1-45C2B7D6210C}" type="slidenum">
              <a:rPr lang="en-US" smtClean="0"/>
              <a:t>‹#›</a:t>
            </a:fld>
            <a:endParaRPr lang="en-US"/>
          </a:p>
        </p:txBody>
      </p:sp>
    </p:spTree>
    <p:extLst>
      <p:ext uri="{BB962C8B-B14F-4D97-AF65-F5344CB8AC3E}">
        <p14:creationId xmlns:p14="http://schemas.microsoft.com/office/powerpoint/2010/main" val="173315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A4E2-8479-4739-9B0F-616ED3C8F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2E6427-AF98-4A87-A62E-8C74D90A0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809394-C882-4A3C-9810-E31EFC873B16}"/>
              </a:ext>
            </a:extLst>
          </p:cNvPr>
          <p:cNvSpPr>
            <a:spLocks noGrp="1"/>
          </p:cNvSpPr>
          <p:nvPr>
            <p:ph type="dt" sz="half" idx="10"/>
          </p:nvPr>
        </p:nvSpPr>
        <p:spPr/>
        <p:txBody>
          <a:bodyPr/>
          <a:lstStyle/>
          <a:p>
            <a:fld id="{916097D3-9E73-4F1C-BADF-7AD23DDFAAD4}" type="datetime1">
              <a:rPr lang="en-US" smtClean="0"/>
              <a:t>11/29/2022</a:t>
            </a:fld>
            <a:endParaRPr lang="en-US"/>
          </a:p>
        </p:txBody>
      </p:sp>
      <p:sp>
        <p:nvSpPr>
          <p:cNvPr id="5" name="Footer Placeholder 4">
            <a:extLst>
              <a:ext uri="{FF2B5EF4-FFF2-40B4-BE49-F238E27FC236}">
                <a16:creationId xmlns:a16="http://schemas.microsoft.com/office/drawing/2014/main" id="{ED12D74A-41D5-46B7-901B-61B08A2C4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287C7-9162-4C3F-B4E6-1681BBD67DA3}"/>
              </a:ext>
            </a:extLst>
          </p:cNvPr>
          <p:cNvSpPr>
            <a:spLocks noGrp="1"/>
          </p:cNvSpPr>
          <p:nvPr>
            <p:ph type="sldNum" sz="quarter" idx="12"/>
          </p:nvPr>
        </p:nvSpPr>
        <p:spPr/>
        <p:txBody>
          <a:bodyPr/>
          <a:lstStyle/>
          <a:p>
            <a:fld id="{FBA3F899-07B1-4B41-95F1-45C2B7D6210C}" type="slidenum">
              <a:rPr lang="en-US" smtClean="0"/>
              <a:t>‹#›</a:t>
            </a:fld>
            <a:endParaRPr lang="en-US"/>
          </a:p>
        </p:txBody>
      </p:sp>
    </p:spTree>
    <p:extLst>
      <p:ext uri="{BB962C8B-B14F-4D97-AF65-F5344CB8AC3E}">
        <p14:creationId xmlns:p14="http://schemas.microsoft.com/office/powerpoint/2010/main" val="130320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DA35-419B-4097-BA24-CB2988837F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716D1-9AA4-4A46-BAE8-48EADF79FD7A}"/>
              </a:ext>
            </a:extLst>
          </p:cNvPr>
          <p:cNvSpPr>
            <a:spLocks noGrp="1"/>
          </p:cNvSpPr>
          <p:nvPr>
            <p:ph sz="half" idx="1"/>
          </p:nvPr>
        </p:nvSpPr>
        <p:spPr>
          <a:xfrm>
            <a:off x="419100" y="1825625"/>
            <a:ext cx="56007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A38DA67-FC1E-4F93-B107-5C2DBB91A2EB}"/>
              </a:ext>
            </a:extLst>
          </p:cNvPr>
          <p:cNvSpPr>
            <a:spLocks noGrp="1"/>
          </p:cNvSpPr>
          <p:nvPr>
            <p:ph sz="half" idx="2"/>
          </p:nvPr>
        </p:nvSpPr>
        <p:spPr>
          <a:xfrm>
            <a:off x="6172199" y="1825625"/>
            <a:ext cx="559593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DA73811-6A05-4F94-9C99-F8009B273D8F}"/>
              </a:ext>
            </a:extLst>
          </p:cNvPr>
          <p:cNvSpPr>
            <a:spLocks noGrp="1"/>
          </p:cNvSpPr>
          <p:nvPr>
            <p:ph type="dt" sz="half" idx="10"/>
          </p:nvPr>
        </p:nvSpPr>
        <p:spPr/>
        <p:txBody>
          <a:bodyPr/>
          <a:lstStyle/>
          <a:p>
            <a:fld id="{3FF11FDF-3DEA-4278-AD80-DA95DFA6BA9E}" type="datetime1">
              <a:rPr lang="en-US" smtClean="0"/>
              <a:t>11/29/2022</a:t>
            </a:fld>
            <a:endParaRPr lang="en-US"/>
          </a:p>
        </p:txBody>
      </p:sp>
      <p:sp>
        <p:nvSpPr>
          <p:cNvPr id="6" name="Footer Placeholder 5">
            <a:extLst>
              <a:ext uri="{FF2B5EF4-FFF2-40B4-BE49-F238E27FC236}">
                <a16:creationId xmlns:a16="http://schemas.microsoft.com/office/drawing/2014/main" id="{CFBF7324-4055-4B7D-BF63-F8D5BA63E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F1341-F379-4F97-9997-1DEFF37A37BC}"/>
              </a:ext>
            </a:extLst>
          </p:cNvPr>
          <p:cNvSpPr>
            <a:spLocks noGrp="1"/>
          </p:cNvSpPr>
          <p:nvPr>
            <p:ph type="sldNum" sz="quarter" idx="12"/>
          </p:nvPr>
        </p:nvSpPr>
        <p:spPr/>
        <p:txBody>
          <a:bodyPr/>
          <a:lstStyle/>
          <a:p>
            <a:fld id="{FBA3F899-07B1-4B41-95F1-45C2B7D6210C}" type="slidenum">
              <a:rPr lang="en-US" smtClean="0"/>
              <a:t>‹#›</a:t>
            </a:fld>
            <a:endParaRPr lang="en-US"/>
          </a:p>
        </p:txBody>
      </p:sp>
    </p:spTree>
    <p:extLst>
      <p:ext uri="{BB962C8B-B14F-4D97-AF65-F5344CB8AC3E}">
        <p14:creationId xmlns:p14="http://schemas.microsoft.com/office/powerpoint/2010/main" val="57150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9FDB-DD3A-4990-91A4-F8355B490688}"/>
              </a:ext>
            </a:extLst>
          </p:cNvPr>
          <p:cNvSpPr>
            <a:spLocks noGrp="1"/>
          </p:cNvSpPr>
          <p:nvPr>
            <p:ph type="title"/>
          </p:nvPr>
        </p:nvSpPr>
        <p:spPr>
          <a:xfrm>
            <a:off x="839788" y="365125"/>
            <a:ext cx="10515600" cy="6254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349082-0345-405F-B0E3-314A2755E00B}"/>
              </a:ext>
            </a:extLst>
          </p:cNvPr>
          <p:cNvSpPr>
            <a:spLocks noGrp="1"/>
          </p:cNvSpPr>
          <p:nvPr>
            <p:ph type="body" idx="1"/>
          </p:nvPr>
        </p:nvSpPr>
        <p:spPr>
          <a:xfrm>
            <a:off x="839787" y="10715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5837B-8356-4F83-BBD3-459E17B88F15}"/>
              </a:ext>
            </a:extLst>
          </p:cNvPr>
          <p:cNvSpPr>
            <a:spLocks noGrp="1"/>
          </p:cNvSpPr>
          <p:nvPr>
            <p:ph sz="half" idx="2"/>
          </p:nvPr>
        </p:nvSpPr>
        <p:spPr>
          <a:xfrm>
            <a:off x="839788" y="1890712"/>
            <a:ext cx="5157787" cy="42989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37B76-F6BD-4E8E-B5B2-49E1509A34B0}"/>
              </a:ext>
            </a:extLst>
          </p:cNvPr>
          <p:cNvSpPr>
            <a:spLocks noGrp="1"/>
          </p:cNvSpPr>
          <p:nvPr>
            <p:ph type="body" sz="quarter" idx="3"/>
          </p:nvPr>
        </p:nvSpPr>
        <p:spPr>
          <a:xfrm>
            <a:off x="6165849" y="10668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72967B-78AC-474F-85CB-FF7F27832656}"/>
              </a:ext>
            </a:extLst>
          </p:cNvPr>
          <p:cNvSpPr>
            <a:spLocks noGrp="1"/>
          </p:cNvSpPr>
          <p:nvPr>
            <p:ph sz="quarter" idx="4"/>
          </p:nvPr>
        </p:nvSpPr>
        <p:spPr>
          <a:xfrm>
            <a:off x="6172200" y="1890712"/>
            <a:ext cx="5183188" cy="42989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3BA9D8-1CC8-4529-9C7B-A46CFE220C74}"/>
              </a:ext>
            </a:extLst>
          </p:cNvPr>
          <p:cNvSpPr>
            <a:spLocks noGrp="1"/>
          </p:cNvSpPr>
          <p:nvPr>
            <p:ph type="dt" sz="half" idx="10"/>
          </p:nvPr>
        </p:nvSpPr>
        <p:spPr/>
        <p:txBody>
          <a:bodyPr/>
          <a:lstStyle/>
          <a:p>
            <a:fld id="{2EC21B19-A272-42BF-89CE-353AECBDAC4E}" type="datetime1">
              <a:rPr lang="en-US" smtClean="0"/>
              <a:t>11/29/2022</a:t>
            </a:fld>
            <a:endParaRPr lang="en-US"/>
          </a:p>
        </p:txBody>
      </p:sp>
      <p:sp>
        <p:nvSpPr>
          <p:cNvPr id="8" name="Footer Placeholder 7">
            <a:extLst>
              <a:ext uri="{FF2B5EF4-FFF2-40B4-BE49-F238E27FC236}">
                <a16:creationId xmlns:a16="http://schemas.microsoft.com/office/drawing/2014/main" id="{7FCE4657-3A68-4FAF-AC8E-AEAD5AD568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D24B8-96ED-4B69-AC6F-94CA374DDE21}"/>
              </a:ext>
            </a:extLst>
          </p:cNvPr>
          <p:cNvSpPr>
            <a:spLocks noGrp="1"/>
          </p:cNvSpPr>
          <p:nvPr>
            <p:ph type="sldNum" sz="quarter" idx="12"/>
          </p:nvPr>
        </p:nvSpPr>
        <p:spPr/>
        <p:txBody>
          <a:bodyPr/>
          <a:lstStyle/>
          <a:p>
            <a:fld id="{FBA3F899-07B1-4B41-95F1-45C2B7D6210C}" type="slidenum">
              <a:rPr lang="en-US" smtClean="0"/>
              <a:t>‹#›</a:t>
            </a:fld>
            <a:endParaRPr lang="en-US"/>
          </a:p>
        </p:txBody>
      </p:sp>
    </p:spTree>
    <p:extLst>
      <p:ext uri="{BB962C8B-B14F-4D97-AF65-F5344CB8AC3E}">
        <p14:creationId xmlns:p14="http://schemas.microsoft.com/office/powerpoint/2010/main" val="283489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EAD5-4E97-4466-800B-A1CAE4B2F6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7B58CB-2DF2-447A-8A56-6692C02563C3}"/>
              </a:ext>
            </a:extLst>
          </p:cNvPr>
          <p:cNvSpPr>
            <a:spLocks noGrp="1"/>
          </p:cNvSpPr>
          <p:nvPr>
            <p:ph type="dt" sz="half" idx="10"/>
          </p:nvPr>
        </p:nvSpPr>
        <p:spPr/>
        <p:txBody>
          <a:bodyPr/>
          <a:lstStyle/>
          <a:p>
            <a:fld id="{602C1615-E1D8-4E44-A2A1-9888F79AE23A}" type="datetime1">
              <a:rPr lang="en-US" smtClean="0"/>
              <a:t>11/29/2022</a:t>
            </a:fld>
            <a:endParaRPr lang="en-US"/>
          </a:p>
        </p:txBody>
      </p:sp>
      <p:sp>
        <p:nvSpPr>
          <p:cNvPr id="4" name="Footer Placeholder 3">
            <a:extLst>
              <a:ext uri="{FF2B5EF4-FFF2-40B4-BE49-F238E27FC236}">
                <a16:creationId xmlns:a16="http://schemas.microsoft.com/office/drawing/2014/main" id="{2541F037-6B4F-4BEE-B279-69A94D6CC1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ECC9DA-AAE0-40FA-9E2B-CB3A72DC61C8}"/>
              </a:ext>
            </a:extLst>
          </p:cNvPr>
          <p:cNvSpPr>
            <a:spLocks noGrp="1"/>
          </p:cNvSpPr>
          <p:nvPr>
            <p:ph type="sldNum" sz="quarter" idx="12"/>
          </p:nvPr>
        </p:nvSpPr>
        <p:spPr/>
        <p:txBody>
          <a:bodyPr/>
          <a:lstStyle/>
          <a:p>
            <a:fld id="{FBA3F899-07B1-4B41-95F1-45C2B7D6210C}" type="slidenum">
              <a:rPr lang="en-US" smtClean="0"/>
              <a:t>‹#›</a:t>
            </a:fld>
            <a:endParaRPr lang="en-US"/>
          </a:p>
        </p:txBody>
      </p:sp>
    </p:spTree>
    <p:extLst>
      <p:ext uri="{BB962C8B-B14F-4D97-AF65-F5344CB8AC3E}">
        <p14:creationId xmlns:p14="http://schemas.microsoft.com/office/powerpoint/2010/main" val="391381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514F-65EE-4F66-87B3-FF6729F12BAC}"/>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DF0CA29-535B-4244-A067-2B82D85BCB2D}"/>
              </a:ext>
            </a:extLst>
          </p:cNvPr>
          <p:cNvSpPr>
            <a:spLocks noGrp="1"/>
          </p:cNvSpPr>
          <p:nvPr>
            <p:ph type="dt" sz="half" idx="10"/>
          </p:nvPr>
        </p:nvSpPr>
        <p:spPr/>
        <p:txBody>
          <a:bodyPr/>
          <a:lstStyle/>
          <a:p>
            <a:fld id="{82814BA3-D4A5-43B5-AA56-2F182DF066AC}" type="datetime1">
              <a:rPr lang="en-US" smtClean="0"/>
              <a:t>11/29/2022</a:t>
            </a:fld>
            <a:endParaRPr lang="en-US"/>
          </a:p>
        </p:txBody>
      </p:sp>
      <p:sp>
        <p:nvSpPr>
          <p:cNvPr id="4" name="Footer Placeholder 3">
            <a:extLst>
              <a:ext uri="{FF2B5EF4-FFF2-40B4-BE49-F238E27FC236}">
                <a16:creationId xmlns:a16="http://schemas.microsoft.com/office/drawing/2014/main" id="{A81F3D56-491B-4F9A-B198-830215659A4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0A883DD-8199-46AE-AB71-35A5AEB4EECD}"/>
              </a:ext>
            </a:extLst>
          </p:cNvPr>
          <p:cNvSpPr>
            <a:spLocks noGrp="1"/>
          </p:cNvSpPr>
          <p:nvPr>
            <p:ph type="sldNum" sz="quarter" idx="12"/>
          </p:nvPr>
        </p:nvSpPr>
        <p:spPr/>
        <p:txBody>
          <a:bodyPr/>
          <a:lstStyle/>
          <a:p>
            <a:fld id="{FBA3F899-07B1-4B41-95F1-45C2B7D6210C}" type="slidenum">
              <a:rPr lang="en-US" smtClean="0"/>
              <a:t>‹#›</a:t>
            </a:fld>
            <a:endParaRPr lang="en-US"/>
          </a:p>
        </p:txBody>
      </p:sp>
      <p:sp>
        <p:nvSpPr>
          <p:cNvPr id="8" name="Text Placeholder 7">
            <a:extLst>
              <a:ext uri="{FF2B5EF4-FFF2-40B4-BE49-F238E27FC236}">
                <a16:creationId xmlns:a16="http://schemas.microsoft.com/office/drawing/2014/main" id="{C5B47A6A-E504-4BBB-8A7E-E507B09C8497}"/>
              </a:ext>
            </a:extLst>
          </p:cNvPr>
          <p:cNvSpPr>
            <a:spLocks noGrp="1"/>
          </p:cNvSpPr>
          <p:nvPr>
            <p:ph type="body" sz="quarter" idx="13"/>
          </p:nvPr>
        </p:nvSpPr>
        <p:spPr>
          <a:xfrm>
            <a:off x="419100" y="1066800"/>
            <a:ext cx="11353800" cy="5295900"/>
          </a:xfrm>
        </p:spPr>
        <p:style>
          <a:lnRef idx="2">
            <a:schemeClr val="accent1"/>
          </a:lnRef>
          <a:fillRef idx="1">
            <a:schemeClr val="lt1"/>
          </a:fillRef>
          <a:effectRef idx="0">
            <a:schemeClr val="accent1"/>
          </a:effectRef>
          <a:fontRef idx="minor">
            <a:schemeClr val="dk1"/>
          </a:fontRef>
        </p:style>
        <p:txBody>
          <a:bodyPr>
            <a:normAutofit/>
          </a:bodyPr>
          <a:lstStyle>
            <a:lvl1pPr marL="0" indent="0">
              <a:lnSpc>
                <a:spcPct val="100000"/>
              </a:lnSpc>
              <a:buNone/>
              <a:defRPr sz="1800">
                <a:latin typeface="Courier New" panose="02070309020205020404" pitchFamily="49" charset="0"/>
                <a:cs typeface="Courier New" panose="02070309020205020404" pitchFamily="49" charset="0"/>
              </a:defRPr>
            </a:lvl1pPr>
            <a:lvl2pPr marL="122237" indent="0">
              <a:lnSpc>
                <a:spcPct val="100000"/>
              </a:lnSpc>
              <a:buNone/>
              <a:defRPr sz="1800">
                <a:latin typeface="Courier New" panose="02070309020205020404" pitchFamily="49" charset="0"/>
                <a:cs typeface="Courier New" panose="02070309020205020404" pitchFamily="49" charset="0"/>
              </a:defRPr>
            </a:lvl2pPr>
            <a:lvl3pPr marL="223837" indent="0">
              <a:lnSpc>
                <a:spcPct val="100000"/>
              </a:lnSpc>
              <a:buNone/>
              <a:defRPr sz="1800">
                <a:latin typeface="Courier New" panose="02070309020205020404" pitchFamily="49" charset="0"/>
                <a:cs typeface="Courier New" panose="02070309020205020404" pitchFamily="49" charset="0"/>
              </a:defRPr>
            </a:lvl3pPr>
            <a:lvl4pPr marL="342900" indent="0">
              <a:lnSpc>
                <a:spcPct val="100000"/>
              </a:lnSpc>
              <a:buNone/>
              <a:defRPr sz="1800">
                <a:latin typeface="Courier New" panose="02070309020205020404" pitchFamily="49" charset="0"/>
                <a:cs typeface="Courier New" panose="02070309020205020404" pitchFamily="49" charset="0"/>
              </a:defRPr>
            </a:lvl4pPr>
            <a:lvl5pPr marL="455612" indent="0">
              <a:lnSpc>
                <a:spcPct val="100000"/>
              </a:lnSpc>
              <a:buNone/>
              <a:defRPr sz="1800">
                <a:latin typeface="Courier New" panose="02070309020205020404" pitchFamily="49" charset="0"/>
                <a:cs typeface="Courier New" panose="020703090202050204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049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3B1C-6C49-4621-8F26-9A0551EC0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8F64E8-C436-41F9-BAE0-B70159874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6076B-F925-4A48-B754-15466F3D0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BF3CF-9368-465E-B12E-F7C48127DBE9}"/>
              </a:ext>
            </a:extLst>
          </p:cNvPr>
          <p:cNvSpPr>
            <a:spLocks noGrp="1"/>
          </p:cNvSpPr>
          <p:nvPr>
            <p:ph type="dt" sz="half" idx="10"/>
          </p:nvPr>
        </p:nvSpPr>
        <p:spPr/>
        <p:txBody>
          <a:bodyPr/>
          <a:lstStyle/>
          <a:p>
            <a:fld id="{043B9C93-AA57-49DA-AD50-B64AF6DDBA59}" type="datetime1">
              <a:rPr lang="en-US" smtClean="0"/>
              <a:t>11/29/2022</a:t>
            </a:fld>
            <a:endParaRPr lang="en-US"/>
          </a:p>
        </p:txBody>
      </p:sp>
      <p:sp>
        <p:nvSpPr>
          <p:cNvPr id="6" name="Footer Placeholder 5">
            <a:extLst>
              <a:ext uri="{FF2B5EF4-FFF2-40B4-BE49-F238E27FC236}">
                <a16:creationId xmlns:a16="http://schemas.microsoft.com/office/drawing/2014/main" id="{20E69C02-D811-439F-9E23-EADA0B9B8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C7C59-D361-44DE-B3DA-642C7F2D8EE3}"/>
              </a:ext>
            </a:extLst>
          </p:cNvPr>
          <p:cNvSpPr>
            <a:spLocks noGrp="1"/>
          </p:cNvSpPr>
          <p:nvPr>
            <p:ph type="sldNum" sz="quarter" idx="12"/>
          </p:nvPr>
        </p:nvSpPr>
        <p:spPr/>
        <p:txBody>
          <a:bodyPr/>
          <a:lstStyle/>
          <a:p>
            <a:fld id="{FBA3F899-07B1-4B41-95F1-45C2B7D6210C}" type="slidenum">
              <a:rPr lang="en-US" smtClean="0"/>
              <a:t>‹#›</a:t>
            </a:fld>
            <a:endParaRPr lang="en-US"/>
          </a:p>
        </p:txBody>
      </p:sp>
    </p:spTree>
    <p:extLst>
      <p:ext uri="{BB962C8B-B14F-4D97-AF65-F5344CB8AC3E}">
        <p14:creationId xmlns:p14="http://schemas.microsoft.com/office/powerpoint/2010/main" val="192261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993E-4A7C-4D42-826A-9BD2CEBC5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B21336-A464-493A-A369-0B534F03A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B715B3E-D5F3-4C48-A277-C1C3E0111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922E9-52E3-438E-AC3F-E2546DBB0695}"/>
              </a:ext>
            </a:extLst>
          </p:cNvPr>
          <p:cNvSpPr>
            <a:spLocks noGrp="1"/>
          </p:cNvSpPr>
          <p:nvPr>
            <p:ph type="dt" sz="half" idx="10"/>
          </p:nvPr>
        </p:nvSpPr>
        <p:spPr/>
        <p:txBody>
          <a:bodyPr/>
          <a:lstStyle/>
          <a:p>
            <a:fld id="{FB74239E-7279-41C3-9C05-A35C021662A7}" type="datetime1">
              <a:rPr lang="en-US" smtClean="0"/>
              <a:t>11/29/2022</a:t>
            </a:fld>
            <a:endParaRPr lang="en-US"/>
          </a:p>
        </p:txBody>
      </p:sp>
      <p:sp>
        <p:nvSpPr>
          <p:cNvPr id="6" name="Footer Placeholder 5">
            <a:extLst>
              <a:ext uri="{FF2B5EF4-FFF2-40B4-BE49-F238E27FC236}">
                <a16:creationId xmlns:a16="http://schemas.microsoft.com/office/drawing/2014/main" id="{C1008E82-AFD1-453B-A201-9E6342B9A2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A09D6-9A5F-49E4-BC71-95B735A925BA}"/>
              </a:ext>
            </a:extLst>
          </p:cNvPr>
          <p:cNvSpPr>
            <a:spLocks noGrp="1"/>
          </p:cNvSpPr>
          <p:nvPr>
            <p:ph type="sldNum" sz="quarter" idx="12"/>
          </p:nvPr>
        </p:nvSpPr>
        <p:spPr/>
        <p:txBody>
          <a:bodyPr/>
          <a:lstStyle/>
          <a:p>
            <a:fld id="{FBA3F899-07B1-4B41-95F1-45C2B7D6210C}" type="slidenum">
              <a:rPr lang="en-US" smtClean="0"/>
              <a:t>‹#›</a:t>
            </a:fld>
            <a:endParaRPr lang="en-US"/>
          </a:p>
        </p:txBody>
      </p:sp>
    </p:spTree>
    <p:extLst>
      <p:ext uri="{BB962C8B-B14F-4D97-AF65-F5344CB8AC3E}">
        <p14:creationId xmlns:p14="http://schemas.microsoft.com/office/powerpoint/2010/main" val="170928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ylinder 8">
            <a:extLst>
              <a:ext uri="{FF2B5EF4-FFF2-40B4-BE49-F238E27FC236}">
                <a16:creationId xmlns:a16="http://schemas.microsoft.com/office/drawing/2014/main" id="{5F24074E-221A-4E59-A80C-5AEF0A284768}"/>
              </a:ext>
            </a:extLst>
          </p:cNvPr>
          <p:cNvSpPr/>
          <p:nvPr userDrawn="1"/>
        </p:nvSpPr>
        <p:spPr>
          <a:xfrm rot="16200000">
            <a:off x="10975707" y="5927996"/>
            <a:ext cx="228600" cy="132660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D222B4A3-4E81-4607-8BC6-706950C7C3C3}"/>
              </a:ext>
            </a:extLst>
          </p:cNvPr>
          <p:cNvSpPr>
            <a:spLocks noGrp="1"/>
          </p:cNvSpPr>
          <p:nvPr>
            <p:ph type="title"/>
          </p:nvPr>
        </p:nvSpPr>
        <p:spPr>
          <a:xfrm>
            <a:off x="419100" y="342900"/>
            <a:ext cx="11353800" cy="647700"/>
          </a:xfrm>
          <a:prstGeom prst="rect">
            <a:avLst/>
          </a:prstGeom>
          <a:solidFill>
            <a:schemeClr val="accent1"/>
          </a:solidFill>
          <a:ln>
            <a:noFill/>
          </a:ln>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95B0FFB-31C0-4869-9ABE-699E5FAE9496}"/>
              </a:ext>
            </a:extLst>
          </p:cNvPr>
          <p:cNvSpPr>
            <a:spLocks noGrp="1"/>
          </p:cNvSpPr>
          <p:nvPr>
            <p:ph type="body" idx="1"/>
          </p:nvPr>
        </p:nvSpPr>
        <p:spPr>
          <a:xfrm>
            <a:off x="419099" y="1178805"/>
            <a:ext cx="11353799" cy="51934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197C96D-D9AD-4694-9CFE-97CB4E9EFC00}"/>
              </a:ext>
            </a:extLst>
          </p:cNvPr>
          <p:cNvSpPr>
            <a:spLocks noGrp="1"/>
          </p:cNvSpPr>
          <p:nvPr>
            <p:ph type="dt" sz="half" idx="2"/>
          </p:nvPr>
        </p:nvSpPr>
        <p:spPr>
          <a:xfrm>
            <a:off x="419100" y="6477000"/>
            <a:ext cx="1111786" cy="228601"/>
          </a:xfrm>
          <a:prstGeom prst="rect">
            <a:avLst/>
          </a:prstGeom>
        </p:spPr>
        <p:txBody>
          <a:bodyPr vert="horz" lIns="91440" tIns="45720" rIns="91440" bIns="45720" rtlCol="0" anchor="ctr"/>
          <a:lstStyle>
            <a:lvl1pPr algn="l">
              <a:defRPr sz="1200">
                <a:solidFill>
                  <a:schemeClr val="tx1">
                    <a:tint val="75000"/>
                  </a:schemeClr>
                </a:solidFill>
              </a:defRPr>
            </a:lvl1pPr>
          </a:lstStyle>
          <a:p>
            <a:fld id="{8A2C8DA4-5E0B-46FD-8E35-2E9578FA03CE}" type="datetime1">
              <a:rPr lang="en-US" smtClean="0"/>
              <a:t>11/29/2022</a:t>
            </a:fld>
            <a:endParaRPr lang="en-US"/>
          </a:p>
        </p:txBody>
      </p:sp>
      <p:sp>
        <p:nvSpPr>
          <p:cNvPr id="5" name="Footer Placeholder 4">
            <a:extLst>
              <a:ext uri="{FF2B5EF4-FFF2-40B4-BE49-F238E27FC236}">
                <a16:creationId xmlns:a16="http://schemas.microsoft.com/office/drawing/2014/main" id="{5F5AC959-96E7-4F7B-8BDF-CA4FF9FA60AF}"/>
              </a:ext>
            </a:extLst>
          </p:cNvPr>
          <p:cNvSpPr>
            <a:spLocks noGrp="1"/>
          </p:cNvSpPr>
          <p:nvPr>
            <p:ph type="ftr" sz="quarter" idx="3"/>
          </p:nvPr>
        </p:nvSpPr>
        <p:spPr>
          <a:xfrm>
            <a:off x="5067298" y="6486524"/>
            <a:ext cx="2057400" cy="22860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59A64D-4B02-4DA8-91B6-898D3BC5D9B5}"/>
              </a:ext>
            </a:extLst>
          </p:cNvPr>
          <p:cNvSpPr>
            <a:spLocks noGrp="1"/>
          </p:cNvSpPr>
          <p:nvPr>
            <p:ph type="sldNum" sz="quarter" idx="4"/>
          </p:nvPr>
        </p:nvSpPr>
        <p:spPr>
          <a:xfrm>
            <a:off x="11010900" y="6477001"/>
            <a:ext cx="757237" cy="228599"/>
          </a:xfrm>
          <a:prstGeom prst="rect">
            <a:avLst/>
          </a:prstGeom>
          <a:noFill/>
          <a:ln>
            <a:noFill/>
          </a:ln>
          <a:effectLst>
            <a:softEdge rad="0"/>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lstStyle>
            <a:lvl1pPr algn="r">
              <a:defRPr lang="en-US" b="1" smtClean="0">
                <a:solidFill>
                  <a:schemeClr val="bg1">
                    <a:lumMod val="95000"/>
                  </a:schemeClr>
                </a:solidFill>
              </a:defRPr>
            </a:lvl1pPr>
          </a:lstStyle>
          <a:p>
            <a:fld id="{FBA3F899-07B1-4B41-95F1-45C2B7D6210C}" type="slidenum">
              <a:rPr lang="en-US" smtClean="0"/>
              <a:pPr/>
              <a:t>‹#›</a:t>
            </a:fld>
            <a:endParaRPr lang="en-US" dirty="0"/>
          </a:p>
        </p:txBody>
      </p:sp>
    </p:spTree>
    <p:extLst>
      <p:ext uri="{BB962C8B-B14F-4D97-AF65-F5344CB8AC3E}">
        <p14:creationId xmlns:p14="http://schemas.microsoft.com/office/powerpoint/2010/main" val="244989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8" r:id="rId7"/>
    <p:sldLayoutId id="2147483656" r:id="rId8"/>
    <p:sldLayoutId id="2147483657" r:id="rId9"/>
    <p:sldLayoutId id="2147483659" r:id="rId10"/>
  </p:sldLayoutIdLst>
  <p:hf hdr="0" ftr="0" dt="0"/>
  <p:txStyles>
    <p:titleStyle>
      <a:lvl1pPr algn="l" defTabSz="914400" rtl="0" eaLnBrk="1" latinLnBrk="0" hangingPunct="1">
        <a:lnSpc>
          <a:spcPct val="90000"/>
        </a:lnSpc>
        <a:spcBef>
          <a:spcPct val="0"/>
        </a:spcBef>
        <a:buNone/>
        <a:defRPr sz="2400" b="1" kern="1200">
          <a:solidFill>
            <a:schemeClr val="bg1"/>
          </a:solidFill>
          <a:latin typeface="+mj-lt"/>
          <a:ea typeface="+mj-ea"/>
          <a:cs typeface="+mj-cs"/>
        </a:defRPr>
      </a:lvl1pPr>
    </p:titleStyle>
    <p:bodyStyle>
      <a:lvl1pPr marL="341313" indent="-341313"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mn-lt"/>
          <a:ea typeface="+mn-ea"/>
          <a:cs typeface="+mn-cs"/>
        </a:defRPr>
      </a:lvl1pPr>
      <a:lvl2pPr marL="517525" indent="-341313"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2pPr>
      <a:lvl3pPr marL="628650" indent="-287338"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738188" indent="-276225"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mn-lt"/>
          <a:ea typeface="+mn-ea"/>
          <a:cs typeface="+mn-cs"/>
        </a:defRPr>
      </a:lvl4pPr>
      <a:lvl5pPr marL="858838" indent="-230188" algn="l" defTabSz="914400" rtl="0" eaLnBrk="1" latinLnBrk="0" hangingPunct="1">
        <a:lnSpc>
          <a:spcPct val="90000"/>
        </a:lnSpc>
        <a:spcBef>
          <a:spcPts val="500"/>
        </a:spcBef>
        <a:buFont typeface="Wingdings" panose="05000000000000000000" pitchFamily="2" charset="2"/>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24" userDrawn="1">
          <p15:clr>
            <a:srgbClr val="F26B43"/>
          </p15:clr>
        </p15:guide>
        <p15:guide id="2" pos="264" userDrawn="1">
          <p15:clr>
            <a:srgbClr val="F26B43"/>
          </p15:clr>
        </p15:guide>
        <p15:guide id="3" orient="horz" pos="672" userDrawn="1">
          <p15:clr>
            <a:srgbClr val="F26B43"/>
          </p15:clr>
        </p15:guide>
        <p15:guide id="4" pos="7416" userDrawn="1">
          <p15:clr>
            <a:srgbClr val="F26B43"/>
          </p15:clr>
        </p15:guide>
        <p15:guide id="5" orient="horz" pos="216" userDrawn="1">
          <p15:clr>
            <a:srgbClr val="F26B43"/>
          </p15:clr>
        </p15:guide>
        <p15:guide id="6" orient="horz" pos="4080" userDrawn="1">
          <p15:clr>
            <a:srgbClr val="F26B43"/>
          </p15:clr>
        </p15:guide>
        <p15:guide id="7" orient="horz" pos="4008" userDrawn="1">
          <p15:clr>
            <a:srgbClr val="F26B43"/>
          </p15:clr>
        </p15:guide>
        <p15:guide id="8" pos="3840" userDrawn="1">
          <p15:clr>
            <a:srgbClr val="F26B43"/>
          </p15:clr>
        </p15:guide>
        <p15:guide id="9" orient="horz" pos="42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FFBD-839A-4480-9A9D-386A6033D6BE}"/>
              </a:ext>
            </a:extLst>
          </p:cNvPr>
          <p:cNvSpPr>
            <a:spLocks noGrp="1"/>
          </p:cNvSpPr>
          <p:nvPr>
            <p:ph type="ctrTitle"/>
          </p:nvPr>
        </p:nvSpPr>
        <p:spPr/>
        <p:txBody>
          <a:bodyPr/>
          <a:lstStyle/>
          <a:p>
            <a:r>
              <a:rPr lang="en-US" dirty="0"/>
              <a:t>Topic 11</a:t>
            </a:r>
            <a:br>
              <a:rPr lang="en-US" dirty="0"/>
            </a:br>
            <a:r>
              <a:rPr lang="en-US" dirty="0"/>
              <a:t>Lecture 11a</a:t>
            </a:r>
            <a:br>
              <a:rPr lang="en-US" dirty="0"/>
            </a:br>
            <a:r>
              <a:rPr lang="en-US" dirty="0"/>
              <a:t>Memory Management</a:t>
            </a:r>
          </a:p>
        </p:txBody>
      </p:sp>
      <p:sp>
        <p:nvSpPr>
          <p:cNvPr id="3" name="Subtitle 2">
            <a:extLst>
              <a:ext uri="{FF2B5EF4-FFF2-40B4-BE49-F238E27FC236}">
                <a16:creationId xmlns:a16="http://schemas.microsoft.com/office/drawing/2014/main" id="{42C5C9D1-2AD7-4B27-9EE0-48E218C0D158}"/>
              </a:ext>
            </a:extLst>
          </p:cNvPr>
          <p:cNvSpPr>
            <a:spLocks noGrp="1"/>
          </p:cNvSpPr>
          <p:nvPr>
            <p:ph type="subTitle" idx="1"/>
          </p:nvPr>
        </p:nvSpPr>
        <p:spPr/>
        <p:txBody>
          <a:bodyPr>
            <a:normAutofit/>
          </a:bodyPr>
          <a:lstStyle/>
          <a:p>
            <a:r>
              <a:rPr lang="en-US" dirty="0"/>
              <a:t>CSCI 240</a:t>
            </a:r>
          </a:p>
          <a:p>
            <a:r>
              <a:rPr lang="en-US" dirty="0"/>
              <a:t>Data Structures and Algorithms</a:t>
            </a:r>
          </a:p>
          <a:p>
            <a:r>
              <a:rPr lang="en-US" dirty="0"/>
              <a:t>Prof. Dominick Atanasio</a:t>
            </a:r>
          </a:p>
        </p:txBody>
      </p:sp>
    </p:spTree>
    <p:extLst>
      <p:ext uri="{BB962C8B-B14F-4D97-AF65-F5344CB8AC3E}">
        <p14:creationId xmlns:p14="http://schemas.microsoft.com/office/powerpoint/2010/main" val="4231666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p:txBody>
          <a:bodyPr/>
          <a:lstStyle/>
          <a:p>
            <a:r>
              <a:rPr lang="en-US"/>
              <a:t>Fixed vs Dynamic Size</a:t>
            </a:r>
          </a:p>
        </p:txBody>
      </p:sp>
      <p:sp>
        <p:nvSpPr>
          <p:cNvPr id="165" name="Google Shape;165;p24"/>
          <p:cNvSpPr txBox="1">
            <a:spLocks noGrp="1"/>
          </p:cNvSpPr>
          <p:nvPr>
            <p:ph idx="1"/>
          </p:nvPr>
        </p:nvSpPr>
        <p:spPr/>
        <p:txBody>
          <a:bodyPr/>
          <a:lstStyle/>
          <a:p>
            <a:r>
              <a:rPr lang="en-US"/>
              <a:t>Fixed: the size of a process’ address space never changes, allocation is simple</a:t>
            </a:r>
          </a:p>
          <a:p>
            <a:r>
              <a:rPr lang="en-US"/>
              <a:t>Dynamic: address space may change to accommodate a process’ needs</a:t>
            </a:r>
          </a:p>
          <a:p>
            <a:pPr lvl="1"/>
            <a:r>
              <a:rPr lang="en-US"/>
              <a:t>If a hole is adjacent to the process, the process can be allowed to grow into the hole otherwise may need to be moved</a:t>
            </a:r>
          </a:p>
          <a:p>
            <a:pPr lvl="1"/>
            <a:r>
              <a:rPr lang="en-US"/>
              <a:t>a good idea is to allocate a little extra memory whenever a process is swapped in or moved</a:t>
            </a:r>
          </a:p>
          <a:p>
            <a:pPr lvl="1"/>
            <a:r>
              <a:rPr lang="en-US"/>
              <a:t>when swapping processes to disk, only the memory actually in use should be swapped</a:t>
            </a:r>
          </a:p>
          <a:p>
            <a:endParaRPr lang="en-US"/>
          </a:p>
        </p:txBody>
      </p:sp>
      <p:sp>
        <p:nvSpPr>
          <p:cNvPr id="4" name="Slide Number Placeholder 3">
            <a:extLst>
              <a:ext uri="{FF2B5EF4-FFF2-40B4-BE49-F238E27FC236}">
                <a16:creationId xmlns:a16="http://schemas.microsoft.com/office/drawing/2014/main" id="{22570F34-FA1F-250D-95CB-588489131452}"/>
              </a:ext>
            </a:extLst>
          </p:cNvPr>
          <p:cNvSpPr>
            <a:spLocks noGrp="1"/>
          </p:cNvSpPr>
          <p:nvPr>
            <p:ph type="sldNum" sz="quarter" idx="12"/>
          </p:nvPr>
        </p:nvSpPr>
        <p:spPr/>
        <p:txBody>
          <a:bodyPr/>
          <a:lstStyle/>
          <a:p>
            <a:fld id="{FBA3F899-07B1-4B41-95F1-45C2B7D6210C}"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p:txBody>
          <a:bodyPr/>
          <a:lstStyle/>
          <a:p>
            <a:r>
              <a:rPr lang="en-US"/>
              <a:t>Swapping (2)</a:t>
            </a:r>
          </a:p>
        </p:txBody>
      </p:sp>
      <p:sp>
        <p:nvSpPr>
          <p:cNvPr id="171" name="Google Shape;171;p25"/>
          <p:cNvSpPr txBox="1">
            <a:spLocks noGrp="1"/>
          </p:cNvSpPr>
          <p:nvPr>
            <p:ph idx="1"/>
          </p:nvPr>
        </p:nvSpPr>
        <p:spPr/>
        <p:txBody>
          <a:bodyPr/>
          <a:lstStyle/>
          <a:p>
            <a:r>
              <a:rPr lang="en-US"/>
              <a:t>Figure 3-5. (a) Allocating space for a growing data segment. </a:t>
            </a:r>
            <a:br>
              <a:rPr lang="en-US"/>
            </a:br>
            <a:r>
              <a:rPr lang="en-US"/>
              <a:t>(b) Alternative, allocating space for a growing stack and a growing data segment.</a:t>
            </a:r>
          </a:p>
        </p:txBody>
      </p:sp>
      <p:sp>
        <p:nvSpPr>
          <p:cNvPr id="172" name="Google Shape;172;p25"/>
          <p:cNvSpPr txBox="1"/>
          <p:nvPr/>
        </p:nvSpPr>
        <p:spPr>
          <a:xfrm>
            <a:off x="1739900" y="6492876"/>
            <a:ext cx="8672512"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173" name="Google Shape;173;p25"/>
          <p:cNvPicPr preferRelativeResize="0"/>
          <p:nvPr/>
        </p:nvPicPr>
        <p:blipFill rotWithShape="1">
          <a:blip r:embed="rId3">
            <a:alphaModFix/>
          </a:blip>
          <a:srcRect/>
          <a:stretch/>
        </p:blipFill>
        <p:spPr>
          <a:xfrm>
            <a:off x="2971834" y="2130571"/>
            <a:ext cx="6208644" cy="4362305"/>
          </a:xfrm>
          <a:prstGeom prst="rect">
            <a:avLst/>
          </a:prstGeom>
          <a:noFill/>
          <a:ln>
            <a:noFill/>
          </a:ln>
        </p:spPr>
      </p:pic>
      <p:sp>
        <p:nvSpPr>
          <p:cNvPr id="4" name="Slide Number Placeholder 3">
            <a:extLst>
              <a:ext uri="{FF2B5EF4-FFF2-40B4-BE49-F238E27FC236}">
                <a16:creationId xmlns:a16="http://schemas.microsoft.com/office/drawing/2014/main" id="{5BAAB00F-72C9-49D2-9199-14931BA3B5AA}"/>
              </a:ext>
            </a:extLst>
          </p:cNvPr>
          <p:cNvSpPr>
            <a:spLocks noGrp="1"/>
          </p:cNvSpPr>
          <p:nvPr>
            <p:ph type="sldNum" sz="quarter" idx="12"/>
          </p:nvPr>
        </p:nvSpPr>
        <p:spPr/>
        <p:txBody>
          <a:bodyPr/>
          <a:lstStyle/>
          <a:p>
            <a:fld id="{FBA3F899-07B1-4B41-95F1-45C2B7D6210C}"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p:txBody>
          <a:bodyPr/>
          <a:lstStyle/>
          <a:p>
            <a:r>
              <a:rPr lang="en-US"/>
              <a:t>Managing Free Memory</a:t>
            </a:r>
          </a:p>
        </p:txBody>
      </p:sp>
      <p:sp>
        <p:nvSpPr>
          <p:cNvPr id="180" name="Google Shape;180;p26"/>
          <p:cNvSpPr txBox="1">
            <a:spLocks noGrp="1"/>
          </p:cNvSpPr>
          <p:nvPr>
            <p:ph idx="1"/>
          </p:nvPr>
        </p:nvSpPr>
        <p:spPr/>
        <p:txBody>
          <a:bodyPr/>
          <a:lstStyle/>
          <a:p>
            <a:r>
              <a:rPr lang="en-US" dirty="0"/>
              <a:t>When memory is assigned dynamically, the operating system must manage it.</a:t>
            </a:r>
          </a:p>
          <a:p>
            <a:r>
              <a:rPr lang="en-US" dirty="0"/>
              <a:t>In general terms, there are two ways to keep track of memory usage: bitmaps and free lists</a:t>
            </a:r>
          </a:p>
        </p:txBody>
      </p:sp>
      <p:sp>
        <p:nvSpPr>
          <p:cNvPr id="4" name="Slide Number Placeholder 3">
            <a:extLst>
              <a:ext uri="{FF2B5EF4-FFF2-40B4-BE49-F238E27FC236}">
                <a16:creationId xmlns:a16="http://schemas.microsoft.com/office/drawing/2014/main" id="{1617E9AD-EFC6-4C66-AF35-71C011D45DB8}"/>
              </a:ext>
            </a:extLst>
          </p:cNvPr>
          <p:cNvSpPr>
            <a:spLocks noGrp="1"/>
          </p:cNvSpPr>
          <p:nvPr>
            <p:ph type="sldNum" sz="quarter" idx="12"/>
          </p:nvPr>
        </p:nvSpPr>
        <p:spPr/>
        <p:txBody>
          <a:bodyPr/>
          <a:lstStyle/>
          <a:p>
            <a:fld id="{FBA3F899-07B1-4B41-95F1-45C2B7D6210C}"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p:txBody>
          <a:bodyPr/>
          <a:lstStyle/>
          <a:p>
            <a:r>
              <a:rPr lang="en-US"/>
              <a:t>Memory Management with Bitmaps</a:t>
            </a:r>
          </a:p>
        </p:txBody>
      </p:sp>
      <p:sp>
        <p:nvSpPr>
          <p:cNvPr id="187" name="Google Shape;187;p27"/>
          <p:cNvSpPr txBox="1">
            <a:spLocks noGrp="1"/>
          </p:cNvSpPr>
          <p:nvPr>
            <p:ph idx="1"/>
          </p:nvPr>
        </p:nvSpPr>
        <p:spPr/>
        <p:txBody>
          <a:bodyPr/>
          <a:lstStyle/>
          <a:p>
            <a:r>
              <a:rPr lang="en-US"/>
              <a:t>With a bitmap, memory is divided into allocation units as small as a few words and as large as several kilobytes</a:t>
            </a:r>
          </a:p>
          <a:p>
            <a:r>
              <a:rPr lang="en-US"/>
              <a:t>Corresponding to each allocation unit is a bit in the bitmap</a:t>
            </a:r>
          </a:p>
          <a:p>
            <a:pPr lvl="1"/>
            <a:r>
              <a:rPr lang="en-US"/>
              <a:t>0 if the unit is free and 1 if it is occupied</a:t>
            </a:r>
          </a:p>
        </p:txBody>
      </p:sp>
      <p:sp>
        <p:nvSpPr>
          <p:cNvPr id="4" name="Slide Number Placeholder 3">
            <a:extLst>
              <a:ext uri="{FF2B5EF4-FFF2-40B4-BE49-F238E27FC236}">
                <a16:creationId xmlns:a16="http://schemas.microsoft.com/office/drawing/2014/main" id="{8EA3924D-7BF3-084F-5F78-E0F84B7F3345}"/>
              </a:ext>
            </a:extLst>
          </p:cNvPr>
          <p:cNvSpPr>
            <a:spLocks noGrp="1"/>
          </p:cNvSpPr>
          <p:nvPr>
            <p:ph type="sldNum" sz="quarter" idx="12"/>
          </p:nvPr>
        </p:nvSpPr>
        <p:spPr/>
        <p:txBody>
          <a:bodyPr/>
          <a:lstStyle/>
          <a:p>
            <a:fld id="{FBA3F899-07B1-4B41-95F1-45C2B7D6210C}"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p:txBody>
          <a:bodyPr/>
          <a:lstStyle/>
          <a:p>
            <a:r>
              <a:rPr lang="en-US"/>
              <a:t>Memory Management with Bitmaps</a:t>
            </a:r>
          </a:p>
        </p:txBody>
      </p:sp>
      <p:sp>
        <p:nvSpPr>
          <p:cNvPr id="193" name="Google Shape;193;p28"/>
          <p:cNvSpPr txBox="1">
            <a:spLocks noGrp="1"/>
          </p:cNvSpPr>
          <p:nvPr>
            <p:ph idx="1"/>
          </p:nvPr>
        </p:nvSpPr>
        <p:spPr/>
        <p:txBody>
          <a:bodyPr/>
          <a:lstStyle/>
          <a:p>
            <a:r>
              <a:rPr lang="en-US"/>
              <a:t>Figure 3-6. (a) A part of memory with five processes and three holes. The tick-marks show the memory allocation units. The shaded regions (0 in the bitmap) are free. (b) The corresponding bitmap. (c) The same information as a list.</a:t>
            </a:r>
          </a:p>
        </p:txBody>
      </p:sp>
      <p:sp>
        <p:nvSpPr>
          <p:cNvPr id="194" name="Google Shape;194;p28"/>
          <p:cNvSpPr txBox="1"/>
          <p:nvPr/>
        </p:nvSpPr>
        <p:spPr>
          <a:xfrm>
            <a:off x="1739900" y="6492876"/>
            <a:ext cx="8672512"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195" name="Google Shape;195;p28"/>
          <p:cNvPicPr preferRelativeResize="0"/>
          <p:nvPr/>
        </p:nvPicPr>
        <p:blipFill rotWithShape="1">
          <a:blip r:embed="rId3">
            <a:alphaModFix/>
          </a:blip>
          <a:srcRect/>
          <a:stretch/>
        </p:blipFill>
        <p:spPr>
          <a:xfrm>
            <a:off x="2555430" y="2324586"/>
            <a:ext cx="7041451" cy="2901857"/>
          </a:xfrm>
          <a:prstGeom prst="rect">
            <a:avLst/>
          </a:prstGeom>
          <a:noFill/>
          <a:ln>
            <a:noFill/>
          </a:ln>
        </p:spPr>
      </p:pic>
      <p:sp>
        <p:nvSpPr>
          <p:cNvPr id="4" name="Slide Number Placeholder 3">
            <a:extLst>
              <a:ext uri="{FF2B5EF4-FFF2-40B4-BE49-F238E27FC236}">
                <a16:creationId xmlns:a16="http://schemas.microsoft.com/office/drawing/2014/main" id="{D6D74851-71CA-1666-7A02-2549938A27EB}"/>
              </a:ext>
            </a:extLst>
          </p:cNvPr>
          <p:cNvSpPr>
            <a:spLocks noGrp="1"/>
          </p:cNvSpPr>
          <p:nvPr>
            <p:ph type="sldNum" sz="quarter" idx="12"/>
          </p:nvPr>
        </p:nvSpPr>
        <p:spPr/>
        <p:txBody>
          <a:bodyPr/>
          <a:lstStyle/>
          <a:p>
            <a:fld id="{FBA3F899-07B1-4B41-95F1-45C2B7D6210C}"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p:txBody>
          <a:bodyPr/>
          <a:lstStyle/>
          <a:p>
            <a:r>
              <a:rPr lang="en-US"/>
              <a:t>Memory Management with Bitmaps</a:t>
            </a:r>
          </a:p>
        </p:txBody>
      </p:sp>
      <p:sp>
        <p:nvSpPr>
          <p:cNvPr id="202" name="Google Shape;202;p29"/>
          <p:cNvSpPr txBox="1">
            <a:spLocks noGrp="1"/>
          </p:cNvSpPr>
          <p:nvPr>
            <p:ph idx="1"/>
          </p:nvPr>
        </p:nvSpPr>
        <p:spPr/>
        <p:txBody>
          <a:bodyPr/>
          <a:lstStyle/>
          <a:p>
            <a:r>
              <a:rPr lang="en-US"/>
              <a:t>The size of the allocation unit is an important design issue. The smaller the allocation unit, the larger the bitmap</a:t>
            </a:r>
          </a:p>
          <a:p>
            <a:r>
              <a:rPr lang="en-US"/>
              <a:t>With an allocation unit as small as 4 bytes, 32 bits of memory will require only 1 bit of the map</a:t>
            </a:r>
          </a:p>
          <a:p>
            <a:pPr lvl="1"/>
            <a:r>
              <a:rPr lang="en-US"/>
              <a:t>the bitmap will take up only 1/32 of memory</a:t>
            </a:r>
          </a:p>
          <a:p>
            <a:r>
              <a:rPr lang="en-US"/>
              <a:t>With larger allocation unit</a:t>
            </a:r>
          </a:p>
          <a:p>
            <a:pPr lvl="1"/>
            <a:r>
              <a:rPr lang="en-US"/>
              <a:t>Bitmap reduces in size</a:t>
            </a:r>
          </a:p>
          <a:p>
            <a:pPr lvl="1"/>
            <a:r>
              <a:rPr lang="en-US"/>
              <a:t>May be waste memory</a:t>
            </a:r>
          </a:p>
        </p:txBody>
      </p:sp>
      <p:sp>
        <p:nvSpPr>
          <p:cNvPr id="4" name="Slide Number Placeholder 3">
            <a:extLst>
              <a:ext uri="{FF2B5EF4-FFF2-40B4-BE49-F238E27FC236}">
                <a16:creationId xmlns:a16="http://schemas.microsoft.com/office/drawing/2014/main" id="{4A2EA295-9F31-C16B-DF89-055F964AA92E}"/>
              </a:ext>
            </a:extLst>
          </p:cNvPr>
          <p:cNvSpPr>
            <a:spLocks noGrp="1"/>
          </p:cNvSpPr>
          <p:nvPr>
            <p:ph type="sldNum" sz="quarter" idx="12"/>
          </p:nvPr>
        </p:nvSpPr>
        <p:spPr/>
        <p:txBody>
          <a:bodyPr/>
          <a:lstStyle/>
          <a:p>
            <a:fld id="{FBA3F899-07B1-4B41-95F1-45C2B7D6210C}"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p:txBody>
          <a:bodyPr/>
          <a:lstStyle/>
          <a:p>
            <a:r>
              <a:rPr lang="en-US"/>
              <a:t>Memory Management with Linked Lists</a:t>
            </a:r>
          </a:p>
        </p:txBody>
      </p:sp>
      <p:sp>
        <p:nvSpPr>
          <p:cNvPr id="209" name="Google Shape;209;p30"/>
          <p:cNvSpPr txBox="1">
            <a:spLocks noGrp="1"/>
          </p:cNvSpPr>
          <p:nvPr>
            <p:ph idx="1"/>
          </p:nvPr>
        </p:nvSpPr>
        <p:spPr/>
        <p:txBody>
          <a:bodyPr/>
          <a:lstStyle/>
          <a:p>
            <a:r>
              <a:rPr lang="en-US"/>
              <a:t>Maintain a linked list of allocated and free memory segments</a:t>
            </a:r>
          </a:p>
          <a:p>
            <a:pPr lvl="1"/>
            <a:r>
              <a:rPr lang="en-US"/>
              <a:t>a segment either contains a process or is an empty hole between two processes (P or H)</a:t>
            </a:r>
          </a:p>
          <a:p>
            <a:pPr lvl="1"/>
            <a:r>
              <a:rPr lang="en-US"/>
              <a:t>Also contains the address at which it starts, the length, and a pointer to the next item</a:t>
            </a:r>
          </a:p>
          <a:p>
            <a:r>
              <a:rPr lang="en-US"/>
              <a:t>Segment list might sorted by address</a:t>
            </a:r>
          </a:p>
          <a:p>
            <a:pPr lvl="1"/>
            <a:r>
              <a:rPr lang="en-US"/>
              <a:t>updating the list is straightforward</a:t>
            </a:r>
          </a:p>
          <a:p>
            <a:pPr lvl="1"/>
            <a:r>
              <a:rPr lang="en-US"/>
              <a:t>several algorithms can be used to allocate memory for a created process</a:t>
            </a:r>
          </a:p>
          <a:p>
            <a:endParaRPr lang="en-US"/>
          </a:p>
        </p:txBody>
      </p:sp>
      <p:sp>
        <p:nvSpPr>
          <p:cNvPr id="4" name="Slide Number Placeholder 3">
            <a:extLst>
              <a:ext uri="{FF2B5EF4-FFF2-40B4-BE49-F238E27FC236}">
                <a16:creationId xmlns:a16="http://schemas.microsoft.com/office/drawing/2014/main" id="{AD905D2A-9815-39F5-38E0-581FBD09EA85}"/>
              </a:ext>
            </a:extLst>
          </p:cNvPr>
          <p:cNvSpPr>
            <a:spLocks noGrp="1"/>
          </p:cNvSpPr>
          <p:nvPr>
            <p:ph type="sldNum" sz="quarter" idx="12"/>
          </p:nvPr>
        </p:nvSpPr>
        <p:spPr/>
        <p:txBody>
          <a:bodyPr/>
          <a:lstStyle/>
          <a:p>
            <a:fld id="{FBA3F899-07B1-4B41-95F1-45C2B7D6210C}"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p:txBody>
          <a:bodyPr/>
          <a:lstStyle/>
          <a:p>
            <a:r>
              <a:rPr lang="en-US"/>
              <a:t>Memory Management with Linked Lists</a:t>
            </a:r>
          </a:p>
        </p:txBody>
      </p:sp>
      <p:sp>
        <p:nvSpPr>
          <p:cNvPr id="215" name="Google Shape;215;p31"/>
          <p:cNvSpPr txBox="1">
            <a:spLocks noGrp="1"/>
          </p:cNvSpPr>
          <p:nvPr>
            <p:ph idx="1"/>
          </p:nvPr>
        </p:nvSpPr>
        <p:spPr/>
        <p:txBody>
          <a:bodyPr/>
          <a:lstStyle/>
          <a:p>
            <a:r>
              <a:rPr lang="en-US"/>
              <a:t>Figure 3-7. Four neighbor combinations for the </a:t>
            </a:r>
            <a:br>
              <a:rPr lang="en-US"/>
            </a:br>
            <a:r>
              <a:rPr lang="en-US"/>
              <a:t>terminating process, X.</a:t>
            </a:r>
          </a:p>
        </p:txBody>
      </p:sp>
      <p:sp>
        <p:nvSpPr>
          <p:cNvPr id="216" name="Google Shape;216;p31"/>
          <p:cNvSpPr txBox="1"/>
          <p:nvPr/>
        </p:nvSpPr>
        <p:spPr>
          <a:xfrm>
            <a:off x="1739900" y="6492876"/>
            <a:ext cx="8672512"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217" name="Google Shape;217;p31"/>
          <p:cNvPicPr preferRelativeResize="0"/>
          <p:nvPr/>
        </p:nvPicPr>
        <p:blipFill rotWithShape="1">
          <a:blip r:embed="rId3">
            <a:alphaModFix/>
          </a:blip>
          <a:srcRect/>
          <a:stretch/>
        </p:blipFill>
        <p:spPr>
          <a:xfrm>
            <a:off x="2686888" y="2300727"/>
            <a:ext cx="6778536" cy="2949575"/>
          </a:xfrm>
          <a:prstGeom prst="rect">
            <a:avLst/>
          </a:prstGeom>
          <a:noFill/>
          <a:ln>
            <a:noFill/>
          </a:ln>
        </p:spPr>
      </p:pic>
      <p:sp>
        <p:nvSpPr>
          <p:cNvPr id="4" name="Slide Number Placeholder 3">
            <a:extLst>
              <a:ext uri="{FF2B5EF4-FFF2-40B4-BE49-F238E27FC236}">
                <a16:creationId xmlns:a16="http://schemas.microsoft.com/office/drawing/2014/main" id="{15981DCB-C4A3-76C7-4B86-BF66169372E3}"/>
              </a:ext>
            </a:extLst>
          </p:cNvPr>
          <p:cNvSpPr>
            <a:spLocks noGrp="1"/>
          </p:cNvSpPr>
          <p:nvPr>
            <p:ph type="sldNum" sz="quarter" idx="12"/>
          </p:nvPr>
        </p:nvSpPr>
        <p:spPr/>
        <p:txBody>
          <a:bodyPr/>
          <a:lstStyle/>
          <a:p>
            <a:fld id="{FBA3F899-07B1-4B41-95F1-45C2B7D6210C}"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p:txBody>
          <a:bodyPr/>
          <a:lstStyle/>
          <a:p>
            <a:r>
              <a:rPr lang="en-US">
                <a:sym typeface="Calibri"/>
              </a:rPr>
              <a:t>Memory Management Algorithms</a:t>
            </a:r>
            <a:endParaRPr lang="en-US"/>
          </a:p>
        </p:txBody>
      </p:sp>
      <p:sp>
        <p:nvSpPr>
          <p:cNvPr id="223" name="Google Shape;223;p32"/>
          <p:cNvSpPr txBox="1">
            <a:spLocks noGrp="1"/>
          </p:cNvSpPr>
          <p:nvPr>
            <p:ph idx="1"/>
          </p:nvPr>
        </p:nvSpPr>
        <p:spPr/>
        <p:txBody>
          <a:bodyPr/>
          <a:lstStyle/>
          <a:p>
            <a:r>
              <a:rPr lang="en-US"/>
              <a:t>First fit</a:t>
            </a:r>
            <a:r>
              <a:rPr lang="en-US">
                <a:sym typeface="Calibri"/>
              </a:rPr>
              <a:t>: scan list of segments finds first hole big</a:t>
            </a:r>
            <a:r>
              <a:rPr lang="en-US"/>
              <a:t> </a:t>
            </a:r>
            <a:r>
              <a:rPr lang="en-US">
                <a:sym typeface="Calibri"/>
              </a:rPr>
              <a:t>enough</a:t>
            </a:r>
            <a:endParaRPr lang="en-US"/>
          </a:p>
          <a:p>
            <a:r>
              <a:rPr lang="en-US"/>
              <a:t>Next fit</a:t>
            </a:r>
            <a:r>
              <a:rPr lang="en-US">
                <a:sym typeface="Calibri"/>
              </a:rPr>
              <a:t>: Same but keeps track of last location</a:t>
            </a:r>
            <a:endParaRPr lang="en-US"/>
          </a:p>
          <a:p>
            <a:r>
              <a:rPr lang="en-US"/>
              <a:t>Best fit</a:t>
            </a:r>
            <a:r>
              <a:rPr lang="en-US">
                <a:sym typeface="Calibri"/>
              </a:rPr>
              <a:t>: search the entire list for hole that’s just right</a:t>
            </a:r>
            <a:endParaRPr lang="en-US"/>
          </a:p>
          <a:p>
            <a:r>
              <a:rPr lang="en-US"/>
              <a:t>Worst fit</a:t>
            </a:r>
            <a:r>
              <a:rPr lang="en-US">
                <a:sym typeface="Calibri"/>
              </a:rPr>
              <a:t>: always take the largest</a:t>
            </a:r>
            <a:r>
              <a:rPr lang="en-US"/>
              <a:t> </a:t>
            </a:r>
            <a:r>
              <a:rPr lang="en-US">
                <a:sym typeface="Calibri"/>
              </a:rPr>
              <a:t>available hole</a:t>
            </a:r>
            <a:endParaRPr lang="en-US"/>
          </a:p>
          <a:p>
            <a:r>
              <a:rPr lang="en-US"/>
              <a:t>Quick fit</a:t>
            </a:r>
            <a:r>
              <a:rPr lang="en-US">
                <a:sym typeface="Calibri"/>
              </a:rPr>
              <a:t>: </a:t>
            </a:r>
            <a:r>
              <a:rPr lang="en-US"/>
              <a:t>keep </a:t>
            </a:r>
            <a:r>
              <a:rPr lang="en-US">
                <a:sym typeface="Calibri"/>
              </a:rPr>
              <a:t>lists for common sizes requested</a:t>
            </a:r>
          </a:p>
          <a:p>
            <a:endParaRPr lang="en-US"/>
          </a:p>
          <a:p>
            <a:endParaRPr lang="en-US"/>
          </a:p>
        </p:txBody>
      </p:sp>
      <p:sp>
        <p:nvSpPr>
          <p:cNvPr id="224" name="Google Shape;224;p32"/>
          <p:cNvSpPr txBox="1"/>
          <p:nvPr/>
        </p:nvSpPr>
        <p:spPr>
          <a:xfrm>
            <a:off x="1914525" y="6356351"/>
            <a:ext cx="8362950"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4C32602A-78C1-6DB2-8BDA-E91CE07A5F4B}"/>
              </a:ext>
            </a:extLst>
          </p:cNvPr>
          <p:cNvSpPr>
            <a:spLocks noGrp="1"/>
          </p:cNvSpPr>
          <p:nvPr>
            <p:ph type="sldNum" sz="quarter" idx="12"/>
          </p:nvPr>
        </p:nvSpPr>
        <p:spPr/>
        <p:txBody>
          <a:bodyPr/>
          <a:lstStyle/>
          <a:p>
            <a:fld id="{FBA3F899-07B1-4B41-95F1-45C2B7D6210C}"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p:txBody>
          <a:bodyPr/>
          <a:lstStyle/>
          <a:p>
            <a:r>
              <a:rPr lang="en-US">
                <a:sym typeface="Calibri"/>
              </a:rPr>
              <a:t> Virtual Memory</a:t>
            </a:r>
            <a:endParaRPr lang="en-US"/>
          </a:p>
        </p:txBody>
      </p:sp>
      <p:sp>
        <p:nvSpPr>
          <p:cNvPr id="57" name="Google Shape;57;p9"/>
          <p:cNvSpPr txBox="1">
            <a:spLocks noGrp="1"/>
          </p:cNvSpPr>
          <p:nvPr>
            <p:ph idx="1"/>
          </p:nvPr>
        </p:nvSpPr>
        <p:spPr/>
        <p:txBody>
          <a:bodyPr/>
          <a:lstStyle/>
          <a:p>
            <a:r>
              <a:rPr lang="en-US">
                <a:sym typeface="Calibri"/>
              </a:rPr>
              <a:t>There is a need to run programs that are too large to fit in memory</a:t>
            </a:r>
            <a:endParaRPr lang="en-US"/>
          </a:p>
          <a:p>
            <a:r>
              <a:rPr lang="en-US">
                <a:sym typeface="Calibri"/>
              </a:rPr>
              <a:t>Solution adopted in the 1960s,  split programs into little pieces, called overlays</a:t>
            </a:r>
            <a:endParaRPr lang="en-US"/>
          </a:p>
          <a:p>
            <a:pPr lvl="1"/>
            <a:r>
              <a:rPr lang="en-US">
                <a:sym typeface="Calibri"/>
              </a:rPr>
              <a:t>Kept on the disk,  swapped in and out of memory</a:t>
            </a:r>
            <a:endParaRPr lang="en-US"/>
          </a:p>
          <a:p>
            <a:r>
              <a:rPr lang="en-US">
                <a:sym typeface="Calibri"/>
              </a:rPr>
              <a:t>Virtual memory : each program has its own address space, broken up into chunks called pages</a:t>
            </a:r>
            <a:endParaRPr lang="en-US"/>
          </a:p>
        </p:txBody>
      </p:sp>
      <p:sp>
        <p:nvSpPr>
          <p:cNvPr id="58" name="Google Shape;58;p9"/>
          <p:cNvSpPr txBox="1"/>
          <p:nvPr/>
        </p:nvSpPr>
        <p:spPr>
          <a:xfrm>
            <a:off x="1914525" y="6356351"/>
            <a:ext cx="8362950"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A18743D6-6E74-E9C9-6CB3-03D35D0FBCFF}"/>
              </a:ext>
            </a:extLst>
          </p:cNvPr>
          <p:cNvSpPr>
            <a:spLocks noGrp="1"/>
          </p:cNvSpPr>
          <p:nvPr>
            <p:ph type="sldNum" sz="quarter" idx="12"/>
          </p:nvPr>
        </p:nvSpPr>
        <p:spPr/>
        <p:txBody>
          <a:bodyPr/>
          <a:lstStyle/>
          <a:p>
            <a:fld id="{FBA3F899-07B1-4B41-95F1-45C2B7D6210C}"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p:txBody>
          <a:bodyPr/>
          <a:lstStyle/>
          <a:p>
            <a:r>
              <a:rPr lang="en-US"/>
              <a:t>Dictum</a:t>
            </a:r>
          </a:p>
        </p:txBody>
      </p:sp>
      <p:sp>
        <p:nvSpPr>
          <p:cNvPr id="58" name="Google Shape;58;p9"/>
          <p:cNvSpPr txBox="1">
            <a:spLocks noGrp="1"/>
          </p:cNvSpPr>
          <p:nvPr>
            <p:ph idx="1"/>
          </p:nvPr>
        </p:nvSpPr>
        <p:spPr/>
        <p:txBody>
          <a:bodyPr/>
          <a:lstStyle/>
          <a:p>
            <a:r>
              <a:rPr lang="en-US"/>
              <a:t>All programmers want an infinite abount of RAM that is as fast as L1 cache and is nonvolatile. Wishfull thinking!</a:t>
            </a:r>
          </a:p>
        </p:txBody>
      </p:sp>
      <p:sp>
        <p:nvSpPr>
          <p:cNvPr id="4" name="Slide Number Placeholder 3">
            <a:extLst>
              <a:ext uri="{FF2B5EF4-FFF2-40B4-BE49-F238E27FC236}">
                <a16:creationId xmlns:a16="http://schemas.microsoft.com/office/drawing/2014/main" id="{8C9E92A4-E056-C821-1F55-99292B6320EF}"/>
              </a:ext>
            </a:extLst>
          </p:cNvPr>
          <p:cNvSpPr>
            <a:spLocks noGrp="1"/>
          </p:cNvSpPr>
          <p:nvPr>
            <p:ph type="sldNum" sz="quarter" idx="12"/>
          </p:nvPr>
        </p:nvSpPr>
        <p:spPr/>
        <p:txBody>
          <a:bodyPr/>
          <a:lstStyle/>
          <a:p>
            <a:fld id="{FBA3F899-07B1-4B41-95F1-45C2B7D6210C}"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p:txBody>
          <a:bodyPr/>
          <a:lstStyle/>
          <a:p>
            <a:r>
              <a:rPr lang="en-US"/>
              <a:t> Virtual Memory</a:t>
            </a:r>
          </a:p>
        </p:txBody>
      </p:sp>
      <p:sp>
        <p:nvSpPr>
          <p:cNvPr id="65" name="Google Shape;65;p10"/>
          <p:cNvSpPr txBox="1">
            <a:spLocks noGrp="1"/>
          </p:cNvSpPr>
          <p:nvPr>
            <p:ph idx="1"/>
          </p:nvPr>
        </p:nvSpPr>
        <p:spPr/>
        <p:txBody>
          <a:bodyPr/>
          <a:lstStyle/>
          <a:p>
            <a:r>
              <a:rPr lang="en-US"/>
              <a:t>In the 60’s programs that were so large they couldn’t fit in memory </a:t>
            </a:r>
          </a:p>
          <a:p>
            <a:r>
              <a:rPr lang="en-US"/>
              <a:t>Solution: an overlay system</a:t>
            </a:r>
          </a:p>
          <a:p>
            <a:pPr lvl="1"/>
            <a:r>
              <a:rPr lang="en-US"/>
              <a:t>At program start, an overlay manager was loaded</a:t>
            </a:r>
          </a:p>
          <a:p>
            <a:pPr lvl="1"/>
            <a:r>
              <a:rPr lang="en-US"/>
              <a:t>It immediately started overlay 0</a:t>
            </a:r>
          </a:p>
          <a:p>
            <a:pPr lvl="1"/>
            <a:r>
              <a:rPr lang="en-US"/>
              <a:t>When overlay 0 finished overlay 1 was loaded over 0</a:t>
            </a:r>
          </a:p>
          <a:p>
            <a:pPr lvl="1"/>
            <a:r>
              <a:rPr lang="en-US"/>
              <a:t>Some systems were complex loading multiple overlays to the capacity of RAM</a:t>
            </a:r>
          </a:p>
          <a:p>
            <a:pPr lvl="1"/>
            <a:r>
              <a:rPr lang="en-US"/>
              <a:t>Later called virtual memory</a:t>
            </a:r>
          </a:p>
        </p:txBody>
      </p:sp>
      <p:sp>
        <p:nvSpPr>
          <p:cNvPr id="4" name="Slide Number Placeholder 3">
            <a:extLst>
              <a:ext uri="{FF2B5EF4-FFF2-40B4-BE49-F238E27FC236}">
                <a16:creationId xmlns:a16="http://schemas.microsoft.com/office/drawing/2014/main" id="{976E2D7D-EC65-DD81-2447-D1547C9D624C}"/>
              </a:ext>
            </a:extLst>
          </p:cNvPr>
          <p:cNvSpPr>
            <a:spLocks noGrp="1"/>
          </p:cNvSpPr>
          <p:nvPr>
            <p:ph type="sldNum" sz="quarter" idx="12"/>
          </p:nvPr>
        </p:nvSpPr>
        <p:spPr/>
        <p:txBody>
          <a:bodyPr/>
          <a:lstStyle/>
          <a:p>
            <a:fld id="{FBA3F899-07B1-4B41-95F1-45C2B7D6210C}"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p:txBody>
          <a:bodyPr/>
          <a:lstStyle/>
          <a:p>
            <a:r>
              <a:rPr lang="en-US"/>
              <a:t> Virtual Memory</a:t>
            </a:r>
          </a:p>
        </p:txBody>
      </p:sp>
      <p:sp>
        <p:nvSpPr>
          <p:cNvPr id="72" name="Google Shape;72;p11"/>
          <p:cNvSpPr txBox="1">
            <a:spLocks noGrp="1"/>
          </p:cNvSpPr>
          <p:nvPr>
            <p:ph idx="1"/>
          </p:nvPr>
        </p:nvSpPr>
        <p:spPr/>
        <p:txBody>
          <a:bodyPr/>
          <a:lstStyle/>
          <a:p>
            <a:r>
              <a:rPr lang="en-US"/>
              <a:t>Virtual memory is a generalization of the base-and-limit-register</a:t>
            </a:r>
          </a:p>
          <a:p>
            <a:r>
              <a:rPr lang="en-US"/>
              <a:t>instead of having separate relocation for just the text and data segments, the entire address space can be mapped onto physical memory in fairly small units</a:t>
            </a:r>
          </a:p>
          <a:p>
            <a:r>
              <a:rPr lang="en-US"/>
              <a:t>works well in a multiprogramming system</a:t>
            </a:r>
          </a:p>
          <a:p>
            <a:r>
              <a:rPr lang="en-US"/>
              <a:t>many pieces of programs in memory at once</a:t>
            </a:r>
          </a:p>
          <a:p>
            <a:r>
              <a:rPr lang="en-US"/>
              <a:t>while a program is waiting for pieces of itself to be read in, the CPU can be given to another process</a:t>
            </a:r>
          </a:p>
          <a:p>
            <a:endParaRPr lang="en-US"/>
          </a:p>
        </p:txBody>
      </p:sp>
      <p:sp>
        <p:nvSpPr>
          <p:cNvPr id="4" name="Slide Number Placeholder 3">
            <a:extLst>
              <a:ext uri="{FF2B5EF4-FFF2-40B4-BE49-F238E27FC236}">
                <a16:creationId xmlns:a16="http://schemas.microsoft.com/office/drawing/2014/main" id="{27BF2AE4-61F0-67B5-E866-A42ABE498C8B}"/>
              </a:ext>
            </a:extLst>
          </p:cNvPr>
          <p:cNvSpPr>
            <a:spLocks noGrp="1"/>
          </p:cNvSpPr>
          <p:nvPr>
            <p:ph type="sldNum" sz="quarter" idx="12"/>
          </p:nvPr>
        </p:nvSpPr>
        <p:spPr/>
        <p:txBody>
          <a:bodyPr/>
          <a:lstStyle/>
          <a:p>
            <a:fld id="{FBA3F899-07B1-4B41-95F1-45C2B7D6210C}"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p:txBody>
          <a:bodyPr/>
          <a:lstStyle/>
          <a:p>
            <a:r>
              <a:rPr lang="en-US"/>
              <a:t>Paging</a:t>
            </a:r>
          </a:p>
        </p:txBody>
      </p:sp>
      <p:sp>
        <p:nvSpPr>
          <p:cNvPr id="79" name="Google Shape;79;p12"/>
          <p:cNvSpPr txBox="1">
            <a:spLocks noGrp="1"/>
          </p:cNvSpPr>
          <p:nvPr>
            <p:ph idx="1"/>
          </p:nvPr>
        </p:nvSpPr>
        <p:spPr/>
        <p:txBody>
          <a:bodyPr/>
          <a:lstStyle/>
          <a:p>
            <a:r>
              <a:rPr lang="en-US"/>
              <a:t>Most virtual memory systems use a technique called paging</a:t>
            </a:r>
          </a:p>
          <a:p>
            <a:r>
              <a:rPr lang="en-US"/>
              <a:t>Programs reference a set of memory addresses</a:t>
            </a:r>
          </a:p>
          <a:p>
            <a:r>
              <a:rPr lang="en-US"/>
              <a:t>E.g. MOV REG,1000</a:t>
            </a:r>
          </a:p>
          <a:p>
            <a:pPr lvl="1"/>
            <a:r>
              <a:rPr lang="en-US"/>
              <a:t>copy the contents of mem address 1000 to REG</a:t>
            </a:r>
          </a:p>
          <a:p>
            <a:pPr lvl="1"/>
            <a:r>
              <a:rPr lang="en-US"/>
              <a:t>program-generated addresses are called virtual addresses and form the virtual address space</a:t>
            </a:r>
          </a:p>
          <a:p>
            <a:pPr lvl="1"/>
            <a:r>
              <a:rPr lang="en-US"/>
              <a:t>MMU (Memory Management Unit) maps the virtual addresses onto the physical memory</a:t>
            </a:r>
          </a:p>
        </p:txBody>
      </p:sp>
      <p:sp>
        <p:nvSpPr>
          <p:cNvPr id="4" name="Slide Number Placeholder 3">
            <a:extLst>
              <a:ext uri="{FF2B5EF4-FFF2-40B4-BE49-F238E27FC236}">
                <a16:creationId xmlns:a16="http://schemas.microsoft.com/office/drawing/2014/main" id="{B25B0742-4DDF-33B0-AEA3-59489C40F183}"/>
              </a:ext>
            </a:extLst>
          </p:cNvPr>
          <p:cNvSpPr>
            <a:spLocks noGrp="1"/>
          </p:cNvSpPr>
          <p:nvPr>
            <p:ph type="sldNum" sz="quarter" idx="12"/>
          </p:nvPr>
        </p:nvSpPr>
        <p:spPr/>
        <p:txBody>
          <a:bodyPr/>
          <a:lstStyle/>
          <a:p>
            <a:fld id="{FBA3F899-07B1-4B41-95F1-45C2B7D6210C}"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p:txBody>
          <a:bodyPr/>
          <a:lstStyle/>
          <a:p>
            <a:r>
              <a:rPr lang="en-US"/>
              <a:t>Paging (1)</a:t>
            </a:r>
          </a:p>
        </p:txBody>
      </p:sp>
      <p:sp>
        <p:nvSpPr>
          <p:cNvPr id="85" name="Google Shape;85;p13"/>
          <p:cNvSpPr txBox="1">
            <a:spLocks noGrp="1"/>
          </p:cNvSpPr>
          <p:nvPr>
            <p:ph idx="1"/>
          </p:nvPr>
        </p:nvSpPr>
        <p:spPr/>
        <p:txBody>
          <a:bodyPr/>
          <a:lstStyle/>
          <a:p>
            <a:r>
              <a:rPr lang="en-US"/>
              <a:t>Figure 3-8. The position and function of the MMU. Here the </a:t>
            </a:r>
            <a:br>
              <a:rPr lang="en-US"/>
            </a:br>
            <a:r>
              <a:rPr lang="en-US"/>
              <a:t>MMU is shown as being a part of the CPU chip because </a:t>
            </a:r>
            <a:br>
              <a:rPr lang="en-US"/>
            </a:br>
            <a:r>
              <a:rPr lang="en-US"/>
              <a:t>it commonly is nowadays. However, logically it </a:t>
            </a:r>
            <a:br>
              <a:rPr lang="en-US"/>
            </a:br>
            <a:r>
              <a:rPr lang="en-US"/>
              <a:t>could be a separate chip and was years ago.</a:t>
            </a:r>
          </a:p>
        </p:txBody>
      </p:sp>
      <p:sp>
        <p:nvSpPr>
          <p:cNvPr id="86" name="Google Shape;86;p13"/>
          <p:cNvSpPr txBox="1"/>
          <p:nvPr/>
        </p:nvSpPr>
        <p:spPr>
          <a:xfrm>
            <a:off x="1739900" y="6492876"/>
            <a:ext cx="8672512"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87" name="Google Shape;87;p13"/>
          <p:cNvPicPr preferRelativeResize="0"/>
          <p:nvPr/>
        </p:nvPicPr>
        <p:blipFill rotWithShape="1">
          <a:blip r:embed="rId3">
            <a:alphaModFix/>
          </a:blip>
          <a:srcRect/>
          <a:stretch/>
        </p:blipFill>
        <p:spPr>
          <a:xfrm>
            <a:off x="3528911" y="2985015"/>
            <a:ext cx="5134173" cy="3239661"/>
          </a:xfrm>
          <a:prstGeom prst="rect">
            <a:avLst/>
          </a:prstGeom>
          <a:noFill/>
          <a:ln>
            <a:noFill/>
          </a:ln>
        </p:spPr>
      </p:pic>
      <p:sp>
        <p:nvSpPr>
          <p:cNvPr id="4" name="Slide Number Placeholder 3">
            <a:extLst>
              <a:ext uri="{FF2B5EF4-FFF2-40B4-BE49-F238E27FC236}">
                <a16:creationId xmlns:a16="http://schemas.microsoft.com/office/drawing/2014/main" id="{F4726849-BCF1-AD20-6FC1-6DD16702B8BC}"/>
              </a:ext>
            </a:extLst>
          </p:cNvPr>
          <p:cNvSpPr>
            <a:spLocks noGrp="1"/>
          </p:cNvSpPr>
          <p:nvPr>
            <p:ph type="sldNum" sz="quarter" idx="12"/>
          </p:nvPr>
        </p:nvSpPr>
        <p:spPr/>
        <p:txBody>
          <a:bodyPr/>
          <a:lstStyle/>
          <a:p>
            <a:fld id="{FBA3F899-07B1-4B41-95F1-45C2B7D6210C}"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p:txBody>
          <a:bodyPr/>
          <a:lstStyle/>
          <a:p>
            <a:r>
              <a:rPr lang="en-US"/>
              <a:t>Virtual Memory System (hardware)</a:t>
            </a:r>
          </a:p>
        </p:txBody>
      </p:sp>
      <p:pic>
        <p:nvPicPr>
          <p:cNvPr id="95" name="Google Shape;95;p14"/>
          <p:cNvPicPr preferRelativeResize="0"/>
          <p:nvPr/>
        </p:nvPicPr>
        <p:blipFill>
          <a:blip r:embed="rId3">
            <a:alphaModFix/>
          </a:blip>
          <a:stretch>
            <a:fillRect/>
          </a:stretch>
        </p:blipFill>
        <p:spPr>
          <a:xfrm>
            <a:off x="2118563" y="1341421"/>
            <a:ext cx="7954874" cy="5146250"/>
          </a:xfrm>
          <a:prstGeom prst="rect">
            <a:avLst/>
          </a:prstGeom>
          <a:noFill/>
          <a:ln>
            <a:noFill/>
          </a:ln>
        </p:spPr>
      </p:pic>
      <p:sp>
        <p:nvSpPr>
          <p:cNvPr id="5" name="Slide Number Placeholder 4">
            <a:extLst>
              <a:ext uri="{FF2B5EF4-FFF2-40B4-BE49-F238E27FC236}">
                <a16:creationId xmlns:a16="http://schemas.microsoft.com/office/drawing/2014/main" id="{7ACC4EDF-3833-158C-797E-56505930995D}"/>
              </a:ext>
            </a:extLst>
          </p:cNvPr>
          <p:cNvSpPr>
            <a:spLocks noGrp="1"/>
          </p:cNvSpPr>
          <p:nvPr>
            <p:ph type="sldNum" sz="quarter" idx="12"/>
          </p:nvPr>
        </p:nvSpPr>
        <p:spPr/>
        <p:txBody>
          <a:bodyPr/>
          <a:lstStyle/>
          <a:p>
            <a:fld id="{FBA3F899-07B1-4B41-95F1-45C2B7D6210C}"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p:txBody>
          <a:bodyPr/>
          <a:lstStyle/>
          <a:p>
            <a:r>
              <a:rPr lang="en-US"/>
              <a:t>Mapping</a:t>
            </a:r>
          </a:p>
        </p:txBody>
      </p:sp>
      <p:sp>
        <p:nvSpPr>
          <p:cNvPr id="103" name="Google Shape;103;p15"/>
          <p:cNvSpPr txBox="1">
            <a:spLocks noGrp="1"/>
          </p:cNvSpPr>
          <p:nvPr>
            <p:ph idx="1"/>
          </p:nvPr>
        </p:nvSpPr>
        <p:spPr/>
        <p:txBody>
          <a:bodyPr/>
          <a:lstStyle/>
          <a:p>
            <a:r>
              <a:rPr lang="en-US"/>
              <a:t>A very simple example of how this mapping works</a:t>
            </a:r>
          </a:p>
          <a:p>
            <a:r>
              <a:rPr lang="en-US"/>
              <a:t>Computer that generates 16-bit addresses, from 0 up to 64K − 1</a:t>
            </a:r>
          </a:p>
          <a:p>
            <a:pPr lvl="1"/>
            <a:r>
              <a:rPr lang="en-US"/>
              <a:t>These are the virtual addresses given to each process</a:t>
            </a:r>
          </a:p>
          <a:p>
            <a:pPr lvl="1"/>
            <a:r>
              <a:rPr lang="en-US"/>
              <a:t>Every process sees the same addresses</a:t>
            </a:r>
          </a:p>
          <a:p>
            <a:r>
              <a:rPr lang="en-US"/>
              <a:t>Assume, however, the computer has only 32 KB of physical RAM</a:t>
            </a:r>
          </a:p>
          <a:p>
            <a:r>
              <a:rPr lang="en-US"/>
              <a:t>Virtual address space consists of fixed-size units called pages. </a:t>
            </a:r>
          </a:p>
          <a:p>
            <a:r>
              <a:rPr lang="en-US"/>
              <a:t>The corresponding units in the physical memory are called page frames</a:t>
            </a:r>
          </a:p>
        </p:txBody>
      </p:sp>
      <p:sp>
        <p:nvSpPr>
          <p:cNvPr id="4" name="Slide Number Placeholder 3">
            <a:extLst>
              <a:ext uri="{FF2B5EF4-FFF2-40B4-BE49-F238E27FC236}">
                <a16:creationId xmlns:a16="http://schemas.microsoft.com/office/drawing/2014/main" id="{03D30D6F-9E0E-C0BC-064D-190AF3EB52D7}"/>
              </a:ext>
            </a:extLst>
          </p:cNvPr>
          <p:cNvSpPr>
            <a:spLocks noGrp="1"/>
          </p:cNvSpPr>
          <p:nvPr>
            <p:ph type="sldNum" sz="quarter" idx="12"/>
          </p:nvPr>
        </p:nvSpPr>
        <p:spPr/>
        <p:txBody>
          <a:bodyPr/>
          <a:lstStyle/>
          <a:p>
            <a:fld id="{FBA3F899-07B1-4B41-95F1-45C2B7D6210C}"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p:txBody>
          <a:bodyPr/>
          <a:lstStyle/>
          <a:p>
            <a:r>
              <a:rPr lang="en-US"/>
              <a:t>Paging (2)</a:t>
            </a:r>
          </a:p>
        </p:txBody>
      </p:sp>
      <p:sp>
        <p:nvSpPr>
          <p:cNvPr id="109" name="Google Shape;109;p16"/>
          <p:cNvSpPr txBox="1">
            <a:spLocks noGrp="1"/>
          </p:cNvSpPr>
          <p:nvPr>
            <p:ph idx="1"/>
          </p:nvPr>
        </p:nvSpPr>
        <p:spPr>
          <a:xfrm>
            <a:off x="419099" y="1178805"/>
            <a:ext cx="7518917" cy="5193420"/>
          </a:xfrm>
        </p:spPr>
        <p:txBody>
          <a:bodyPr/>
          <a:lstStyle/>
          <a:p>
            <a:r>
              <a:rPr lang="en-US" dirty="0"/>
              <a:t>Figure 3-9. The relation between virtual addresses and physical memory addresses is given by the page table. Every page begins on a multiple of 4096 and ends 4095 addresses higher, so 4K–8K really means 4096–8191 and 8K to 12K means 8192–12287</a:t>
            </a:r>
          </a:p>
        </p:txBody>
      </p:sp>
      <p:sp>
        <p:nvSpPr>
          <p:cNvPr id="110" name="Google Shape;110;p16"/>
          <p:cNvSpPr txBox="1"/>
          <p:nvPr/>
        </p:nvSpPr>
        <p:spPr>
          <a:xfrm>
            <a:off x="1739900" y="6492876"/>
            <a:ext cx="8672512"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111" name="Google Shape;111;p16"/>
          <p:cNvPicPr preferRelativeResize="0"/>
          <p:nvPr/>
        </p:nvPicPr>
        <p:blipFill rotWithShape="1">
          <a:blip r:embed="rId3">
            <a:alphaModFix/>
          </a:blip>
          <a:srcRect/>
          <a:stretch/>
        </p:blipFill>
        <p:spPr>
          <a:xfrm>
            <a:off x="7938016" y="1430599"/>
            <a:ext cx="3687393" cy="4689832"/>
          </a:xfrm>
          <a:prstGeom prst="rect">
            <a:avLst/>
          </a:prstGeom>
          <a:noFill/>
          <a:ln>
            <a:noFill/>
          </a:ln>
        </p:spPr>
      </p:pic>
      <p:sp>
        <p:nvSpPr>
          <p:cNvPr id="4" name="Slide Number Placeholder 3">
            <a:extLst>
              <a:ext uri="{FF2B5EF4-FFF2-40B4-BE49-F238E27FC236}">
                <a16:creationId xmlns:a16="http://schemas.microsoft.com/office/drawing/2014/main" id="{6973955D-E09F-DD05-AA38-0EF3070DA868}"/>
              </a:ext>
            </a:extLst>
          </p:cNvPr>
          <p:cNvSpPr>
            <a:spLocks noGrp="1"/>
          </p:cNvSpPr>
          <p:nvPr>
            <p:ph type="sldNum" sz="quarter" idx="12"/>
          </p:nvPr>
        </p:nvSpPr>
        <p:spPr/>
        <p:txBody>
          <a:bodyPr/>
          <a:lstStyle/>
          <a:p>
            <a:fld id="{FBA3F899-07B1-4B41-95F1-45C2B7D6210C}"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p:txBody>
          <a:bodyPr/>
          <a:lstStyle/>
          <a:p>
            <a:r>
              <a:rPr lang="en-US"/>
              <a:t>Page Faults</a:t>
            </a:r>
          </a:p>
        </p:txBody>
      </p:sp>
      <p:sp>
        <p:nvSpPr>
          <p:cNvPr id="118" name="Google Shape;118;p17"/>
          <p:cNvSpPr txBox="1">
            <a:spLocks noGrp="1"/>
          </p:cNvSpPr>
          <p:nvPr>
            <p:ph idx="1"/>
          </p:nvPr>
        </p:nvSpPr>
        <p:spPr>
          <a:xfrm>
            <a:off x="419099" y="1178805"/>
            <a:ext cx="8506347" cy="5193420"/>
          </a:xfrm>
        </p:spPr>
        <p:txBody>
          <a:bodyPr/>
          <a:lstStyle/>
          <a:p>
            <a:r>
              <a:rPr lang="en-US" dirty="0"/>
              <a:t>What happens if the program references an unmapped address (e.g. MOV $5, 32780)?</a:t>
            </a:r>
          </a:p>
          <a:p>
            <a:r>
              <a:rPr lang="en-US" dirty="0"/>
              <a:t>Byte 12 within virtual page 8 (starting at 32768)</a:t>
            </a:r>
          </a:p>
          <a:p>
            <a:r>
              <a:rPr lang="en-US" dirty="0"/>
              <a:t>MMU determines that the page is unmapped</a:t>
            </a:r>
          </a:p>
          <a:p>
            <a:r>
              <a:rPr lang="en-US" dirty="0"/>
              <a:t>This causes the CPU to trap to the operating system (Page Fault)</a:t>
            </a:r>
          </a:p>
          <a:p>
            <a:r>
              <a:rPr lang="en-US" dirty="0"/>
              <a:t>The OS chooses a page frame to use, if it’s contents are Dirty, the OS first writes it to disk then loads the requested page from the disk to that frame</a:t>
            </a:r>
          </a:p>
          <a:p>
            <a:r>
              <a:rPr lang="en-US" dirty="0"/>
              <a:t>The OS updates the map, and restarts the trapped instruction</a:t>
            </a:r>
          </a:p>
          <a:p>
            <a:endParaRPr lang="en-US" dirty="0"/>
          </a:p>
          <a:p>
            <a:endParaRPr lang="en-US" dirty="0"/>
          </a:p>
        </p:txBody>
      </p:sp>
      <p:pic>
        <p:nvPicPr>
          <p:cNvPr id="119" name="Google Shape;119;p17"/>
          <p:cNvPicPr preferRelativeResize="0"/>
          <p:nvPr/>
        </p:nvPicPr>
        <p:blipFill rotWithShape="1">
          <a:blip r:embed="rId3">
            <a:alphaModFix/>
          </a:blip>
          <a:srcRect/>
          <a:stretch/>
        </p:blipFill>
        <p:spPr>
          <a:xfrm>
            <a:off x="8925446" y="990600"/>
            <a:ext cx="3015300" cy="5381625"/>
          </a:xfrm>
          <a:prstGeom prst="rect">
            <a:avLst/>
          </a:prstGeom>
          <a:noFill/>
          <a:ln>
            <a:noFill/>
          </a:ln>
        </p:spPr>
      </p:pic>
      <p:sp>
        <p:nvSpPr>
          <p:cNvPr id="4" name="Slide Number Placeholder 3">
            <a:extLst>
              <a:ext uri="{FF2B5EF4-FFF2-40B4-BE49-F238E27FC236}">
                <a16:creationId xmlns:a16="http://schemas.microsoft.com/office/drawing/2014/main" id="{983659C0-E760-0112-79AF-3A0EA22D77BB}"/>
              </a:ext>
            </a:extLst>
          </p:cNvPr>
          <p:cNvSpPr>
            <a:spLocks noGrp="1"/>
          </p:cNvSpPr>
          <p:nvPr>
            <p:ph type="sldNum" sz="quarter" idx="12"/>
          </p:nvPr>
        </p:nvSpPr>
        <p:spPr/>
        <p:txBody>
          <a:bodyPr/>
          <a:lstStyle/>
          <a:p>
            <a:fld id="{FBA3F899-07B1-4B41-95F1-45C2B7D6210C}"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p:txBody>
          <a:bodyPr/>
          <a:lstStyle/>
          <a:p>
            <a:r>
              <a:rPr lang="en-US"/>
              <a:t>Paging (3)</a:t>
            </a:r>
          </a:p>
        </p:txBody>
      </p:sp>
      <p:sp>
        <p:nvSpPr>
          <p:cNvPr id="125" name="Google Shape;125;p18"/>
          <p:cNvSpPr txBox="1">
            <a:spLocks noGrp="1"/>
          </p:cNvSpPr>
          <p:nvPr>
            <p:ph idx="1"/>
          </p:nvPr>
        </p:nvSpPr>
        <p:spPr/>
        <p:txBody>
          <a:bodyPr/>
          <a:lstStyle/>
          <a:p>
            <a:r>
              <a:rPr lang="en-US"/>
              <a:t>Figure 3-10. The internal </a:t>
            </a:r>
            <a:br>
              <a:rPr lang="en-US"/>
            </a:br>
            <a:r>
              <a:rPr lang="en-US"/>
              <a:t>operation of the MMU </a:t>
            </a:r>
            <a:br>
              <a:rPr lang="en-US"/>
            </a:br>
            <a:r>
              <a:rPr lang="en-US"/>
              <a:t>with 16 4-KB pages.</a:t>
            </a:r>
          </a:p>
        </p:txBody>
      </p:sp>
      <p:sp>
        <p:nvSpPr>
          <p:cNvPr id="126" name="Google Shape;126;p18"/>
          <p:cNvSpPr txBox="1"/>
          <p:nvPr/>
        </p:nvSpPr>
        <p:spPr>
          <a:xfrm>
            <a:off x="1739900" y="6492876"/>
            <a:ext cx="8672512"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127" name="Google Shape;127;p18"/>
          <p:cNvPicPr preferRelativeResize="0"/>
          <p:nvPr/>
        </p:nvPicPr>
        <p:blipFill rotWithShape="1">
          <a:blip r:embed="rId3">
            <a:alphaModFix/>
          </a:blip>
          <a:srcRect/>
          <a:stretch/>
        </p:blipFill>
        <p:spPr>
          <a:xfrm>
            <a:off x="3888603" y="1228377"/>
            <a:ext cx="5106364" cy="5447061"/>
          </a:xfrm>
          <a:prstGeom prst="rect">
            <a:avLst/>
          </a:prstGeom>
          <a:noFill/>
          <a:ln>
            <a:noFill/>
          </a:ln>
        </p:spPr>
      </p:pic>
      <p:sp>
        <p:nvSpPr>
          <p:cNvPr id="4" name="Slide Number Placeholder 3">
            <a:extLst>
              <a:ext uri="{FF2B5EF4-FFF2-40B4-BE49-F238E27FC236}">
                <a16:creationId xmlns:a16="http://schemas.microsoft.com/office/drawing/2014/main" id="{25B6D0FB-E182-2909-4262-26F54A611B59}"/>
              </a:ext>
            </a:extLst>
          </p:cNvPr>
          <p:cNvSpPr>
            <a:spLocks noGrp="1"/>
          </p:cNvSpPr>
          <p:nvPr>
            <p:ph type="sldNum" sz="quarter" idx="12"/>
          </p:nvPr>
        </p:nvSpPr>
        <p:spPr/>
        <p:txBody>
          <a:bodyPr/>
          <a:lstStyle/>
          <a:p>
            <a:fld id="{FBA3F899-07B1-4B41-95F1-45C2B7D6210C}"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p:txBody>
          <a:bodyPr/>
          <a:lstStyle/>
          <a:p>
            <a:r>
              <a:rPr lang="en-US"/>
              <a:t>Page Table Entry (PTE)</a:t>
            </a:r>
          </a:p>
        </p:txBody>
      </p:sp>
      <p:sp>
        <p:nvSpPr>
          <p:cNvPr id="133" name="Google Shape;133;p19"/>
          <p:cNvSpPr txBox="1">
            <a:spLocks noGrp="1"/>
          </p:cNvSpPr>
          <p:nvPr>
            <p:ph idx="1"/>
          </p:nvPr>
        </p:nvSpPr>
        <p:spPr/>
        <p:txBody>
          <a:bodyPr>
            <a:normAutofit/>
          </a:bodyPr>
          <a:lstStyle/>
          <a:p>
            <a:r>
              <a:rPr lang="en-US" dirty="0"/>
              <a:t>The layout of an entry in the page table is highly machine dependent</a:t>
            </a:r>
          </a:p>
          <a:p>
            <a:r>
              <a:rPr lang="en-US" dirty="0"/>
              <a:t>Page frame number is a fixed size and sets the limit of how much RAM a machine can have</a:t>
            </a:r>
          </a:p>
          <a:p>
            <a:r>
              <a:rPr lang="en-US" dirty="0"/>
              <a:t>Present/absent bit. If set to  1, the entry is valid and can be used</a:t>
            </a:r>
          </a:p>
          <a:p>
            <a:r>
              <a:rPr lang="en-US" dirty="0"/>
              <a:t>The Protection bit(s) tell what kinds of access are permitted</a:t>
            </a:r>
          </a:p>
          <a:p>
            <a:pPr lvl="1"/>
            <a:r>
              <a:rPr lang="en-US" dirty="0"/>
              <a:t>Simple scheme (1 bit): 0 = read/write, 1 = read only </a:t>
            </a:r>
          </a:p>
          <a:p>
            <a:pPr lvl="1"/>
            <a:r>
              <a:rPr lang="en-US" dirty="0"/>
              <a:t>Better (3 bits): read, write, execute</a:t>
            </a:r>
          </a:p>
          <a:p>
            <a:r>
              <a:rPr lang="en-US" dirty="0"/>
              <a:t>Referenced bit is set whenever a page is referenced, used by OS to choose a page to evict when a page fault occurs</a:t>
            </a:r>
          </a:p>
          <a:p>
            <a:r>
              <a:rPr lang="en-US" dirty="0"/>
              <a:t>Modified: (dirty) used to tell if the page has been changed since loading</a:t>
            </a:r>
          </a:p>
          <a:p>
            <a:r>
              <a:rPr lang="en-US" dirty="0"/>
              <a:t>Caching: important for pages that map onto device registers. This bit turns on/off caching of the word from device</a:t>
            </a:r>
          </a:p>
          <a:p>
            <a:endParaRPr lang="en-US" dirty="0"/>
          </a:p>
        </p:txBody>
      </p:sp>
      <p:sp>
        <p:nvSpPr>
          <p:cNvPr id="4" name="Slide Number Placeholder 3">
            <a:extLst>
              <a:ext uri="{FF2B5EF4-FFF2-40B4-BE49-F238E27FC236}">
                <a16:creationId xmlns:a16="http://schemas.microsoft.com/office/drawing/2014/main" id="{53D73F5F-83CB-DA4F-86AA-3F805A82D6E0}"/>
              </a:ext>
            </a:extLst>
          </p:cNvPr>
          <p:cNvSpPr>
            <a:spLocks noGrp="1"/>
          </p:cNvSpPr>
          <p:nvPr>
            <p:ph type="sldNum" sz="quarter" idx="12"/>
          </p:nvPr>
        </p:nvSpPr>
        <p:spPr/>
        <p:txBody>
          <a:bodyPr/>
          <a:lstStyle/>
          <a:p>
            <a:fld id="{FBA3F899-07B1-4B41-95F1-45C2B7D6210C}"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p:txBody>
          <a:bodyPr/>
          <a:lstStyle/>
          <a:p>
            <a:r>
              <a:rPr lang="en-US">
                <a:sym typeface="Calibri"/>
              </a:rPr>
              <a:t>Memory</a:t>
            </a:r>
            <a:endParaRPr lang="en-US"/>
          </a:p>
        </p:txBody>
      </p:sp>
      <p:sp>
        <p:nvSpPr>
          <p:cNvPr id="64" name="Google Shape;64;p10"/>
          <p:cNvSpPr txBox="1">
            <a:spLocks noGrp="1"/>
          </p:cNvSpPr>
          <p:nvPr>
            <p:ph idx="1"/>
          </p:nvPr>
        </p:nvSpPr>
        <p:spPr/>
        <p:txBody>
          <a:bodyPr/>
          <a:lstStyle/>
          <a:p>
            <a:r>
              <a:rPr lang="en-US"/>
              <a:t>The concept of a memory hierarchy</a:t>
            </a:r>
          </a:p>
          <a:p>
            <a:r>
              <a:rPr lang="en-US"/>
              <a:t>a few MBs of very fast, expensive, volatile cache memory</a:t>
            </a:r>
          </a:p>
          <a:p>
            <a:r>
              <a:rPr lang="en-US"/>
              <a:t>a few GBs of medium-speed, medium-priced, volatile main memory</a:t>
            </a:r>
          </a:p>
          <a:p>
            <a:r>
              <a:rPr lang="en-US"/>
              <a:t>A few terabytes of slow, cheap, nonvolatile magnetic or solid-state disk storage</a:t>
            </a:r>
          </a:p>
          <a:p>
            <a:r>
              <a:rPr lang="en-US"/>
              <a:t>It is the job of the operating system to abstract this hierarchy into a useful model and then manage the abstraction.</a:t>
            </a:r>
          </a:p>
          <a:p>
            <a:endParaRPr lang="en-US"/>
          </a:p>
        </p:txBody>
      </p:sp>
      <p:sp>
        <p:nvSpPr>
          <p:cNvPr id="65" name="Google Shape;65;p10"/>
          <p:cNvSpPr txBox="1"/>
          <p:nvPr/>
        </p:nvSpPr>
        <p:spPr>
          <a:xfrm>
            <a:off x="1914525" y="6356351"/>
            <a:ext cx="8362950"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897D1C7C-B901-B871-B0D7-8A6186A819CF}"/>
              </a:ext>
            </a:extLst>
          </p:cNvPr>
          <p:cNvSpPr>
            <a:spLocks noGrp="1"/>
          </p:cNvSpPr>
          <p:nvPr>
            <p:ph type="sldNum" sz="quarter" idx="12"/>
          </p:nvPr>
        </p:nvSpPr>
        <p:spPr/>
        <p:txBody>
          <a:bodyPr/>
          <a:lstStyle/>
          <a:p>
            <a:fld id="{FBA3F899-07B1-4B41-95F1-45C2B7D6210C}"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p:txBody>
          <a:bodyPr/>
          <a:lstStyle/>
          <a:p>
            <a:r>
              <a:rPr lang="en-US"/>
              <a:t>Structure of a Page Table Entry</a:t>
            </a:r>
          </a:p>
        </p:txBody>
      </p:sp>
      <p:sp>
        <p:nvSpPr>
          <p:cNvPr id="139" name="Google Shape;139;p20"/>
          <p:cNvSpPr txBox="1">
            <a:spLocks noGrp="1"/>
          </p:cNvSpPr>
          <p:nvPr>
            <p:ph idx="1"/>
          </p:nvPr>
        </p:nvSpPr>
        <p:spPr/>
        <p:txBody>
          <a:bodyPr/>
          <a:lstStyle/>
          <a:p>
            <a:r>
              <a:rPr lang="en-US"/>
              <a:t>Figure 3-11. A typical page table entry.</a:t>
            </a:r>
          </a:p>
        </p:txBody>
      </p:sp>
      <p:sp>
        <p:nvSpPr>
          <p:cNvPr id="140" name="Google Shape;140;p20"/>
          <p:cNvSpPr txBox="1"/>
          <p:nvPr/>
        </p:nvSpPr>
        <p:spPr>
          <a:xfrm>
            <a:off x="1739900" y="6492876"/>
            <a:ext cx="8672512"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141" name="Google Shape;141;p20"/>
          <p:cNvPicPr preferRelativeResize="0"/>
          <p:nvPr/>
        </p:nvPicPr>
        <p:blipFill rotWithShape="1">
          <a:blip r:embed="rId3">
            <a:alphaModFix/>
          </a:blip>
          <a:srcRect/>
          <a:stretch/>
        </p:blipFill>
        <p:spPr>
          <a:xfrm>
            <a:off x="2262188" y="2205037"/>
            <a:ext cx="7664111" cy="2443070"/>
          </a:xfrm>
          <a:prstGeom prst="rect">
            <a:avLst/>
          </a:prstGeom>
          <a:noFill/>
          <a:ln>
            <a:noFill/>
          </a:ln>
        </p:spPr>
      </p:pic>
      <p:sp>
        <p:nvSpPr>
          <p:cNvPr id="4" name="Slide Number Placeholder 3">
            <a:extLst>
              <a:ext uri="{FF2B5EF4-FFF2-40B4-BE49-F238E27FC236}">
                <a16:creationId xmlns:a16="http://schemas.microsoft.com/office/drawing/2014/main" id="{9EBD7290-E7A2-36E3-D53B-FC9676360D0E}"/>
              </a:ext>
            </a:extLst>
          </p:cNvPr>
          <p:cNvSpPr>
            <a:spLocks noGrp="1"/>
          </p:cNvSpPr>
          <p:nvPr>
            <p:ph type="sldNum" sz="quarter" idx="12"/>
          </p:nvPr>
        </p:nvSpPr>
        <p:spPr/>
        <p:txBody>
          <a:bodyPr/>
          <a:lstStyle/>
          <a:p>
            <a:fld id="{FBA3F899-07B1-4B41-95F1-45C2B7D6210C}"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p:txBody>
          <a:bodyPr/>
          <a:lstStyle/>
          <a:p>
            <a:r>
              <a:rPr lang="en-US"/>
              <a:t>What About the Disk Addresses?</a:t>
            </a:r>
          </a:p>
        </p:txBody>
      </p:sp>
      <p:sp>
        <p:nvSpPr>
          <p:cNvPr id="147" name="Google Shape;147;p21"/>
          <p:cNvSpPr txBox="1">
            <a:spLocks noGrp="1"/>
          </p:cNvSpPr>
          <p:nvPr>
            <p:ph idx="1"/>
          </p:nvPr>
        </p:nvSpPr>
        <p:spPr/>
        <p:txBody>
          <a:bodyPr/>
          <a:lstStyle/>
          <a:p>
            <a:r>
              <a:rPr lang="en-US"/>
              <a:t>Note that the disk address used to hold the page when it is not in memory is not part of the page table. </a:t>
            </a:r>
          </a:p>
          <a:p>
            <a:r>
              <a:rPr lang="en-US"/>
              <a:t>The page table holds only that information the hardware needs to translate a virtual address to a physical address</a:t>
            </a:r>
          </a:p>
          <a:p>
            <a:r>
              <a:rPr lang="en-US"/>
              <a:t>The location of the pages on disk is information that only the OS need to track; this information, and how it is organized, is OS dependent</a:t>
            </a:r>
          </a:p>
          <a:p>
            <a:endParaRPr lang="en-US"/>
          </a:p>
        </p:txBody>
      </p:sp>
      <p:sp>
        <p:nvSpPr>
          <p:cNvPr id="4" name="Slide Number Placeholder 3">
            <a:extLst>
              <a:ext uri="{FF2B5EF4-FFF2-40B4-BE49-F238E27FC236}">
                <a16:creationId xmlns:a16="http://schemas.microsoft.com/office/drawing/2014/main" id="{E949D3EB-6A0D-CCD9-A4BE-4C0176EA07CA}"/>
              </a:ext>
            </a:extLst>
          </p:cNvPr>
          <p:cNvSpPr>
            <a:spLocks noGrp="1"/>
          </p:cNvSpPr>
          <p:nvPr>
            <p:ph type="sldNum" sz="quarter" idx="12"/>
          </p:nvPr>
        </p:nvSpPr>
        <p:spPr/>
        <p:txBody>
          <a:bodyPr/>
          <a:lstStyle/>
          <a:p>
            <a:fld id="{FBA3F899-07B1-4B41-95F1-45C2B7D6210C}"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p:txBody>
          <a:bodyPr/>
          <a:lstStyle/>
          <a:p>
            <a:r>
              <a:rPr lang="en-US">
                <a:sym typeface="Calibri"/>
              </a:rPr>
              <a:t>Speeding Up Paging</a:t>
            </a:r>
            <a:endParaRPr lang="en-US"/>
          </a:p>
        </p:txBody>
      </p:sp>
      <p:sp>
        <p:nvSpPr>
          <p:cNvPr id="153" name="Google Shape;153;p22"/>
          <p:cNvSpPr txBox="1">
            <a:spLocks noGrp="1"/>
          </p:cNvSpPr>
          <p:nvPr>
            <p:ph idx="1"/>
          </p:nvPr>
        </p:nvSpPr>
        <p:spPr/>
        <p:txBody>
          <a:bodyPr/>
          <a:lstStyle/>
          <a:p>
            <a:r>
              <a:rPr lang="en-US">
                <a:sym typeface="Calibri"/>
              </a:rPr>
              <a:t>Major issues faced:</a:t>
            </a:r>
            <a:endParaRPr lang="en-US"/>
          </a:p>
          <a:p>
            <a:r>
              <a:rPr lang="en-US">
                <a:sym typeface="Calibri"/>
              </a:rPr>
              <a:t>The mapping from virtual address to physical address must be fast.</a:t>
            </a:r>
          </a:p>
          <a:p>
            <a:pPr lvl="1"/>
            <a:r>
              <a:rPr lang="en-US"/>
              <a:t>Virtual-to-physical mapping must be done on every memory reference</a:t>
            </a:r>
          </a:p>
          <a:p>
            <a:pPr lvl="1"/>
            <a:r>
              <a:rPr lang="en-US"/>
              <a:t>Instructions live in memory too which sometimes causes multiple lookups per instruction. If an instruction execution takes 1 nsec, the page table lookup must be done a fraction nsec to avoid a major bottleneck</a:t>
            </a:r>
          </a:p>
          <a:p>
            <a:r>
              <a:rPr lang="en-US">
                <a:sym typeface="Calibri"/>
              </a:rPr>
              <a:t>If the virtual address space is large, the page table will be </a:t>
            </a:r>
            <a:r>
              <a:rPr lang="en-US"/>
              <a:t>l</a:t>
            </a:r>
            <a:r>
              <a:rPr lang="en-US">
                <a:sym typeface="Calibri"/>
              </a:rPr>
              <a:t>arge.</a:t>
            </a:r>
          </a:p>
          <a:p>
            <a:pPr lvl="1"/>
            <a:r>
              <a:rPr lang="en-US"/>
              <a:t>32-bit address space has 1 million pages. 64-bit address space? Let’s not go there</a:t>
            </a:r>
          </a:p>
          <a:p>
            <a:pPr lvl="2"/>
            <a:r>
              <a:rPr lang="en-US"/>
              <a:t>Page table must have 1 million entries. And remember that each process needs its own page table</a:t>
            </a:r>
          </a:p>
        </p:txBody>
      </p:sp>
      <p:sp>
        <p:nvSpPr>
          <p:cNvPr id="4" name="Slide Number Placeholder 3">
            <a:extLst>
              <a:ext uri="{FF2B5EF4-FFF2-40B4-BE49-F238E27FC236}">
                <a16:creationId xmlns:a16="http://schemas.microsoft.com/office/drawing/2014/main" id="{A33B24D8-C94A-88AB-AB9B-D22C0BF2268E}"/>
              </a:ext>
            </a:extLst>
          </p:cNvPr>
          <p:cNvSpPr>
            <a:spLocks noGrp="1"/>
          </p:cNvSpPr>
          <p:nvPr>
            <p:ph type="sldNum" sz="quarter" idx="12"/>
          </p:nvPr>
        </p:nvSpPr>
        <p:spPr/>
        <p:txBody>
          <a:bodyPr/>
          <a:lstStyle/>
          <a:p>
            <a:fld id="{FBA3F899-07B1-4B41-95F1-45C2B7D6210C}"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p:txBody>
          <a:bodyPr/>
          <a:lstStyle/>
          <a:p>
            <a:r>
              <a:rPr lang="en-US"/>
              <a:t>Approaches</a:t>
            </a:r>
          </a:p>
        </p:txBody>
      </p:sp>
      <p:sp>
        <p:nvSpPr>
          <p:cNvPr id="160" name="Google Shape;160;p23"/>
          <p:cNvSpPr txBox="1">
            <a:spLocks noGrp="1"/>
          </p:cNvSpPr>
          <p:nvPr>
            <p:ph idx="1"/>
          </p:nvPr>
        </p:nvSpPr>
        <p:spPr/>
        <p:txBody>
          <a:bodyPr/>
          <a:lstStyle/>
          <a:p>
            <a:r>
              <a:rPr lang="en-US" dirty="0"/>
              <a:t>An array of fast hardware registers, with one entry for each virtual page, indexed by virtual page number</a:t>
            </a:r>
          </a:p>
          <a:p>
            <a:pPr lvl="1"/>
            <a:r>
              <a:rPr lang="en-US" dirty="0"/>
              <a:t>When a process starts, the OS loads the registers with the process’ page table, taken from main memory</a:t>
            </a:r>
          </a:p>
          <a:p>
            <a:pPr lvl="1"/>
            <a:r>
              <a:rPr lang="en-US" dirty="0"/>
              <a:t>Very expensive</a:t>
            </a:r>
          </a:p>
          <a:p>
            <a:pPr lvl="1"/>
            <a:r>
              <a:rPr lang="en-US" dirty="0"/>
              <a:t>having to load the full page table at every context switch would destroy performance</a:t>
            </a:r>
          </a:p>
          <a:p>
            <a:r>
              <a:rPr lang="en-US" dirty="0"/>
              <a:t>Translation Lookaside Buffer (associative cache)</a:t>
            </a:r>
          </a:p>
          <a:p>
            <a:pPr lvl="1"/>
            <a:r>
              <a:rPr lang="en-US" dirty="0"/>
              <a:t>The page table is in memory</a:t>
            </a:r>
          </a:p>
          <a:p>
            <a:pPr lvl="1"/>
            <a:r>
              <a:rPr lang="en-US" dirty="0"/>
              <a:t>Most programs tend to make a large number of references to a small number of pages; only a small fraction of the page table entries are heavily read</a:t>
            </a:r>
          </a:p>
          <a:p>
            <a:pPr lvl="1"/>
            <a:r>
              <a:rPr lang="en-US" dirty="0"/>
              <a:t>It is usually inside the MMU and consists of a small number of page table entries</a:t>
            </a:r>
          </a:p>
          <a:p>
            <a:pPr lvl="1"/>
            <a:r>
              <a:rPr lang="en-US" dirty="0"/>
              <a:t>fields have a one-to-one correspondence with the fields in the page table</a:t>
            </a:r>
          </a:p>
          <a:p>
            <a:endParaRPr lang="en-US" dirty="0"/>
          </a:p>
        </p:txBody>
      </p:sp>
      <p:sp>
        <p:nvSpPr>
          <p:cNvPr id="4" name="Slide Number Placeholder 3">
            <a:extLst>
              <a:ext uri="{FF2B5EF4-FFF2-40B4-BE49-F238E27FC236}">
                <a16:creationId xmlns:a16="http://schemas.microsoft.com/office/drawing/2014/main" id="{3385BFFA-C628-20F4-3653-DA792F63A6DA}"/>
              </a:ext>
            </a:extLst>
          </p:cNvPr>
          <p:cNvSpPr>
            <a:spLocks noGrp="1"/>
          </p:cNvSpPr>
          <p:nvPr>
            <p:ph type="sldNum" sz="quarter" idx="12"/>
          </p:nvPr>
        </p:nvSpPr>
        <p:spPr/>
        <p:txBody>
          <a:bodyPr/>
          <a:lstStyle/>
          <a:p>
            <a:fld id="{FBA3F899-07B1-4B41-95F1-45C2B7D6210C}"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p:txBody>
          <a:bodyPr/>
          <a:lstStyle/>
          <a:p>
            <a:r>
              <a:rPr lang="en-US"/>
              <a:t>Translation Lookaside Buffers</a:t>
            </a:r>
          </a:p>
        </p:txBody>
      </p:sp>
      <p:sp>
        <p:nvSpPr>
          <p:cNvPr id="166" name="Google Shape;166;p24"/>
          <p:cNvSpPr txBox="1">
            <a:spLocks noGrp="1"/>
          </p:cNvSpPr>
          <p:nvPr>
            <p:ph idx="1"/>
          </p:nvPr>
        </p:nvSpPr>
        <p:spPr/>
        <p:txBody>
          <a:bodyPr/>
          <a:lstStyle/>
          <a:p>
            <a:r>
              <a:rPr lang="en-US"/>
              <a:t>Figure 3-12. A TLB to speed up paging.</a:t>
            </a:r>
          </a:p>
          <a:p>
            <a:r>
              <a:rPr lang="en-US"/>
              <a:t>Valid bit is used to indicate if the entry is in use or not.</a:t>
            </a:r>
          </a:p>
        </p:txBody>
      </p:sp>
      <p:sp>
        <p:nvSpPr>
          <p:cNvPr id="167" name="Google Shape;167;p24"/>
          <p:cNvSpPr txBox="1"/>
          <p:nvPr/>
        </p:nvSpPr>
        <p:spPr>
          <a:xfrm>
            <a:off x="1739900" y="6492876"/>
            <a:ext cx="8672512"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168" name="Google Shape;168;p24"/>
          <p:cNvPicPr preferRelativeResize="0"/>
          <p:nvPr/>
        </p:nvPicPr>
        <p:blipFill rotWithShape="1">
          <a:blip r:embed="rId3">
            <a:alphaModFix/>
          </a:blip>
          <a:srcRect/>
          <a:stretch/>
        </p:blipFill>
        <p:spPr>
          <a:xfrm>
            <a:off x="2886153" y="2296427"/>
            <a:ext cx="6419689" cy="3168017"/>
          </a:xfrm>
          <a:prstGeom prst="rect">
            <a:avLst/>
          </a:prstGeom>
          <a:noFill/>
          <a:ln>
            <a:noFill/>
          </a:ln>
        </p:spPr>
      </p:pic>
      <p:sp>
        <p:nvSpPr>
          <p:cNvPr id="4" name="Slide Number Placeholder 3">
            <a:extLst>
              <a:ext uri="{FF2B5EF4-FFF2-40B4-BE49-F238E27FC236}">
                <a16:creationId xmlns:a16="http://schemas.microsoft.com/office/drawing/2014/main" id="{2FBA376D-5BC1-F543-CD8E-FFF337D2B7CA}"/>
              </a:ext>
            </a:extLst>
          </p:cNvPr>
          <p:cNvSpPr>
            <a:spLocks noGrp="1"/>
          </p:cNvSpPr>
          <p:nvPr>
            <p:ph type="sldNum" sz="quarter" idx="12"/>
          </p:nvPr>
        </p:nvSpPr>
        <p:spPr/>
        <p:txBody>
          <a:bodyPr/>
          <a:lstStyle/>
          <a:p>
            <a:fld id="{FBA3F899-07B1-4B41-95F1-45C2B7D6210C}"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p:txBody>
          <a:bodyPr/>
          <a:lstStyle/>
          <a:p>
            <a:r>
              <a:rPr lang="en-US"/>
              <a:t>TLB in Action</a:t>
            </a:r>
          </a:p>
        </p:txBody>
      </p:sp>
      <p:sp>
        <p:nvSpPr>
          <p:cNvPr id="175" name="Google Shape;175;p25"/>
          <p:cNvSpPr txBox="1">
            <a:spLocks noGrp="1"/>
          </p:cNvSpPr>
          <p:nvPr>
            <p:ph idx="1"/>
          </p:nvPr>
        </p:nvSpPr>
        <p:spPr/>
        <p:txBody>
          <a:bodyPr/>
          <a:lstStyle/>
          <a:p>
            <a:r>
              <a:rPr lang="en-US"/>
              <a:t>A virtual address is presented to the MMU for translation</a:t>
            </a:r>
          </a:p>
          <a:p>
            <a:r>
              <a:rPr lang="en-US"/>
              <a:t>hardware checks to see if its virtual page number is present in the TLB by comparing it to all the entries </a:t>
            </a:r>
          </a:p>
          <a:p>
            <a:pPr lvl="1"/>
            <a:r>
              <a:rPr lang="en-US"/>
              <a:t>This is done in parallel , simultaneously</a:t>
            </a:r>
          </a:p>
          <a:p>
            <a:r>
              <a:rPr lang="en-US"/>
              <a:t>If a valid match is found and the access does not violate the protection bits, the page frame # is taken directly from the TLB</a:t>
            </a:r>
          </a:p>
          <a:p>
            <a:pPr lvl="1"/>
            <a:r>
              <a:rPr lang="en-US"/>
              <a:t>the instruction is trying to write on a read-only page, a protection fault is generated</a:t>
            </a:r>
          </a:p>
          <a:p>
            <a:r>
              <a:rPr lang="en-US"/>
              <a:t>If the virtual page number is not in the TLB</a:t>
            </a:r>
          </a:p>
          <a:p>
            <a:pPr lvl="1"/>
            <a:r>
              <a:rPr lang="en-US"/>
              <a:t>MMU detects the miss and does an ordinary page table lookup</a:t>
            </a:r>
          </a:p>
          <a:p>
            <a:pPr lvl="1"/>
            <a:r>
              <a:rPr lang="en-US"/>
              <a:t>It evicts one of the entries from the TLB and replaces it with the new lookup</a:t>
            </a:r>
          </a:p>
          <a:p>
            <a:pPr lvl="2"/>
            <a:r>
              <a:rPr lang="en-US"/>
              <a:t>When the entry is evicted from the TLB, the modified bit is copied back into the page table entry in memory</a:t>
            </a:r>
          </a:p>
          <a:p>
            <a:pPr lvl="2"/>
            <a:r>
              <a:rPr lang="en-US"/>
              <a:t>if that page is used again soon, the second time it will result in a TLB hit rather than a miss</a:t>
            </a:r>
          </a:p>
          <a:p>
            <a:endParaRPr lang="en-US"/>
          </a:p>
          <a:p>
            <a:endParaRPr lang="en-US"/>
          </a:p>
        </p:txBody>
      </p:sp>
      <p:sp>
        <p:nvSpPr>
          <p:cNvPr id="4" name="Slide Number Placeholder 3">
            <a:extLst>
              <a:ext uri="{FF2B5EF4-FFF2-40B4-BE49-F238E27FC236}">
                <a16:creationId xmlns:a16="http://schemas.microsoft.com/office/drawing/2014/main" id="{BDEF8D4A-382B-047F-56FB-0A5A5FEB5620}"/>
              </a:ext>
            </a:extLst>
          </p:cNvPr>
          <p:cNvSpPr>
            <a:spLocks noGrp="1"/>
          </p:cNvSpPr>
          <p:nvPr>
            <p:ph type="sldNum" sz="quarter" idx="12"/>
          </p:nvPr>
        </p:nvSpPr>
        <p:spPr/>
        <p:txBody>
          <a:bodyPr/>
          <a:lstStyle/>
          <a:p>
            <a:fld id="{FBA3F899-07B1-4B41-95F1-45C2B7D6210C}"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p:txBody>
          <a:bodyPr/>
          <a:lstStyle/>
          <a:p>
            <a:r>
              <a:rPr lang="en-US"/>
              <a:t>Software TLB Management</a:t>
            </a:r>
          </a:p>
        </p:txBody>
      </p:sp>
      <p:sp>
        <p:nvSpPr>
          <p:cNvPr id="182" name="Google Shape;182;p26"/>
          <p:cNvSpPr txBox="1">
            <a:spLocks noGrp="1"/>
          </p:cNvSpPr>
          <p:nvPr>
            <p:ph idx="1"/>
          </p:nvPr>
        </p:nvSpPr>
        <p:spPr/>
        <p:txBody>
          <a:bodyPr>
            <a:normAutofit lnSpcReduction="10000"/>
          </a:bodyPr>
          <a:lstStyle/>
          <a:p>
            <a:r>
              <a:rPr lang="en-US"/>
              <a:t>In most designs, TLB management and handling TLB faults are done entirely by the MMU hardware</a:t>
            </a:r>
          </a:p>
          <a:p>
            <a:r>
              <a:rPr lang="en-US"/>
              <a:t>However, many RISC machines, including the SPARC, MIPS, do nearly all of this page management in software</a:t>
            </a:r>
          </a:p>
          <a:p>
            <a:r>
              <a:rPr lang="en-US"/>
              <a:t>When a TLB miss occurs, instead of the MMU doing a lookup in page tables to find reference, it generates a TLB fault and hands-off the problem to the operating system</a:t>
            </a:r>
          </a:p>
          <a:p>
            <a:r>
              <a:rPr lang="en-US"/>
              <a:t>The OS must find the page, overwrite an entry in the TLB with the new one, then restart the faulted instruction</a:t>
            </a:r>
          </a:p>
          <a:p>
            <a:r>
              <a:rPr lang="en-US"/>
              <a:t>if the TLB is moderately large, software management can be acceptably efficient</a:t>
            </a:r>
          </a:p>
          <a:p>
            <a:r>
              <a:rPr lang="en-US"/>
              <a:t>OS management could lead to smarter decisions on TLB entry replacement</a:t>
            </a:r>
          </a:p>
          <a:p>
            <a:r>
              <a:rPr lang="en-US"/>
              <a:t>A soft miss occurs when the page referenced is not in the TLB</a:t>
            </a:r>
          </a:p>
          <a:p>
            <a:r>
              <a:rPr lang="en-US"/>
              <a:t>A hard miss occurs when the page itself is not in the page table</a:t>
            </a:r>
          </a:p>
          <a:p>
            <a:pPr lvl="1"/>
            <a:r>
              <a:rPr lang="en-US"/>
              <a:t> At least a million times slower than a soft miss</a:t>
            </a:r>
          </a:p>
          <a:p>
            <a:endParaRPr lang="en-US"/>
          </a:p>
          <a:p>
            <a:endParaRPr lang="en-US"/>
          </a:p>
          <a:p>
            <a:endParaRPr lang="en-US"/>
          </a:p>
        </p:txBody>
      </p:sp>
      <p:sp>
        <p:nvSpPr>
          <p:cNvPr id="4" name="Slide Number Placeholder 3">
            <a:extLst>
              <a:ext uri="{FF2B5EF4-FFF2-40B4-BE49-F238E27FC236}">
                <a16:creationId xmlns:a16="http://schemas.microsoft.com/office/drawing/2014/main" id="{F7CD747F-59A0-2C0E-36C9-9A6B1C49BB5E}"/>
              </a:ext>
            </a:extLst>
          </p:cNvPr>
          <p:cNvSpPr>
            <a:spLocks noGrp="1"/>
          </p:cNvSpPr>
          <p:nvPr>
            <p:ph type="sldNum" sz="quarter" idx="12"/>
          </p:nvPr>
        </p:nvSpPr>
        <p:spPr/>
        <p:txBody>
          <a:bodyPr/>
          <a:lstStyle/>
          <a:p>
            <a:fld id="{FBA3F899-07B1-4B41-95F1-45C2B7D6210C}"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p:txBody>
          <a:bodyPr/>
          <a:lstStyle/>
          <a:p>
            <a:r>
              <a:rPr lang="en-US"/>
              <a:t>Types of Misses</a:t>
            </a:r>
          </a:p>
        </p:txBody>
      </p:sp>
      <p:sp>
        <p:nvSpPr>
          <p:cNvPr id="189" name="Google Shape;189;p27"/>
          <p:cNvSpPr txBox="1">
            <a:spLocks noGrp="1"/>
          </p:cNvSpPr>
          <p:nvPr>
            <p:ph idx="1"/>
          </p:nvPr>
        </p:nvSpPr>
        <p:spPr/>
        <p:txBody>
          <a:bodyPr/>
          <a:lstStyle/>
          <a:p>
            <a:r>
              <a:rPr lang="en-US"/>
              <a:t>Some misses are softer or harder than others</a:t>
            </a:r>
          </a:p>
          <a:p>
            <a:r>
              <a:rPr lang="en-US"/>
              <a:t>Three possibilities:</a:t>
            </a:r>
          </a:p>
          <a:p>
            <a:r>
              <a:rPr lang="en-US"/>
              <a:t>minor page fault: the page may actually be in memory, but not in this process’ page table</a:t>
            </a:r>
          </a:p>
          <a:p>
            <a:pPr lvl="1"/>
            <a:r>
              <a:rPr lang="en-US"/>
              <a:t>Brought in by another process; just need map the page appropriately in the page tables.</a:t>
            </a:r>
          </a:p>
          <a:p>
            <a:r>
              <a:rPr lang="en-US"/>
              <a:t>major page fault: the page needs to be brought in from disk</a:t>
            </a:r>
          </a:p>
          <a:p>
            <a:r>
              <a:rPr lang="en-US"/>
              <a:t>segmentation fault: the program accessed an invalid address. the OS usually kills the program</a:t>
            </a:r>
          </a:p>
        </p:txBody>
      </p:sp>
      <p:sp>
        <p:nvSpPr>
          <p:cNvPr id="4" name="Slide Number Placeholder 3">
            <a:extLst>
              <a:ext uri="{FF2B5EF4-FFF2-40B4-BE49-F238E27FC236}">
                <a16:creationId xmlns:a16="http://schemas.microsoft.com/office/drawing/2014/main" id="{DDF054FC-9BAF-904E-BD2E-403AE4E54587}"/>
              </a:ext>
            </a:extLst>
          </p:cNvPr>
          <p:cNvSpPr>
            <a:spLocks noGrp="1"/>
          </p:cNvSpPr>
          <p:nvPr>
            <p:ph type="sldNum" sz="quarter" idx="12"/>
          </p:nvPr>
        </p:nvSpPr>
        <p:spPr/>
        <p:txBody>
          <a:bodyPr/>
          <a:lstStyle/>
          <a:p>
            <a:fld id="{FBA3F899-07B1-4B41-95F1-45C2B7D6210C}"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p:txBody>
          <a:bodyPr/>
          <a:lstStyle/>
          <a:p>
            <a:r>
              <a:rPr lang="en-US"/>
              <a:t>Multilevel Page Tables</a:t>
            </a:r>
          </a:p>
        </p:txBody>
      </p:sp>
      <p:sp>
        <p:nvSpPr>
          <p:cNvPr id="196" name="Google Shape;196;p28"/>
          <p:cNvSpPr txBox="1">
            <a:spLocks noGrp="1"/>
          </p:cNvSpPr>
          <p:nvPr>
            <p:ph idx="1"/>
          </p:nvPr>
        </p:nvSpPr>
        <p:spPr/>
        <p:txBody>
          <a:bodyPr/>
          <a:lstStyle/>
          <a:p>
            <a:r>
              <a:rPr lang="en-US"/>
              <a:t>TLBs can be used to speed up virtual-to-physical address translation over the original page-table-in-memory scheme</a:t>
            </a:r>
          </a:p>
          <a:p>
            <a:r>
              <a:rPr lang="en-US"/>
              <a:t>How to deal with very large virtual address spaces?</a:t>
            </a:r>
          </a:p>
          <a:p>
            <a:r>
              <a:rPr lang="en-US"/>
              <a:t>The multilevel page table method avoids keeping all the page tables in memory all the time</a:t>
            </a:r>
          </a:p>
          <a:p>
            <a:r>
              <a:rPr lang="en-US"/>
              <a:t>Example: Suppose a process needs 12 megabytes: the bottom 4 MB of memory for program text, the next 4 MB for data, and the top 4 MB for the stack. In between the top of the data and the bottom of the stack is a gigantic hole that is not used.</a:t>
            </a:r>
          </a:p>
          <a:p>
            <a:endParaRPr lang="en-US"/>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0D3D88DB-93E0-8F7D-3E35-00FCC24BF78B}"/>
              </a:ext>
            </a:extLst>
          </p:cNvPr>
          <p:cNvSpPr>
            <a:spLocks noGrp="1"/>
          </p:cNvSpPr>
          <p:nvPr>
            <p:ph type="sldNum" sz="quarter" idx="12"/>
          </p:nvPr>
        </p:nvSpPr>
        <p:spPr/>
        <p:txBody>
          <a:bodyPr/>
          <a:lstStyle/>
          <a:p>
            <a:fld id="{FBA3F899-07B1-4B41-95F1-45C2B7D6210C}"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9"/>
          <p:cNvPicPr preferRelativeResize="0"/>
          <p:nvPr/>
        </p:nvPicPr>
        <p:blipFill rotWithShape="1">
          <a:blip r:embed="rId3">
            <a:alphaModFix/>
          </a:blip>
          <a:srcRect/>
          <a:stretch/>
        </p:blipFill>
        <p:spPr>
          <a:xfrm>
            <a:off x="4510216" y="1111251"/>
            <a:ext cx="5656617" cy="5523506"/>
          </a:xfrm>
          <a:prstGeom prst="rect">
            <a:avLst/>
          </a:prstGeom>
          <a:noFill/>
          <a:ln>
            <a:noFill/>
          </a:ln>
        </p:spPr>
      </p:pic>
      <p:sp>
        <p:nvSpPr>
          <p:cNvPr id="202" name="Google Shape;202;p29"/>
          <p:cNvSpPr txBox="1">
            <a:spLocks noGrp="1"/>
          </p:cNvSpPr>
          <p:nvPr>
            <p:ph type="title"/>
          </p:nvPr>
        </p:nvSpPr>
        <p:spPr/>
        <p:txBody>
          <a:bodyPr/>
          <a:lstStyle/>
          <a:p>
            <a:r>
              <a:rPr lang="en-US"/>
              <a:t>Multilevel Page Tables</a:t>
            </a:r>
          </a:p>
        </p:txBody>
      </p:sp>
      <p:sp>
        <p:nvSpPr>
          <p:cNvPr id="203" name="Google Shape;203;p29"/>
          <p:cNvSpPr txBox="1">
            <a:spLocks noGrp="1"/>
          </p:cNvSpPr>
          <p:nvPr>
            <p:ph idx="1"/>
          </p:nvPr>
        </p:nvSpPr>
        <p:spPr>
          <a:xfrm>
            <a:off x="419099" y="1178805"/>
            <a:ext cx="6772533" cy="5193420"/>
          </a:xfrm>
        </p:spPr>
        <p:txBody>
          <a:bodyPr/>
          <a:lstStyle/>
          <a:p>
            <a:r>
              <a:rPr lang="en-US"/>
              <a:t>Figure 3-13. (a) A 32-bit address with two page table fields. (b) Two-level page tables.</a:t>
            </a:r>
          </a:p>
        </p:txBody>
      </p:sp>
      <p:sp>
        <p:nvSpPr>
          <p:cNvPr id="204" name="Google Shape;204;p29"/>
          <p:cNvSpPr txBox="1"/>
          <p:nvPr/>
        </p:nvSpPr>
        <p:spPr>
          <a:xfrm>
            <a:off x="1739900" y="6492876"/>
            <a:ext cx="8672512"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3D2F2314-4596-A7C3-EBFA-9B47B028135B}"/>
              </a:ext>
            </a:extLst>
          </p:cNvPr>
          <p:cNvSpPr>
            <a:spLocks noGrp="1"/>
          </p:cNvSpPr>
          <p:nvPr>
            <p:ph type="sldNum" sz="quarter" idx="12"/>
          </p:nvPr>
        </p:nvSpPr>
        <p:spPr/>
        <p:txBody>
          <a:bodyPr/>
          <a:lstStyle/>
          <a:p>
            <a:fld id="{FBA3F899-07B1-4B41-95F1-45C2B7D6210C}"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p:txBody>
          <a:bodyPr/>
          <a:lstStyle/>
          <a:p>
            <a:r>
              <a:rPr lang="en-US"/>
              <a:t>Memory Manager</a:t>
            </a:r>
          </a:p>
        </p:txBody>
      </p:sp>
      <p:sp>
        <p:nvSpPr>
          <p:cNvPr id="72" name="Google Shape;72;p11"/>
          <p:cNvSpPr txBox="1">
            <a:spLocks noGrp="1"/>
          </p:cNvSpPr>
          <p:nvPr>
            <p:ph idx="1"/>
          </p:nvPr>
        </p:nvSpPr>
        <p:spPr/>
        <p:txBody>
          <a:bodyPr/>
          <a:lstStyle/>
          <a:p>
            <a:r>
              <a:rPr lang="en-US"/>
              <a:t>The part of the operating system that manages (part of) the memory hierarchy is called the memory manager</a:t>
            </a:r>
          </a:p>
          <a:p>
            <a:pPr lvl="1"/>
            <a:r>
              <a:rPr lang="en-US"/>
              <a:t>keep track of which parts of memory are in use</a:t>
            </a:r>
          </a:p>
          <a:p>
            <a:pPr lvl="1"/>
            <a:r>
              <a:rPr lang="en-US"/>
              <a:t>allocate memory to processes</a:t>
            </a:r>
          </a:p>
          <a:p>
            <a:pPr lvl="1"/>
            <a:r>
              <a:rPr lang="en-US"/>
              <a:t>deallocate it when they are done</a:t>
            </a:r>
          </a:p>
          <a:p>
            <a:endParaRPr lang="en-US"/>
          </a:p>
        </p:txBody>
      </p:sp>
      <p:sp>
        <p:nvSpPr>
          <p:cNvPr id="4" name="Slide Number Placeholder 3">
            <a:extLst>
              <a:ext uri="{FF2B5EF4-FFF2-40B4-BE49-F238E27FC236}">
                <a16:creationId xmlns:a16="http://schemas.microsoft.com/office/drawing/2014/main" id="{E93ADB8B-1C4A-8457-9876-91B3970CAF68}"/>
              </a:ext>
            </a:extLst>
          </p:cNvPr>
          <p:cNvSpPr>
            <a:spLocks noGrp="1"/>
          </p:cNvSpPr>
          <p:nvPr>
            <p:ph type="sldNum" sz="quarter" idx="12"/>
          </p:nvPr>
        </p:nvSpPr>
        <p:spPr/>
        <p:txBody>
          <a:bodyPr/>
          <a:lstStyle/>
          <a:p>
            <a:fld id="{FBA3F899-07B1-4B41-95F1-45C2B7D6210C}"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p:txBody>
          <a:bodyPr/>
          <a:lstStyle/>
          <a:p>
            <a:r>
              <a:rPr lang="en-US">
                <a:sym typeface="Calibri"/>
              </a:rPr>
              <a:t>Page Replacement Algorithms</a:t>
            </a:r>
            <a:endParaRPr lang="en-US"/>
          </a:p>
        </p:txBody>
      </p:sp>
      <p:sp>
        <p:nvSpPr>
          <p:cNvPr id="210" name="Google Shape;210;p30"/>
          <p:cNvSpPr txBox="1">
            <a:spLocks noGrp="1"/>
          </p:cNvSpPr>
          <p:nvPr>
            <p:ph idx="1"/>
          </p:nvPr>
        </p:nvSpPr>
        <p:spPr/>
        <p:txBody>
          <a:bodyPr/>
          <a:lstStyle/>
          <a:p>
            <a:r>
              <a:rPr lang="en-US"/>
              <a:t>When a page fault occurs, the operating system has to choose a page to evict (remove from memory) to make room for the incoming page</a:t>
            </a:r>
          </a:p>
          <a:p>
            <a:r>
              <a:rPr lang="en-US"/>
              <a:t>If the page to be removed has been modified while in memory, it must be rewritten to the disk, </a:t>
            </a:r>
          </a:p>
          <a:p>
            <a:r>
              <a:rPr lang="en-US"/>
              <a:t>The page to be read in just overwrites the page being evicted</a:t>
            </a:r>
          </a:p>
          <a:p>
            <a:r>
              <a:rPr lang="en-US"/>
              <a:t>The OS could choose a random page to evict at each page fault, system performance is much better if a page that is not heavily used is chosen</a:t>
            </a:r>
          </a:p>
          <a:p>
            <a:r>
              <a:rPr lang="en-US"/>
              <a:t>The problem of ‘‘page replacement’’ occurs in other areas of computer design as well</a:t>
            </a:r>
          </a:p>
          <a:p>
            <a:pPr lvl="1"/>
            <a:r>
              <a:rPr lang="en-US"/>
              <a:t>most computers have one or more memory caches consisting of recently used memory blocks</a:t>
            </a:r>
          </a:p>
          <a:p>
            <a:pPr lvl="1"/>
            <a:r>
              <a:rPr lang="en-US"/>
              <a:t>Web servers keep a certain number of heavily used Web pages in a cache</a:t>
            </a:r>
          </a:p>
          <a:p>
            <a:endParaRPr lang="en-US"/>
          </a:p>
          <a:p>
            <a:endParaRPr lang="en-US"/>
          </a:p>
          <a:p>
            <a:endParaRPr lang="en-US">
              <a:sym typeface="Calibri"/>
            </a:endParaRPr>
          </a:p>
        </p:txBody>
      </p:sp>
      <p:sp>
        <p:nvSpPr>
          <p:cNvPr id="4" name="Slide Number Placeholder 3">
            <a:extLst>
              <a:ext uri="{FF2B5EF4-FFF2-40B4-BE49-F238E27FC236}">
                <a16:creationId xmlns:a16="http://schemas.microsoft.com/office/drawing/2014/main" id="{F63108FD-EA8F-ED36-A347-757435E523A7}"/>
              </a:ext>
            </a:extLst>
          </p:cNvPr>
          <p:cNvSpPr>
            <a:spLocks noGrp="1"/>
          </p:cNvSpPr>
          <p:nvPr>
            <p:ph type="sldNum" sz="quarter" idx="12"/>
          </p:nvPr>
        </p:nvSpPr>
        <p:spPr/>
        <p:txBody>
          <a:bodyPr/>
          <a:lstStyle/>
          <a:p>
            <a:fld id="{FBA3F899-07B1-4B41-95F1-45C2B7D6210C}"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p:txBody>
          <a:bodyPr/>
          <a:lstStyle/>
          <a:p>
            <a:r>
              <a:rPr lang="en-US">
                <a:sym typeface="Calibri"/>
              </a:rPr>
              <a:t>Page Replacement Algorithms</a:t>
            </a:r>
            <a:endParaRPr lang="en-US"/>
          </a:p>
        </p:txBody>
      </p:sp>
      <p:sp>
        <p:nvSpPr>
          <p:cNvPr id="216" name="Google Shape;216;p31"/>
          <p:cNvSpPr txBox="1">
            <a:spLocks noGrp="1"/>
          </p:cNvSpPr>
          <p:nvPr>
            <p:ph idx="1"/>
          </p:nvPr>
        </p:nvSpPr>
        <p:spPr/>
        <p:txBody>
          <a:bodyPr/>
          <a:lstStyle/>
          <a:p>
            <a:r>
              <a:rPr lang="en-US" dirty="0">
                <a:sym typeface="Calibri"/>
              </a:rPr>
              <a:t>Optimal algorithm</a:t>
            </a:r>
            <a:endParaRPr lang="en-US" dirty="0"/>
          </a:p>
          <a:p>
            <a:r>
              <a:rPr lang="en-US" dirty="0">
                <a:sym typeface="Calibri"/>
              </a:rPr>
              <a:t>Not recently used algorithm</a:t>
            </a:r>
            <a:endParaRPr lang="en-US" dirty="0"/>
          </a:p>
          <a:p>
            <a:r>
              <a:rPr lang="en-US" dirty="0">
                <a:sym typeface="Calibri"/>
              </a:rPr>
              <a:t>First-in, first-out (FIFO) algorithm</a:t>
            </a:r>
            <a:endParaRPr lang="en-US" dirty="0"/>
          </a:p>
          <a:p>
            <a:r>
              <a:rPr lang="en-US" dirty="0">
                <a:sym typeface="Calibri"/>
              </a:rPr>
              <a:t>Second-chance algorithm</a:t>
            </a:r>
            <a:endParaRPr lang="en-US" dirty="0"/>
          </a:p>
          <a:p>
            <a:r>
              <a:rPr lang="en-US" dirty="0">
                <a:sym typeface="Calibri"/>
              </a:rPr>
              <a:t>Clock algorithm</a:t>
            </a:r>
            <a:endParaRPr lang="en-US" dirty="0"/>
          </a:p>
          <a:p>
            <a:r>
              <a:rPr lang="en-US" dirty="0">
                <a:sym typeface="Calibri"/>
              </a:rPr>
              <a:t>Least recently used (LRU) algorithm</a:t>
            </a:r>
            <a:endParaRPr lang="en-US" dirty="0"/>
          </a:p>
          <a:p>
            <a:endParaRPr lang="en-US" dirty="0">
              <a:sym typeface="Calibri"/>
            </a:endParaRPr>
          </a:p>
          <a:p>
            <a:endParaRPr lang="en-US" dirty="0">
              <a:sym typeface="Calibri"/>
            </a:endParaRPr>
          </a:p>
        </p:txBody>
      </p:sp>
      <p:sp>
        <p:nvSpPr>
          <p:cNvPr id="217" name="Google Shape;217;p31"/>
          <p:cNvSpPr txBox="1"/>
          <p:nvPr/>
        </p:nvSpPr>
        <p:spPr>
          <a:xfrm>
            <a:off x="1914525" y="6356351"/>
            <a:ext cx="8362950"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037EAB34-C658-DAB2-07EE-5008BF1AB3F6}"/>
              </a:ext>
            </a:extLst>
          </p:cNvPr>
          <p:cNvSpPr>
            <a:spLocks noGrp="1"/>
          </p:cNvSpPr>
          <p:nvPr>
            <p:ph type="sldNum" sz="quarter" idx="12"/>
          </p:nvPr>
        </p:nvSpPr>
        <p:spPr/>
        <p:txBody>
          <a:bodyPr/>
          <a:lstStyle/>
          <a:p>
            <a:fld id="{FBA3F899-07B1-4B41-95F1-45C2B7D6210C}"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p:txBody>
          <a:bodyPr/>
          <a:lstStyle/>
          <a:p>
            <a:r>
              <a:rPr lang="en-US"/>
              <a:t>Optimal Page Replacement Algorithm</a:t>
            </a:r>
          </a:p>
        </p:txBody>
      </p:sp>
      <p:sp>
        <p:nvSpPr>
          <p:cNvPr id="223" name="Google Shape;223;p32"/>
          <p:cNvSpPr txBox="1">
            <a:spLocks noGrp="1"/>
          </p:cNvSpPr>
          <p:nvPr>
            <p:ph idx="1"/>
          </p:nvPr>
        </p:nvSpPr>
        <p:spPr/>
        <p:txBody>
          <a:bodyPr/>
          <a:lstStyle/>
          <a:p>
            <a:r>
              <a:rPr lang="en-US"/>
              <a:t>Easy to describe but impossible to implement</a:t>
            </a:r>
          </a:p>
          <a:p>
            <a:r>
              <a:rPr lang="en-US"/>
              <a:t>The page with the highest label should be removed</a:t>
            </a:r>
          </a:p>
          <a:p>
            <a:pPr lvl="1"/>
            <a:r>
              <a:rPr lang="en-US"/>
              <a:t>The moment that a page fault occurs with some set of pages is in memory</a:t>
            </a:r>
          </a:p>
          <a:p>
            <a:pPr lvl="1"/>
            <a:r>
              <a:rPr lang="en-US"/>
              <a:t>One of these pages will be referenced on the very next instruction</a:t>
            </a:r>
          </a:p>
          <a:p>
            <a:pPr lvl="1"/>
            <a:r>
              <a:rPr lang="en-US"/>
              <a:t>Other pages may not be referenced until 10, 100, or perhaps 1000 instructions later</a:t>
            </a:r>
          </a:p>
          <a:p>
            <a:r>
              <a:rPr lang="en-US"/>
              <a:t>This algorithm is unrealizable</a:t>
            </a:r>
          </a:p>
          <a:p>
            <a:pPr lvl="1"/>
            <a:r>
              <a:rPr lang="en-US"/>
              <a:t>the OS has no way of knowing when the pages will be referenced</a:t>
            </a:r>
          </a:p>
          <a:p>
            <a:pPr lvl="1"/>
            <a:r>
              <a:rPr lang="en-US"/>
              <a:t>Similar problem as the shortest-job-first scheduling algorithm</a:t>
            </a:r>
          </a:p>
          <a:p>
            <a:endParaRPr lang="en-US"/>
          </a:p>
        </p:txBody>
      </p:sp>
      <p:sp>
        <p:nvSpPr>
          <p:cNvPr id="224" name="Google Shape;224;p32"/>
          <p:cNvSpPr txBox="1"/>
          <p:nvPr/>
        </p:nvSpPr>
        <p:spPr>
          <a:xfrm>
            <a:off x="1914525" y="6356351"/>
            <a:ext cx="8362950" cy="365125"/>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4E855CE9-3B37-CCA5-01AD-CD215A630770}"/>
              </a:ext>
            </a:extLst>
          </p:cNvPr>
          <p:cNvSpPr>
            <a:spLocks noGrp="1"/>
          </p:cNvSpPr>
          <p:nvPr>
            <p:ph type="sldNum" sz="quarter" idx="12"/>
          </p:nvPr>
        </p:nvSpPr>
        <p:spPr/>
        <p:txBody>
          <a:bodyPr/>
          <a:lstStyle/>
          <a:p>
            <a:fld id="{FBA3F899-07B1-4B41-95F1-45C2B7D6210C}"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p:txBody>
          <a:bodyPr/>
          <a:lstStyle/>
          <a:p>
            <a:r>
              <a:rPr lang="en-US">
                <a:sym typeface="Calibri"/>
              </a:rPr>
              <a:t>Not Recently Used (NRU) Algorithm</a:t>
            </a:r>
            <a:endParaRPr lang="en-US"/>
          </a:p>
        </p:txBody>
      </p:sp>
      <p:sp>
        <p:nvSpPr>
          <p:cNvPr id="230" name="Google Shape;230;p33"/>
          <p:cNvSpPr txBox="1">
            <a:spLocks noGrp="1"/>
          </p:cNvSpPr>
          <p:nvPr>
            <p:ph idx="1"/>
          </p:nvPr>
        </p:nvSpPr>
        <p:spPr/>
        <p:txBody>
          <a:bodyPr/>
          <a:lstStyle/>
          <a:p>
            <a:r>
              <a:rPr lang="en-US">
                <a:sym typeface="Calibri"/>
              </a:rPr>
              <a:t>At page fault, system inspects pages</a:t>
            </a:r>
            <a:endParaRPr lang="en-US"/>
          </a:p>
          <a:p>
            <a:r>
              <a:rPr lang="en-US">
                <a:sym typeface="Calibri"/>
              </a:rPr>
              <a:t>Categories of pages based on the current values of their R and </a:t>
            </a:r>
            <a:r>
              <a:rPr lang="en-US"/>
              <a:t>D</a:t>
            </a:r>
            <a:r>
              <a:rPr lang="en-US">
                <a:sym typeface="Calibri"/>
              </a:rPr>
              <a:t> bits:</a:t>
            </a:r>
          </a:p>
          <a:p>
            <a:pPr lvl="1"/>
            <a:r>
              <a:rPr lang="en-US"/>
              <a:t>Hardware sets these bits but the OS clears them</a:t>
            </a:r>
          </a:p>
          <a:p>
            <a:r>
              <a:rPr lang="en-US">
                <a:sym typeface="Calibri"/>
              </a:rPr>
              <a:t>Class 0: not referenced, not modified.</a:t>
            </a:r>
            <a:endParaRPr lang="en-US"/>
          </a:p>
          <a:p>
            <a:r>
              <a:rPr lang="en-US">
                <a:sym typeface="Calibri"/>
              </a:rPr>
              <a:t>Class 1: not referenced, modified.</a:t>
            </a:r>
            <a:endParaRPr lang="en-US"/>
          </a:p>
          <a:p>
            <a:r>
              <a:rPr lang="en-US">
                <a:sym typeface="Calibri"/>
              </a:rPr>
              <a:t>Class 2: referenced, not modified.</a:t>
            </a:r>
            <a:endParaRPr lang="en-US"/>
          </a:p>
          <a:p>
            <a:r>
              <a:rPr lang="en-US">
                <a:sym typeface="Calibri"/>
              </a:rPr>
              <a:t>Class 3: referenced, modified.</a:t>
            </a:r>
          </a:p>
          <a:p>
            <a:r>
              <a:rPr lang="en-US"/>
              <a:t>NRU algorithm removes a page at random from the lowest-numbered non-empty class</a:t>
            </a:r>
          </a:p>
          <a:p>
            <a:endParaRPr lang="en-US"/>
          </a:p>
        </p:txBody>
      </p:sp>
      <p:sp>
        <p:nvSpPr>
          <p:cNvPr id="231" name="Google Shape;231;p33"/>
          <p:cNvSpPr txBox="1"/>
          <p:nvPr/>
        </p:nvSpPr>
        <p:spPr>
          <a:xfrm>
            <a:off x="1914525" y="6356350"/>
            <a:ext cx="8363100" cy="365100"/>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D24A84BB-F3F3-91BF-28F9-33137A1ABF5C}"/>
              </a:ext>
            </a:extLst>
          </p:cNvPr>
          <p:cNvSpPr>
            <a:spLocks noGrp="1"/>
          </p:cNvSpPr>
          <p:nvPr>
            <p:ph type="sldNum" sz="quarter" idx="12"/>
          </p:nvPr>
        </p:nvSpPr>
        <p:spPr/>
        <p:txBody>
          <a:bodyPr/>
          <a:lstStyle/>
          <a:p>
            <a:fld id="{FBA3F899-07B1-4B41-95F1-45C2B7D6210C}"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p:txBody>
          <a:bodyPr/>
          <a:lstStyle/>
          <a:p>
            <a:r>
              <a:rPr lang="en-US"/>
              <a:t>First-In, First-Out (FIFO) Algorithm</a:t>
            </a:r>
          </a:p>
        </p:txBody>
      </p:sp>
      <p:sp>
        <p:nvSpPr>
          <p:cNvPr id="237" name="Google Shape;237;p34"/>
          <p:cNvSpPr txBox="1">
            <a:spLocks noGrp="1"/>
          </p:cNvSpPr>
          <p:nvPr>
            <p:ph idx="1"/>
          </p:nvPr>
        </p:nvSpPr>
        <p:spPr/>
        <p:txBody>
          <a:bodyPr/>
          <a:lstStyle/>
          <a:p>
            <a:r>
              <a:rPr lang="en-US"/>
              <a:t>A linked list (circular works) is maintained of all pages in memory</a:t>
            </a:r>
          </a:p>
          <a:p>
            <a:r>
              <a:rPr lang="en-US"/>
              <a:t>The head of the list is the oldest (think queue)</a:t>
            </a:r>
          </a:p>
          <a:p>
            <a:r>
              <a:rPr lang="en-US"/>
              <a:t>When a page fault occurs , the oldest page is discarded and the new page reference is added to the tail of the list</a:t>
            </a:r>
          </a:p>
          <a:p>
            <a:r>
              <a:rPr lang="en-US"/>
              <a:t>An old page that is used heavily might be evicted just because it’s been in memory a long time</a:t>
            </a:r>
          </a:p>
          <a:p>
            <a:r>
              <a:rPr lang="en-US"/>
              <a:t>In its purest form, this algorithm is not used much</a:t>
            </a:r>
          </a:p>
          <a:p>
            <a:r>
              <a:rPr lang="en-US"/>
              <a:t>The second chance algorithm is a modification of FIFO</a:t>
            </a:r>
          </a:p>
        </p:txBody>
      </p:sp>
      <p:sp>
        <p:nvSpPr>
          <p:cNvPr id="238" name="Google Shape;238;p34"/>
          <p:cNvSpPr txBox="1"/>
          <p:nvPr/>
        </p:nvSpPr>
        <p:spPr>
          <a:xfrm>
            <a:off x="1914525" y="6356350"/>
            <a:ext cx="8363100" cy="365100"/>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12E58699-624F-F7B3-6E7A-EA8CBACDAE26}"/>
              </a:ext>
            </a:extLst>
          </p:cNvPr>
          <p:cNvSpPr>
            <a:spLocks noGrp="1"/>
          </p:cNvSpPr>
          <p:nvPr>
            <p:ph type="sldNum" sz="quarter" idx="12"/>
          </p:nvPr>
        </p:nvSpPr>
        <p:spPr/>
        <p:txBody>
          <a:bodyPr/>
          <a:lstStyle/>
          <a:p>
            <a:fld id="{FBA3F899-07B1-4B41-95F1-45C2B7D6210C}"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p:txBody>
          <a:bodyPr/>
          <a:lstStyle/>
          <a:p>
            <a:r>
              <a:rPr lang="en-US"/>
              <a:t>Second-Chance Algorithm</a:t>
            </a:r>
          </a:p>
        </p:txBody>
      </p:sp>
      <p:sp>
        <p:nvSpPr>
          <p:cNvPr id="244" name="Google Shape;244;p35"/>
          <p:cNvSpPr txBox="1">
            <a:spLocks noGrp="1"/>
          </p:cNvSpPr>
          <p:nvPr>
            <p:ph idx="1"/>
          </p:nvPr>
        </p:nvSpPr>
        <p:spPr/>
        <p:txBody>
          <a:bodyPr/>
          <a:lstStyle/>
          <a:p>
            <a:r>
              <a:rPr lang="en-US"/>
              <a:t>Figure 3-15. Operation of second chance. (a) Pages sorted in FIFO order. (b) Page list if a page fault occurs at time 20 and A has its R bit set. The numbers above the pages are their load times.</a:t>
            </a:r>
          </a:p>
          <a:p>
            <a:r>
              <a:rPr lang="en-US"/>
              <a:t>Reasonable but  inefficient because of its constant maintenance of the list</a:t>
            </a:r>
          </a:p>
          <a:p>
            <a:endParaRPr lang="en-US"/>
          </a:p>
        </p:txBody>
      </p:sp>
      <p:pic>
        <p:nvPicPr>
          <p:cNvPr id="245" name="Google Shape;245;p35"/>
          <p:cNvPicPr preferRelativeResize="0"/>
          <p:nvPr/>
        </p:nvPicPr>
        <p:blipFill rotWithShape="1">
          <a:blip r:embed="rId3">
            <a:alphaModFix/>
          </a:blip>
          <a:srcRect/>
          <a:stretch/>
        </p:blipFill>
        <p:spPr>
          <a:xfrm>
            <a:off x="1885858" y="2612912"/>
            <a:ext cx="8420279" cy="3066283"/>
          </a:xfrm>
          <a:prstGeom prst="rect">
            <a:avLst/>
          </a:prstGeom>
          <a:noFill/>
          <a:ln>
            <a:noFill/>
          </a:ln>
        </p:spPr>
      </p:pic>
      <p:sp>
        <p:nvSpPr>
          <p:cNvPr id="4" name="Slide Number Placeholder 3">
            <a:extLst>
              <a:ext uri="{FF2B5EF4-FFF2-40B4-BE49-F238E27FC236}">
                <a16:creationId xmlns:a16="http://schemas.microsoft.com/office/drawing/2014/main" id="{B0DE872E-1C3D-4DD3-F44B-60D55998A3B3}"/>
              </a:ext>
            </a:extLst>
          </p:cNvPr>
          <p:cNvSpPr>
            <a:spLocks noGrp="1"/>
          </p:cNvSpPr>
          <p:nvPr>
            <p:ph type="sldNum" sz="quarter" idx="12"/>
          </p:nvPr>
        </p:nvSpPr>
        <p:spPr/>
        <p:txBody>
          <a:bodyPr/>
          <a:lstStyle/>
          <a:p>
            <a:fld id="{FBA3F899-07B1-4B41-95F1-45C2B7D6210C}"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p:txBody>
          <a:bodyPr/>
          <a:lstStyle/>
          <a:p>
            <a:r>
              <a:rPr lang="en-US"/>
              <a:t>Clock Page Replacement Algorithm</a:t>
            </a:r>
          </a:p>
        </p:txBody>
      </p:sp>
      <p:sp>
        <p:nvSpPr>
          <p:cNvPr id="251" name="Google Shape;251;p36"/>
          <p:cNvSpPr txBox="1">
            <a:spLocks noGrp="1"/>
          </p:cNvSpPr>
          <p:nvPr>
            <p:ph idx="1"/>
          </p:nvPr>
        </p:nvSpPr>
        <p:spPr/>
        <p:txBody>
          <a:bodyPr/>
          <a:lstStyle/>
          <a:p>
            <a:r>
              <a:rPr lang="en-US"/>
              <a:t>Figure 3-16. The clock page replacement algorithm.</a:t>
            </a:r>
          </a:p>
        </p:txBody>
      </p:sp>
      <p:sp>
        <p:nvSpPr>
          <p:cNvPr id="252" name="Google Shape;252;p36"/>
          <p:cNvSpPr txBox="1"/>
          <p:nvPr/>
        </p:nvSpPr>
        <p:spPr>
          <a:xfrm>
            <a:off x="1739900" y="6492875"/>
            <a:ext cx="8672400" cy="365100"/>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253" name="Google Shape;253;p36"/>
          <p:cNvPicPr preferRelativeResize="0"/>
          <p:nvPr/>
        </p:nvPicPr>
        <p:blipFill rotWithShape="1">
          <a:blip r:embed="rId3">
            <a:alphaModFix/>
          </a:blip>
          <a:srcRect/>
          <a:stretch/>
        </p:blipFill>
        <p:spPr>
          <a:xfrm>
            <a:off x="2750684" y="1925805"/>
            <a:ext cx="6650831" cy="3699420"/>
          </a:xfrm>
          <a:prstGeom prst="rect">
            <a:avLst/>
          </a:prstGeom>
          <a:noFill/>
          <a:ln>
            <a:noFill/>
          </a:ln>
        </p:spPr>
      </p:pic>
      <p:sp>
        <p:nvSpPr>
          <p:cNvPr id="4" name="Slide Number Placeholder 3">
            <a:extLst>
              <a:ext uri="{FF2B5EF4-FFF2-40B4-BE49-F238E27FC236}">
                <a16:creationId xmlns:a16="http://schemas.microsoft.com/office/drawing/2014/main" id="{66689463-E840-316A-EF61-7C62928A5171}"/>
              </a:ext>
            </a:extLst>
          </p:cNvPr>
          <p:cNvSpPr>
            <a:spLocks noGrp="1"/>
          </p:cNvSpPr>
          <p:nvPr>
            <p:ph type="sldNum" sz="quarter" idx="12"/>
          </p:nvPr>
        </p:nvSpPr>
        <p:spPr/>
        <p:txBody>
          <a:bodyPr/>
          <a:lstStyle/>
          <a:p>
            <a:fld id="{FBA3F899-07B1-4B41-95F1-45C2B7D6210C}"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p:txBody>
          <a:bodyPr/>
          <a:lstStyle/>
          <a:p>
            <a:r>
              <a:rPr lang="en-US"/>
              <a:t>Least Recently Used (LRU)</a:t>
            </a:r>
          </a:p>
        </p:txBody>
      </p:sp>
      <p:sp>
        <p:nvSpPr>
          <p:cNvPr id="260" name="Google Shape;260;p37"/>
          <p:cNvSpPr txBox="1">
            <a:spLocks noGrp="1"/>
          </p:cNvSpPr>
          <p:nvPr>
            <p:ph idx="1"/>
          </p:nvPr>
        </p:nvSpPr>
        <p:spPr/>
        <p:txBody>
          <a:bodyPr/>
          <a:lstStyle/>
          <a:p>
            <a:r>
              <a:rPr lang="en-US"/>
              <a:t>A good approximation to the optimal algorithm</a:t>
            </a:r>
          </a:p>
          <a:p>
            <a:r>
              <a:rPr lang="en-US"/>
              <a:t>based on page usage in the last few instructions</a:t>
            </a:r>
          </a:p>
          <a:p>
            <a:pPr lvl="1"/>
            <a:r>
              <a:rPr lang="en-US"/>
              <a:t>Those heavily used will probably be used again</a:t>
            </a:r>
          </a:p>
          <a:p>
            <a:r>
              <a:rPr lang="en-US"/>
              <a:t>idea suggests a realizable algorithm</a:t>
            </a:r>
          </a:p>
          <a:p>
            <a:pPr lvl="1"/>
            <a:r>
              <a:rPr lang="en-US"/>
              <a:t>when a page fault occurs, evict the page that has been unused for the longest time</a:t>
            </a:r>
          </a:p>
          <a:p>
            <a:pPr lvl="1"/>
            <a:r>
              <a:rPr lang="en-US"/>
              <a:t>Not cheap to implement</a:t>
            </a:r>
          </a:p>
          <a:p>
            <a:pPr lvl="1"/>
            <a:r>
              <a:rPr lang="en-US"/>
              <a:t>To fully implement, a linked list of all pages in memory must be maintained with most recently used page at the front and the least recently used page at the rear</a:t>
            </a:r>
          </a:p>
        </p:txBody>
      </p:sp>
      <p:sp>
        <p:nvSpPr>
          <p:cNvPr id="259" name="Google Shape;259;p37"/>
          <p:cNvSpPr txBox="1"/>
          <p:nvPr/>
        </p:nvSpPr>
        <p:spPr>
          <a:xfrm>
            <a:off x="1739900" y="6492875"/>
            <a:ext cx="8672400" cy="365100"/>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53B3ECC0-4B38-F462-DA3C-07B1823B6752}"/>
              </a:ext>
            </a:extLst>
          </p:cNvPr>
          <p:cNvSpPr>
            <a:spLocks noGrp="1"/>
          </p:cNvSpPr>
          <p:nvPr>
            <p:ph type="sldNum" sz="quarter" idx="12"/>
          </p:nvPr>
        </p:nvSpPr>
        <p:spPr/>
        <p:txBody>
          <a:bodyPr/>
          <a:lstStyle/>
          <a:p>
            <a:fld id="{FBA3F899-07B1-4B41-95F1-45C2B7D6210C}"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title"/>
          </p:nvPr>
        </p:nvSpPr>
        <p:spPr/>
        <p:txBody>
          <a:bodyPr/>
          <a:lstStyle/>
          <a:p>
            <a:r>
              <a:rPr lang="en-US"/>
              <a:t>LRU with Special Hardware</a:t>
            </a:r>
          </a:p>
        </p:txBody>
      </p:sp>
      <p:sp>
        <p:nvSpPr>
          <p:cNvPr id="267" name="Google Shape;267;p38"/>
          <p:cNvSpPr txBox="1">
            <a:spLocks noGrp="1"/>
          </p:cNvSpPr>
          <p:nvPr>
            <p:ph idx="1"/>
          </p:nvPr>
        </p:nvSpPr>
        <p:spPr/>
        <p:txBody>
          <a:bodyPr/>
          <a:lstStyle/>
          <a:p>
            <a:r>
              <a:rPr lang="en-US"/>
              <a:t>Equip the hardware with a 64-bit counter</a:t>
            </a:r>
          </a:p>
          <a:p>
            <a:r>
              <a:rPr lang="en-US"/>
              <a:t>Automatically increment after each instruction</a:t>
            </a:r>
          </a:p>
          <a:p>
            <a:r>
              <a:rPr lang="en-US"/>
              <a:t>Add a field to the page table for this counter (again 64b)</a:t>
            </a:r>
          </a:p>
          <a:p>
            <a:r>
              <a:rPr lang="en-US"/>
              <a:t>After each memory reference, this field is updated  with the current count in the entry that was referenced</a:t>
            </a:r>
          </a:p>
          <a:p>
            <a:r>
              <a:rPr lang="en-US"/>
              <a:t>When a page fault occurs, scan the table for the entry with the lowest count</a:t>
            </a:r>
          </a:p>
          <a:p>
            <a:r>
              <a:rPr lang="en-US"/>
              <a:t>Few, if any, machines have the required hardware to implement this system</a:t>
            </a:r>
          </a:p>
          <a:p>
            <a:r>
              <a:rPr lang="en-US"/>
              <a:t>It will also make the page table much larger</a:t>
            </a:r>
          </a:p>
        </p:txBody>
      </p:sp>
      <p:sp>
        <p:nvSpPr>
          <p:cNvPr id="266" name="Google Shape;266;p38"/>
          <p:cNvSpPr txBox="1"/>
          <p:nvPr/>
        </p:nvSpPr>
        <p:spPr>
          <a:xfrm>
            <a:off x="1739900" y="6492875"/>
            <a:ext cx="8672400" cy="365100"/>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F472DA24-F1B6-804D-6C2E-171D5E8F609B}"/>
              </a:ext>
            </a:extLst>
          </p:cNvPr>
          <p:cNvSpPr>
            <a:spLocks noGrp="1"/>
          </p:cNvSpPr>
          <p:nvPr>
            <p:ph type="sldNum" sz="quarter" idx="12"/>
          </p:nvPr>
        </p:nvSpPr>
        <p:spPr/>
        <p:txBody>
          <a:bodyPr/>
          <a:lstStyle/>
          <a:p>
            <a:fld id="{FBA3F899-07B1-4B41-95F1-45C2B7D6210C}"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p:txBody>
          <a:bodyPr/>
          <a:lstStyle/>
          <a:p>
            <a:r>
              <a:rPr lang="en-US"/>
              <a:t>LRU with Software</a:t>
            </a:r>
          </a:p>
        </p:txBody>
      </p:sp>
      <p:sp>
        <p:nvSpPr>
          <p:cNvPr id="274" name="Google Shape;274;p39"/>
          <p:cNvSpPr txBox="1">
            <a:spLocks noGrp="1"/>
          </p:cNvSpPr>
          <p:nvPr>
            <p:ph idx="1"/>
          </p:nvPr>
        </p:nvSpPr>
        <p:spPr/>
        <p:txBody>
          <a:bodyPr/>
          <a:lstStyle/>
          <a:p>
            <a:r>
              <a:rPr lang="en-US"/>
              <a:t>NFU (Not Frequently Used) (not to be confused with the NRU)</a:t>
            </a:r>
          </a:p>
          <a:p>
            <a:pPr lvl="1"/>
            <a:r>
              <a:rPr lang="en-US"/>
              <a:t>A software counter associated with each page</a:t>
            </a:r>
          </a:p>
          <a:p>
            <a:pPr lvl="1"/>
            <a:r>
              <a:rPr lang="en-US"/>
              <a:t>At each clock interrupt, the operating system scans all the pages in memory, For each page, the R bit is added to the counter</a:t>
            </a:r>
          </a:p>
          <a:p>
            <a:pPr lvl="1"/>
            <a:r>
              <a:rPr lang="en-US"/>
              <a:t>counters roughly keep track of how often each page has been referenced</a:t>
            </a:r>
          </a:p>
          <a:p>
            <a:pPr lvl="1"/>
            <a:r>
              <a:rPr lang="en-US"/>
              <a:t>At a page fault, the page with the lowest counter is evicted</a:t>
            </a:r>
          </a:p>
          <a:p>
            <a:pPr lvl="1"/>
            <a:r>
              <a:rPr lang="en-US"/>
              <a:t>Main problem, with NFU never forgets anything</a:t>
            </a:r>
          </a:p>
          <a:p>
            <a:pPr lvl="1"/>
            <a:r>
              <a:rPr lang="en-US"/>
              <a:t>A small modification:</a:t>
            </a:r>
          </a:p>
          <a:p>
            <a:pPr lvl="2"/>
            <a:r>
              <a:rPr lang="en-US"/>
              <a:t>the counters are each shifted right 1 bit before the R bit is added </a:t>
            </a:r>
          </a:p>
          <a:p>
            <a:pPr lvl="2"/>
            <a:r>
              <a:rPr lang="en-US"/>
              <a:t>the R bit is added to the leftmost rather than the rightmost bit</a:t>
            </a:r>
          </a:p>
          <a:p>
            <a:pPr lvl="3"/>
            <a:r>
              <a:rPr lang="en-US"/>
              <a:t>known as aging</a:t>
            </a:r>
          </a:p>
        </p:txBody>
      </p:sp>
      <p:sp>
        <p:nvSpPr>
          <p:cNvPr id="273" name="Google Shape;273;p39"/>
          <p:cNvSpPr txBox="1"/>
          <p:nvPr/>
        </p:nvSpPr>
        <p:spPr>
          <a:xfrm>
            <a:off x="1739900" y="6492875"/>
            <a:ext cx="8672400" cy="365100"/>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609812FD-8C2A-CED2-D2CA-226F2167CC0E}"/>
              </a:ext>
            </a:extLst>
          </p:cNvPr>
          <p:cNvSpPr>
            <a:spLocks noGrp="1"/>
          </p:cNvSpPr>
          <p:nvPr>
            <p:ph type="sldNum" sz="quarter" idx="12"/>
          </p:nvPr>
        </p:nvSpPr>
        <p:spPr/>
        <p:txBody>
          <a:bodyPr/>
          <a:lstStyle/>
          <a:p>
            <a:fld id="{FBA3F899-07B1-4B41-95F1-45C2B7D6210C}"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p:txBody>
          <a:bodyPr/>
          <a:lstStyle/>
          <a:p>
            <a:r>
              <a:rPr lang="en-US"/>
              <a:t>A MEMORY ABSTRACTION: ADDRESS SPACES</a:t>
            </a:r>
          </a:p>
        </p:txBody>
      </p:sp>
      <p:sp>
        <p:nvSpPr>
          <p:cNvPr id="114" name="Google Shape;114;p17"/>
          <p:cNvSpPr txBox="1">
            <a:spLocks noGrp="1"/>
          </p:cNvSpPr>
          <p:nvPr>
            <p:ph idx="1"/>
          </p:nvPr>
        </p:nvSpPr>
        <p:spPr/>
        <p:txBody>
          <a:bodyPr/>
          <a:lstStyle/>
          <a:p>
            <a:r>
              <a:rPr lang="en-US"/>
              <a:t>The Notion of an Address Space</a:t>
            </a:r>
          </a:p>
          <a:p>
            <a:r>
              <a:rPr lang="en-US"/>
              <a:t>an abstraction for memory</a:t>
            </a:r>
          </a:p>
          <a:p>
            <a:pPr lvl="1"/>
            <a:r>
              <a:rPr lang="en-US"/>
              <a:t>a kind of abstract memory space for programs to live in</a:t>
            </a:r>
          </a:p>
          <a:p>
            <a:pPr lvl="1"/>
            <a:r>
              <a:rPr lang="en-US"/>
              <a:t>Address space is the set of addresses that a process can use to address memory</a:t>
            </a:r>
          </a:p>
        </p:txBody>
      </p:sp>
      <p:sp>
        <p:nvSpPr>
          <p:cNvPr id="4" name="Slide Number Placeholder 3">
            <a:extLst>
              <a:ext uri="{FF2B5EF4-FFF2-40B4-BE49-F238E27FC236}">
                <a16:creationId xmlns:a16="http://schemas.microsoft.com/office/drawing/2014/main" id="{E48E8148-1EA9-7368-8547-71DD64AD1905}"/>
              </a:ext>
            </a:extLst>
          </p:cNvPr>
          <p:cNvSpPr>
            <a:spLocks noGrp="1"/>
          </p:cNvSpPr>
          <p:nvPr>
            <p:ph type="sldNum" sz="quarter" idx="12"/>
          </p:nvPr>
        </p:nvSpPr>
        <p:spPr/>
        <p:txBody>
          <a:bodyPr/>
          <a:lstStyle/>
          <a:p>
            <a:fld id="{FBA3F899-07B1-4B41-95F1-45C2B7D6210C}"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p:txBody>
          <a:bodyPr/>
          <a:lstStyle/>
          <a:p>
            <a:r>
              <a:rPr lang="en-US"/>
              <a:t>Simulating LRU in Software</a:t>
            </a:r>
          </a:p>
        </p:txBody>
      </p:sp>
      <p:sp>
        <p:nvSpPr>
          <p:cNvPr id="280" name="Google Shape;280;p40"/>
          <p:cNvSpPr txBox="1">
            <a:spLocks noGrp="1"/>
          </p:cNvSpPr>
          <p:nvPr>
            <p:ph idx="1"/>
          </p:nvPr>
        </p:nvSpPr>
        <p:spPr/>
        <p:txBody>
          <a:bodyPr/>
          <a:lstStyle/>
          <a:p>
            <a:r>
              <a:rPr lang="en-US"/>
              <a:t>Figure 3-17. The aging algorithm simulates LRU in software. Shown are six pages for five clock ticks. The five clock ticks are represented by (a) to (e).</a:t>
            </a:r>
          </a:p>
        </p:txBody>
      </p:sp>
      <p:sp>
        <p:nvSpPr>
          <p:cNvPr id="281" name="Google Shape;281;p40"/>
          <p:cNvSpPr txBox="1"/>
          <p:nvPr/>
        </p:nvSpPr>
        <p:spPr>
          <a:xfrm>
            <a:off x="1739900" y="6492875"/>
            <a:ext cx="8672400" cy="365100"/>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282" name="Google Shape;282;p40"/>
          <p:cNvPicPr preferRelativeResize="0"/>
          <p:nvPr/>
        </p:nvPicPr>
        <p:blipFill rotWithShape="1">
          <a:blip r:embed="rId3">
            <a:alphaModFix/>
          </a:blip>
          <a:srcRect/>
          <a:stretch/>
        </p:blipFill>
        <p:spPr>
          <a:xfrm>
            <a:off x="2583862" y="2110947"/>
            <a:ext cx="6984475" cy="3926285"/>
          </a:xfrm>
          <a:prstGeom prst="rect">
            <a:avLst/>
          </a:prstGeom>
          <a:noFill/>
          <a:ln>
            <a:noFill/>
          </a:ln>
        </p:spPr>
      </p:pic>
      <p:sp>
        <p:nvSpPr>
          <p:cNvPr id="4" name="Slide Number Placeholder 3">
            <a:extLst>
              <a:ext uri="{FF2B5EF4-FFF2-40B4-BE49-F238E27FC236}">
                <a16:creationId xmlns:a16="http://schemas.microsoft.com/office/drawing/2014/main" id="{E8ACC59D-EB43-2D70-DDE6-BDF75CEE9B4E}"/>
              </a:ext>
            </a:extLst>
          </p:cNvPr>
          <p:cNvSpPr>
            <a:spLocks noGrp="1"/>
          </p:cNvSpPr>
          <p:nvPr>
            <p:ph type="sldNum" sz="quarter" idx="12"/>
          </p:nvPr>
        </p:nvSpPr>
        <p:spPr/>
        <p:txBody>
          <a:bodyPr/>
          <a:lstStyle/>
          <a:p>
            <a:fld id="{FBA3F899-07B1-4B41-95F1-45C2B7D6210C}"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p:txBody>
          <a:bodyPr/>
          <a:lstStyle/>
          <a:p>
            <a:r>
              <a:rPr lang="en-US"/>
              <a:t>LRU with Software (NFU)</a:t>
            </a:r>
          </a:p>
        </p:txBody>
      </p:sp>
      <p:sp>
        <p:nvSpPr>
          <p:cNvPr id="289" name="Google Shape;289;p41"/>
          <p:cNvSpPr txBox="1">
            <a:spLocks noGrp="1"/>
          </p:cNvSpPr>
          <p:nvPr>
            <p:ph idx="1"/>
          </p:nvPr>
        </p:nvSpPr>
        <p:spPr/>
        <p:txBody>
          <a:bodyPr/>
          <a:lstStyle/>
          <a:p>
            <a:pPr algn="l"/>
            <a:r>
              <a:rPr lang="en-US" dirty="0"/>
              <a:t>This algorithm differs from LRU in two important ways</a:t>
            </a:r>
          </a:p>
          <a:p>
            <a:pPr algn="l"/>
            <a:r>
              <a:rPr lang="en-US" dirty="0"/>
              <a:t>Consider pages 3 and 5 in previous figure, neither has been referenced in two time periods; both were referenced the period prior, on a page fault one of those two should be evicted</a:t>
            </a:r>
            <a:br>
              <a:rPr lang="en-US" dirty="0"/>
            </a:br>
            <a:r>
              <a:rPr lang="en-US" dirty="0"/>
              <a:t>The problem, we don’t know which one was most recently accessed between tick 1 and tick 2</a:t>
            </a:r>
          </a:p>
          <a:p>
            <a:pPr algn="l"/>
            <a:r>
              <a:rPr lang="en-US" dirty="0"/>
              <a:t>We’ve lost our earlier memory because of the bit shifting. There must be a limited number of bits devoted to this process</a:t>
            </a:r>
            <a:br>
              <a:rPr lang="en-US" dirty="0"/>
            </a:br>
            <a:r>
              <a:rPr lang="en-US" dirty="0"/>
              <a:t>In practice, however, 8 bits is generally enough if a clock tick is around 20 msec, if a page has not been referenced in 160 msec, it probably is not that important</a:t>
            </a:r>
            <a:br>
              <a:rPr lang="en-US" dirty="0"/>
            </a:br>
            <a:endParaRPr lang="en-US" dirty="0"/>
          </a:p>
        </p:txBody>
      </p:sp>
      <p:sp>
        <p:nvSpPr>
          <p:cNvPr id="288" name="Google Shape;288;p41"/>
          <p:cNvSpPr txBox="1"/>
          <p:nvPr/>
        </p:nvSpPr>
        <p:spPr>
          <a:xfrm>
            <a:off x="1739900" y="6492875"/>
            <a:ext cx="8672400" cy="365100"/>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sp>
        <p:nvSpPr>
          <p:cNvPr id="4" name="Slide Number Placeholder 3">
            <a:extLst>
              <a:ext uri="{FF2B5EF4-FFF2-40B4-BE49-F238E27FC236}">
                <a16:creationId xmlns:a16="http://schemas.microsoft.com/office/drawing/2014/main" id="{83425336-037B-F84B-9E14-C0198AAE37AD}"/>
              </a:ext>
            </a:extLst>
          </p:cNvPr>
          <p:cNvSpPr>
            <a:spLocks noGrp="1"/>
          </p:cNvSpPr>
          <p:nvPr>
            <p:ph type="sldNum" sz="quarter" idx="12"/>
          </p:nvPr>
        </p:nvSpPr>
        <p:spPr/>
        <p:txBody>
          <a:bodyPr/>
          <a:lstStyle/>
          <a:p>
            <a:fld id="{FBA3F899-07B1-4B41-95F1-45C2B7D6210C}" type="slidenum">
              <a:rPr lang="en-US" smtClean="0"/>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p:txBody>
          <a:bodyPr/>
          <a:lstStyle/>
          <a:p>
            <a:r>
              <a:rPr lang="en-US"/>
              <a:t>Swapping</a:t>
            </a:r>
          </a:p>
        </p:txBody>
      </p:sp>
      <p:sp>
        <p:nvSpPr>
          <p:cNvPr id="136" name="Google Shape;136;p20"/>
          <p:cNvSpPr txBox="1">
            <a:spLocks noGrp="1"/>
          </p:cNvSpPr>
          <p:nvPr>
            <p:ph idx="1"/>
          </p:nvPr>
        </p:nvSpPr>
        <p:spPr/>
        <p:txBody>
          <a:bodyPr/>
          <a:lstStyle/>
          <a:p>
            <a:r>
              <a:rPr lang="en-US" dirty="0"/>
              <a:t>If the physical memory of the computer is large enough to hold all the processes, then most schemes will more or less work. </a:t>
            </a:r>
          </a:p>
          <a:p>
            <a:r>
              <a:rPr lang="en-US" dirty="0"/>
              <a:t>In practice, the total amount of RAM needed by all the processes is often much more than can fit in memory</a:t>
            </a:r>
          </a:p>
          <a:p>
            <a:r>
              <a:rPr lang="en-US" dirty="0"/>
              <a:t>Modern operating systems have many processes running at any time</a:t>
            </a:r>
          </a:p>
          <a:p>
            <a:r>
              <a:rPr lang="en-US" dirty="0"/>
              <a:t>Large user applications, like Photoshop, can easily require 500 MB just to start and many gigabytes when processing data	</a:t>
            </a:r>
          </a:p>
        </p:txBody>
      </p:sp>
      <p:sp>
        <p:nvSpPr>
          <p:cNvPr id="4" name="Slide Number Placeholder 3">
            <a:extLst>
              <a:ext uri="{FF2B5EF4-FFF2-40B4-BE49-F238E27FC236}">
                <a16:creationId xmlns:a16="http://schemas.microsoft.com/office/drawing/2014/main" id="{79324B74-8174-6D7E-9994-A972DCE02B2E}"/>
              </a:ext>
            </a:extLst>
          </p:cNvPr>
          <p:cNvSpPr>
            <a:spLocks noGrp="1"/>
          </p:cNvSpPr>
          <p:nvPr>
            <p:ph type="sldNum" sz="quarter" idx="12"/>
          </p:nvPr>
        </p:nvSpPr>
        <p:spPr/>
        <p:txBody>
          <a:bodyPr/>
          <a:lstStyle/>
          <a:p>
            <a:fld id="{FBA3F899-07B1-4B41-95F1-45C2B7D6210C}"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p:txBody>
          <a:bodyPr/>
          <a:lstStyle/>
          <a:p>
            <a:r>
              <a:rPr lang="en-US"/>
              <a:t>Approaches</a:t>
            </a:r>
          </a:p>
        </p:txBody>
      </p:sp>
      <p:sp>
        <p:nvSpPr>
          <p:cNvPr id="143" name="Google Shape;143;p21"/>
          <p:cNvSpPr txBox="1">
            <a:spLocks noGrp="1"/>
          </p:cNvSpPr>
          <p:nvPr>
            <p:ph idx="1"/>
          </p:nvPr>
        </p:nvSpPr>
        <p:spPr/>
        <p:txBody>
          <a:bodyPr/>
          <a:lstStyle/>
          <a:p>
            <a:r>
              <a:rPr lang="en-US" dirty="0"/>
              <a:t>Two general approaches to dealing with memory overload</a:t>
            </a:r>
          </a:p>
          <a:p>
            <a:r>
              <a:rPr lang="en-US" dirty="0"/>
              <a:t>Swapping</a:t>
            </a:r>
          </a:p>
          <a:p>
            <a:r>
              <a:rPr lang="en-US" dirty="0"/>
              <a:t>bring in each process in its entirety, run it for a while, then putting it back on the disk if memory is full</a:t>
            </a:r>
          </a:p>
          <a:p>
            <a:r>
              <a:rPr lang="en-US" dirty="0"/>
              <a:t>Virtual memory</a:t>
            </a:r>
            <a:br>
              <a:rPr lang="en-US" dirty="0"/>
            </a:br>
            <a:r>
              <a:rPr lang="en-US" dirty="0"/>
              <a:t>allows programs to run even when they are only partially in main memory	</a:t>
            </a:r>
          </a:p>
        </p:txBody>
      </p:sp>
      <p:sp>
        <p:nvSpPr>
          <p:cNvPr id="4" name="Slide Number Placeholder 3">
            <a:extLst>
              <a:ext uri="{FF2B5EF4-FFF2-40B4-BE49-F238E27FC236}">
                <a16:creationId xmlns:a16="http://schemas.microsoft.com/office/drawing/2014/main" id="{D595CBBD-47AE-7A42-13DB-A1D7ED1B6986}"/>
              </a:ext>
            </a:extLst>
          </p:cNvPr>
          <p:cNvSpPr>
            <a:spLocks noGrp="1"/>
          </p:cNvSpPr>
          <p:nvPr>
            <p:ph type="sldNum" sz="quarter" idx="12"/>
          </p:nvPr>
        </p:nvSpPr>
        <p:spPr/>
        <p:txBody>
          <a:bodyPr/>
          <a:lstStyle/>
          <a:p>
            <a:fld id="{FBA3F899-07B1-4B41-95F1-45C2B7D6210C}"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p:txBody>
          <a:bodyPr/>
          <a:lstStyle/>
          <a:p>
            <a:r>
              <a:rPr lang="en-US"/>
              <a:t>Swapping (1)</a:t>
            </a:r>
          </a:p>
        </p:txBody>
      </p:sp>
      <p:sp>
        <p:nvSpPr>
          <p:cNvPr id="149" name="Google Shape;149;p22"/>
          <p:cNvSpPr txBox="1">
            <a:spLocks noGrp="1"/>
          </p:cNvSpPr>
          <p:nvPr>
            <p:ph idx="1"/>
          </p:nvPr>
        </p:nvSpPr>
        <p:spPr/>
        <p:txBody>
          <a:bodyPr/>
          <a:lstStyle/>
          <a:p>
            <a:r>
              <a:rPr lang="en-US"/>
              <a:t>Figure 3-4. Memory allocation changes as processes come into memory and leave it.  The shaded regions are unused memory</a:t>
            </a:r>
          </a:p>
        </p:txBody>
      </p:sp>
      <p:sp>
        <p:nvSpPr>
          <p:cNvPr id="150" name="Google Shape;150;p22"/>
          <p:cNvSpPr txBox="1"/>
          <p:nvPr/>
        </p:nvSpPr>
        <p:spPr>
          <a:xfrm>
            <a:off x="1739900" y="6492875"/>
            <a:ext cx="8672400" cy="365100"/>
          </a:xfrm>
          <a:prstGeom prst="rect">
            <a:avLst/>
          </a:prstGeom>
          <a:noFill/>
          <a:ln>
            <a:noFill/>
          </a:ln>
        </p:spPr>
        <p:txBody>
          <a:bodyPr spcFirstLastPara="1" wrap="square" lIns="91425" tIns="45700" rIns="91425" bIns="45700" anchor="ctr" anchorCtr="0">
            <a:noAutofit/>
          </a:bodyPr>
          <a:lstStyle/>
          <a:p>
            <a:pPr algn="ctr">
              <a:buClr>
                <a:srgbClr val="898989"/>
              </a:buClr>
            </a:pPr>
            <a:endParaRPr/>
          </a:p>
        </p:txBody>
      </p:sp>
      <p:pic>
        <p:nvPicPr>
          <p:cNvPr id="151" name="Google Shape;151;p22"/>
          <p:cNvPicPr preferRelativeResize="0"/>
          <p:nvPr/>
        </p:nvPicPr>
        <p:blipFill rotWithShape="1">
          <a:blip r:embed="rId3">
            <a:alphaModFix/>
          </a:blip>
          <a:srcRect/>
          <a:stretch/>
        </p:blipFill>
        <p:spPr>
          <a:xfrm>
            <a:off x="2581276" y="1866900"/>
            <a:ext cx="7003441" cy="3116910"/>
          </a:xfrm>
          <a:prstGeom prst="rect">
            <a:avLst/>
          </a:prstGeom>
          <a:noFill/>
          <a:ln>
            <a:noFill/>
          </a:ln>
        </p:spPr>
      </p:pic>
      <p:sp>
        <p:nvSpPr>
          <p:cNvPr id="4" name="Slide Number Placeholder 3">
            <a:extLst>
              <a:ext uri="{FF2B5EF4-FFF2-40B4-BE49-F238E27FC236}">
                <a16:creationId xmlns:a16="http://schemas.microsoft.com/office/drawing/2014/main" id="{A4C1D227-A49A-20FA-4DB2-F29644FDE374}"/>
              </a:ext>
            </a:extLst>
          </p:cNvPr>
          <p:cNvSpPr>
            <a:spLocks noGrp="1"/>
          </p:cNvSpPr>
          <p:nvPr>
            <p:ph type="sldNum" sz="quarter" idx="12"/>
          </p:nvPr>
        </p:nvSpPr>
        <p:spPr/>
        <p:txBody>
          <a:bodyPr/>
          <a:lstStyle/>
          <a:p>
            <a:fld id="{FBA3F899-07B1-4B41-95F1-45C2B7D6210C}"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p:txBody>
          <a:bodyPr/>
          <a:lstStyle/>
          <a:p>
            <a:r>
              <a:rPr lang="en-US"/>
              <a:t>Memory Compaction</a:t>
            </a:r>
          </a:p>
        </p:txBody>
      </p:sp>
      <p:sp>
        <p:nvSpPr>
          <p:cNvPr id="158" name="Google Shape;158;p23"/>
          <p:cNvSpPr txBox="1">
            <a:spLocks noGrp="1"/>
          </p:cNvSpPr>
          <p:nvPr>
            <p:ph idx="1"/>
          </p:nvPr>
        </p:nvSpPr>
        <p:spPr/>
        <p:txBody>
          <a:bodyPr/>
          <a:lstStyle/>
          <a:p>
            <a:r>
              <a:rPr lang="en-US"/>
              <a:t>Swapping can create multiple holes in memory</a:t>
            </a:r>
          </a:p>
          <a:p>
            <a:r>
              <a:rPr lang="en-US"/>
              <a:t>It is possible to combine them all into one big one by moving all the processes downward</a:t>
            </a:r>
          </a:p>
          <a:p>
            <a:r>
              <a:rPr lang="en-US"/>
              <a:t>Requires a lot of CPU time</a:t>
            </a:r>
          </a:p>
        </p:txBody>
      </p:sp>
      <p:sp>
        <p:nvSpPr>
          <p:cNvPr id="4" name="Slide Number Placeholder 3">
            <a:extLst>
              <a:ext uri="{FF2B5EF4-FFF2-40B4-BE49-F238E27FC236}">
                <a16:creationId xmlns:a16="http://schemas.microsoft.com/office/drawing/2014/main" id="{99255779-B376-55FD-229A-7AB107656EF8}"/>
              </a:ext>
            </a:extLst>
          </p:cNvPr>
          <p:cNvSpPr>
            <a:spLocks noGrp="1"/>
          </p:cNvSpPr>
          <p:nvPr>
            <p:ph type="sldNum" sz="quarter" idx="12"/>
          </p:nvPr>
        </p:nvSpPr>
        <p:spPr/>
        <p:txBody>
          <a:bodyPr/>
          <a:lstStyle/>
          <a:p>
            <a:fld id="{FBA3F899-07B1-4B41-95F1-45C2B7D6210C}"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Mt SAC">
      <a:dk1>
        <a:sysClr val="windowText" lastClr="000000"/>
      </a:dk1>
      <a:lt1>
        <a:sysClr val="window" lastClr="FFFFFF"/>
      </a:lt1>
      <a:dk2>
        <a:srgbClr val="44546A"/>
      </a:dk2>
      <a:lt2>
        <a:srgbClr val="E7E6E6"/>
      </a:lt2>
      <a:accent1>
        <a:srgbClr val="862633"/>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9DBA378-B486-4158-9CEA-B852775A9205}" vid="{2B11A8BB-7127-432D-9516-B89B02810E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csci240_lecture_template</Template>
  <TotalTime>7</TotalTime>
  <Words>4245</Words>
  <Application>Microsoft Office PowerPoint</Application>
  <PresentationFormat>Widescreen</PresentationFormat>
  <Paragraphs>392</Paragraphs>
  <Slides>51</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Courier New</vt:lpstr>
      <vt:lpstr>Wingdings</vt:lpstr>
      <vt:lpstr>Office Theme</vt:lpstr>
      <vt:lpstr>Topic 11 Lecture 11a Memory Management</vt:lpstr>
      <vt:lpstr>Dictum</vt:lpstr>
      <vt:lpstr>Memory</vt:lpstr>
      <vt:lpstr>Memory Manager</vt:lpstr>
      <vt:lpstr>A MEMORY ABSTRACTION: ADDRESS SPACES</vt:lpstr>
      <vt:lpstr>Swapping</vt:lpstr>
      <vt:lpstr>Approaches</vt:lpstr>
      <vt:lpstr>Swapping (1)</vt:lpstr>
      <vt:lpstr>Memory Compaction</vt:lpstr>
      <vt:lpstr>Fixed vs Dynamic Size</vt:lpstr>
      <vt:lpstr>Swapping (2)</vt:lpstr>
      <vt:lpstr>Managing Free Memory</vt:lpstr>
      <vt:lpstr>Memory Management with Bitmaps</vt:lpstr>
      <vt:lpstr>Memory Management with Bitmaps</vt:lpstr>
      <vt:lpstr>Memory Management with Bitmaps</vt:lpstr>
      <vt:lpstr>Memory Management with Linked Lists</vt:lpstr>
      <vt:lpstr>Memory Management with Linked Lists</vt:lpstr>
      <vt:lpstr>Memory Management Algorithms</vt:lpstr>
      <vt:lpstr> Virtual Memory</vt:lpstr>
      <vt:lpstr> Virtual Memory</vt:lpstr>
      <vt:lpstr> Virtual Memory</vt:lpstr>
      <vt:lpstr>Paging</vt:lpstr>
      <vt:lpstr>Paging (1)</vt:lpstr>
      <vt:lpstr>Virtual Memory System (hardware)</vt:lpstr>
      <vt:lpstr>Mapping</vt:lpstr>
      <vt:lpstr>Paging (2)</vt:lpstr>
      <vt:lpstr>Page Faults</vt:lpstr>
      <vt:lpstr>Paging (3)</vt:lpstr>
      <vt:lpstr>Page Table Entry (PTE)</vt:lpstr>
      <vt:lpstr>Structure of a Page Table Entry</vt:lpstr>
      <vt:lpstr>What About the Disk Addresses?</vt:lpstr>
      <vt:lpstr>Speeding Up Paging</vt:lpstr>
      <vt:lpstr>Approaches</vt:lpstr>
      <vt:lpstr>Translation Lookaside Buffers</vt:lpstr>
      <vt:lpstr>TLB in Action</vt:lpstr>
      <vt:lpstr>Software TLB Management</vt:lpstr>
      <vt:lpstr>Types of Misses</vt:lpstr>
      <vt:lpstr>Multilevel Page Tables</vt:lpstr>
      <vt:lpstr>Multilevel Page Tables</vt:lpstr>
      <vt:lpstr>Page Replacement Algorithms</vt:lpstr>
      <vt:lpstr>Page Replacement Algorithms</vt:lpstr>
      <vt:lpstr>Optimal Page Replacement Algorithm</vt:lpstr>
      <vt:lpstr>Not Recently Used (NRU) Algorithm</vt:lpstr>
      <vt:lpstr>First-In, First-Out (FIFO) Algorithm</vt:lpstr>
      <vt:lpstr>Second-Chance Algorithm</vt:lpstr>
      <vt:lpstr>Clock Page Replacement Algorithm</vt:lpstr>
      <vt:lpstr>Least Recently Used (LRU)</vt:lpstr>
      <vt:lpstr>LRU with Special Hardware</vt:lpstr>
      <vt:lpstr>LRU with Software</vt:lpstr>
      <vt:lpstr>Simulating LRU in Software</vt:lpstr>
      <vt:lpstr>LRU with Software (NFU)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11 Lecture 11a Memory Management</dc:title>
  <dc:creator>Atanasio, Dominick</dc:creator>
  <cp:lastModifiedBy>Atanasio, Dominick</cp:lastModifiedBy>
  <cp:revision>1</cp:revision>
  <dcterms:created xsi:type="dcterms:W3CDTF">2022-11-29T14:39:53Z</dcterms:created>
  <dcterms:modified xsi:type="dcterms:W3CDTF">2022-11-29T14:47:24Z</dcterms:modified>
</cp:coreProperties>
</file>