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2" r:id="rId2"/>
    <p:sldId id="263" r:id="rId3"/>
    <p:sldId id="290" r:id="rId4"/>
    <p:sldId id="291" r:id="rId5"/>
    <p:sldId id="292" r:id="rId6"/>
    <p:sldId id="293" r:id="rId7"/>
    <p:sldId id="294" r:id="rId8"/>
    <p:sldId id="296" r:id="rId9"/>
    <p:sldId id="295" r:id="rId10"/>
    <p:sldId id="297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ED6"/>
    <a:srgbClr val="FFDCF2"/>
    <a:srgbClr val="9BD442"/>
    <a:srgbClr val="DBF0AD"/>
    <a:srgbClr val="F9F2D1"/>
    <a:srgbClr val="003DAF"/>
    <a:srgbClr val="BEF0EF"/>
    <a:srgbClr val="CCCCCC"/>
    <a:srgbClr val="0099FF"/>
    <a:srgbClr val="00B0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83" autoAdjust="0"/>
  </p:normalViewPr>
  <p:slideViewPr>
    <p:cSldViewPr>
      <p:cViewPr>
        <p:scale>
          <a:sx n="90" d="100"/>
          <a:sy n="90" d="100"/>
        </p:scale>
        <p:origin x="-816" y="-1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7B5BF-31FA-423B-8680-D4EC1B4275D0}" type="datetimeFigureOut">
              <a:rPr lang="en-PH" smtClean="0"/>
              <a:t>5/3/2014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D747C-59F4-4B6D-82B8-98198A79EA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16608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747C-59F4-4B6D-82B8-98198A79EAA0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078428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747C-59F4-4B6D-82B8-98198A79EAA0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07842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747C-59F4-4B6D-82B8-98198A79EAA0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07842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747C-59F4-4B6D-82B8-98198A79EAA0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07842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747C-59F4-4B6D-82B8-98198A79EAA0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07842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747C-59F4-4B6D-82B8-98198A79EAA0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07842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747C-59F4-4B6D-82B8-98198A79EAA0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07842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747C-59F4-4B6D-82B8-98198A79EAA0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07842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747C-59F4-4B6D-82B8-98198A79EAA0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078428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747C-59F4-4B6D-82B8-98198A79EAA0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07842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46335-C140-4E54-9C31-496C6F1E8B08}" type="datetimeFigureOut">
              <a:rPr lang="en-PH" smtClean="0"/>
              <a:t>5/3/2014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85C8-8D4A-4BC4-A612-00155D44B0B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35225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46335-C140-4E54-9C31-496C6F1E8B08}" type="datetimeFigureOut">
              <a:rPr lang="en-PH" smtClean="0"/>
              <a:t>5/3/2014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85C8-8D4A-4BC4-A612-00155D44B0B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99934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46335-C140-4E54-9C31-496C6F1E8B08}" type="datetimeFigureOut">
              <a:rPr lang="en-PH" smtClean="0"/>
              <a:t>5/3/2014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85C8-8D4A-4BC4-A612-00155D44B0B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13081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46335-C140-4E54-9C31-496C6F1E8B08}" type="datetimeFigureOut">
              <a:rPr lang="en-PH" smtClean="0"/>
              <a:t>5/3/2014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85C8-8D4A-4BC4-A612-00155D44B0B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6861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46335-C140-4E54-9C31-496C6F1E8B08}" type="datetimeFigureOut">
              <a:rPr lang="en-PH" smtClean="0"/>
              <a:t>5/3/2014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85C8-8D4A-4BC4-A612-00155D44B0B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19577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46335-C140-4E54-9C31-496C6F1E8B08}" type="datetimeFigureOut">
              <a:rPr lang="en-PH" smtClean="0"/>
              <a:t>5/3/2014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85C8-8D4A-4BC4-A612-00155D44B0B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36260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46335-C140-4E54-9C31-496C6F1E8B08}" type="datetimeFigureOut">
              <a:rPr lang="en-PH" smtClean="0"/>
              <a:t>5/3/2014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85C8-8D4A-4BC4-A612-00155D44B0B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73056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46335-C140-4E54-9C31-496C6F1E8B08}" type="datetimeFigureOut">
              <a:rPr lang="en-PH" smtClean="0"/>
              <a:t>5/3/2014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85C8-8D4A-4BC4-A612-00155D44B0B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85037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46335-C140-4E54-9C31-496C6F1E8B08}" type="datetimeFigureOut">
              <a:rPr lang="en-PH" smtClean="0"/>
              <a:t>5/3/2014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85C8-8D4A-4BC4-A612-00155D44B0B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66013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46335-C140-4E54-9C31-496C6F1E8B08}" type="datetimeFigureOut">
              <a:rPr lang="en-PH" smtClean="0"/>
              <a:t>5/3/2014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85C8-8D4A-4BC4-A612-00155D44B0B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05461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46335-C140-4E54-9C31-496C6F1E8B08}" type="datetimeFigureOut">
              <a:rPr lang="en-PH" smtClean="0"/>
              <a:t>5/3/2014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85C8-8D4A-4BC4-A612-00155D44B0B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2215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46335-C140-4E54-9C31-496C6F1E8B08}" type="datetimeFigureOut">
              <a:rPr lang="en-PH" smtClean="0"/>
              <a:t>5/3/2014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285C8-8D4A-4BC4-A612-00155D44B0B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6398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0" y="-10572"/>
            <a:ext cx="3124200" cy="5154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PH" sz="5400" b="1" dirty="0">
              <a:solidFill>
                <a:srgbClr val="003DA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73279" y="3342409"/>
            <a:ext cx="4270721" cy="923330"/>
          </a:xfrm>
          <a:prstGeom prst="rect">
            <a:avLst/>
          </a:prstGeom>
          <a:solidFill>
            <a:srgbClr val="CCCCCC"/>
          </a:solidFill>
        </p:spPr>
        <p:txBody>
          <a:bodyPr wrap="none" rtlCol="0">
            <a:spAutoFit/>
          </a:bodyPr>
          <a:lstStyle/>
          <a:p>
            <a:r>
              <a:rPr lang="en-PH" sz="5400" b="1" dirty="0" smtClean="0">
                <a:solidFill>
                  <a:srgbClr val="003DA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User Manual</a:t>
            </a:r>
            <a:endParaRPr lang="en-PH" sz="5400" b="1" dirty="0">
              <a:solidFill>
                <a:srgbClr val="003DA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42432" y="4271836"/>
            <a:ext cx="33759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PH" sz="2400" b="1" dirty="0" smtClean="0">
                <a:solidFill>
                  <a:srgbClr val="00B0F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Area Coordinators</a:t>
            </a:r>
            <a:endParaRPr lang="en-PH" sz="2400" b="1" dirty="0">
              <a:solidFill>
                <a:srgbClr val="00B0F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1132" y="974026"/>
            <a:ext cx="20537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800" dirty="0" smtClean="0">
                <a:solidFill>
                  <a:srgbClr val="003DA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Getting Started……………………………………..…</a:t>
            </a:r>
            <a:endParaRPr lang="en-PH" sz="800" dirty="0">
              <a:solidFill>
                <a:srgbClr val="003DA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1132" y="1270137"/>
            <a:ext cx="20617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800" dirty="0" smtClean="0">
                <a:solidFill>
                  <a:srgbClr val="003DA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Request Process………………………………..</a:t>
            </a:r>
            <a:endParaRPr lang="en-PH" sz="800" dirty="0">
              <a:solidFill>
                <a:srgbClr val="003DA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5932" y="1566248"/>
            <a:ext cx="17508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800" dirty="0" smtClean="0">
                <a:solidFill>
                  <a:srgbClr val="003DA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 a Request………………………..…</a:t>
            </a:r>
            <a:endParaRPr lang="en-PH" sz="800" dirty="0">
              <a:solidFill>
                <a:srgbClr val="003DA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5932" y="1862359"/>
            <a:ext cx="17459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800" dirty="0" smtClean="0">
                <a:solidFill>
                  <a:srgbClr val="003DA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View Active Requests……………………</a:t>
            </a:r>
            <a:endParaRPr lang="en-PH" sz="800" dirty="0">
              <a:solidFill>
                <a:srgbClr val="003DA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5932" y="2158470"/>
            <a:ext cx="17668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800" dirty="0" smtClean="0">
                <a:solidFill>
                  <a:srgbClr val="003DA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View Completed Requests…………….</a:t>
            </a:r>
            <a:endParaRPr lang="en-PH" sz="800" dirty="0">
              <a:solidFill>
                <a:srgbClr val="003DA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1132" y="2454581"/>
            <a:ext cx="20457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800" dirty="0" smtClean="0">
                <a:solidFill>
                  <a:srgbClr val="003DA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View Scholar Spending……………………………</a:t>
            </a:r>
            <a:endParaRPr lang="en-PH" sz="800" dirty="0">
              <a:solidFill>
                <a:srgbClr val="003DA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1132" y="2750692"/>
            <a:ext cx="20361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800" dirty="0" smtClean="0">
                <a:solidFill>
                  <a:srgbClr val="003DA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Input Expenses…………………………………..……</a:t>
            </a:r>
            <a:endParaRPr lang="en-PH" sz="800" dirty="0">
              <a:solidFill>
                <a:srgbClr val="003DA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1132" y="3046803"/>
            <a:ext cx="20922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800" dirty="0" smtClean="0">
                <a:solidFill>
                  <a:srgbClr val="003DA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View Cash Flow…………………………………….…</a:t>
            </a:r>
            <a:endParaRPr lang="en-PH" sz="800" dirty="0">
              <a:solidFill>
                <a:srgbClr val="003DA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1132" y="3342917"/>
            <a:ext cx="20617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800" dirty="0" smtClean="0">
                <a:solidFill>
                  <a:srgbClr val="003DA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Getting Additional Help……………………..……</a:t>
            </a:r>
            <a:endParaRPr lang="en-PH" sz="800" dirty="0">
              <a:solidFill>
                <a:srgbClr val="003DA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43359" y="974026"/>
            <a:ext cx="5533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800" dirty="0" smtClean="0">
                <a:solidFill>
                  <a:srgbClr val="003DA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page 01</a:t>
            </a:r>
            <a:endParaRPr lang="en-PH" sz="800" dirty="0">
              <a:solidFill>
                <a:srgbClr val="003DA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43359" y="1270137"/>
            <a:ext cx="5533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800" dirty="0" smtClean="0">
                <a:solidFill>
                  <a:srgbClr val="003DA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page 02</a:t>
            </a:r>
            <a:endParaRPr lang="en-PH" sz="800" dirty="0">
              <a:solidFill>
                <a:srgbClr val="003DA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43359" y="1566248"/>
            <a:ext cx="5533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800" dirty="0" smtClean="0">
                <a:solidFill>
                  <a:srgbClr val="003DA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page 03</a:t>
            </a:r>
            <a:endParaRPr lang="en-PH" sz="800" dirty="0">
              <a:solidFill>
                <a:srgbClr val="003DA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43359" y="1862359"/>
            <a:ext cx="5533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800" dirty="0" smtClean="0">
                <a:solidFill>
                  <a:srgbClr val="003DA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page 04</a:t>
            </a:r>
            <a:endParaRPr lang="en-PH" sz="800" dirty="0">
              <a:solidFill>
                <a:srgbClr val="003DA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43359" y="2158470"/>
            <a:ext cx="5533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800" dirty="0" smtClean="0">
                <a:solidFill>
                  <a:srgbClr val="003DA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page 05</a:t>
            </a:r>
            <a:endParaRPr lang="en-PH" sz="800" dirty="0">
              <a:solidFill>
                <a:srgbClr val="003DA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43359" y="2454581"/>
            <a:ext cx="5533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800" dirty="0" smtClean="0">
                <a:solidFill>
                  <a:srgbClr val="003DA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page 06</a:t>
            </a:r>
            <a:endParaRPr lang="en-PH" sz="800" dirty="0">
              <a:solidFill>
                <a:srgbClr val="003DA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243359" y="2750692"/>
            <a:ext cx="5533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800" dirty="0" smtClean="0">
                <a:solidFill>
                  <a:srgbClr val="003DA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page 07</a:t>
            </a:r>
            <a:endParaRPr lang="en-PH" sz="800" dirty="0">
              <a:solidFill>
                <a:srgbClr val="003DA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243359" y="3046803"/>
            <a:ext cx="5533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800" dirty="0" smtClean="0">
                <a:solidFill>
                  <a:srgbClr val="003DA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page 08</a:t>
            </a:r>
            <a:endParaRPr lang="en-PH" sz="800" dirty="0">
              <a:solidFill>
                <a:srgbClr val="003DA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243359" y="3342917"/>
            <a:ext cx="5533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800" dirty="0" smtClean="0">
                <a:solidFill>
                  <a:srgbClr val="003DA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page 09</a:t>
            </a:r>
            <a:endParaRPr lang="en-PH" sz="800" dirty="0">
              <a:solidFill>
                <a:srgbClr val="003DA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94223" y="4701602"/>
            <a:ext cx="29241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PH" sz="900" i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“We don’t think you need a manual, but just in case…”</a:t>
            </a:r>
            <a:endParaRPr lang="en-PH" sz="900" i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897830" y="3018273"/>
            <a:ext cx="3169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PH" sz="1400" b="1" dirty="0" smtClean="0">
                <a:solidFill>
                  <a:srgbClr val="00B0F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REAL LIFE COORDINATION SYSTEM</a:t>
            </a:r>
            <a:endParaRPr lang="en-PH" sz="1400" b="1" dirty="0">
              <a:solidFill>
                <a:srgbClr val="00B0F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44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0" y="143206"/>
            <a:ext cx="3472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00" dirty="0" smtClean="0">
                <a:solidFill>
                  <a:srgbClr val="003DA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Getting Additional Help:</a:t>
            </a:r>
            <a:endParaRPr lang="en-PH" sz="2400" dirty="0">
              <a:solidFill>
                <a:srgbClr val="003DA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827641" y="4987291"/>
            <a:ext cx="45719" cy="45719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0" name="Oval 29"/>
          <p:cNvSpPr/>
          <p:nvPr/>
        </p:nvSpPr>
        <p:spPr>
          <a:xfrm>
            <a:off x="3944875" y="4987291"/>
            <a:ext cx="45719" cy="45719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1" name="Oval 30"/>
          <p:cNvSpPr/>
          <p:nvPr/>
        </p:nvSpPr>
        <p:spPr>
          <a:xfrm>
            <a:off x="4179343" y="4987291"/>
            <a:ext cx="45719" cy="45719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2" name="Oval 31"/>
          <p:cNvSpPr/>
          <p:nvPr/>
        </p:nvSpPr>
        <p:spPr>
          <a:xfrm>
            <a:off x="4062109" y="4987291"/>
            <a:ext cx="45719" cy="45719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Oval 32"/>
          <p:cNvSpPr/>
          <p:nvPr/>
        </p:nvSpPr>
        <p:spPr>
          <a:xfrm>
            <a:off x="4296577" y="4987291"/>
            <a:ext cx="45719" cy="45719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/>
          <p:cNvSpPr/>
          <p:nvPr/>
        </p:nvSpPr>
        <p:spPr>
          <a:xfrm>
            <a:off x="4413811" y="4987291"/>
            <a:ext cx="45719" cy="45719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Oval 39"/>
          <p:cNvSpPr/>
          <p:nvPr/>
        </p:nvSpPr>
        <p:spPr>
          <a:xfrm>
            <a:off x="4648279" y="4987291"/>
            <a:ext cx="45719" cy="45719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3" name="Oval 42"/>
          <p:cNvSpPr/>
          <p:nvPr/>
        </p:nvSpPr>
        <p:spPr>
          <a:xfrm>
            <a:off x="4531045" y="4987291"/>
            <a:ext cx="45719" cy="45719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4" name="Oval 43"/>
          <p:cNvSpPr/>
          <p:nvPr/>
        </p:nvSpPr>
        <p:spPr>
          <a:xfrm>
            <a:off x="4765514" y="4987291"/>
            <a:ext cx="45719" cy="45719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TextBox 11"/>
          <p:cNvSpPr txBox="1"/>
          <p:nvPr/>
        </p:nvSpPr>
        <p:spPr>
          <a:xfrm>
            <a:off x="2895600" y="3257550"/>
            <a:ext cx="6248400" cy="12001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PH" sz="5400" b="1" dirty="0">
              <a:solidFill>
                <a:srgbClr val="003DA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94114" y="3642181"/>
            <a:ext cx="40736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1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Contact Real Life Staff</a:t>
            </a:r>
          </a:p>
          <a:p>
            <a:pPr algn="r"/>
            <a:r>
              <a:rPr lang="en-PH" sz="11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Or contact Web Support at icdlanuza@gmail.com</a:t>
            </a:r>
            <a:endParaRPr lang="en-PH" sz="11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9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4802164" y="2860369"/>
            <a:ext cx="3771736" cy="199738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Rectangle 38"/>
          <p:cNvSpPr/>
          <p:nvPr/>
        </p:nvSpPr>
        <p:spPr>
          <a:xfrm>
            <a:off x="4802164" y="793714"/>
            <a:ext cx="3771736" cy="187427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Rectangle 32"/>
          <p:cNvSpPr/>
          <p:nvPr/>
        </p:nvSpPr>
        <p:spPr>
          <a:xfrm>
            <a:off x="685800" y="3095826"/>
            <a:ext cx="3771736" cy="174574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/>
          </a:p>
        </p:txBody>
      </p:sp>
      <p:sp>
        <p:nvSpPr>
          <p:cNvPr id="32" name="Rectangle 31"/>
          <p:cNvSpPr/>
          <p:nvPr/>
        </p:nvSpPr>
        <p:spPr>
          <a:xfrm>
            <a:off x="685800" y="1949398"/>
            <a:ext cx="3771736" cy="84274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/>
          </a:p>
        </p:txBody>
      </p:sp>
      <p:sp>
        <p:nvSpPr>
          <p:cNvPr id="10" name="Rectangle 9"/>
          <p:cNvSpPr/>
          <p:nvPr/>
        </p:nvSpPr>
        <p:spPr>
          <a:xfrm>
            <a:off x="685800" y="802969"/>
            <a:ext cx="3771736" cy="84274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/>
          </a:p>
        </p:txBody>
      </p:sp>
      <p:sp>
        <p:nvSpPr>
          <p:cNvPr id="18" name="TextBox 17"/>
          <p:cNvSpPr txBox="1"/>
          <p:nvPr/>
        </p:nvSpPr>
        <p:spPr>
          <a:xfrm>
            <a:off x="0" y="164981"/>
            <a:ext cx="2255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00" dirty="0" smtClean="0">
                <a:solidFill>
                  <a:srgbClr val="003DA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Getting Started</a:t>
            </a:r>
            <a:endParaRPr lang="en-PH" sz="2400" dirty="0">
              <a:solidFill>
                <a:srgbClr val="003DA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06" b="1600"/>
          <a:stretch/>
        </p:blipFill>
        <p:spPr bwMode="auto">
          <a:xfrm>
            <a:off x="5305693" y="1195200"/>
            <a:ext cx="1885658" cy="1289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5176732" y="911169"/>
            <a:ext cx="30811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8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You will see this screen, click “Okay”.</a:t>
            </a:r>
            <a:endParaRPr lang="en-PH" sz="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76732" y="2939055"/>
            <a:ext cx="31924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8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Congratulations! You are now logged in.</a:t>
            </a:r>
            <a:endParaRPr lang="en-PH" sz="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693" y="3237803"/>
            <a:ext cx="2619107" cy="1472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78725" y="871717"/>
            <a:ext cx="29498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8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Open your browser, and go to </a:t>
            </a:r>
            <a:r>
              <a:rPr lang="en-PH" sz="800" u="sng" dirty="0" smtClean="0">
                <a:solidFill>
                  <a:srgbClr val="003DA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http://igivetolife.com/request</a:t>
            </a:r>
            <a:r>
              <a:rPr lang="en-PH" sz="8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PH" sz="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675" y="1147525"/>
            <a:ext cx="2109043" cy="448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978725" y="2013519"/>
            <a:ext cx="14462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8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Click “Login with Facebook”</a:t>
            </a:r>
            <a:endParaRPr lang="en-PH" sz="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675" y="2301519"/>
            <a:ext cx="1628738" cy="366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675" y="3391692"/>
            <a:ext cx="3188525" cy="1275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978725" y="3169887"/>
            <a:ext cx="25186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8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your Facebook login details and click “Log In”</a:t>
            </a:r>
            <a:endParaRPr lang="en-PH" sz="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4" name="Straight Connector 43"/>
          <p:cNvCxnSpPr>
            <a:stCxn id="10" idx="2"/>
            <a:endCxn id="32" idx="0"/>
          </p:cNvCxnSpPr>
          <p:nvPr/>
        </p:nvCxnSpPr>
        <p:spPr>
          <a:xfrm>
            <a:off x="2571668" y="1645710"/>
            <a:ext cx="0" cy="303688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2" idx="2"/>
            <a:endCxn id="33" idx="0"/>
          </p:cNvCxnSpPr>
          <p:nvPr/>
        </p:nvCxnSpPr>
        <p:spPr>
          <a:xfrm>
            <a:off x="2571668" y="2792139"/>
            <a:ext cx="0" cy="303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33" idx="3"/>
            <a:endCxn id="39" idx="1"/>
          </p:cNvCxnSpPr>
          <p:nvPr/>
        </p:nvCxnSpPr>
        <p:spPr>
          <a:xfrm flipV="1">
            <a:off x="4457536" y="1730849"/>
            <a:ext cx="344628" cy="2237849"/>
          </a:xfrm>
          <a:prstGeom prst="bentConnector3">
            <a:avLst/>
          </a:prstGeom>
          <a:ln w="3175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9" idx="2"/>
            <a:endCxn id="40" idx="0"/>
          </p:cNvCxnSpPr>
          <p:nvPr/>
        </p:nvCxnSpPr>
        <p:spPr>
          <a:xfrm>
            <a:off x="6688032" y="2667984"/>
            <a:ext cx="0" cy="192385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3827641" y="4987291"/>
            <a:ext cx="45719" cy="45719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5" name="Oval 54"/>
          <p:cNvSpPr/>
          <p:nvPr/>
        </p:nvSpPr>
        <p:spPr>
          <a:xfrm>
            <a:off x="3944875" y="4987291"/>
            <a:ext cx="45719" cy="4571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6" name="Oval 55"/>
          <p:cNvSpPr/>
          <p:nvPr/>
        </p:nvSpPr>
        <p:spPr>
          <a:xfrm>
            <a:off x="4179343" y="4987291"/>
            <a:ext cx="45719" cy="4571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7" name="Oval 56"/>
          <p:cNvSpPr/>
          <p:nvPr/>
        </p:nvSpPr>
        <p:spPr>
          <a:xfrm>
            <a:off x="4062109" y="4987291"/>
            <a:ext cx="45719" cy="4571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9" name="Oval 58"/>
          <p:cNvSpPr/>
          <p:nvPr/>
        </p:nvSpPr>
        <p:spPr>
          <a:xfrm>
            <a:off x="839077" y="887361"/>
            <a:ext cx="184157" cy="184157"/>
          </a:xfrm>
          <a:prstGeom prst="ellipse">
            <a:avLst/>
          </a:prstGeom>
          <a:solidFill>
            <a:srgbClr val="003DAF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PH" sz="800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839077" y="2029163"/>
            <a:ext cx="184157" cy="184157"/>
          </a:xfrm>
          <a:prstGeom prst="ellipse">
            <a:avLst/>
          </a:prstGeom>
          <a:solidFill>
            <a:srgbClr val="003DAF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61" name="Oval 60"/>
          <p:cNvSpPr/>
          <p:nvPr/>
        </p:nvSpPr>
        <p:spPr>
          <a:xfrm>
            <a:off x="839077" y="3185531"/>
            <a:ext cx="184157" cy="184157"/>
          </a:xfrm>
          <a:prstGeom prst="ellipse">
            <a:avLst/>
          </a:prstGeom>
          <a:solidFill>
            <a:srgbClr val="003DAF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62" name="Oval 61"/>
          <p:cNvSpPr/>
          <p:nvPr/>
        </p:nvSpPr>
        <p:spPr>
          <a:xfrm>
            <a:off x="5030175" y="926813"/>
            <a:ext cx="184157" cy="184157"/>
          </a:xfrm>
          <a:prstGeom prst="ellipse">
            <a:avLst/>
          </a:prstGeom>
          <a:solidFill>
            <a:srgbClr val="003DAF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63" name="Oval 62"/>
          <p:cNvSpPr/>
          <p:nvPr/>
        </p:nvSpPr>
        <p:spPr>
          <a:xfrm>
            <a:off x="5030175" y="2954699"/>
            <a:ext cx="184157" cy="184157"/>
          </a:xfrm>
          <a:prstGeom prst="ellipse">
            <a:avLst/>
          </a:prstGeom>
          <a:solidFill>
            <a:srgbClr val="003DAF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64" name="Oval 63"/>
          <p:cNvSpPr/>
          <p:nvPr/>
        </p:nvSpPr>
        <p:spPr>
          <a:xfrm>
            <a:off x="4296577" y="4987291"/>
            <a:ext cx="45719" cy="4571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Oval 64"/>
          <p:cNvSpPr/>
          <p:nvPr/>
        </p:nvSpPr>
        <p:spPr>
          <a:xfrm>
            <a:off x="4413811" y="4987291"/>
            <a:ext cx="45719" cy="4571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Oval 65"/>
          <p:cNvSpPr/>
          <p:nvPr/>
        </p:nvSpPr>
        <p:spPr>
          <a:xfrm>
            <a:off x="4648279" y="4987291"/>
            <a:ext cx="45719" cy="4571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Oval 66"/>
          <p:cNvSpPr/>
          <p:nvPr/>
        </p:nvSpPr>
        <p:spPr>
          <a:xfrm>
            <a:off x="4531045" y="4987291"/>
            <a:ext cx="45719" cy="4571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Oval 67"/>
          <p:cNvSpPr/>
          <p:nvPr/>
        </p:nvSpPr>
        <p:spPr>
          <a:xfrm>
            <a:off x="4765514" y="4987291"/>
            <a:ext cx="45719" cy="4571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3204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0" y="143206"/>
            <a:ext cx="4552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00" dirty="0" smtClean="0">
                <a:solidFill>
                  <a:srgbClr val="003DA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How the Request Process works:</a:t>
            </a:r>
            <a:endParaRPr lang="en-PH" sz="2400" dirty="0">
              <a:solidFill>
                <a:srgbClr val="003DA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04250" y="752850"/>
            <a:ext cx="2516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>
                <a:solidFill>
                  <a:srgbClr val="00B0F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Area Coordinator Tasks</a:t>
            </a:r>
            <a:endParaRPr lang="en-PH" dirty="0">
              <a:solidFill>
                <a:srgbClr val="00B0F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20198" y="752850"/>
            <a:ext cx="2134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>
                <a:solidFill>
                  <a:srgbClr val="00B0F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Real Life Staff Tasks</a:t>
            </a:r>
            <a:endParaRPr lang="en-PH" dirty="0">
              <a:solidFill>
                <a:srgbClr val="00B0F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480450" y="1204985"/>
            <a:ext cx="236220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 (Area Coordinator) submits a funding request via the system. AC can see the request as an ‘Open’ request.</a:t>
            </a:r>
            <a:endParaRPr lang="en-PH" sz="8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306153" y="1204985"/>
            <a:ext cx="236220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RLS (Real Life Staff) decides whether to ‘Approve’ or ‘Reject’ the ‘Open’ request from AC.  This is done every Tuesday noon.</a:t>
            </a:r>
            <a:endParaRPr lang="en-PH" sz="8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626878" y="2567801"/>
            <a:ext cx="1041475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Real Life Staff marks Request as Approved</a:t>
            </a:r>
            <a:endParaRPr lang="en-PH" sz="8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480449" y="2567801"/>
            <a:ext cx="236220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 sees the request as ‘Rejected’, with the reason for rejection from Real Life Staff.  AC marks ticket as ‘Completed’</a:t>
            </a:r>
            <a:endParaRPr lang="en-PH" sz="8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480449" y="4144250"/>
            <a:ext cx="6187903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Both Area Coordinator and Real Life Staff can see the request with status ‘COMPLETED’.</a:t>
            </a:r>
            <a:endParaRPr lang="en-PH" sz="8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301205" y="2567801"/>
            <a:ext cx="1041475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Real Life Staff marks request as ‘Rejected’</a:t>
            </a:r>
            <a:endParaRPr lang="en-PH" sz="8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Straight Arrow Connector 6"/>
          <p:cNvCxnSpPr>
            <a:stCxn id="35" idx="3"/>
            <a:endCxn id="36" idx="1"/>
          </p:cNvCxnSpPr>
          <p:nvPr/>
        </p:nvCxnSpPr>
        <p:spPr>
          <a:xfrm>
            <a:off x="3842650" y="1471685"/>
            <a:ext cx="1463503" cy="0"/>
          </a:xfrm>
          <a:prstGeom prst="straightConnector1">
            <a:avLst/>
          </a:prstGeom>
          <a:ln w="9525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iamond 7"/>
          <p:cNvSpPr/>
          <p:nvPr/>
        </p:nvSpPr>
        <p:spPr>
          <a:xfrm>
            <a:off x="6220553" y="1882001"/>
            <a:ext cx="533400" cy="533400"/>
          </a:xfrm>
          <a:prstGeom prst="diamond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1" name="Straight Arrow Connector 10"/>
          <p:cNvCxnSpPr>
            <a:stCxn id="36" idx="2"/>
            <a:endCxn id="8" idx="0"/>
          </p:cNvCxnSpPr>
          <p:nvPr/>
        </p:nvCxnSpPr>
        <p:spPr>
          <a:xfrm>
            <a:off x="6487253" y="1738385"/>
            <a:ext cx="0" cy="143616"/>
          </a:xfrm>
          <a:prstGeom prst="straightConnector1">
            <a:avLst/>
          </a:prstGeom>
          <a:ln w="9525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8" idx="3"/>
            <a:endCxn id="37" idx="0"/>
          </p:cNvCxnSpPr>
          <p:nvPr/>
        </p:nvCxnSpPr>
        <p:spPr>
          <a:xfrm>
            <a:off x="6753953" y="2148701"/>
            <a:ext cx="393663" cy="419100"/>
          </a:xfrm>
          <a:prstGeom prst="bentConnector2">
            <a:avLst/>
          </a:prstGeom>
          <a:ln w="9525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8" idx="1"/>
            <a:endCxn id="42" idx="0"/>
          </p:cNvCxnSpPr>
          <p:nvPr/>
        </p:nvCxnSpPr>
        <p:spPr>
          <a:xfrm rot="10800000" flipV="1">
            <a:off x="5821943" y="2148701"/>
            <a:ext cx="398610" cy="419100"/>
          </a:xfrm>
          <a:prstGeom prst="bentConnector2">
            <a:avLst/>
          </a:prstGeom>
          <a:ln w="9525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681222" y="1984270"/>
            <a:ext cx="50847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700" dirty="0" smtClean="0">
                <a:solidFill>
                  <a:srgbClr val="003DA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approve</a:t>
            </a:r>
            <a:endParaRPr lang="en-PH" sz="700" dirty="0">
              <a:solidFill>
                <a:srgbClr val="003DA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873426" y="1984269"/>
            <a:ext cx="40267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PH" sz="700" dirty="0" smtClean="0">
                <a:solidFill>
                  <a:srgbClr val="003DA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reject</a:t>
            </a:r>
            <a:endParaRPr lang="en-PH" sz="700" dirty="0">
              <a:solidFill>
                <a:srgbClr val="003DA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flipH="1">
            <a:off x="3837702" y="2834501"/>
            <a:ext cx="1463503" cy="0"/>
          </a:xfrm>
          <a:prstGeom prst="straightConnector1">
            <a:avLst/>
          </a:prstGeom>
          <a:ln w="9525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38" idx="2"/>
          </p:cNvCxnSpPr>
          <p:nvPr/>
        </p:nvCxnSpPr>
        <p:spPr>
          <a:xfrm>
            <a:off x="2661549" y="3101201"/>
            <a:ext cx="0" cy="1043049"/>
          </a:xfrm>
          <a:prstGeom prst="straightConnector1">
            <a:avLst/>
          </a:prstGeom>
          <a:ln w="9525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6626878" y="3329801"/>
            <a:ext cx="1041475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Real Life Staff generates a file for EN Finance Dept.</a:t>
            </a:r>
            <a:endParaRPr lang="en-PH" sz="8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1" name="Straight Arrow Connector 80"/>
          <p:cNvCxnSpPr>
            <a:stCxn id="37" idx="2"/>
            <a:endCxn id="78" idx="0"/>
          </p:cNvCxnSpPr>
          <p:nvPr/>
        </p:nvCxnSpPr>
        <p:spPr>
          <a:xfrm>
            <a:off x="7147616" y="3101201"/>
            <a:ext cx="0" cy="228600"/>
          </a:xfrm>
          <a:prstGeom prst="straightConnector1">
            <a:avLst/>
          </a:prstGeom>
          <a:ln w="9525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8" idx="2"/>
          </p:cNvCxnSpPr>
          <p:nvPr/>
        </p:nvCxnSpPr>
        <p:spPr>
          <a:xfrm flipH="1">
            <a:off x="7147615" y="3863201"/>
            <a:ext cx="1" cy="281049"/>
          </a:xfrm>
          <a:prstGeom prst="straightConnector1">
            <a:avLst/>
          </a:prstGeom>
          <a:ln w="9525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351810" y="1653746"/>
            <a:ext cx="490840" cy="169277"/>
          </a:xfrm>
          <a:prstGeom prst="rect">
            <a:avLst/>
          </a:prstGeom>
          <a:solidFill>
            <a:srgbClr val="003DAF"/>
          </a:solidFill>
          <a:ln w="31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PH" sz="500" b="1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Step AC01</a:t>
            </a:r>
            <a:endParaRPr lang="en-PH" sz="500" b="1" i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167252" y="1653746"/>
            <a:ext cx="513282" cy="169277"/>
          </a:xfrm>
          <a:prstGeom prst="rect">
            <a:avLst/>
          </a:prstGeom>
          <a:solidFill>
            <a:srgbClr val="003DAF"/>
          </a:solidFill>
          <a:ln w="31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PH" sz="500" b="1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Step RLS01</a:t>
            </a:r>
            <a:endParaRPr lang="en-PH" sz="500" b="1" i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365665" y="3016562"/>
            <a:ext cx="490840" cy="169277"/>
          </a:xfrm>
          <a:prstGeom prst="rect">
            <a:avLst/>
          </a:prstGeom>
          <a:solidFill>
            <a:srgbClr val="003DAF"/>
          </a:solidFill>
          <a:ln w="31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PH" sz="500" b="1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Step AC02</a:t>
            </a:r>
            <a:endParaRPr lang="en-PH" sz="500" b="1" i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170254" y="3778562"/>
            <a:ext cx="513282" cy="169277"/>
          </a:xfrm>
          <a:prstGeom prst="rect">
            <a:avLst/>
          </a:prstGeom>
          <a:solidFill>
            <a:srgbClr val="003DAF"/>
          </a:solidFill>
          <a:ln w="31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PH" sz="500" b="1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Step RLS02</a:t>
            </a:r>
            <a:endParaRPr lang="en-PH" sz="500" b="1" i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154206" y="4593011"/>
            <a:ext cx="513282" cy="169277"/>
          </a:xfrm>
          <a:prstGeom prst="rect">
            <a:avLst/>
          </a:prstGeom>
          <a:solidFill>
            <a:srgbClr val="003DAF"/>
          </a:solidFill>
          <a:ln w="31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PH" sz="500" b="1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Step RLS03</a:t>
            </a:r>
            <a:endParaRPr lang="en-PH" sz="500" b="1" i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398503" y="4581310"/>
            <a:ext cx="490840" cy="169277"/>
          </a:xfrm>
          <a:prstGeom prst="rect">
            <a:avLst/>
          </a:prstGeom>
          <a:solidFill>
            <a:srgbClr val="003DAF"/>
          </a:solidFill>
          <a:ln w="31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PH" sz="500" b="1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Step AC03</a:t>
            </a:r>
            <a:endParaRPr lang="en-PH" sz="500" b="1" i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Oval 91"/>
          <p:cNvSpPr/>
          <p:nvPr/>
        </p:nvSpPr>
        <p:spPr>
          <a:xfrm>
            <a:off x="3827641" y="4987291"/>
            <a:ext cx="45719" cy="45719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3" name="Oval 92"/>
          <p:cNvSpPr/>
          <p:nvPr/>
        </p:nvSpPr>
        <p:spPr>
          <a:xfrm>
            <a:off x="3944875" y="4987291"/>
            <a:ext cx="45719" cy="45719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Oval 93"/>
          <p:cNvSpPr/>
          <p:nvPr/>
        </p:nvSpPr>
        <p:spPr>
          <a:xfrm>
            <a:off x="4179343" y="4987291"/>
            <a:ext cx="45719" cy="4571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5" name="Oval 94"/>
          <p:cNvSpPr/>
          <p:nvPr/>
        </p:nvSpPr>
        <p:spPr>
          <a:xfrm>
            <a:off x="4062109" y="4987291"/>
            <a:ext cx="45719" cy="4571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6" name="Oval 95"/>
          <p:cNvSpPr/>
          <p:nvPr/>
        </p:nvSpPr>
        <p:spPr>
          <a:xfrm>
            <a:off x="4296577" y="4987291"/>
            <a:ext cx="45719" cy="4571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7" name="Oval 96"/>
          <p:cNvSpPr/>
          <p:nvPr/>
        </p:nvSpPr>
        <p:spPr>
          <a:xfrm>
            <a:off x="4413811" y="4987291"/>
            <a:ext cx="45719" cy="4571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8" name="Oval 97"/>
          <p:cNvSpPr/>
          <p:nvPr/>
        </p:nvSpPr>
        <p:spPr>
          <a:xfrm>
            <a:off x="4648279" y="4987291"/>
            <a:ext cx="45719" cy="4571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9" name="Oval 98"/>
          <p:cNvSpPr/>
          <p:nvPr/>
        </p:nvSpPr>
        <p:spPr>
          <a:xfrm>
            <a:off x="4531045" y="4987291"/>
            <a:ext cx="45719" cy="4571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0" name="Oval 99"/>
          <p:cNvSpPr/>
          <p:nvPr/>
        </p:nvSpPr>
        <p:spPr>
          <a:xfrm>
            <a:off x="4765514" y="4987291"/>
            <a:ext cx="45719" cy="4571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7918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685800" y="802969"/>
            <a:ext cx="3422028" cy="154018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/>
          </a:p>
        </p:txBody>
      </p:sp>
      <p:sp>
        <p:nvSpPr>
          <p:cNvPr id="18" name="TextBox 17"/>
          <p:cNvSpPr txBox="1"/>
          <p:nvPr/>
        </p:nvSpPr>
        <p:spPr>
          <a:xfrm>
            <a:off x="0" y="143206"/>
            <a:ext cx="4091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00" dirty="0" smtClean="0">
                <a:solidFill>
                  <a:srgbClr val="003DA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Step AC01: Create a Request:</a:t>
            </a:r>
            <a:endParaRPr lang="en-PH" sz="2400" dirty="0">
              <a:solidFill>
                <a:srgbClr val="003DA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827641" y="4987291"/>
            <a:ext cx="45719" cy="45719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0" name="Oval 29"/>
          <p:cNvSpPr/>
          <p:nvPr/>
        </p:nvSpPr>
        <p:spPr>
          <a:xfrm>
            <a:off x="3944875" y="4987291"/>
            <a:ext cx="45719" cy="45719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1" name="Oval 30"/>
          <p:cNvSpPr/>
          <p:nvPr/>
        </p:nvSpPr>
        <p:spPr>
          <a:xfrm>
            <a:off x="4179343" y="4987291"/>
            <a:ext cx="45719" cy="4571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2" name="Oval 31"/>
          <p:cNvSpPr/>
          <p:nvPr/>
        </p:nvSpPr>
        <p:spPr>
          <a:xfrm>
            <a:off x="4062109" y="4987291"/>
            <a:ext cx="45719" cy="45719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Oval 32"/>
          <p:cNvSpPr/>
          <p:nvPr/>
        </p:nvSpPr>
        <p:spPr>
          <a:xfrm>
            <a:off x="4296577" y="4987291"/>
            <a:ext cx="45719" cy="4571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/>
          <p:cNvSpPr/>
          <p:nvPr/>
        </p:nvSpPr>
        <p:spPr>
          <a:xfrm>
            <a:off x="4413811" y="4987291"/>
            <a:ext cx="45719" cy="4571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Oval 39"/>
          <p:cNvSpPr/>
          <p:nvPr/>
        </p:nvSpPr>
        <p:spPr>
          <a:xfrm>
            <a:off x="4648279" y="4987291"/>
            <a:ext cx="45719" cy="4571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3" name="Oval 42"/>
          <p:cNvSpPr/>
          <p:nvPr/>
        </p:nvSpPr>
        <p:spPr>
          <a:xfrm>
            <a:off x="4531045" y="4987291"/>
            <a:ext cx="45719" cy="4571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4" name="Oval 43"/>
          <p:cNvSpPr/>
          <p:nvPr/>
        </p:nvSpPr>
        <p:spPr>
          <a:xfrm>
            <a:off x="4765514" y="4987291"/>
            <a:ext cx="45719" cy="4571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798" y="1180810"/>
            <a:ext cx="2320919" cy="1009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978725" y="871717"/>
            <a:ext cx="29770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8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Using the top menu, click ‘Requests’ </a:t>
            </a:r>
            <a:r>
              <a:rPr lang="en-PH" sz="8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‘Create New Request’</a:t>
            </a:r>
            <a:endParaRPr lang="en-PH" sz="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839077" y="887361"/>
            <a:ext cx="184157" cy="184157"/>
          </a:xfrm>
          <a:prstGeom prst="ellipse">
            <a:avLst/>
          </a:prstGeom>
          <a:solidFill>
            <a:srgbClr val="003DAF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PH" sz="800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85800" y="2526119"/>
            <a:ext cx="8153400" cy="23316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/>
          </a:p>
        </p:txBody>
      </p:sp>
      <p:sp>
        <p:nvSpPr>
          <p:cNvPr id="49" name="TextBox 48"/>
          <p:cNvSpPr txBox="1"/>
          <p:nvPr/>
        </p:nvSpPr>
        <p:spPr>
          <a:xfrm>
            <a:off x="978725" y="2594867"/>
            <a:ext cx="76402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8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Select ‘Scholar Name’, ‘Category’ and ‘Details’ from the selections available.  Type in the Amount Requested and any other comments to help Real Life Staff decide.  </a:t>
            </a:r>
          </a:p>
          <a:p>
            <a:r>
              <a:rPr lang="en-PH" sz="8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Once done, click ‘Submit Request’.  (Hint: You can make multiple requests by clicking on the arrow icon on the right side to add new lines.)</a:t>
            </a:r>
            <a:endParaRPr lang="en-PH" sz="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839077" y="2610511"/>
            <a:ext cx="184157" cy="184157"/>
          </a:xfrm>
          <a:prstGeom prst="ellipse">
            <a:avLst/>
          </a:prstGeom>
          <a:solidFill>
            <a:srgbClr val="003DAF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156492" y="3017954"/>
            <a:ext cx="6840543" cy="1752963"/>
            <a:chOff x="28574" y="2190750"/>
            <a:chExt cx="9420226" cy="2414034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3066"/>
            <a:stretch/>
          </p:blipFill>
          <p:spPr bwMode="auto">
            <a:xfrm>
              <a:off x="28574" y="2190750"/>
              <a:ext cx="9420226" cy="8799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2637"/>
            <a:stretch/>
          </p:blipFill>
          <p:spPr bwMode="auto">
            <a:xfrm>
              <a:off x="28574" y="3057407"/>
              <a:ext cx="9420226" cy="1547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5" name="Elbow Connector 4"/>
          <p:cNvCxnSpPr>
            <a:stCxn id="45" idx="3"/>
            <a:endCxn id="48" idx="0"/>
          </p:cNvCxnSpPr>
          <p:nvPr/>
        </p:nvCxnSpPr>
        <p:spPr>
          <a:xfrm>
            <a:off x="4107828" y="1573060"/>
            <a:ext cx="654672" cy="953059"/>
          </a:xfrm>
          <a:prstGeom prst="bentConnector2">
            <a:avLst/>
          </a:prstGeom>
          <a:ln w="9525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02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0" y="143206"/>
            <a:ext cx="6187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00" dirty="0" smtClean="0">
                <a:solidFill>
                  <a:srgbClr val="003DA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Step AC02: View Open or Rejected Requests:</a:t>
            </a:r>
            <a:endParaRPr lang="en-PH" sz="2400" dirty="0">
              <a:solidFill>
                <a:srgbClr val="003DA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827641" y="4987291"/>
            <a:ext cx="45719" cy="45719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0" name="Oval 29"/>
          <p:cNvSpPr/>
          <p:nvPr/>
        </p:nvSpPr>
        <p:spPr>
          <a:xfrm>
            <a:off x="3944875" y="4987291"/>
            <a:ext cx="45719" cy="45719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1" name="Oval 30"/>
          <p:cNvSpPr/>
          <p:nvPr/>
        </p:nvSpPr>
        <p:spPr>
          <a:xfrm>
            <a:off x="4179343" y="4987291"/>
            <a:ext cx="45719" cy="45719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2" name="Oval 31"/>
          <p:cNvSpPr/>
          <p:nvPr/>
        </p:nvSpPr>
        <p:spPr>
          <a:xfrm>
            <a:off x="4062109" y="4987291"/>
            <a:ext cx="45719" cy="45719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Oval 32"/>
          <p:cNvSpPr/>
          <p:nvPr/>
        </p:nvSpPr>
        <p:spPr>
          <a:xfrm>
            <a:off x="4296577" y="4987291"/>
            <a:ext cx="45719" cy="4571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/>
          <p:cNvSpPr/>
          <p:nvPr/>
        </p:nvSpPr>
        <p:spPr>
          <a:xfrm>
            <a:off x="4413811" y="4987291"/>
            <a:ext cx="45719" cy="4571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Oval 39"/>
          <p:cNvSpPr/>
          <p:nvPr/>
        </p:nvSpPr>
        <p:spPr>
          <a:xfrm>
            <a:off x="4648279" y="4987291"/>
            <a:ext cx="45719" cy="4571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3" name="Oval 42"/>
          <p:cNvSpPr/>
          <p:nvPr/>
        </p:nvSpPr>
        <p:spPr>
          <a:xfrm>
            <a:off x="4531045" y="4987291"/>
            <a:ext cx="45719" cy="4571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4" name="Oval 43"/>
          <p:cNvSpPr/>
          <p:nvPr/>
        </p:nvSpPr>
        <p:spPr>
          <a:xfrm>
            <a:off x="4765514" y="4987291"/>
            <a:ext cx="45719" cy="4571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Rectangle 11"/>
          <p:cNvSpPr/>
          <p:nvPr/>
        </p:nvSpPr>
        <p:spPr>
          <a:xfrm>
            <a:off x="685800" y="802969"/>
            <a:ext cx="3422028" cy="154018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/>
          </a:p>
        </p:txBody>
      </p:sp>
      <p:sp>
        <p:nvSpPr>
          <p:cNvPr id="14" name="TextBox 13"/>
          <p:cNvSpPr txBox="1"/>
          <p:nvPr/>
        </p:nvSpPr>
        <p:spPr>
          <a:xfrm>
            <a:off x="978725" y="871717"/>
            <a:ext cx="31582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8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Using the top menu, click ‘Requests’ </a:t>
            </a:r>
            <a:r>
              <a:rPr lang="en-PH" sz="8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‘View My Active Requests’</a:t>
            </a:r>
            <a:endParaRPr lang="en-PH" sz="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39077" y="887361"/>
            <a:ext cx="184157" cy="184157"/>
          </a:xfrm>
          <a:prstGeom prst="ellipse">
            <a:avLst/>
          </a:prstGeom>
          <a:solidFill>
            <a:srgbClr val="003DAF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PH" sz="800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85800" y="2526119"/>
            <a:ext cx="8153400" cy="23316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/>
          </a:p>
        </p:txBody>
      </p:sp>
      <p:sp>
        <p:nvSpPr>
          <p:cNvPr id="17" name="TextBox 16"/>
          <p:cNvSpPr txBox="1"/>
          <p:nvPr/>
        </p:nvSpPr>
        <p:spPr>
          <a:xfrm>
            <a:off x="978725" y="2594867"/>
            <a:ext cx="780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8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Click on the tab ‘Open Requests’ to view the requests that are waiting for approval from Real Life Staff.  You can still cancel these tickets.</a:t>
            </a:r>
          </a:p>
          <a:p>
            <a:r>
              <a:rPr lang="en-PH" sz="8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Click on the tab ‘ Unapproved requests’ to view your Rejected requests.  Once you have seen rejected tickets and why they were rejected, you can ‘complete’ the request.</a:t>
            </a:r>
            <a:endParaRPr lang="en-PH" sz="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839077" y="2610511"/>
            <a:ext cx="184157" cy="184157"/>
          </a:xfrm>
          <a:prstGeom prst="ellipse">
            <a:avLst/>
          </a:prstGeom>
          <a:solidFill>
            <a:srgbClr val="003DAF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cxnSp>
        <p:nvCxnSpPr>
          <p:cNvPr id="23" name="Elbow Connector 22"/>
          <p:cNvCxnSpPr>
            <a:stCxn id="12" idx="3"/>
            <a:endCxn id="16" idx="0"/>
          </p:cNvCxnSpPr>
          <p:nvPr/>
        </p:nvCxnSpPr>
        <p:spPr>
          <a:xfrm>
            <a:off x="4107828" y="1573060"/>
            <a:ext cx="654672" cy="953059"/>
          </a:xfrm>
          <a:prstGeom prst="bentConnector2">
            <a:avLst/>
          </a:prstGeom>
          <a:ln w="9525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101" y="1117677"/>
            <a:ext cx="2535173" cy="1104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1739558" y="2984525"/>
            <a:ext cx="6222040" cy="1752724"/>
            <a:chOff x="2895600" y="2379238"/>
            <a:chExt cx="7212640" cy="2031772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513"/>
            <a:stretch/>
          </p:blipFill>
          <p:spPr bwMode="auto">
            <a:xfrm>
              <a:off x="2895600" y="2972858"/>
              <a:ext cx="7212640" cy="1438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Picture 3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3795"/>
            <a:stretch/>
          </p:blipFill>
          <p:spPr bwMode="auto">
            <a:xfrm>
              <a:off x="2895600" y="2379238"/>
              <a:ext cx="7212640" cy="593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1911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0" y="143206"/>
            <a:ext cx="5336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00" dirty="0" smtClean="0">
                <a:solidFill>
                  <a:srgbClr val="003DA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Step AC03: View Completed Requests:</a:t>
            </a:r>
            <a:endParaRPr lang="en-PH" sz="2400" dirty="0">
              <a:solidFill>
                <a:srgbClr val="003DA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827641" y="4987291"/>
            <a:ext cx="45719" cy="45719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0" name="Oval 29"/>
          <p:cNvSpPr/>
          <p:nvPr/>
        </p:nvSpPr>
        <p:spPr>
          <a:xfrm>
            <a:off x="3944875" y="4987291"/>
            <a:ext cx="45719" cy="45719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1" name="Oval 30"/>
          <p:cNvSpPr/>
          <p:nvPr/>
        </p:nvSpPr>
        <p:spPr>
          <a:xfrm>
            <a:off x="4179343" y="4987291"/>
            <a:ext cx="45719" cy="45719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2" name="Oval 31"/>
          <p:cNvSpPr/>
          <p:nvPr/>
        </p:nvSpPr>
        <p:spPr>
          <a:xfrm>
            <a:off x="4062109" y="4987291"/>
            <a:ext cx="45719" cy="45719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Oval 32"/>
          <p:cNvSpPr/>
          <p:nvPr/>
        </p:nvSpPr>
        <p:spPr>
          <a:xfrm>
            <a:off x="4296577" y="4987291"/>
            <a:ext cx="45719" cy="45719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/>
          <p:cNvSpPr/>
          <p:nvPr/>
        </p:nvSpPr>
        <p:spPr>
          <a:xfrm>
            <a:off x="4413811" y="4987291"/>
            <a:ext cx="45719" cy="4571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Oval 39"/>
          <p:cNvSpPr/>
          <p:nvPr/>
        </p:nvSpPr>
        <p:spPr>
          <a:xfrm>
            <a:off x="4648279" y="4987291"/>
            <a:ext cx="45719" cy="4571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3" name="Oval 42"/>
          <p:cNvSpPr/>
          <p:nvPr/>
        </p:nvSpPr>
        <p:spPr>
          <a:xfrm>
            <a:off x="4531045" y="4987291"/>
            <a:ext cx="45719" cy="4571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4" name="Oval 43"/>
          <p:cNvSpPr/>
          <p:nvPr/>
        </p:nvSpPr>
        <p:spPr>
          <a:xfrm>
            <a:off x="4765514" y="4987291"/>
            <a:ext cx="45719" cy="4571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Rectangle 12"/>
          <p:cNvSpPr/>
          <p:nvPr/>
        </p:nvSpPr>
        <p:spPr>
          <a:xfrm>
            <a:off x="685800" y="802969"/>
            <a:ext cx="3675582" cy="154018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/>
          </a:p>
        </p:txBody>
      </p:sp>
      <p:sp>
        <p:nvSpPr>
          <p:cNvPr id="14" name="TextBox 13"/>
          <p:cNvSpPr txBox="1"/>
          <p:nvPr/>
        </p:nvSpPr>
        <p:spPr>
          <a:xfrm>
            <a:off x="978725" y="871717"/>
            <a:ext cx="33826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8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Using the top menu, click ‘Requests’ </a:t>
            </a:r>
            <a:r>
              <a:rPr lang="en-PH" sz="8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‘View My Completed Requests’</a:t>
            </a:r>
            <a:endParaRPr lang="en-PH" sz="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39077" y="887361"/>
            <a:ext cx="184157" cy="184157"/>
          </a:xfrm>
          <a:prstGeom prst="ellipse">
            <a:avLst/>
          </a:prstGeom>
          <a:solidFill>
            <a:srgbClr val="003DAF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PH" sz="800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85800" y="2526119"/>
            <a:ext cx="8153400" cy="23316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/>
          </a:p>
        </p:txBody>
      </p:sp>
      <p:sp>
        <p:nvSpPr>
          <p:cNvPr id="17" name="TextBox 16"/>
          <p:cNvSpPr txBox="1"/>
          <p:nvPr/>
        </p:nvSpPr>
        <p:spPr>
          <a:xfrm>
            <a:off x="978725" y="2594867"/>
            <a:ext cx="74222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8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Click on the tab ‘Completed Requests’ to view the requests that have gone thru full processing.  You can view its history by clicking on the ‘View History’ button.</a:t>
            </a:r>
            <a:endParaRPr lang="en-PH" sz="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839077" y="2610511"/>
            <a:ext cx="184157" cy="184157"/>
          </a:xfrm>
          <a:prstGeom prst="ellipse">
            <a:avLst/>
          </a:prstGeom>
          <a:solidFill>
            <a:srgbClr val="003DAF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cxnSp>
        <p:nvCxnSpPr>
          <p:cNvPr id="20" name="Elbow Connector 19"/>
          <p:cNvCxnSpPr>
            <a:stCxn id="13" idx="3"/>
            <a:endCxn id="16" idx="0"/>
          </p:cNvCxnSpPr>
          <p:nvPr/>
        </p:nvCxnSpPr>
        <p:spPr>
          <a:xfrm>
            <a:off x="4361382" y="1573060"/>
            <a:ext cx="401118" cy="953059"/>
          </a:xfrm>
          <a:prstGeom prst="bentConnector2">
            <a:avLst/>
          </a:prstGeom>
          <a:ln w="9525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673" y="1135165"/>
            <a:ext cx="2463606" cy="1131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547" y="2933421"/>
            <a:ext cx="4648996" cy="1759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255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0" y="143206"/>
            <a:ext cx="3365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00" dirty="0" smtClean="0">
                <a:solidFill>
                  <a:srgbClr val="003DA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View Scholar Spending:</a:t>
            </a:r>
            <a:endParaRPr lang="en-PH" sz="2400" dirty="0">
              <a:solidFill>
                <a:srgbClr val="003DA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827641" y="4987291"/>
            <a:ext cx="45719" cy="45719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0" name="Oval 29"/>
          <p:cNvSpPr/>
          <p:nvPr/>
        </p:nvSpPr>
        <p:spPr>
          <a:xfrm>
            <a:off x="3944875" y="4987291"/>
            <a:ext cx="45719" cy="45719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1" name="Oval 30"/>
          <p:cNvSpPr/>
          <p:nvPr/>
        </p:nvSpPr>
        <p:spPr>
          <a:xfrm>
            <a:off x="4179343" y="4987291"/>
            <a:ext cx="45719" cy="45719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2" name="Oval 31"/>
          <p:cNvSpPr/>
          <p:nvPr/>
        </p:nvSpPr>
        <p:spPr>
          <a:xfrm>
            <a:off x="4062109" y="4987291"/>
            <a:ext cx="45719" cy="45719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Oval 32"/>
          <p:cNvSpPr/>
          <p:nvPr/>
        </p:nvSpPr>
        <p:spPr>
          <a:xfrm>
            <a:off x="4296577" y="4987291"/>
            <a:ext cx="45719" cy="45719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/>
          <p:cNvSpPr/>
          <p:nvPr/>
        </p:nvSpPr>
        <p:spPr>
          <a:xfrm>
            <a:off x="4413811" y="4987291"/>
            <a:ext cx="45719" cy="45719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Oval 39"/>
          <p:cNvSpPr/>
          <p:nvPr/>
        </p:nvSpPr>
        <p:spPr>
          <a:xfrm>
            <a:off x="4648279" y="4987291"/>
            <a:ext cx="45719" cy="4571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3" name="Oval 42"/>
          <p:cNvSpPr/>
          <p:nvPr/>
        </p:nvSpPr>
        <p:spPr>
          <a:xfrm>
            <a:off x="4531045" y="4987291"/>
            <a:ext cx="45719" cy="4571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4" name="Oval 43"/>
          <p:cNvSpPr/>
          <p:nvPr/>
        </p:nvSpPr>
        <p:spPr>
          <a:xfrm>
            <a:off x="4765514" y="4987291"/>
            <a:ext cx="45719" cy="4571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Rectangle 12"/>
          <p:cNvSpPr/>
          <p:nvPr/>
        </p:nvSpPr>
        <p:spPr>
          <a:xfrm>
            <a:off x="685800" y="802969"/>
            <a:ext cx="3675582" cy="154018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/>
          </a:p>
        </p:txBody>
      </p:sp>
      <p:sp>
        <p:nvSpPr>
          <p:cNvPr id="14" name="TextBox 13"/>
          <p:cNvSpPr txBox="1"/>
          <p:nvPr/>
        </p:nvSpPr>
        <p:spPr>
          <a:xfrm>
            <a:off x="978725" y="871717"/>
            <a:ext cx="32111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8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Using the top menu, click ‘Scholars’ </a:t>
            </a:r>
            <a:r>
              <a:rPr lang="en-PH" sz="8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‘View My Scholar Spending’</a:t>
            </a:r>
            <a:endParaRPr lang="en-PH" sz="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39077" y="887361"/>
            <a:ext cx="184157" cy="184157"/>
          </a:xfrm>
          <a:prstGeom prst="ellipse">
            <a:avLst/>
          </a:prstGeom>
          <a:solidFill>
            <a:srgbClr val="003DAF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PH" sz="800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85800" y="2526119"/>
            <a:ext cx="8153400" cy="23316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/>
          </a:p>
        </p:txBody>
      </p:sp>
      <p:sp>
        <p:nvSpPr>
          <p:cNvPr id="17" name="TextBox 16"/>
          <p:cNvSpPr txBox="1"/>
          <p:nvPr/>
        </p:nvSpPr>
        <p:spPr>
          <a:xfrm>
            <a:off x="978725" y="2594867"/>
            <a:ext cx="77877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8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listing of your scholars will be shown – with data on their spending levels.  A green bar (like below) means spending levels are in good shape.  Yellow/Red bars will be</a:t>
            </a:r>
          </a:p>
          <a:p>
            <a:r>
              <a:rPr lang="en-PH" sz="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PH" sz="8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hown  if the spending levels are near or over the threshold already. </a:t>
            </a:r>
            <a:endParaRPr lang="en-PH" sz="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839077" y="2610511"/>
            <a:ext cx="184157" cy="184157"/>
          </a:xfrm>
          <a:prstGeom prst="ellipse">
            <a:avLst/>
          </a:prstGeom>
          <a:solidFill>
            <a:srgbClr val="003DAF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cxnSp>
        <p:nvCxnSpPr>
          <p:cNvPr id="20" name="Elbow Connector 19"/>
          <p:cNvCxnSpPr>
            <a:stCxn id="13" idx="3"/>
            <a:endCxn id="16" idx="0"/>
          </p:cNvCxnSpPr>
          <p:nvPr/>
        </p:nvCxnSpPr>
        <p:spPr>
          <a:xfrm>
            <a:off x="4361382" y="1573060"/>
            <a:ext cx="401118" cy="953059"/>
          </a:xfrm>
          <a:prstGeom prst="bentConnector2">
            <a:avLst/>
          </a:prstGeom>
          <a:ln w="9525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843" y="1200150"/>
            <a:ext cx="2847975" cy="970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333" y="2940348"/>
            <a:ext cx="6806057" cy="1848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177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0" y="143206"/>
            <a:ext cx="3895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00" dirty="0" smtClean="0">
                <a:solidFill>
                  <a:srgbClr val="003DA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Input Liquidation Expenses:</a:t>
            </a:r>
            <a:endParaRPr lang="en-PH" sz="2400" dirty="0">
              <a:solidFill>
                <a:srgbClr val="003DA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827641" y="4987291"/>
            <a:ext cx="45719" cy="45719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0" name="Oval 29"/>
          <p:cNvSpPr/>
          <p:nvPr/>
        </p:nvSpPr>
        <p:spPr>
          <a:xfrm>
            <a:off x="3944875" y="4987291"/>
            <a:ext cx="45719" cy="45719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1" name="Oval 30"/>
          <p:cNvSpPr/>
          <p:nvPr/>
        </p:nvSpPr>
        <p:spPr>
          <a:xfrm>
            <a:off x="4179343" y="4987291"/>
            <a:ext cx="45719" cy="45719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2" name="Oval 31"/>
          <p:cNvSpPr/>
          <p:nvPr/>
        </p:nvSpPr>
        <p:spPr>
          <a:xfrm>
            <a:off x="4062109" y="4987291"/>
            <a:ext cx="45719" cy="45719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Oval 32"/>
          <p:cNvSpPr/>
          <p:nvPr/>
        </p:nvSpPr>
        <p:spPr>
          <a:xfrm>
            <a:off x="4296577" y="4987291"/>
            <a:ext cx="45719" cy="45719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/>
          <p:cNvSpPr/>
          <p:nvPr/>
        </p:nvSpPr>
        <p:spPr>
          <a:xfrm>
            <a:off x="4413811" y="4987291"/>
            <a:ext cx="45719" cy="45719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Oval 39"/>
          <p:cNvSpPr/>
          <p:nvPr/>
        </p:nvSpPr>
        <p:spPr>
          <a:xfrm>
            <a:off x="4648279" y="4987291"/>
            <a:ext cx="45719" cy="4571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3" name="Oval 42"/>
          <p:cNvSpPr/>
          <p:nvPr/>
        </p:nvSpPr>
        <p:spPr>
          <a:xfrm>
            <a:off x="4531045" y="4987291"/>
            <a:ext cx="45719" cy="45719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4" name="Oval 43"/>
          <p:cNvSpPr/>
          <p:nvPr/>
        </p:nvSpPr>
        <p:spPr>
          <a:xfrm>
            <a:off x="4765514" y="4987291"/>
            <a:ext cx="45719" cy="4571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Rectangle 12"/>
          <p:cNvSpPr/>
          <p:nvPr/>
        </p:nvSpPr>
        <p:spPr>
          <a:xfrm>
            <a:off x="685800" y="802969"/>
            <a:ext cx="3675582" cy="154018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/>
          </a:p>
        </p:txBody>
      </p:sp>
      <p:sp>
        <p:nvSpPr>
          <p:cNvPr id="14" name="TextBox 13"/>
          <p:cNvSpPr txBox="1"/>
          <p:nvPr/>
        </p:nvSpPr>
        <p:spPr>
          <a:xfrm>
            <a:off x="978725" y="871717"/>
            <a:ext cx="29803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8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Using the top menu, click ‘Liquidation’ </a:t>
            </a:r>
            <a:r>
              <a:rPr lang="en-PH" sz="8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‘Input My Expenses’</a:t>
            </a:r>
            <a:endParaRPr lang="en-PH" sz="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39077" y="887361"/>
            <a:ext cx="184157" cy="184157"/>
          </a:xfrm>
          <a:prstGeom prst="ellipse">
            <a:avLst/>
          </a:prstGeom>
          <a:solidFill>
            <a:srgbClr val="003DAF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PH" sz="800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85800" y="2526119"/>
            <a:ext cx="8153400" cy="23316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/>
          </a:p>
        </p:txBody>
      </p:sp>
      <p:sp>
        <p:nvSpPr>
          <p:cNvPr id="17" name="TextBox 16"/>
          <p:cNvSpPr txBox="1"/>
          <p:nvPr/>
        </p:nvSpPr>
        <p:spPr>
          <a:xfrm>
            <a:off x="978725" y="2594867"/>
            <a:ext cx="62392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8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Input the purpose of the expense, the amount, the expense date and any additional comments.  Once done, click ‘Submit Liquidation’.</a:t>
            </a:r>
            <a:endParaRPr lang="en-PH" sz="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839077" y="2610511"/>
            <a:ext cx="184157" cy="184157"/>
          </a:xfrm>
          <a:prstGeom prst="ellipse">
            <a:avLst/>
          </a:prstGeom>
          <a:solidFill>
            <a:srgbClr val="003DAF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cxnSp>
        <p:nvCxnSpPr>
          <p:cNvPr id="20" name="Elbow Connector 19"/>
          <p:cNvCxnSpPr>
            <a:stCxn id="13" idx="3"/>
            <a:endCxn id="16" idx="0"/>
          </p:cNvCxnSpPr>
          <p:nvPr/>
        </p:nvCxnSpPr>
        <p:spPr>
          <a:xfrm>
            <a:off x="4361382" y="1573060"/>
            <a:ext cx="401118" cy="953059"/>
          </a:xfrm>
          <a:prstGeom prst="bentConnector2">
            <a:avLst/>
          </a:prstGeom>
          <a:ln w="9525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374" y="1148293"/>
            <a:ext cx="2998626" cy="957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1947809" y="2840515"/>
            <a:ext cx="5943600" cy="1930296"/>
            <a:chOff x="2971800" y="1696849"/>
            <a:chExt cx="6629400" cy="2153022"/>
          </a:xfrm>
        </p:grpSpPr>
        <p:pic>
          <p:nvPicPr>
            <p:cNvPr id="6147" name="Picture 3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623"/>
            <a:stretch/>
          </p:blipFill>
          <p:spPr bwMode="auto">
            <a:xfrm>
              <a:off x="2971800" y="2526119"/>
              <a:ext cx="6629400" cy="1323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Picture 3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0260"/>
            <a:stretch/>
          </p:blipFill>
          <p:spPr bwMode="auto">
            <a:xfrm>
              <a:off x="2971800" y="1696849"/>
              <a:ext cx="6629400" cy="848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5263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0" y="143206"/>
            <a:ext cx="2863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00" dirty="0" smtClean="0">
                <a:solidFill>
                  <a:srgbClr val="003DA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View My Cash Flow:</a:t>
            </a:r>
            <a:endParaRPr lang="en-PH" sz="2400" dirty="0">
              <a:solidFill>
                <a:srgbClr val="003DA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827641" y="4987291"/>
            <a:ext cx="45719" cy="45719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0" name="Oval 29"/>
          <p:cNvSpPr/>
          <p:nvPr/>
        </p:nvSpPr>
        <p:spPr>
          <a:xfrm>
            <a:off x="3944875" y="4987291"/>
            <a:ext cx="45719" cy="45719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1" name="Oval 30"/>
          <p:cNvSpPr/>
          <p:nvPr/>
        </p:nvSpPr>
        <p:spPr>
          <a:xfrm>
            <a:off x="4179343" y="4987291"/>
            <a:ext cx="45719" cy="45719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2" name="Oval 31"/>
          <p:cNvSpPr/>
          <p:nvPr/>
        </p:nvSpPr>
        <p:spPr>
          <a:xfrm>
            <a:off x="4062109" y="4987291"/>
            <a:ext cx="45719" cy="45719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Oval 32"/>
          <p:cNvSpPr/>
          <p:nvPr/>
        </p:nvSpPr>
        <p:spPr>
          <a:xfrm>
            <a:off x="4296577" y="4987291"/>
            <a:ext cx="45719" cy="45719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/>
          <p:cNvSpPr/>
          <p:nvPr/>
        </p:nvSpPr>
        <p:spPr>
          <a:xfrm>
            <a:off x="4413811" y="4987291"/>
            <a:ext cx="45719" cy="45719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Oval 39"/>
          <p:cNvSpPr/>
          <p:nvPr/>
        </p:nvSpPr>
        <p:spPr>
          <a:xfrm>
            <a:off x="4648279" y="4987291"/>
            <a:ext cx="45719" cy="45719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3" name="Oval 42"/>
          <p:cNvSpPr/>
          <p:nvPr/>
        </p:nvSpPr>
        <p:spPr>
          <a:xfrm>
            <a:off x="4531045" y="4987291"/>
            <a:ext cx="45719" cy="45719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4" name="Oval 43"/>
          <p:cNvSpPr/>
          <p:nvPr/>
        </p:nvSpPr>
        <p:spPr>
          <a:xfrm>
            <a:off x="4765514" y="4987291"/>
            <a:ext cx="45719" cy="4571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Rectangle 11"/>
          <p:cNvSpPr/>
          <p:nvPr/>
        </p:nvSpPr>
        <p:spPr>
          <a:xfrm>
            <a:off x="685800" y="802969"/>
            <a:ext cx="3675582" cy="154018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/>
          </a:p>
        </p:txBody>
      </p:sp>
      <p:sp>
        <p:nvSpPr>
          <p:cNvPr id="13" name="TextBox 12"/>
          <p:cNvSpPr txBox="1"/>
          <p:nvPr/>
        </p:nvSpPr>
        <p:spPr>
          <a:xfrm>
            <a:off x="978725" y="871717"/>
            <a:ext cx="33153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8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Using the top menu, click ‘Liquidation’ </a:t>
            </a:r>
            <a:r>
              <a:rPr lang="en-PH" sz="8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‘View My Spending Report’</a:t>
            </a:r>
            <a:endParaRPr lang="en-PH" sz="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839077" y="887361"/>
            <a:ext cx="184157" cy="184157"/>
          </a:xfrm>
          <a:prstGeom prst="ellipse">
            <a:avLst/>
          </a:prstGeom>
          <a:solidFill>
            <a:srgbClr val="003DAF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PH" sz="800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5800" y="2526119"/>
            <a:ext cx="8153400" cy="23316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/>
          </a:p>
        </p:txBody>
      </p:sp>
      <p:sp>
        <p:nvSpPr>
          <p:cNvPr id="16" name="TextBox 15"/>
          <p:cNvSpPr txBox="1"/>
          <p:nvPr/>
        </p:nvSpPr>
        <p:spPr>
          <a:xfrm>
            <a:off x="978725" y="2594867"/>
            <a:ext cx="78646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8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running cash flow information of all your expenses and all the deposits from real Life will be shown.  The most recent transaction will be displayed as the top most entry.</a:t>
            </a:r>
            <a:endParaRPr lang="en-PH" sz="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839077" y="2610511"/>
            <a:ext cx="184157" cy="184157"/>
          </a:xfrm>
          <a:prstGeom prst="ellipse">
            <a:avLst/>
          </a:prstGeom>
          <a:solidFill>
            <a:srgbClr val="003DAF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cxnSp>
        <p:nvCxnSpPr>
          <p:cNvPr id="19" name="Elbow Connector 18"/>
          <p:cNvCxnSpPr>
            <a:stCxn id="12" idx="3"/>
            <a:endCxn id="15" idx="0"/>
          </p:cNvCxnSpPr>
          <p:nvPr/>
        </p:nvCxnSpPr>
        <p:spPr>
          <a:xfrm>
            <a:off x="4361382" y="1573060"/>
            <a:ext cx="401118" cy="953059"/>
          </a:xfrm>
          <a:prstGeom prst="bentConnector2">
            <a:avLst/>
          </a:prstGeom>
          <a:ln w="9525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45" y="1200150"/>
            <a:ext cx="3001483" cy="1024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449" y="2890889"/>
            <a:ext cx="4937036" cy="1873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152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1582</TotalTime>
  <Words>712</Words>
  <Application>Microsoft Office PowerPoint</Application>
  <PresentationFormat>On-screen Show (16:9)</PresentationFormat>
  <Paragraphs>97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Procter &amp; Gamble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Lanuza, Ivan</dc:creator>
  <cp:lastModifiedBy>Lanuza, Ivan</cp:lastModifiedBy>
  <cp:revision>90</cp:revision>
  <dcterms:created xsi:type="dcterms:W3CDTF">2014-04-15T08:57:52Z</dcterms:created>
  <dcterms:modified xsi:type="dcterms:W3CDTF">2014-05-03T15:27:34Z</dcterms:modified>
</cp:coreProperties>
</file>