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90" r:id="rId13"/>
    <p:sldId id="268" r:id="rId14"/>
    <p:sldId id="270" r:id="rId15"/>
    <p:sldId id="269" r:id="rId16"/>
    <p:sldId id="271" r:id="rId17"/>
    <p:sldId id="272" r:id="rId18"/>
    <p:sldId id="276" r:id="rId19"/>
    <p:sldId id="274" r:id="rId20"/>
    <p:sldId id="275" r:id="rId21"/>
    <p:sldId id="278" r:id="rId22"/>
    <p:sldId id="284" r:id="rId23"/>
    <p:sldId id="277" r:id="rId24"/>
    <p:sldId id="282" r:id="rId25"/>
    <p:sldId id="283" r:id="rId26"/>
    <p:sldId id="280" r:id="rId27"/>
    <p:sldId id="281"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855CB-3FD1-45B1-8A21-280AC4AAC99D}" v="20" dt="2023-09-08T10:52:01.206"/>
    <p1510:client id="{B93F113E-8EAD-4539-9C64-69B9E3C192BF}" v="30" dt="2023-09-08T10:46:12.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45" autoAdjust="0"/>
  </p:normalViewPr>
  <p:slideViewPr>
    <p:cSldViewPr snapToGrid="0">
      <p:cViewPr varScale="1">
        <p:scale>
          <a:sx n="54" d="100"/>
          <a:sy n="54" d="100"/>
        </p:scale>
        <p:origin x="1704" y="53"/>
      </p:cViewPr>
      <p:guideLst/>
    </p:cSldViewPr>
  </p:slideViewPr>
  <p:notesTextViewPr>
    <p:cViewPr>
      <p:scale>
        <a:sx n="1" d="1"/>
        <a:sy n="1" d="1"/>
      </p:scale>
      <p:origin x="0" y="0"/>
    </p:cViewPr>
  </p:notesTextViewPr>
  <p:sorterViewPr>
    <p:cViewPr varScale="1">
      <p:scale>
        <a:sx n="100" d="100"/>
        <a:sy n="100" d="100"/>
      </p:scale>
      <p:origin x="0" y="-8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Lili" userId="S::lily.liu@nus.edu.sg::2245bb86-087a-47c1-9adf-b245db236fe7" providerId="AD" clId="Web-{B93F113E-8EAD-4539-9C64-69B9E3C192BF}"/>
    <pc:docChg chg="modSld">
      <pc:chgData name="LIU Lili" userId="S::lily.liu@nus.edu.sg::2245bb86-087a-47c1-9adf-b245db236fe7" providerId="AD" clId="Web-{B93F113E-8EAD-4539-9C64-69B9E3C192BF}" dt="2023-09-08T10:46:12.935" v="5" actId="20577"/>
      <pc:docMkLst>
        <pc:docMk/>
      </pc:docMkLst>
      <pc:sldChg chg="modSp">
        <pc:chgData name="LIU Lili" userId="S::lily.liu@nus.edu.sg::2245bb86-087a-47c1-9adf-b245db236fe7" providerId="AD" clId="Web-{B93F113E-8EAD-4539-9C64-69B9E3C192BF}" dt="2023-09-08T10:46:12.935" v="5" actId="20577"/>
        <pc:sldMkLst>
          <pc:docMk/>
          <pc:sldMk cId="677255915" sldId="261"/>
        </pc:sldMkLst>
        <pc:spChg chg="mod">
          <ac:chgData name="LIU Lili" userId="S::lily.liu@nus.edu.sg::2245bb86-087a-47c1-9adf-b245db236fe7" providerId="AD" clId="Web-{B93F113E-8EAD-4539-9C64-69B9E3C192BF}" dt="2023-09-08T10:46:12.935" v="5" actId="20577"/>
          <ac:spMkLst>
            <pc:docMk/>
            <pc:sldMk cId="677255915" sldId="261"/>
            <ac:spMk id="3" creationId="{B4F62872-7296-769E-2716-B41DF214E12C}"/>
          </ac:spMkLst>
        </pc:spChg>
      </pc:sldChg>
      <pc:sldChg chg="modSp">
        <pc:chgData name="LIU Lili" userId="S::lily.liu@nus.edu.sg::2245bb86-087a-47c1-9adf-b245db236fe7" providerId="AD" clId="Web-{B93F113E-8EAD-4539-9C64-69B9E3C192BF}" dt="2023-09-08T10:45:09.870" v="1"/>
        <pc:sldMkLst>
          <pc:docMk/>
          <pc:sldMk cId="600441211" sldId="265"/>
        </pc:sldMkLst>
        <pc:graphicFrameChg chg="modGraphic">
          <ac:chgData name="LIU Lili" userId="S::lily.liu@nus.edu.sg::2245bb86-087a-47c1-9adf-b245db236fe7" providerId="AD" clId="Web-{B93F113E-8EAD-4539-9C64-69B9E3C192BF}" dt="2023-09-08T10:45:09.870" v="1"/>
          <ac:graphicFrameMkLst>
            <pc:docMk/>
            <pc:sldMk cId="600441211" sldId="265"/>
            <ac:graphicFrameMk id="4" creationId="{BF5942FD-28D1-77C5-8218-FD866FD1992D}"/>
          </ac:graphicFrameMkLst>
        </pc:graphicFrameChg>
      </pc:sldChg>
      <pc:sldChg chg="modSp">
        <pc:chgData name="LIU Lili" userId="S::lily.liu@nus.edu.sg::2245bb86-087a-47c1-9adf-b245db236fe7" providerId="AD" clId="Web-{B93F113E-8EAD-4539-9C64-69B9E3C192BF}" dt="2023-09-08T10:45:53.669" v="2" actId="20577"/>
        <pc:sldMkLst>
          <pc:docMk/>
          <pc:sldMk cId="1303870427" sldId="266"/>
        </pc:sldMkLst>
        <pc:spChg chg="mod">
          <ac:chgData name="LIU Lili" userId="S::lily.liu@nus.edu.sg::2245bb86-087a-47c1-9adf-b245db236fe7" providerId="AD" clId="Web-{B93F113E-8EAD-4539-9C64-69B9E3C192BF}" dt="2023-09-08T10:45:53.669" v="2" actId="20577"/>
          <ac:spMkLst>
            <pc:docMk/>
            <pc:sldMk cId="1303870427" sldId="266"/>
            <ac:spMk id="3" creationId="{9C47EF8A-ACED-22EC-ECCC-E8CE7084F6CC}"/>
          </ac:spMkLst>
        </pc:spChg>
      </pc:sldChg>
    </pc:docChg>
  </pc:docChgLst>
  <pc:docChgLst>
    <pc:chgData name="LIU Lili" userId="S::lily.liu@nus.edu.sg::2245bb86-087a-47c1-9adf-b245db236fe7" providerId="AD" clId="Web-{59A855CB-3FD1-45B1-8A21-280AC4AAC99D}"/>
    <pc:docChg chg="modSld">
      <pc:chgData name="LIU Lili" userId="S::lily.liu@nus.edu.sg::2245bb86-087a-47c1-9adf-b245db236fe7" providerId="AD" clId="Web-{59A855CB-3FD1-45B1-8A21-280AC4AAC99D}" dt="2023-09-08T10:52:01.206" v="19" actId="20577"/>
      <pc:docMkLst>
        <pc:docMk/>
      </pc:docMkLst>
      <pc:sldChg chg="modSp">
        <pc:chgData name="LIU Lili" userId="S::lily.liu@nus.edu.sg::2245bb86-087a-47c1-9adf-b245db236fe7" providerId="AD" clId="Web-{59A855CB-3FD1-45B1-8A21-280AC4AAC99D}" dt="2023-09-08T10:52:01.206" v="19" actId="20577"/>
        <pc:sldMkLst>
          <pc:docMk/>
          <pc:sldMk cId="1303870427" sldId="266"/>
        </pc:sldMkLst>
        <pc:spChg chg="mod">
          <ac:chgData name="LIU Lili" userId="S::lily.liu@nus.edu.sg::2245bb86-087a-47c1-9adf-b245db236fe7" providerId="AD" clId="Web-{59A855CB-3FD1-45B1-8A21-280AC4AAC99D}" dt="2023-09-08T10:52:01.206" v="19" actId="20577"/>
          <ac:spMkLst>
            <pc:docMk/>
            <pc:sldMk cId="1303870427" sldId="266"/>
            <ac:spMk id="3" creationId="{9C47EF8A-ACED-22EC-ECCC-E8CE7084F6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5951E-C8D2-4A70-A675-19455C0D3C6C}" type="datetimeFigureOut">
              <a:rPr lang="zh-CN" altLang="en-US" smtClean="0"/>
              <a:t>2023/9/11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C1E12-1B06-4084-9081-42CEB1762C34}" type="slidenum">
              <a:rPr lang="zh-CN" altLang="en-US" smtClean="0"/>
              <a:t>‹#›</a:t>
            </a:fld>
            <a:endParaRPr lang="zh-CN" altLang="en-US"/>
          </a:p>
        </p:txBody>
      </p:sp>
    </p:spTree>
    <p:extLst>
      <p:ext uri="{BB962C8B-B14F-4D97-AF65-F5344CB8AC3E}">
        <p14:creationId xmlns:p14="http://schemas.microsoft.com/office/powerpoint/2010/main" val="41132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a:t>Asset return represents the performance of a specific investment, typically subject to significant volatility due to individual characteristics, while market return reflects the overall performance of a broader market index and tends to be less volatile, encompassing a diverse range of investments such as the S&amp;P 500, FTSE 100, or MSCI World Index for various geographical markets.</a:t>
            </a:r>
          </a:p>
          <a:p>
            <a:endParaRPr lang="en-GB" altLang="zh-CN"/>
          </a:p>
          <a:p>
            <a:r>
              <a:rPr lang="en-GB" altLang="zh-CN" sz="1200" u="sng" strike="noStrike">
                <a:effectLst/>
                <a:latin typeface="Arial" panose="020B0604020202020204" pitchFamily="34" charset="0"/>
                <a:cs typeface="Arial" panose="020B0604020202020204" pitchFamily="34" charset="0"/>
              </a:rPr>
              <a:t>FTSE 100: </a:t>
            </a:r>
            <a:r>
              <a:rPr lang="en-GB" altLang="zh-CN" b="0" i="0">
                <a:solidFill>
                  <a:srgbClr val="374151"/>
                </a:solidFill>
                <a:effectLst/>
                <a:latin typeface="Söhne"/>
              </a:rPr>
              <a:t>Financial Times Stock Exchange 100 Index.</a:t>
            </a:r>
          </a:p>
          <a:p>
            <a:endParaRPr lang="en-SG" altLang="zh-CN"/>
          </a:p>
          <a:p>
            <a:r>
              <a:rPr lang="en-GB" altLang="zh-CN" sz="1200" u="sng" strike="noStrike">
                <a:effectLst/>
                <a:latin typeface="Arial" panose="020B0604020202020204" pitchFamily="34" charset="0"/>
                <a:cs typeface="Arial" panose="020B0604020202020204" pitchFamily="34" charset="0"/>
              </a:rPr>
              <a:t>MSCI: </a:t>
            </a:r>
            <a:r>
              <a:rPr lang="en-SG" altLang="zh-CN" b="0" i="0">
                <a:solidFill>
                  <a:srgbClr val="374151"/>
                </a:solidFill>
                <a:effectLst/>
                <a:latin typeface="Söhne"/>
              </a:rPr>
              <a:t>Morgan Stanley Capital International</a:t>
            </a:r>
          </a:p>
          <a:p>
            <a:r>
              <a:rPr lang="en-GB" altLang="zh-CN" b="0" i="0">
                <a:solidFill>
                  <a:srgbClr val="374151"/>
                </a:solidFill>
                <a:effectLst/>
                <a:latin typeface="Söhne"/>
              </a:rPr>
              <a:t>MSCI World Index is the "MSCI ACWI (All Country World Index) World Index.“</a:t>
            </a:r>
            <a:endParaRPr lang="en-SG" altLang="zh-CN" b="0" i="0">
              <a:solidFill>
                <a:srgbClr val="374151"/>
              </a:solidFill>
              <a:effectLst/>
              <a:latin typeface="Söhne"/>
            </a:endParaRPr>
          </a:p>
          <a:p>
            <a:endParaRPr lang="en-SG" altLang="zh-CN" b="0" i="0">
              <a:solidFill>
                <a:srgbClr val="374151"/>
              </a:solidFill>
              <a:effectLst/>
              <a:latin typeface="Söhne"/>
            </a:endParaRPr>
          </a:p>
          <a:p>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a:t>
            </a:fld>
            <a:endParaRPr lang="zh-CN" altLang="en-US"/>
          </a:p>
        </p:txBody>
      </p:sp>
    </p:spTree>
    <p:extLst>
      <p:ext uri="{BB962C8B-B14F-4D97-AF65-F5344CB8AC3E}">
        <p14:creationId xmlns:p14="http://schemas.microsoft.com/office/powerpoint/2010/main" val="230653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Fu </a:t>
            </a:r>
            <a:r>
              <a:rPr lang="en-US" altLang="zh-CN" sz="1800"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Rongrong</a:t>
            </a: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 Multimodal Learning for Portfolio Optimization using factor models</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Yuan Han - DRL for Portfolio Optimization (Join in at 6.30pm)</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279400" indent="266700" algn="just"/>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Leong Wei Ming - Optimizing Real Estate Portfolios</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Wang Lin - Advanced Fundamental Analysis for Stock Forecasting</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Wong Jia Jie - Multimodal Learning: Superior Returns in Equity</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pPr marL="342900" lvl="0" indent="-342900" algn="just">
              <a:buFont typeface="+mj-lt"/>
              <a:buAutoNum type="arabicPeriod"/>
            </a:pPr>
            <a:r>
              <a:rPr lang="en-US" altLang="zh-CN"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Zhao Xuan - Graph-Based Personalized Stock Recommendations</a:t>
            </a:r>
            <a:endParaRPr lang="zh-CN" altLang="zh-CN" sz="1800" dirty="0">
              <a:effectLst/>
              <a:latin typeface="DengXian" panose="02010600030101010101" pitchFamily="2" charset="-122"/>
              <a:ea typeface="DengXian" panose="02010600030101010101" pitchFamily="2" charset="-122"/>
              <a:cs typeface="Calibri" panose="020F0502020204030204" pitchFamily="34" charset="0"/>
            </a:endParaRP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10</a:t>
            </a:fld>
            <a:endParaRPr lang="zh-CN" altLang="en-US"/>
          </a:p>
        </p:txBody>
      </p:sp>
    </p:spTree>
    <p:extLst>
      <p:ext uri="{BB962C8B-B14F-4D97-AF65-F5344CB8AC3E}">
        <p14:creationId xmlns:p14="http://schemas.microsoft.com/office/powerpoint/2010/main" val="103322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Utilize strategies like dark pools, algorithmic trading, and hidden orders to incrementally acquire assets while avoiding high trading volumes, thereby enhancing trading confidentiality.</a:t>
            </a:r>
          </a:p>
          <a:p>
            <a:endParaRPr lang="en-GB" altLang="zh-CN" b="0" i="0" dirty="0">
              <a:solidFill>
                <a:srgbClr val="374151"/>
              </a:solidFill>
              <a:effectLst/>
              <a:latin typeface="Söhne"/>
            </a:endParaRPr>
          </a:p>
          <a:p>
            <a:r>
              <a:rPr lang="en-SG" altLang="zh-CN" b="1" dirty="0">
                <a:effectLst/>
              </a:rPr>
              <a:t>Risk Management</a:t>
            </a:r>
            <a:br>
              <a:rPr lang="en-SG" altLang="zh-CN" dirty="0"/>
            </a:br>
            <a:r>
              <a:rPr lang="en-GB" altLang="zh-CN" b="0" i="0" dirty="0">
                <a:solidFill>
                  <a:srgbClr val="374151"/>
                </a:solidFill>
                <a:effectLst/>
                <a:latin typeface="Söhne"/>
              </a:rPr>
              <a:t>Implement risk management tools to monitor and control market exposure while executing trades incrementally.</a:t>
            </a:r>
          </a:p>
          <a:p>
            <a:endParaRPr lang="en-GB" altLang="zh-CN" b="0" i="0" dirty="0">
              <a:solidFill>
                <a:srgbClr val="374151"/>
              </a:solidFill>
              <a:effectLst/>
              <a:latin typeface="Söhne"/>
            </a:endParaRPr>
          </a:p>
          <a:p>
            <a:r>
              <a:rPr lang="en-GB" altLang="zh-CN" b="0" i="0" dirty="0">
                <a:solidFill>
                  <a:srgbClr val="374151"/>
                </a:solidFill>
                <a:effectLst/>
                <a:latin typeface="Söhne"/>
              </a:rPr>
              <a:t>These strategies help you buy assets in a way that maintains confidentiality and minimizes market impact when dealing with large trading volumes.</a:t>
            </a:r>
          </a:p>
          <a:p>
            <a:endParaRPr lang="en-SG" altLang="zh-CN" dirty="0"/>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11</a:t>
            </a:fld>
            <a:endParaRPr lang="zh-CN" altLang="en-US"/>
          </a:p>
        </p:txBody>
      </p:sp>
    </p:spTree>
    <p:extLst>
      <p:ext uri="{BB962C8B-B14F-4D97-AF65-F5344CB8AC3E}">
        <p14:creationId xmlns:p14="http://schemas.microsoft.com/office/powerpoint/2010/main" val="250922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The VWAP (Volume Weighted Average Price) algorithmic trading strategy is designed to execute trades while minimizing the market impact, which includes keeping the trading activity as discreet as possible. To improve trading secrecy in a VWAP strategy, you can consider the following adjustments:</a:t>
            </a:r>
            <a:endParaRPr lang="en-SG" altLang="zh-CN" b="0" i="0" dirty="0">
              <a:solidFill>
                <a:srgbClr val="374151"/>
              </a:solidFill>
              <a:effectLst/>
              <a:latin typeface="Söhne"/>
            </a:endParaRPr>
          </a:p>
          <a:p>
            <a:endParaRPr lang="en-SG" altLang="zh-CN" b="0" i="0" dirty="0">
              <a:solidFill>
                <a:srgbClr val="374151"/>
              </a:solidFill>
              <a:effectLst/>
              <a:latin typeface="Söhne"/>
            </a:endParaRPr>
          </a:p>
          <a:p>
            <a:r>
              <a:rPr lang="en-SG" altLang="zh-CN" b="0" i="0" dirty="0">
                <a:solidFill>
                  <a:srgbClr val="374151"/>
                </a:solidFill>
                <a:effectLst/>
                <a:latin typeface="Söhne"/>
              </a:rPr>
              <a:t>To enhance trading secrecy in a VWAP algorithmic trading strategy, consider tactics such as time slicing, iceberg orders, randomization, dark pools, adaptive algorithms, customized participation rates, limit orders, post-trade analysis, risk management, and choosing a specialized broker.</a:t>
            </a:r>
          </a:p>
          <a:p>
            <a:endParaRPr lang="en-SG" altLang="zh-CN" b="0" i="0" dirty="0">
              <a:solidFill>
                <a:srgbClr val="374151"/>
              </a:solidFill>
              <a:effectLst/>
              <a:latin typeface="Söhne"/>
            </a:endParaRPr>
          </a:p>
          <a:p>
            <a:r>
              <a:rPr lang="en-GB" altLang="zh-CN" b="0" i="0" dirty="0">
                <a:solidFill>
                  <a:srgbClr val="374151"/>
                </a:solidFill>
                <a:effectLst/>
                <a:latin typeface="Söhne"/>
              </a:rPr>
              <a:t>These adjustments can help VWAP traders maintain confidentiality while executing their trading strategies.</a:t>
            </a:r>
            <a:endParaRPr lang="en-SG" altLang="zh-CN" b="0" i="0" dirty="0">
              <a:solidFill>
                <a:srgbClr val="374151"/>
              </a:solidFill>
              <a:effectLst/>
              <a:latin typeface="Söhne"/>
            </a:endParaRPr>
          </a:p>
          <a:p>
            <a:endParaRPr lang="en-SG" altLang="zh-CN" b="0" i="0" dirty="0">
              <a:solidFill>
                <a:srgbClr val="374151"/>
              </a:solidFill>
              <a:effectLst/>
              <a:latin typeface="Söhne"/>
            </a:endParaRPr>
          </a:p>
          <a:p>
            <a:r>
              <a:rPr lang="en-GB" altLang="zh-CN" b="0" i="0" dirty="0">
                <a:solidFill>
                  <a:srgbClr val="374151"/>
                </a:solidFill>
                <a:effectLst/>
                <a:latin typeface="Söhne"/>
              </a:rPr>
              <a:t>Remember that while these adjustments can help improve trading secrecy in a VWAP strategy, no strategy can guarantee complete anonymity. It's essential to strike a balance between secrecy and execution efficiency, as overly secretive strategies might lead to poor execution or missed opportunities. Additionally, always consider compliance with market regulations and best execution principles when implementing trading strategies.</a:t>
            </a: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pPr algn="l"/>
            <a:r>
              <a:rPr lang="en-GB" altLang="zh-CN" b="0" i="0" dirty="0">
                <a:solidFill>
                  <a:srgbClr val="374151"/>
                </a:solidFill>
                <a:effectLst/>
                <a:latin typeface="Söhne"/>
              </a:rPr>
              <a:t>The VWAP (Volume Weighted Average Price) algorithmic trading strategy is designed to execute trades while minimizing the market impact, which includes keeping the trading activity as discreet as possible. To improve trading secrecy in a VWAP strategy, you can consider the following adjustments:</a:t>
            </a:r>
          </a:p>
          <a:p>
            <a:pPr algn="l">
              <a:buFont typeface="+mj-lt"/>
              <a:buAutoNum type="arabicPeriod"/>
            </a:pPr>
            <a:r>
              <a:rPr lang="en-GB" altLang="zh-CN" b="1" i="0" dirty="0">
                <a:solidFill>
                  <a:srgbClr val="374151"/>
                </a:solidFill>
                <a:effectLst/>
                <a:latin typeface="Söhne"/>
              </a:rPr>
              <a:t>Time Slicing:</a:t>
            </a:r>
            <a:r>
              <a:rPr lang="en-GB" altLang="zh-CN" b="0" i="0" dirty="0">
                <a:solidFill>
                  <a:srgbClr val="374151"/>
                </a:solidFill>
                <a:effectLst/>
                <a:latin typeface="Söhne"/>
              </a:rPr>
              <a:t> Break down your order into smaller slices and execute them at different time intervals throughout the trading day. This helps avoid large, noticeable trades that can move the market.</a:t>
            </a:r>
          </a:p>
          <a:p>
            <a:pPr algn="l">
              <a:buFont typeface="+mj-lt"/>
              <a:buAutoNum type="arabicPeriod"/>
            </a:pPr>
            <a:r>
              <a:rPr lang="en-GB" altLang="zh-CN" b="1" i="0" dirty="0">
                <a:solidFill>
                  <a:srgbClr val="374151"/>
                </a:solidFill>
                <a:effectLst/>
                <a:latin typeface="Söhne"/>
              </a:rPr>
              <a:t>Iceberg Orders:</a:t>
            </a:r>
            <a:r>
              <a:rPr lang="en-GB" altLang="zh-CN" b="0" i="0" dirty="0">
                <a:solidFill>
                  <a:srgbClr val="374151"/>
                </a:solidFill>
                <a:effectLst/>
                <a:latin typeface="Söhne"/>
              </a:rPr>
              <a:t> Use iceberg orders to hide the true size of your order. An iceberg order only displays a portion of your total order size to the market, keeping the rest hidden.</a:t>
            </a:r>
          </a:p>
          <a:p>
            <a:pPr algn="l">
              <a:buFont typeface="+mj-lt"/>
              <a:buAutoNum type="arabicPeriod"/>
            </a:pPr>
            <a:r>
              <a:rPr lang="en-GB" altLang="zh-CN" b="1" i="0" dirty="0">
                <a:solidFill>
                  <a:srgbClr val="374151"/>
                </a:solidFill>
                <a:effectLst/>
                <a:latin typeface="Söhne"/>
              </a:rPr>
              <a:t>Randomization:</a:t>
            </a:r>
            <a:r>
              <a:rPr lang="en-GB" altLang="zh-CN" b="0" i="0" dirty="0">
                <a:solidFill>
                  <a:srgbClr val="374151"/>
                </a:solidFill>
                <a:effectLst/>
                <a:latin typeface="Söhne"/>
              </a:rPr>
              <a:t> Add an element of randomness to the execution timing. This can make it harder for other market participants to detect your trading pattern.</a:t>
            </a:r>
          </a:p>
          <a:p>
            <a:pPr algn="l">
              <a:buFont typeface="+mj-lt"/>
              <a:buAutoNum type="arabicPeriod"/>
            </a:pPr>
            <a:r>
              <a:rPr lang="en-GB" altLang="zh-CN" b="1" i="0" dirty="0">
                <a:solidFill>
                  <a:srgbClr val="374151"/>
                </a:solidFill>
                <a:effectLst/>
                <a:latin typeface="Söhne"/>
              </a:rPr>
              <a:t>Dark Pools:</a:t>
            </a:r>
            <a:r>
              <a:rPr lang="en-GB" altLang="zh-CN" b="0" i="0" dirty="0">
                <a:solidFill>
                  <a:srgbClr val="374151"/>
                </a:solidFill>
                <a:effectLst/>
                <a:latin typeface="Söhne"/>
              </a:rPr>
              <a:t> Execute a portion of your order in dark pools or alternative trading systems that offer anonymity. Dark pools are designed to conceal order information from the public order book.</a:t>
            </a:r>
          </a:p>
          <a:p>
            <a:pPr algn="l">
              <a:buFont typeface="+mj-lt"/>
              <a:buAutoNum type="arabicPeriod"/>
            </a:pPr>
            <a:r>
              <a:rPr lang="en-GB" altLang="zh-CN" b="1" i="0" dirty="0">
                <a:solidFill>
                  <a:srgbClr val="374151"/>
                </a:solidFill>
                <a:effectLst/>
                <a:latin typeface="Söhne"/>
              </a:rPr>
              <a:t>Adaptive Algorithms:</a:t>
            </a:r>
            <a:r>
              <a:rPr lang="en-GB" altLang="zh-CN" b="0" i="0" dirty="0">
                <a:solidFill>
                  <a:srgbClr val="374151"/>
                </a:solidFill>
                <a:effectLst/>
                <a:latin typeface="Söhne"/>
              </a:rPr>
              <a:t> Use adaptive VWAP algorithms that adjust their trading pace based on market conditions. This helps in staying flexible and adapting to changing liquidity.</a:t>
            </a:r>
          </a:p>
          <a:p>
            <a:pPr algn="l">
              <a:buFont typeface="+mj-lt"/>
              <a:buAutoNum type="arabicPeriod"/>
            </a:pPr>
            <a:r>
              <a:rPr lang="en-GB" altLang="zh-CN" b="1" i="0" dirty="0">
                <a:solidFill>
                  <a:srgbClr val="374151"/>
                </a:solidFill>
                <a:effectLst/>
                <a:latin typeface="Söhne"/>
              </a:rPr>
              <a:t>Customized Participation Rates:</a:t>
            </a:r>
            <a:r>
              <a:rPr lang="en-GB" altLang="zh-CN" b="0" i="0" dirty="0">
                <a:solidFill>
                  <a:srgbClr val="374151"/>
                </a:solidFill>
                <a:effectLst/>
                <a:latin typeface="Söhne"/>
              </a:rPr>
              <a:t> Customize your participation rates based on the stock's trading characteristics and market conditions. Reduce participation rates in volatile markets and increase them in more stable ones.</a:t>
            </a:r>
          </a:p>
          <a:p>
            <a:pPr algn="l">
              <a:buFont typeface="+mj-lt"/>
              <a:buAutoNum type="arabicPeriod"/>
            </a:pPr>
            <a:r>
              <a:rPr lang="en-GB" altLang="zh-CN" b="1" i="0" dirty="0">
                <a:solidFill>
                  <a:srgbClr val="374151"/>
                </a:solidFill>
                <a:effectLst/>
                <a:latin typeface="Söhne"/>
              </a:rPr>
              <a:t>Limit Orders:</a:t>
            </a:r>
            <a:r>
              <a:rPr lang="en-GB" altLang="zh-CN" b="0" i="0" dirty="0">
                <a:solidFill>
                  <a:srgbClr val="374151"/>
                </a:solidFill>
                <a:effectLst/>
                <a:latin typeface="Söhne"/>
              </a:rPr>
              <a:t> Instead of market orders, consider using limit orders. This allows you to specify the price at which you are willing to buy or sell, which can help in executing trades at better prices.</a:t>
            </a:r>
          </a:p>
          <a:p>
            <a:pPr algn="l">
              <a:buFont typeface="+mj-lt"/>
              <a:buAutoNum type="arabicPeriod"/>
            </a:pPr>
            <a:r>
              <a:rPr lang="en-GB" altLang="zh-CN" b="1" i="0" dirty="0">
                <a:solidFill>
                  <a:srgbClr val="374151"/>
                </a:solidFill>
                <a:effectLst/>
                <a:latin typeface="Söhne"/>
              </a:rPr>
              <a:t>Post-Trade Analysis:</a:t>
            </a:r>
            <a:r>
              <a:rPr lang="en-GB" altLang="zh-CN" b="0" i="0" dirty="0">
                <a:solidFill>
                  <a:srgbClr val="374151"/>
                </a:solidFill>
                <a:effectLst/>
                <a:latin typeface="Söhne"/>
              </a:rPr>
              <a:t> Continuously monitor and </a:t>
            </a:r>
            <a:r>
              <a:rPr lang="en-GB" altLang="zh-CN" b="0" i="0" dirty="0" err="1">
                <a:solidFill>
                  <a:srgbClr val="374151"/>
                </a:solidFill>
                <a:effectLst/>
                <a:latin typeface="Söhne"/>
              </a:rPr>
              <a:t>analyze</a:t>
            </a:r>
            <a:r>
              <a:rPr lang="en-GB" altLang="zh-CN" b="0" i="0" dirty="0">
                <a:solidFill>
                  <a:srgbClr val="374151"/>
                </a:solidFill>
                <a:effectLst/>
                <a:latin typeface="Söhne"/>
              </a:rPr>
              <a:t> your trading patterns to identify any detectable patterns or irregularities. Adjust your strategy accordingly.</a:t>
            </a:r>
          </a:p>
          <a:p>
            <a:pPr algn="l">
              <a:buFont typeface="+mj-lt"/>
              <a:buAutoNum type="arabicPeriod"/>
            </a:pPr>
            <a:r>
              <a:rPr lang="en-GB" altLang="zh-CN" b="1" i="0" dirty="0">
                <a:solidFill>
                  <a:srgbClr val="374151"/>
                </a:solidFill>
                <a:effectLst/>
                <a:latin typeface="Söhne"/>
              </a:rPr>
              <a:t>Risk Management:</a:t>
            </a:r>
            <a:r>
              <a:rPr lang="en-GB" altLang="zh-CN" b="0" i="0" dirty="0">
                <a:solidFill>
                  <a:srgbClr val="374151"/>
                </a:solidFill>
                <a:effectLst/>
                <a:latin typeface="Söhne"/>
              </a:rPr>
              <a:t> Implement risk management controls to prevent unexpected trading </a:t>
            </a:r>
            <a:r>
              <a:rPr lang="en-GB" altLang="zh-CN" b="0" i="0" dirty="0" err="1">
                <a:solidFill>
                  <a:srgbClr val="374151"/>
                </a:solidFill>
                <a:effectLst/>
                <a:latin typeface="Söhne"/>
              </a:rPr>
              <a:t>behavior</a:t>
            </a:r>
            <a:r>
              <a:rPr lang="en-GB" altLang="zh-CN" b="0" i="0" dirty="0">
                <a:solidFill>
                  <a:srgbClr val="374151"/>
                </a:solidFill>
                <a:effectLst/>
                <a:latin typeface="Söhne"/>
              </a:rPr>
              <a:t> that might reveal your intentions.</a:t>
            </a:r>
          </a:p>
          <a:p>
            <a:pPr algn="l">
              <a:buFont typeface="+mj-lt"/>
              <a:buAutoNum type="arabicPeriod"/>
            </a:pPr>
            <a:r>
              <a:rPr lang="en-GB" altLang="zh-CN" b="1" i="0" dirty="0">
                <a:solidFill>
                  <a:srgbClr val="374151"/>
                </a:solidFill>
                <a:effectLst/>
                <a:latin typeface="Söhne"/>
              </a:rPr>
              <a:t>Broker Selection:</a:t>
            </a:r>
            <a:r>
              <a:rPr lang="en-GB" altLang="zh-CN" b="0" i="0" dirty="0">
                <a:solidFill>
                  <a:srgbClr val="374151"/>
                </a:solidFill>
                <a:effectLst/>
                <a:latin typeface="Söhne"/>
              </a:rPr>
              <a:t> Choose a broker that specializes in VWAP trading and offers tools and services designed to maintain trading secrecy.</a:t>
            </a:r>
          </a:p>
          <a:p>
            <a:pPr algn="l"/>
            <a:r>
              <a:rPr lang="en-GB" altLang="zh-CN" b="0" i="0" dirty="0">
                <a:solidFill>
                  <a:srgbClr val="374151"/>
                </a:solidFill>
                <a:effectLst/>
                <a:latin typeface="Söhne"/>
              </a:rPr>
              <a:t>Remember that while these adjustments can help improve trading secrecy in a VWAP strategy, no strategy can guarantee complete anonymity. It's essential to strike a balance between secrecy and execution efficiency, as overly secretive strategies might lead to poor execution or missed opportunities. Additionally, always consider compliance with market regulations and best execution principles when implementing trading strategies.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12</a:t>
            </a:fld>
            <a:endParaRPr lang="zh-CN" altLang="en-US"/>
          </a:p>
        </p:txBody>
      </p:sp>
    </p:spTree>
    <p:extLst>
      <p:ext uri="{BB962C8B-B14F-4D97-AF65-F5344CB8AC3E}">
        <p14:creationId xmlns:p14="http://schemas.microsoft.com/office/powerpoint/2010/main" val="399570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altLang="zh-CN" b="0" i="0" dirty="0">
                <a:solidFill>
                  <a:srgbClr val="374151"/>
                </a:solidFill>
                <a:effectLst/>
                <a:latin typeface="Söhne"/>
              </a:rPr>
              <a:t>This strategy aims to buy or sell an asset over a specific time period while minimizing market impact. Here's how it works:</a:t>
            </a:r>
          </a:p>
          <a:p>
            <a:pPr algn="l"/>
            <a:r>
              <a:rPr lang="en-GB" altLang="zh-CN" b="1" i="0" dirty="0">
                <a:solidFill>
                  <a:srgbClr val="374151"/>
                </a:solidFill>
                <a:effectLst/>
                <a:latin typeface="Söhne"/>
              </a:rPr>
              <a:t>Objective</a:t>
            </a:r>
            <a:r>
              <a:rPr lang="en-GB" altLang="zh-CN" b="0" i="0" dirty="0">
                <a:solidFill>
                  <a:srgbClr val="374151"/>
                </a:solidFill>
                <a:effectLst/>
                <a:latin typeface="Söhne"/>
              </a:rPr>
              <a:t>: Accumulate a large position in an asset while keeping the order execution discreet to avoid impacting the market price.</a:t>
            </a:r>
          </a:p>
          <a:p>
            <a:pPr algn="l"/>
            <a:r>
              <a:rPr lang="en-GB" altLang="zh-CN" b="1" i="0" dirty="0">
                <a:solidFill>
                  <a:srgbClr val="374151"/>
                </a:solidFill>
                <a:effectLst/>
                <a:latin typeface="Söhne"/>
              </a:rPr>
              <a:t>Algorithmic Steps</a:t>
            </a:r>
            <a:r>
              <a:rPr lang="en-GB" altLang="zh-CN" b="0" i="0" dirty="0">
                <a:solidFill>
                  <a:srgbClr val="374151"/>
                </a:solidFill>
                <a:effectLst/>
                <a:latin typeface="Söhne"/>
              </a:rPr>
              <a:t>:</a:t>
            </a:r>
          </a:p>
          <a:p>
            <a:pPr algn="l">
              <a:buFont typeface="+mj-lt"/>
              <a:buAutoNum type="arabicPeriod"/>
            </a:pPr>
            <a:r>
              <a:rPr lang="en-GB" altLang="zh-CN" b="1" i="0" dirty="0">
                <a:solidFill>
                  <a:srgbClr val="374151"/>
                </a:solidFill>
                <a:effectLst/>
                <a:latin typeface="Söhne"/>
              </a:rPr>
              <a:t>Define the Time Frame</a:t>
            </a:r>
            <a:r>
              <a:rPr lang="en-GB" altLang="zh-CN" b="0" i="0" dirty="0">
                <a:solidFill>
                  <a:srgbClr val="374151"/>
                </a:solidFill>
                <a:effectLst/>
                <a:latin typeface="Söhne"/>
              </a:rPr>
              <a:t>: Specify the time frame over which you want to accumulate the asset, such as a day or a week.</a:t>
            </a:r>
          </a:p>
          <a:p>
            <a:pPr algn="l">
              <a:buFont typeface="+mj-lt"/>
              <a:buAutoNum type="arabicPeriod"/>
            </a:pPr>
            <a:r>
              <a:rPr lang="en-GB" altLang="zh-CN" b="1" i="0" dirty="0">
                <a:solidFill>
                  <a:srgbClr val="374151"/>
                </a:solidFill>
                <a:effectLst/>
                <a:latin typeface="Söhne"/>
              </a:rPr>
              <a:t>Calculate VWAP</a:t>
            </a:r>
            <a:r>
              <a:rPr lang="en-GB" altLang="zh-CN" b="0" i="0" dirty="0">
                <a:solidFill>
                  <a:srgbClr val="374151"/>
                </a:solidFill>
                <a:effectLst/>
                <a:latin typeface="Söhne"/>
              </a:rPr>
              <a:t>: Calculate the VWAP for the asset over the defined time frame. VWAP is the average price of all trades in a given period, weighted by their trading volume.</a:t>
            </a:r>
          </a:p>
          <a:p>
            <a:pPr algn="l">
              <a:buFont typeface="+mj-lt"/>
              <a:buAutoNum type="arabicPeriod"/>
            </a:pPr>
            <a:r>
              <a:rPr lang="en-GB" altLang="zh-CN" b="1" i="0" dirty="0">
                <a:solidFill>
                  <a:srgbClr val="374151"/>
                </a:solidFill>
                <a:effectLst/>
                <a:latin typeface="Söhne"/>
              </a:rPr>
              <a:t>Set Participation Rate</a:t>
            </a:r>
            <a:r>
              <a:rPr lang="en-GB" altLang="zh-CN" b="0" i="0" dirty="0">
                <a:solidFill>
                  <a:srgbClr val="374151"/>
                </a:solidFill>
                <a:effectLst/>
                <a:latin typeface="Söhne"/>
              </a:rPr>
              <a:t>: Determine the rate at which you want to participate in the market. For discreet accumulation, this rate should be low to avoid drawing attention.</a:t>
            </a:r>
          </a:p>
          <a:p>
            <a:pPr algn="l">
              <a:buFont typeface="+mj-lt"/>
              <a:buAutoNum type="arabicPeriod"/>
            </a:pPr>
            <a:r>
              <a:rPr lang="en-GB" altLang="zh-CN" b="1" i="0" dirty="0">
                <a:solidFill>
                  <a:srgbClr val="374151"/>
                </a:solidFill>
                <a:effectLst/>
                <a:latin typeface="Söhne"/>
              </a:rPr>
              <a:t>Execute Orders</a:t>
            </a:r>
            <a:r>
              <a:rPr lang="en-GB" altLang="zh-CN" b="0" i="0" dirty="0">
                <a:solidFill>
                  <a:srgbClr val="374151"/>
                </a:solidFill>
                <a:effectLst/>
                <a:latin typeface="Söhne"/>
              </a:rPr>
              <a:t>: Break down the order into smaller orders, typically executed as limit orders at or near the calculated VWAP. These orders are placed throughout the defined time frame.</a:t>
            </a:r>
          </a:p>
          <a:p>
            <a:pPr algn="l">
              <a:buFont typeface="+mj-lt"/>
              <a:buAutoNum type="arabicPeriod"/>
            </a:pPr>
            <a:r>
              <a:rPr lang="en-GB" altLang="zh-CN" b="1" i="0" dirty="0">
                <a:solidFill>
                  <a:srgbClr val="374151"/>
                </a:solidFill>
                <a:effectLst/>
                <a:latin typeface="Söhne"/>
              </a:rPr>
              <a:t>Monitor and Adjust</a:t>
            </a:r>
            <a:r>
              <a:rPr lang="en-GB" altLang="zh-CN" b="0" i="0" dirty="0">
                <a:solidFill>
                  <a:srgbClr val="374151"/>
                </a:solidFill>
                <a:effectLst/>
                <a:latin typeface="Söhne"/>
              </a:rPr>
              <a:t>: Continuously monitor the execution of orders and adjust the participation rate or order sizes based on market conditions. If the asset's price moves away from the VWAP, adjust order prices accordingly.</a:t>
            </a:r>
          </a:p>
          <a:p>
            <a:pPr algn="l"/>
            <a:r>
              <a:rPr lang="en-GB" altLang="zh-CN" b="1" i="0" dirty="0">
                <a:solidFill>
                  <a:srgbClr val="374151"/>
                </a:solidFill>
                <a:effectLst/>
                <a:latin typeface="Söhne"/>
              </a:rPr>
              <a:t>Advantages</a:t>
            </a:r>
            <a:r>
              <a:rPr lang="en-GB" altLang="zh-CN" b="0" i="0" dirty="0">
                <a:solidFill>
                  <a:srgbClr val="374151"/>
                </a:solidFill>
                <a:effectLst/>
                <a:latin typeface="Söhne"/>
              </a:rPr>
              <a:t>:</a:t>
            </a:r>
          </a:p>
          <a:p>
            <a:pPr algn="l">
              <a:buFont typeface="Arial" panose="020B0604020202020204" pitchFamily="34" charset="0"/>
              <a:buChar char="•"/>
            </a:pPr>
            <a:r>
              <a:rPr lang="en-GB" altLang="zh-CN" b="1" i="0" dirty="0">
                <a:solidFill>
                  <a:srgbClr val="374151"/>
                </a:solidFill>
                <a:effectLst/>
                <a:latin typeface="Söhne"/>
              </a:rPr>
              <a:t>Discreet Accumulation</a:t>
            </a:r>
            <a:r>
              <a:rPr lang="en-GB" altLang="zh-CN" b="0" i="0" dirty="0">
                <a:solidFill>
                  <a:srgbClr val="374151"/>
                </a:solidFill>
                <a:effectLst/>
                <a:latin typeface="Söhne"/>
              </a:rPr>
              <a:t>: By using VWAP and small, discreet orders, this strategy avoids drawing attention and minimizes the impact on the asset's price.</a:t>
            </a:r>
          </a:p>
          <a:p>
            <a:pPr algn="l">
              <a:buFont typeface="Arial" panose="020B0604020202020204" pitchFamily="34" charset="0"/>
              <a:buChar char="•"/>
            </a:pPr>
            <a:r>
              <a:rPr lang="en-GB" altLang="zh-CN" b="1" i="0" dirty="0">
                <a:solidFill>
                  <a:srgbClr val="374151"/>
                </a:solidFill>
                <a:effectLst/>
                <a:latin typeface="Söhne"/>
              </a:rPr>
              <a:t>Market Neutrality</a:t>
            </a:r>
            <a:r>
              <a:rPr lang="en-GB" altLang="zh-CN" b="0" i="0" dirty="0">
                <a:solidFill>
                  <a:srgbClr val="374151"/>
                </a:solidFill>
                <a:effectLst/>
                <a:latin typeface="Söhne"/>
              </a:rPr>
              <a:t>: VWAP strategies aim to be market-neutral, meaning they don't take directional bets on the asset's price movement.</a:t>
            </a:r>
          </a:p>
          <a:p>
            <a:pPr algn="l">
              <a:buFont typeface="Arial" panose="020B0604020202020204" pitchFamily="34" charset="0"/>
              <a:buChar char="•"/>
            </a:pPr>
            <a:r>
              <a:rPr lang="en-GB" altLang="zh-CN" b="1" i="0" dirty="0">
                <a:solidFill>
                  <a:srgbClr val="374151"/>
                </a:solidFill>
                <a:effectLst/>
                <a:latin typeface="Söhne"/>
              </a:rPr>
              <a:t>Customizable</a:t>
            </a:r>
            <a:r>
              <a:rPr lang="en-GB" altLang="zh-CN" b="0" i="0" dirty="0">
                <a:solidFill>
                  <a:srgbClr val="374151"/>
                </a:solidFill>
                <a:effectLst/>
                <a:latin typeface="Söhne"/>
              </a:rPr>
              <a:t>: The participation rate and order sizes can be adjusted based on the trader's discretion and the desired level of discretion.</a:t>
            </a:r>
          </a:p>
          <a:p>
            <a:pPr algn="l"/>
            <a:r>
              <a:rPr lang="en-GB" altLang="zh-CN" b="1" i="0" dirty="0">
                <a:solidFill>
                  <a:srgbClr val="374151"/>
                </a:solidFill>
                <a:effectLst/>
                <a:latin typeface="Söhne"/>
              </a:rPr>
              <a:t>Considerations</a:t>
            </a:r>
            <a:r>
              <a:rPr lang="en-GB" altLang="zh-CN" b="0" i="0" dirty="0">
                <a:solidFill>
                  <a:srgbClr val="374151"/>
                </a:solidFill>
                <a:effectLst/>
                <a:latin typeface="Söhne"/>
              </a:rPr>
              <a:t>:</a:t>
            </a:r>
          </a:p>
          <a:p>
            <a:pPr algn="l">
              <a:buFont typeface="Arial" panose="020B0604020202020204" pitchFamily="34" charset="0"/>
              <a:buChar char="•"/>
            </a:pPr>
            <a:r>
              <a:rPr lang="en-GB" altLang="zh-CN" b="1" i="0" dirty="0">
                <a:solidFill>
                  <a:srgbClr val="374151"/>
                </a:solidFill>
                <a:effectLst/>
                <a:latin typeface="Söhne"/>
              </a:rPr>
              <a:t>Execution Risk</a:t>
            </a:r>
            <a:r>
              <a:rPr lang="en-GB" altLang="zh-CN" b="0" i="0" dirty="0">
                <a:solidFill>
                  <a:srgbClr val="374151"/>
                </a:solidFill>
                <a:effectLst/>
                <a:latin typeface="Söhne"/>
              </a:rPr>
              <a:t>: There is a risk that the entire order may not be filled within the specified time frame, especially if the market is illiquid.</a:t>
            </a:r>
          </a:p>
          <a:p>
            <a:pPr algn="l">
              <a:buFont typeface="Arial" panose="020B0604020202020204" pitchFamily="34" charset="0"/>
              <a:buChar char="•"/>
            </a:pPr>
            <a:r>
              <a:rPr lang="en-GB" altLang="zh-CN" b="1" i="0" dirty="0">
                <a:solidFill>
                  <a:srgbClr val="374151"/>
                </a:solidFill>
                <a:effectLst/>
                <a:latin typeface="Söhne"/>
              </a:rPr>
              <a:t>Market Impact</a:t>
            </a:r>
            <a:r>
              <a:rPr lang="en-GB" altLang="zh-CN" b="0" i="0" dirty="0">
                <a:solidFill>
                  <a:srgbClr val="374151"/>
                </a:solidFill>
                <a:effectLst/>
                <a:latin typeface="Söhne"/>
              </a:rPr>
              <a:t>: While the strategy minimizes market impact, it may still influence the asset's price to some extent, especially in less liquid markets.</a:t>
            </a:r>
          </a:p>
          <a:p>
            <a:pPr algn="l">
              <a:buFont typeface="Arial" panose="020B0604020202020204" pitchFamily="34" charset="0"/>
              <a:buChar char="•"/>
            </a:pPr>
            <a:r>
              <a:rPr lang="en-GB" altLang="zh-CN" b="1" i="0" dirty="0">
                <a:solidFill>
                  <a:srgbClr val="374151"/>
                </a:solidFill>
                <a:effectLst/>
                <a:latin typeface="Söhne"/>
              </a:rPr>
              <a:t>Costs</a:t>
            </a:r>
            <a:r>
              <a:rPr lang="en-GB" altLang="zh-CN" b="0" i="0" dirty="0">
                <a:solidFill>
                  <a:srgbClr val="374151"/>
                </a:solidFill>
                <a:effectLst/>
                <a:latin typeface="Söhne"/>
              </a:rPr>
              <a:t>: Algorithmic trading often incurs costs in the form of execution fees and spreads, which should be considered when implementing the strategy.</a:t>
            </a:r>
          </a:p>
          <a:p>
            <a:pPr algn="l"/>
            <a:r>
              <a:rPr lang="en-GB" altLang="zh-CN" b="0" i="0" dirty="0">
                <a:solidFill>
                  <a:srgbClr val="374151"/>
                </a:solidFill>
                <a:effectLst/>
                <a:latin typeface="Söhne"/>
              </a:rPr>
              <a:t>This algorithmic trading strategy allows traders to accumulate assets discreetly over a defined time frame, minimizing the impact on the market while achieving their desired position.</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13</a:t>
            </a:fld>
            <a:endParaRPr lang="zh-CN" altLang="en-US"/>
          </a:p>
        </p:txBody>
      </p:sp>
    </p:spTree>
    <p:extLst>
      <p:ext uri="{BB962C8B-B14F-4D97-AF65-F5344CB8AC3E}">
        <p14:creationId xmlns:p14="http://schemas.microsoft.com/office/powerpoint/2010/main" val="209670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These considerations are important for traders to keep in mind when implementing the VWAP trading strategy for discreet asset accumulation.</a:t>
            </a:r>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14</a:t>
            </a:fld>
            <a:endParaRPr lang="zh-CN" altLang="en-US"/>
          </a:p>
        </p:txBody>
      </p:sp>
    </p:spTree>
    <p:extLst>
      <p:ext uri="{BB962C8B-B14F-4D97-AF65-F5344CB8AC3E}">
        <p14:creationId xmlns:p14="http://schemas.microsoft.com/office/powerpoint/2010/main" val="121796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a:p>
            <a:r>
              <a:rPr lang="en-GB" altLang="zh-CN" dirty="0"/>
              <a:t>Observe and define the ideal trading time frame, assess trading objectives, market conditions, asset characteristics, risk tolerance, and strategy alignment, and continuously adapt based on analysis and flexibility.</a:t>
            </a:r>
          </a:p>
          <a:p>
            <a:endParaRPr lang="en-GB" altLang="zh-CN" dirty="0"/>
          </a:p>
          <a:p>
            <a:endParaRPr lang="en-GB" altLang="zh-CN" dirty="0"/>
          </a:p>
          <a:p>
            <a:pPr algn="l"/>
            <a:r>
              <a:rPr lang="en-GB" altLang="zh-CN" b="0" i="0" dirty="0">
                <a:solidFill>
                  <a:srgbClr val="374151"/>
                </a:solidFill>
                <a:effectLst/>
                <a:latin typeface="Söhne"/>
              </a:rPr>
              <a:t>Observing and defining the time frame for trading, such as when implementing the VWAP (Volume-Weighted Average Price) algorithmic trading strategy, requires a combination of market analysis, trading goals, and risk considerations. Here are steps to observe and define the time frame:</a:t>
            </a:r>
          </a:p>
          <a:p>
            <a:pPr algn="l">
              <a:buFont typeface="+mj-lt"/>
              <a:buAutoNum type="arabicPeriod"/>
            </a:pPr>
            <a:r>
              <a:rPr lang="en-GB" altLang="zh-CN" b="1" i="0" dirty="0">
                <a:solidFill>
                  <a:srgbClr val="374151"/>
                </a:solidFill>
                <a:effectLst/>
                <a:latin typeface="Söhne"/>
              </a:rPr>
              <a:t>Understand Trading Objectives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Begin by clearly defining your trading objectives. Are you looking for short-term gains, medium-term investments, or long-term positions? Your objectives will influence your choice of time frame.</a:t>
            </a:r>
          </a:p>
          <a:p>
            <a:pPr algn="l">
              <a:buFont typeface="+mj-lt"/>
              <a:buAutoNum type="arabicPeriod"/>
            </a:pPr>
            <a:r>
              <a:rPr lang="en-GB" altLang="zh-CN" b="1" i="0" dirty="0" err="1">
                <a:solidFill>
                  <a:srgbClr val="374151"/>
                </a:solidFill>
                <a:effectLst/>
                <a:latin typeface="Söhne"/>
              </a:rPr>
              <a:t>Analyze</a:t>
            </a:r>
            <a:r>
              <a:rPr lang="en-GB" altLang="zh-CN" b="1" i="0" dirty="0">
                <a:solidFill>
                  <a:srgbClr val="374151"/>
                </a:solidFill>
                <a:effectLst/>
                <a:latin typeface="Söhne"/>
              </a:rPr>
              <a:t> Market Conditions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Assess the current market conditions, including volatility, liquidity, and macroeconomic factors. Different time frames may be more suitable for specific market environments.</a:t>
            </a:r>
          </a:p>
          <a:p>
            <a:pPr algn="l">
              <a:buFont typeface="+mj-lt"/>
              <a:buAutoNum type="arabicPeriod"/>
            </a:pPr>
            <a:r>
              <a:rPr lang="en-GB" altLang="zh-CN" b="1" i="0" dirty="0">
                <a:solidFill>
                  <a:srgbClr val="374151"/>
                </a:solidFill>
                <a:effectLst/>
                <a:latin typeface="Söhne"/>
              </a:rPr>
              <a:t>Consider Asset Characteristics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Take into account the characteristics of the asset you intend to trade. Highly liquid assets may be suitable for short-term trading, while less liquid assets may require longer time frames.</a:t>
            </a:r>
          </a:p>
          <a:p>
            <a:pPr algn="l">
              <a:buFont typeface="+mj-lt"/>
              <a:buAutoNum type="arabicPeriod"/>
            </a:pPr>
            <a:r>
              <a:rPr lang="en-GB" altLang="zh-CN" b="1" i="0" dirty="0">
                <a:solidFill>
                  <a:srgbClr val="374151"/>
                </a:solidFill>
                <a:effectLst/>
                <a:latin typeface="Söhne"/>
              </a:rPr>
              <a:t>Evaluate Trading Strategy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Your trading strategy plays a crucial role in determining the time frame. For strategies like VWAP, shorter time frames (e.g., intraday) are often preferred for discreet accumulation.</a:t>
            </a:r>
          </a:p>
          <a:p>
            <a:pPr algn="l">
              <a:buFont typeface="+mj-lt"/>
              <a:buAutoNum type="arabicPeriod"/>
            </a:pPr>
            <a:r>
              <a:rPr lang="en-GB" altLang="zh-CN" b="1" i="0" dirty="0">
                <a:solidFill>
                  <a:srgbClr val="374151"/>
                </a:solidFill>
                <a:effectLst/>
                <a:latin typeface="Söhne"/>
              </a:rPr>
              <a:t>Risk Tolerance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Assess your risk tolerance. Shorter time frames may involve higher volatility and risk, while longer time frames may be more stable but require greater patience.</a:t>
            </a:r>
          </a:p>
          <a:p>
            <a:pPr algn="l">
              <a:buFont typeface="+mj-lt"/>
              <a:buAutoNum type="arabicPeriod"/>
            </a:pPr>
            <a:r>
              <a:rPr lang="en-GB" altLang="zh-CN" b="1" i="0" dirty="0">
                <a:solidFill>
                  <a:srgbClr val="374151"/>
                </a:solidFill>
                <a:effectLst/>
                <a:latin typeface="Söhne"/>
              </a:rPr>
              <a:t>Technical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Use technical analysis to identify potential entry and exit points. Different time frames on charts (e.g., hourly, daily, weekly) can provide insights into trends and patterns.</a:t>
            </a:r>
          </a:p>
          <a:p>
            <a:pPr algn="l">
              <a:buFont typeface="+mj-lt"/>
              <a:buAutoNum type="arabicPeriod"/>
            </a:pPr>
            <a:r>
              <a:rPr lang="en-GB" altLang="zh-CN" b="1" i="0" dirty="0">
                <a:solidFill>
                  <a:srgbClr val="374151"/>
                </a:solidFill>
                <a:effectLst/>
                <a:latin typeface="Söhne"/>
              </a:rPr>
              <a:t>Fundamental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If you base your trades on fundamental analysis, consider the time horizon for relevant news and events affecting the asset.</a:t>
            </a:r>
          </a:p>
          <a:p>
            <a:pPr algn="l">
              <a:buFont typeface="+mj-lt"/>
              <a:buAutoNum type="arabicPeriod"/>
            </a:pPr>
            <a:r>
              <a:rPr lang="en-GB" altLang="zh-CN" b="1" i="0" dirty="0">
                <a:solidFill>
                  <a:srgbClr val="374151"/>
                </a:solidFill>
                <a:effectLst/>
                <a:latin typeface="Söhne"/>
              </a:rPr>
              <a:t>Backtesting and Simulation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Backtest your trading strategy over various time frames to evaluate historical performance and identify time frames that align with your goals.</a:t>
            </a:r>
          </a:p>
          <a:p>
            <a:pPr algn="l">
              <a:buFont typeface="+mj-lt"/>
              <a:buAutoNum type="arabicPeriod"/>
            </a:pPr>
            <a:r>
              <a:rPr lang="en-GB" altLang="zh-CN" b="1" i="0" dirty="0">
                <a:solidFill>
                  <a:srgbClr val="374151"/>
                </a:solidFill>
                <a:effectLst/>
                <a:latin typeface="Söhne"/>
              </a:rPr>
              <a:t>Trial and Error</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Start with a time frame that aligns with your initial analysis and objectives. If it doesn't yield the desired results, be prepared to adjust and experiment with different time frames.</a:t>
            </a:r>
          </a:p>
          <a:p>
            <a:pPr algn="l">
              <a:buFont typeface="+mj-lt"/>
              <a:buAutoNum type="arabicPeriod"/>
            </a:pPr>
            <a:r>
              <a:rPr lang="en-GB" altLang="zh-CN" b="1" i="0" dirty="0">
                <a:solidFill>
                  <a:srgbClr val="374151"/>
                </a:solidFill>
                <a:effectLst/>
                <a:latin typeface="Söhne"/>
              </a:rPr>
              <a:t>Flexibility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Remain flexible in your approach. Markets evolve, and what works well in one time frame may need adjustment in another.</a:t>
            </a:r>
          </a:p>
          <a:p>
            <a:pPr algn="l">
              <a:buFont typeface="+mj-lt"/>
              <a:buAutoNum type="arabicPeriod"/>
            </a:pPr>
            <a:r>
              <a:rPr lang="en-GB" altLang="zh-CN" b="1" i="0" dirty="0">
                <a:solidFill>
                  <a:srgbClr val="374151"/>
                </a:solidFill>
                <a:effectLst/>
                <a:latin typeface="Söhne"/>
              </a:rPr>
              <a:t>Record and </a:t>
            </a:r>
            <a:r>
              <a:rPr lang="en-GB" altLang="zh-CN" b="1" i="0" dirty="0" err="1">
                <a:solidFill>
                  <a:srgbClr val="374151"/>
                </a:solidFill>
                <a:effectLst/>
                <a:latin typeface="Söhne"/>
              </a:rPr>
              <a:t>Analyze</a:t>
            </a:r>
            <a:r>
              <a:rPr lang="en-GB" altLang="zh-CN" b="1" i="0" dirty="0">
                <a:solidFill>
                  <a:srgbClr val="374151"/>
                </a:solidFill>
                <a:effectLst/>
                <a:latin typeface="Söhne"/>
              </a:rPr>
              <a:t> Results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Keep records of your trades, including entry and exit times. </a:t>
            </a:r>
            <a:r>
              <a:rPr lang="en-GB" altLang="zh-CN" b="0" i="0" dirty="0" err="1">
                <a:solidFill>
                  <a:srgbClr val="374151"/>
                </a:solidFill>
                <a:effectLst/>
                <a:latin typeface="Söhne"/>
              </a:rPr>
              <a:t>Analyze</a:t>
            </a:r>
            <a:r>
              <a:rPr lang="en-GB" altLang="zh-CN" b="0" i="0" dirty="0">
                <a:solidFill>
                  <a:srgbClr val="374151"/>
                </a:solidFill>
                <a:effectLst/>
                <a:latin typeface="Söhne"/>
              </a:rPr>
              <a:t> the results to refine your approach over time.</a:t>
            </a:r>
          </a:p>
          <a:p>
            <a:pPr algn="l">
              <a:buFont typeface="+mj-lt"/>
              <a:buAutoNum type="arabicPeriod"/>
            </a:pPr>
            <a:r>
              <a:rPr lang="en-GB" altLang="zh-CN" b="1" i="0" dirty="0">
                <a:solidFill>
                  <a:srgbClr val="374151"/>
                </a:solidFill>
                <a:effectLst/>
                <a:latin typeface="Söhne"/>
              </a:rPr>
              <a:t>Continuous Monitoring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Continuously monitor market conditions, news, and your strategy's performance. Be open to adapting your time frame if necessary.</a:t>
            </a:r>
          </a:p>
          <a:p>
            <a:pPr algn="l"/>
            <a:r>
              <a:rPr lang="en-GB" altLang="zh-CN" b="0" i="0" dirty="0">
                <a:solidFill>
                  <a:srgbClr val="374151"/>
                </a:solidFill>
                <a:effectLst/>
                <a:latin typeface="Söhne"/>
              </a:rPr>
              <a:t>Remember that the optimal time frame may vary from one trader to another and from one asset to another. It's essential to align your time frame with your trading goals, risk tolerance, and the specific strategy you're implementing.</a:t>
            </a:r>
          </a:p>
          <a:p>
            <a:endParaRPr lang="en-GB" altLang="zh-CN" dirty="0"/>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15</a:t>
            </a:fld>
            <a:endParaRPr lang="zh-CN" altLang="en-US"/>
          </a:p>
        </p:txBody>
      </p:sp>
    </p:spTree>
    <p:extLst>
      <p:ext uri="{BB962C8B-B14F-4D97-AF65-F5344CB8AC3E}">
        <p14:creationId xmlns:p14="http://schemas.microsoft.com/office/powerpoint/2010/main" val="251607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VWAP (Volume-Weighted Average Price) is calculated by taking the sum of the products of typical prices and trading volumes over a specified time frame, divided by the sum of trading volumes, providing an average price indicator for traders.</a:t>
            </a:r>
          </a:p>
          <a:p>
            <a:endParaRPr lang="en-GB" altLang="zh-CN" b="0" i="0" dirty="0">
              <a:solidFill>
                <a:srgbClr val="374151"/>
              </a:solidFill>
              <a:effectLst/>
              <a:latin typeface="Söhne"/>
            </a:endParaRPr>
          </a:p>
          <a:p>
            <a:endParaRPr lang="en-SG" altLang="zh-CN" dirty="0"/>
          </a:p>
          <a:p>
            <a:pPr algn="l"/>
            <a:r>
              <a:rPr lang="en-GB" altLang="zh-CN" b="0" i="0" dirty="0">
                <a:solidFill>
                  <a:srgbClr val="374151"/>
                </a:solidFill>
                <a:effectLst/>
                <a:latin typeface="Söhne"/>
              </a:rPr>
              <a:t>The Volume-Weighted Average Price (VWAP) is calculated using a formula that takes into account the trading volume and price of an asset over a specified time frame. To calculate VWAP, follow these steps:</a:t>
            </a:r>
          </a:p>
          <a:p>
            <a:pPr algn="l">
              <a:buFont typeface="+mj-lt"/>
              <a:buAutoNum type="arabicPeriod"/>
            </a:pPr>
            <a:r>
              <a:rPr lang="en-GB" altLang="zh-CN" b="1" i="0" dirty="0">
                <a:solidFill>
                  <a:srgbClr val="374151"/>
                </a:solidFill>
                <a:effectLst/>
                <a:latin typeface="Söhne"/>
              </a:rPr>
              <a:t>Determine the Time Frame</a:t>
            </a:r>
            <a:r>
              <a:rPr lang="en-GB" altLang="zh-CN" b="0" i="0" dirty="0">
                <a:solidFill>
                  <a:srgbClr val="374151"/>
                </a:solidFill>
                <a:effectLst/>
                <a:latin typeface="Söhne"/>
              </a:rPr>
              <a:t>: Decide on the time frame for which you want to calculate the VWAP (e.g., 1 day, 30 minutes, etc.).</a:t>
            </a:r>
          </a:p>
          <a:p>
            <a:pPr algn="l">
              <a:buFont typeface="+mj-lt"/>
              <a:buAutoNum type="arabicPeriod"/>
            </a:pPr>
            <a:r>
              <a:rPr lang="en-GB" altLang="zh-CN" b="1" i="0" dirty="0">
                <a:solidFill>
                  <a:srgbClr val="374151"/>
                </a:solidFill>
                <a:effectLst/>
                <a:latin typeface="Söhne"/>
              </a:rPr>
              <a:t>Collect Data</a:t>
            </a:r>
            <a:r>
              <a:rPr lang="en-GB" altLang="zh-CN" b="0" i="0" dirty="0">
                <a:solidFill>
                  <a:srgbClr val="374151"/>
                </a:solidFill>
                <a:effectLst/>
                <a:latin typeface="Söhne"/>
              </a:rPr>
              <a:t>: Gather the following data for the specified time frame:</a:t>
            </a:r>
          </a:p>
          <a:p>
            <a:pPr marL="742950" lvl="1" indent="-285750" algn="l">
              <a:buFont typeface="+mj-lt"/>
              <a:buAutoNum type="arabicPeriod"/>
            </a:pPr>
            <a:r>
              <a:rPr lang="en-GB" altLang="zh-CN" b="1" i="0" dirty="0">
                <a:solidFill>
                  <a:srgbClr val="374151"/>
                </a:solidFill>
                <a:effectLst/>
                <a:latin typeface="Söhne"/>
              </a:rPr>
              <a:t>Price</a:t>
            </a:r>
            <a:r>
              <a:rPr lang="en-GB" altLang="zh-CN" b="0" i="0" dirty="0">
                <a:solidFill>
                  <a:srgbClr val="374151"/>
                </a:solidFill>
                <a:effectLst/>
                <a:latin typeface="Söhne"/>
              </a:rPr>
              <a:t>: Record the price of the asset at each trade or at regular intervals within the time frame.</a:t>
            </a:r>
          </a:p>
          <a:p>
            <a:pPr marL="742950" lvl="1" indent="-285750" algn="l">
              <a:buFont typeface="+mj-lt"/>
              <a:buAutoNum type="arabicPeriod"/>
            </a:pPr>
            <a:r>
              <a:rPr lang="en-GB" altLang="zh-CN" b="1" i="0" dirty="0">
                <a:solidFill>
                  <a:srgbClr val="374151"/>
                </a:solidFill>
                <a:effectLst/>
                <a:latin typeface="Söhne"/>
              </a:rPr>
              <a:t>Volume</a:t>
            </a:r>
            <a:r>
              <a:rPr lang="en-GB" altLang="zh-CN" b="0" i="0" dirty="0">
                <a:solidFill>
                  <a:srgbClr val="374151"/>
                </a:solidFill>
                <a:effectLst/>
                <a:latin typeface="Söhne"/>
              </a:rPr>
              <a:t>: Note the trading volume (number of shares or contracts) for each trade or interval.</a:t>
            </a:r>
          </a:p>
          <a:p>
            <a:pPr algn="l">
              <a:buFont typeface="+mj-lt"/>
              <a:buAutoNum type="arabicPeriod"/>
            </a:pPr>
            <a:r>
              <a:rPr lang="en-GB" altLang="zh-CN" b="1" i="0" dirty="0">
                <a:solidFill>
                  <a:srgbClr val="374151"/>
                </a:solidFill>
                <a:effectLst/>
                <a:latin typeface="Söhne"/>
              </a:rPr>
              <a:t>Calculate the Typical Price</a:t>
            </a:r>
            <a:r>
              <a:rPr lang="en-GB" altLang="zh-CN" b="0" i="0" dirty="0">
                <a:solidFill>
                  <a:srgbClr val="374151"/>
                </a:solidFill>
                <a:effectLst/>
                <a:latin typeface="Söhne"/>
              </a:rPr>
              <a:t>: For each data point, calculate the typical price using the following formula:</a:t>
            </a:r>
          </a:p>
          <a:p>
            <a:pPr algn="l">
              <a:buFont typeface="+mj-lt"/>
              <a:buNone/>
            </a:pPr>
            <a:r>
              <a:rPr lang="en-GB" altLang="zh-CN" b="0" i="0" dirty="0">
                <a:solidFill>
                  <a:srgbClr val="374151"/>
                </a:solidFill>
                <a:effectLst/>
                <a:latin typeface="Söhne"/>
              </a:rPr>
              <a:t>	Typical Price = (High + Low + Close) / 3</a:t>
            </a:r>
          </a:p>
          <a:p>
            <a:pPr lvl="2" algn="l">
              <a:buFont typeface="Arial" panose="020B0604020202020204" pitchFamily="34" charset="0"/>
              <a:buChar char="•"/>
            </a:pPr>
            <a:r>
              <a:rPr lang="en-GB" altLang="zh-CN" b="0" i="0" dirty="0">
                <a:solidFill>
                  <a:srgbClr val="374151"/>
                </a:solidFill>
                <a:effectLst/>
                <a:latin typeface="Söhne"/>
              </a:rPr>
              <a:t>High: The highest price during the time interval.</a:t>
            </a:r>
          </a:p>
          <a:p>
            <a:pPr lvl="2" algn="l">
              <a:buFont typeface="Arial" panose="020B0604020202020204" pitchFamily="34" charset="0"/>
              <a:buChar char="•"/>
            </a:pPr>
            <a:r>
              <a:rPr lang="en-GB" altLang="zh-CN" b="0" i="0" dirty="0">
                <a:solidFill>
                  <a:srgbClr val="374151"/>
                </a:solidFill>
                <a:effectLst/>
                <a:latin typeface="Söhne"/>
              </a:rPr>
              <a:t>Low: The lowest price during the time interval.</a:t>
            </a:r>
          </a:p>
          <a:p>
            <a:pPr lvl="2" algn="l">
              <a:buFont typeface="Arial" panose="020B0604020202020204" pitchFamily="34" charset="0"/>
              <a:buChar char="•"/>
            </a:pPr>
            <a:r>
              <a:rPr lang="en-GB" altLang="zh-CN" b="0" i="0" dirty="0">
                <a:solidFill>
                  <a:srgbClr val="374151"/>
                </a:solidFill>
                <a:effectLst/>
                <a:latin typeface="Söhne"/>
              </a:rPr>
              <a:t>Close: The closing price at the end of the time interval.</a:t>
            </a:r>
          </a:p>
          <a:p>
            <a:pPr lvl="0" algn="l">
              <a:buFont typeface="Arial" panose="020B0604020202020204" pitchFamily="34" charset="0"/>
              <a:buNone/>
            </a:pPr>
            <a:r>
              <a:rPr lang="en-GB" altLang="zh-CN" b="1" i="0" dirty="0">
                <a:effectLst/>
                <a:latin typeface="Söhne"/>
              </a:rPr>
              <a:t>4. Calculate the Price x Volume</a:t>
            </a:r>
            <a:r>
              <a:rPr lang="en-GB" altLang="zh-CN" b="0" i="0" dirty="0">
                <a:solidFill>
                  <a:srgbClr val="374151"/>
                </a:solidFill>
                <a:effectLst/>
                <a:latin typeface="Söhne"/>
              </a:rPr>
              <a:t>: Multiply the typical price by the corresponding trading volume for each data point:</a:t>
            </a:r>
          </a:p>
          <a:p>
            <a:pPr lvl="2" algn="l">
              <a:buFont typeface="Arial" panose="020B0604020202020204" pitchFamily="34" charset="0"/>
              <a:buChar char="•"/>
            </a:pPr>
            <a:r>
              <a:rPr lang="en-GB" altLang="zh-CN" b="0" i="0" dirty="0">
                <a:solidFill>
                  <a:srgbClr val="374151"/>
                </a:solidFill>
                <a:effectLst/>
                <a:latin typeface="Söhne"/>
              </a:rPr>
              <a:t>Price x Volume = Typical Price * Volume</a:t>
            </a:r>
          </a:p>
          <a:p>
            <a:pPr algn="l">
              <a:buFont typeface="+mj-lt"/>
              <a:buNone/>
            </a:pPr>
            <a:r>
              <a:rPr lang="en-GB" altLang="zh-CN" b="0" i="0" dirty="0">
                <a:solidFill>
                  <a:srgbClr val="374151"/>
                </a:solidFill>
                <a:effectLst/>
                <a:latin typeface="Söhne"/>
              </a:rPr>
              <a:t>5. </a:t>
            </a:r>
            <a:r>
              <a:rPr lang="en-GB" altLang="zh-CN" b="1" i="0" dirty="0">
                <a:solidFill>
                  <a:srgbClr val="374151"/>
                </a:solidFill>
                <a:effectLst/>
                <a:latin typeface="Söhne"/>
              </a:rPr>
              <a:t>Calculate the Cumulative Price x Volume</a:t>
            </a:r>
            <a:r>
              <a:rPr lang="en-GB" altLang="zh-CN" b="0" i="0" dirty="0">
                <a:solidFill>
                  <a:srgbClr val="374151"/>
                </a:solidFill>
                <a:effectLst/>
                <a:latin typeface="Söhne"/>
              </a:rPr>
              <a:t>: Sum the Price x Volume values for all data points within the chosen time frame.</a:t>
            </a:r>
          </a:p>
          <a:p>
            <a:pPr algn="l">
              <a:buFont typeface="+mj-lt"/>
              <a:buNone/>
            </a:pPr>
            <a:r>
              <a:rPr lang="en-GB" altLang="zh-CN" b="1" i="0" dirty="0">
                <a:solidFill>
                  <a:srgbClr val="374151"/>
                </a:solidFill>
                <a:effectLst/>
                <a:latin typeface="Söhne"/>
              </a:rPr>
              <a:t>6 Calculate the Cumulative Volume</a:t>
            </a:r>
            <a:r>
              <a:rPr lang="en-GB" altLang="zh-CN" b="0" i="0" dirty="0">
                <a:solidFill>
                  <a:srgbClr val="374151"/>
                </a:solidFill>
                <a:effectLst/>
                <a:latin typeface="Söhne"/>
              </a:rPr>
              <a:t>: Sum the trading volumes for all data points within the chosen time frame.</a:t>
            </a:r>
          </a:p>
          <a:p>
            <a:pPr algn="l">
              <a:buFont typeface="+mj-lt"/>
              <a:buNone/>
            </a:pPr>
            <a:r>
              <a:rPr lang="en-GB" altLang="zh-CN" b="1" i="0" dirty="0">
                <a:solidFill>
                  <a:srgbClr val="374151"/>
                </a:solidFill>
                <a:effectLst/>
                <a:latin typeface="Söhne"/>
              </a:rPr>
              <a:t>7. Compute VWAP</a:t>
            </a:r>
            <a:r>
              <a:rPr lang="en-GB" altLang="zh-CN" b="0" i="0" dirty="0">
                <a:solidFill>
                  <a:srgbClr val="374151"/>
                </a:solidFill>
                <a:effectLst/>
                <a:latin typeface="Söhne"/>
              </a:rPr>
              <a:t>: Finally, calculate the VWAP by dividing the Cumulative Price x Volume by the Cumulative Volume:</a:t>
            </a:r>
          </a:p>
          <a:p>
            <a:pPr algn="l"/>
            <a:r>
              <a:rPr lang="en-GB" altLang="zh-CN" b="0" i="0" dirty="0">
                <a:solidFill>
                  <a:srgbClr val="374151"/>
                </a:solidFill>
                <a:effectLst/>
                <a:latin typeface="Söhne"/>
              </a:rPr>
              <a:t>	VWAP = Cumulative Price x Volume / Cumulative Volume</a:t>
            </a:r>
          </a:p>
          <a:p>
            <a:pPr algn="l"/>
            <a:r>
              <a:rPr lang="en-GB" altLang="zh-CN" b="0" i="0" dirty="0">
                <a:solidFill>
                  <a:srgbClr val="374151"/>
                </a:solidFill>
                <a:effectLst/>
                <a:latin typeface="Söhne"/>
              </a:rPr>
              <a:t>The resulting VWAP represents the average price at which the asset was traded over the specified time frame, weighted by trading volume. It is a valuable indicator for traders and investors to assess the average price at which trading occurred during a given period and can be used for making trading decisions.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16</a:t>
            </a:fld>
            <a:endParaRPr lang="zh-CN" altLang="en-US"/>
          </a:p>
        </p:txBody>
      </p:sp>
    </p:spTree>
    <p:extLst>
      <p:ext uri="{BB962C8B-B14F-4D97-AF65-F5344CB8AC3E}">
        <p14:creationId xmlns:p14="http://schemas.microsoft.com/office/powerpoint/2010/main" val="404987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Setting the participation rate in algorithmic trading involves aligning the proportion of desired trading volume with trading objectives, assessing market conditions, considering risk tolerance, and optimizing based on historical performance.</a:t>
            </a:r>
          </a:p>
          <a:p>
            <a:endParaRPr lang="en-GB"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b="0" i="0" dirty="0">
                <a:solidFill>
                  <a:srgbClr val="374151"/>
                </a:solidFill>
                <a:effectLst/>
                <a:latin typeface="Söhne"/>
              </a:rPr>
              <a:t>These steps provide a structured approach to setting the participation rate in algorithmic trading, allowing traders to optimize execution while </a:t>
            </a:r>
            <a:r>
              <a:rPr lang="en-GB" altLang="zh-CN" b="0" i="0" dirty="0">
                <a:solidFill>
                  <a:srgbClr val="374151"/>
                </a:solidFill>
                <a:effectLst/>
                <a:highlight>
                  <a:srgbClr val="FFFF00"/>
                </a:highlight>
                <a:latin typeface="Söhne"/>
              </a:rPr>
              <a:t>minimizing market impact.</a:t>
            </a:r>
            <a:endParaRPr lang="zh-CN" altLang="en-US" dirty="0">
              <a:highlight>
                <a:srgbClr val="FFFF00"/>
              </a:highlight>
            </a:endParaRP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endParaRPr lang="en-GB" altLang="zh-CN" dirty="0"/>
          </a:p>
          <a:p>
            <a:pPr algn="l"/>
            <a:r>
              <a:rPr lang="en-GB" altLang="zh-CN" b="0" i="0" dirty="0">
                <a:solidFill>
                  <a:srgbClr val="374151"/>
                </a:solidFill>
                <a:effectLst/>
                <a:latin typeface="Söhne"/>
              </a:rPr>
              <a:t>Setting the participation rate in algorithmic trading involves determining the rate at which you want to participate in the market. This rate influences the speed at which you execute your trading strategy. Here's how to set the participation rate:</a:t>
            </a:r>
          </a:p>
          <a:p>
            <a:pPr algn="l">
              <a:buFont typeface="+mj-lt"/>
              <a:buAutoNum type="arabicPeriod"/>
            </a:pPr>
            <a:r>
              <a:rPr lang="en-GB" altLang="zh-CN" b="1" i="0" dirty="0">
                <a:solidFill>
                  <a:srgbClr val="374151"/>
                </a:solidFill>
                <a:effectLst/>
                <a:latin typeface="Söhne"/>
              </a:rPr>
              <a:t>Understand the Participation Rate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The participation rate represents the proportion of your desired trading volume that you want to execute in the market over a specific time frame. For discreet asset accumulation, it is typically set at a low percentage.</a:t>
            </a:r>
          </a:p>
          <a:p>
            <a:pPr algn="l">
              <a:buFont typeface="+mj-lt"/>
              <a:buAutoNum type="arabicPeriod"/>
            </a:pPr>
            <a:r>
              <a:rPr lang="en-GB" altLang="zh-CN" b="1" i="0" dirty="0">
                <a:solidFill>
                  <a:srgbClr val="374151"/>
                </a:solidFill>
                <a:effectLst/>
                <a:latin typeface="Söhne"/>
              </a:rPr>
              <a:t>Assess Trading Objectives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Consider your trading objectives and the strategy you're implementing. Your objectives should align with the chosen participation rate. For example, discreet accumulation strategies may require a very low participation rate.</a:t>
            </a:r>
          </a:p>
          <a:p>
            <a:pPr algn="l">
              <a:buFont typeface="+mj-lt"/>
              <a:buAutoNum type="arabicPeriod"/>
            </a:pPr>
            <a:r>
              <a:rPr lang="en-GB" altLang="zh-CN" b="1" i="0" dirty="0" err="1">
                <a:solidFill>
                  <a:srgbClr val="374151"/>
                </a:solidFill>
                <a:effectLst/>
                <a:latin typeface="Söhne"/>
              </a:rPr>
              <a:t>Analyze</a:t>
            </a:r>
            <a:r>
              <a:rPr lang="en-GB" altLang="zh-CN" b="1" i="0" dirty="0">
                <a:solidFill>
                  <a:srgbClr val="374151"/>
                </a:solidFill>
                <a:effectLst/>
                <a:latin typeface="Söhne"/>
              </a:rPr>
              <a:t> Market Conditions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Evaluate the current market conditions, including volatility, liquidity, and order book depth. More liquid markets may allow for a higher participation rate.</a:t>
            </a:r>
          </a:p>
          <a:p>
            <a:pPr algn="l">
              <a:buFont typeface="+mj-lt"/>
              <a:buAutoNum type="arabicPeriod"/>
            </a:pPr>
            <a:r>
              <a:rPr lang="en-GB" altLang="zh-CN" b="1" i="0" dirty="0">
                <a:solidFill>
                  <a:srgbClr val="374151"/>
                </a:solidFill>
                <a:effectLst/>
                <a:latin typeface="Söhne"/>
              </a:rPr>
              <a:t>Determine Risk Tolerance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Assess your risk tolerance and how it relates to the chosen participation rate. Lower participation rates reduce the risk of market impact but may take longer to execute large orders.</a:t>
            </a:r>
          </a:p>
          <a:p>
            <a:pPr algn="l">
              <a:buFont typeface="+mj-lt"/>
              <a:buAutoNum type="arabicPeriod"/>
            </a:pPr>
            <a:r>
              <a:rPr lang="en-GB" altLang="zh-CN" b="1" i="0" dirty="0">
                <a:solidFill>
                  <a:srgbClr val="374151"/>
                </a:solidFill>
                <a:effectLst/>
                <a:latin typeface="Söhne"/>
              </a:rPr>
              <a:t>Backtesting and Simulation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Backtest your trading strategy with various participation rates to see how it would have performed historically. This can help you identify an optimal rate.</a:t>
            </a:r>
          </a:p>
          <a:p>
            <a:pPr algn="l">
              <a:buFont typeface="+mj-lt"/>
              <a:buAutoNum type="arabicPeriod"/>
            </a:pPr>
            <a:r>
              <a:rPr lang="en-GB" altLang="zh-CN" b="1" i="0" dirty="0">
                <a:solidFill>
                  <a:srgbClr val="374151"/>
                </a:solidFill>
                <a:effectLst/>
                <a:latin typeface="Söhne"/>
              </a:rPr>
              <a:t>Real-time Monitoring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Continuously monitor your trades in real time when executing with the chosen participation rate. Be prepared to make adjustments if market conditions change.</a:t>
            </a:r>
          </a:p>
          <a:p>
            <a:pPr algn="l">
              <a:buFont typeface="+mj-lt"/>
              <a:buAutoNum type="arabicPeriod"/>
            </a:pPr>
            <a:r>
              <a:rPr lang="en-GB" altLang="zh-CN" b="1" i="0" dirty="0">
                <a:solidFill>
                  <a:srgbClr val="374151"/>
                </a:solidFill>
                <a:effectLst/>
                <a:latin typeface="Söhne"/>
              </a:rPr>
              <a:t>Trial and Error</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Initially, you may need to experiment with different participation rates to find the one that achieves your objectives while minimizing market impact.</a:t>
            </a:r>
          </a:p>
          <a:p>
            <a:pPr algn="l">
              <a:buFont typeface="+mj-lt"/>
              <a:buAutoNum type="arabicPeriod"/>
            </a:pPr>
            <a:r>
              <a:rPr lang="en-GB" altLang="zh-CN" b="1" i="0" dirty="0">
                <a:solidFill>
                  <a:srgbClr val="374151"/>
                </a:solidFill>
                <a:effectLst/>
                <a:latin typeface="Söhne"/>
              </a:rPr>
              <a:t>Flexibility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Remain flexible and adaptable. Market conditions can change, and you may need to adjust the participation rate as needed.</a:t>
            </a:r>
          </a:p>
          <a:p>
            <a:pPr algn="l">
              <a:buFont typeface="+mj-lt"/>
              <a:buAutoNum type="arabicPeriod"/>
            </a:pPr>
            <a:r>
              <a:rPr lang="en-GB" altLang="zh-CN" b="1" i="0" dirty="0">
                <a:solidFill>
                  <a:srgbClr val="374151"/>
                </a:solidFill>
                <a:effectLst/>
                <a:latin typeface="Söhne"/>
              </a:rPr>
              <a:t>Use Algorithmic Tools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Utilize algorithmic trading tools and platforms that allow you to set and automate your chosen participation rate. This can help maintain consistency in execution.</a:t>
            </a:r>
          </a:p>
          <a:p>
            <a:pPr algn="l">
              <a:buFont typeface="+mj-lt"/>
              <a:buAutoNum type="arabicPeriod"/>
            </a:pPr>
            <a:r>
              <a:rPr lang="en-GB" altLang="zh-CN" b="1" i="0" dirty="0">
                <a:solidFill>
                  <a:srgbClr val="374151"/>
                </a:solidFill>
                <a:effectLst/>
                <a:latin typeface="Söhne"/>
              </a:rPr>
              <a:t>Risk Management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Implement risk management measures, such as stop-loss orders, to protect your positions when using a low participation rate.</a:t>
            </a:r>
          </a:p>
          <a:p>
            <a:pPr algn="l">
              <a:buFont typeface="+mj-lt"/>
              <a:buAutoNum type="arabicPeriod"/>
            </a:pPr>
            <a:r>
              <a:rPr lang="en-GB" altLang="zh-CN" b="1" i="0" dirty="0">
                <a:solidFill>
                  <a:srgbClr val="374151"/>
                </a:solidFill>
                <a:effectLst/>
                <a:latin typeface="Söhne"/>
              </a:rPr>
              <a:t>Continuous Assessment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Continually assess the chosen participation rate's impact on your trading strategy's performance and adjust it as necessary.</a:t>
            </a:r>
          </a:p>
          <a:p>
            <a:pPr algn="l"/>
            <a:r>
              <a:rPr lang="en-GB" altLang="zh-CN" b="0" i="0" dirty="0">
                <a:solidFill>
                  <a:srgbClr val="374151"/>
                </a:solidFill>
                <a:effectLst/>
                <a:latin typeface="Söhne"/>
              </a:rPr>
              <a:t>Remember that the optimal participation rate can vary depending on the specific asset, market conditions, and your trading goals. It's essential to find the right balance between discreet accumulation and timely execution based on your unique circumstances.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17</a:t>
            </a:fld>
            <a:endParaRPr lang="zh-CN" altLang="en-US"/>
          </a:p>
        </p:txBody>
      </p:sp>
    </p:spTree>
    <p:extLst>
      <p:ext uri="{BB962C8B-B14F-4D97-AF65-F5344CB8AC3E}">
        <p14:creationId xmlns:p14="http://schemas.microsoft.com/office/powerpoint/2010/main" val="290819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altLang="zh-CN" b="0" i="0" dirty="0">
                <a:solidFill>
                  <a:srgbClr val="000000"/>
                </a:solidFill>
                <a:effectLst/>
                <a:latin typeface="Söhne"/>
              </a:rPr>
              <a:t>Adjusting order sizes in algorithmic trading involves continuously monitoring market conditions, aligning order sizes with risk tolerance, adapting to asset liquidity, utilizing adaptive strategies, and implementing risk management tools to optimize trading strategy performance.</a:t>
            </a:r>
          </a:p>
          <a:p>
            <a:br>
              <a:rPr lang="en-SG" altLang="zh-CN" b="0" i="0" dirty="0">
                <a:solidFill>
                  <a:srgbClr val="000000"/>
                </a:solidFill>
                <a:effectLst/>
                <a:latin typeface="Söhne"/>
              </a:rPr>
            </a:br>
            <a:r>
              <a:rPr kumimoji="0" lang="zh-CN" altLang="zh-CN" sz="1200" b="0" i="0" u="none" strike="noStrike" cap="none" normalizeH="0" baseline="0" dirty="0">
                <a:ln>
                  <a:noFill/>
                </a:ln>
                <a:solidFill>
                  <a:srgbClr val="000000"/>
                </a:solidFill>
                <a:effectLst/>
                <a:latin typeface="Arial" panose="020B0604020202020204" pitchFamily="34" charset="0"/>
                <a:ea typeface="Söhne"/>
              </a:rPr>
              <a:t>These considerations are crucial for effectively managing order sizes in algorithmic trading and optimizing trading strategy performance.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00000"/>
                </a:solidFill>
                <a:effectLst/>
                <a:latin typeface="Arial" panose="020B0604020202020204" pitchFamily="34" charset="0"/>
                <a:ea typeface="Söhne"/>
              </a:rPr>
            </a:br>
            <a:endParaRPr kumimoji="0" lang="zh-CN" altLang="zh-CN" sz="1200" b="0" i="0" u="none" strike="noStrike" cap="none" normalizeH="0" baseline="0" dirty="0">
              <a:ln>
                <a:noFill/>
              </a:ln>
              <a:solidFill>
                <a:schemeClr val="tx1"/>
              </a:solidFill>
              <a:effectLst/>
              <a:latin typeface="Arial" panose="020B0604020202020204" pitchFamily="34" charset="0"/>
            </a:endParaRPr>
          </a:p>
          <a:p>
            <a:pPr algn="l"/>
            <a:endParaRPr lang="en-GB" altLang="zh-CN" b="0" i="0" dirty="0">
              <a:solidFill>
                <a:srgbClr val="BDB7AF"/>
              </a:solidFill>
              <a:effectLst/>
              <a:latin typeface="Söhne"/>
            </a:endParaRPr>
          </a:p>
          <a:p>
            <a:pPr algn="l"/>
            <a:endParaRPr lang="en-GB" altLang="zh-CN" b="0" i="0" dirty="0">
              <a:solidFill>
                <a:srgbClr val="BDB7AF"/>
              </a:solidFill>
              <a:effectLst/>
              <a:latin typeface="Söhne"/>
            </a:endParaRPr>
          </a:p>
          <a:p>
            <a:pPr algn="l"/>
            <a:r>
              <a:rPr lang="en-GB" altLang="zh-CN" b="0" i="0" dirty="0">
                <a:solidFill>
                  <a:srgbClr val="BDB7AF"/>
                </a:solidFill>
                <a:effectLst/>
                <a:latin typeface="Söhne"/>
              </a:rPr>
              <a:t>Adjusting order sizes in algorithmic trading is essential for optimizing trading strategies based on various factors, including market conditions, risk management, and specific objectives. Here's how to adjust order sizes effectively:</a:t>
            </a:r>
          </a:p>
          <a:p>
            <a:pPr algn="l">
              <a:buFont typeface="+mj-lt"/>
              <a:buAutoNum type="arabicPeriod"/>
            </a:pPr>
            <a:r>
              <a:rPr lang="en-GB" altLang="zh-CN" b="1" i="0" dirty="0">
                <a:solidFill>
                  <a:srgbClr val="BDB7AF"/>
                </a:solidFill>
                <a:effectLst/>
                <a:latin typeface="Söhne"/>
              </a:rPr>
              <a:t>Monitor Market Conditions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Continuously monitor real-time market conditions, including liquidity, volatility, and order book depth, as they can significantly impact order size decisions.</a:t>
            </a:r>
          </a:p>
          <a:p>
            <a:pPr algn="l">
              <a:buFont typeface="+mj-lt"/>
              <a:buAutoNum type="arabicPeriod"/>
            </a:pPr>
            <a:r>
              <a:rPr lang="en-GB" altLang="zh-CN" b="1" i="0" dirty="0">
                <a:solidFill>
                  <a:srgbClr val="BDB7AF"/>
                </a:solidFill>
                <a:effectLst/>
                <a:latin typeface="Söhne"/>
              </a:rPr>
              <a:t>Evaluate Risk Tolerance</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Reassess your risk tolerance and determine how changes in order sizes may affect your exposure to market risk. Adjust orders to align with your risk tolerance.</a:t>
            </a:r>
          </a:p>
          <a:p>
            <a:pPr algn="l">
              <a:buFont typeface="+mj-lt"/>
              <a:buAutoNum type="arabicPeriod"/>
            </a:pPr>
            <a:r>
              <a:rPr lang="en-GB" altLang="zh-CN" b="1" i="0" dirty="0">
                <a:solidFill>
                  <a:srgbClr val="BDB7AF"/>
                </a:solidFill>
                <a:effectLst/>
                <a:latin typeface="Söhne"/>
              </a:rPr>
              <a:t>Adapt to Market Liquidity</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Consider the liquidity of the asset you are trading. In less liquid markets, smaller order sizes may be necessary to avoid excessive market impact.</a:t>
            </a:r>
          </a:p>
          <a:p>
            <a:pPr algn="l">
              <a:buFont typeface="+mj-lt"/>
              <a:buAutoNum type="arabicPeriod"/>
            </a:pPr>
            <a:r>
              <a:rPr lang="en-GB" altLang="zh-CN" b="1" i="0" dirty="0">
                <a:solidFill>
                  <a:srgbClr val="BDB7AF"/>
                </a:solidFill>
                <a:effectLst/>
                <a:latin typeface="Söhne"/>
              </a:rPr>
              <a:t>Implement Adaptive Strategies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Utilize adaptive trading strategies and algorithms that automatically adjust order sizes based on market conditions and trading goals.</a:t>
            </a:r>
          </a:p>
          <a:p>
            <a:pPr algn="l">
              <a:buFont typeface="+mj-lt"/>
              <a:buAutoNum type="arabicPeriod"/>
            </a:pPr>
            <a:r>
              <a:rPr lang="en-GB" altLang="zh-CN" b="1" i="0" dirty="0">
                <a:solidFill>
                  <a:srgbClr val="BDB7AF"/>
                </a:solidFill>
                <a:effectLst/>
                <a:latin typeface="Söhne"/>
              </a:rPr>
              <a:t>Use Risk Management Tools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Implement risk management tools, such as stop-loss orders or position limits, to control and limit potential losses when adjusting order sizes.</a:t>
            </a:r>
          </a:p>
          <a:p>
            <a:pPr algn="l">
              <a:buFont typeface="+mj-lt"/>
              <a:buAutoNum type="arabicPeriod"/>
            </a:pPr>
            <a:r>
              <a:rPr lang="en-GB" altLang="zh-CN" b="1" i="0" dirty="0">
                <a:solidFill>
                  <a:srgbClr val="BDB7AF"/>
                </a:solidFill>
                <a:effectLst/>
                <a:latin typeface="Söhne"/>
              </a:rPr>
              <a:t>Review Strategy Performance</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Regularly review the performance of your trading strategy and </a:t>
            </a:r>
            <a:r>
              <a:rPr lang="en-GB" altLang="zh-CN" b="0" i="0" dirty="0" err="1">
                <a:solidFill>
                  <a:srgbClr val="BDB7AF"/>
                </a:solidFill>
                <a:effectLst/>
                <a:latin typeface="Söhne"/>
              </a:rPr>
              <a:t>analyze</a:t>
            </a:r>
            <a:r>
              <a:rPr lang="en-GB" altLang="zh-CN" b="0" i="0" dirty="0">
                <a:solidFill>
                  <a:srgbClr val="BDB7AF"/>
                </a:solidFill>
                <a:effectLst/>
                <a:latin typeface="Söhne"/>
              </a:rPr>
              <a:t> how order size adjustments impact execution efficiency and profitability.</a:t>
            </a:r>
          </a:p>
          <a:p>
            <a:pPr algn="l">
              <a:buFont typeface="+mj-lt"/>
              <a:buAutoNum type="arabicPeriod"/>
            </a:pPr>
            <a:r>
              <a:rPr lang="en-GB" altLang="zh-CN" b="1" i="0" dirty="0">
                <a:solidFill>
                  <a:srgbClr val="BDB7AF"/>
                </a:solidFill>
                <a:effectLst/>
                <a:latin typeface="Söhne"/>
              </a:rPr>
              <a:t>Backtesting and Simulation</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Conduct </a:t>
            </a:r>
            <a:r>
              <a:rPr lang="en-GB" altLang="zh-CN" b="0" i="0" dirty="0" err="1">
                <a:solidFill>
                  <a:srgbClr val="BDB7AF"/>
                </a:solidFill>
                <a:effectLst/>
                <a:latin typeface="Söhne"/>
              </a:rPr>
              <a:t>backtesting</a:t>
            </a:r>
            <a:r>
              <a:rPr lang="en-GB" altLang="zh-CN" b="0" i="0" dirty="0">
                <a:solidFill>
                  <a:srgbClr val="BDB7AF"/>
                </a:solidFill>
                <a:effectLst/>
                <a:latin typeface="Söhne"/>
              </a:rPr>
              <a:t> and simulation with different order sizes to understand their historical impact on strategy performance.</a:t>
            </a:r>
          </a:p>
          <a:p>
            <a:pPr algn="l">
              <a:buFont typeface="+mj-lt"/>
              <a:buAutoNum type="arabicPeriod"/>
            </a:pPr>
            <a:r>
              <a:rPr lang="en-GB" altLang="zh-CN" b="1" i="0" dirty="0">
                <a:solidFill>
                  <a:srgbClr val="BDB7AF"/>
                </a:solidFill>
                <a:effectLst/>
                <a:latin typeface="Söhne"/>
              </a:rPr>
              <a:t>Trial and Error</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Experiment with incremental changes to order sizes while monitoring their impact on execution quality and market impact.</a:t>
            </a:r>
          </a:p>
          <a:p>
            <a:pPr algn="l">
              <a:buFont typeface="+mj-lt"/>
              <a:buAutoNum type="arabicPeriod"/>
            </a:pPr>
            <a:r>
              <a:rPr lang="en-GB" altLang="zh-CN" b="1" i="0" dirty="0">
                <a:solidFill>
                  <a:srgbClr val="BDB7AF"/>
                </a:solidFill>
                <a:effectLst/>
                <a:latin typeface="Söhne"/>
              </a:rPr>
              <a:t>Consult with Experts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Seek advice from experienced traders, quantitative analysts, or algorithmic trading experts to gain insights into optimizing order sizes.</a:t>
            </a:r>
          </a:p>
          <a:p>
            <a:pPr algn="l">
              <a:buFont typeface="+mj-lt"/>
              <a:buAutoNum type="arabicPeriod"/>
            </a:pPr>
            <a:r>
              <a:rPr lang="en-GB" altLang="zh-CN" b="1" i="0" dirty="0">
                <a:solidFill>
                  <a:srgbClr val="BDB7AF"/>
                </a:solidFill>
                <a:effectLst/>
                <a:latin typeface="Söhne"/>
              </a:rPr>
              <a:t>Maintain Flexibility</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Stay flexible and adaptable in your approach, ready to fine-tune order sizes based on evolving market conditions and objectives.</a:t>
            </a:r>
          </a:p>
          <a:p>
            <a:pPr algn="l">
              <a:buFont typeface="+mj-lt"/>
              <a:buAutoNum type="arabicPeriod"/>
            </a:pPr>
            <a:r>
              <a:rPr lang="en-GB" altLang="zh-CN" b="1" i="0" dirty="0">
                <a:solidFill>
                  <a:srgbClr val="BDB7AF"/>
                </a:solidFill>
                <a:effectLst/>
                <a:latin typeface="Söhne"/>
              </a:rPr>
              <a:t>Algorithmic Trading Tools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Leverage algorithmic trading platforms and tools that allow for efficient adjustments to order sizes and automate the process.</a:t>
            </a:r>
          </a:p>
          <a:p>
            <a:pPr algn="l">
              <a:buFont typeface="+mj-lt"/>
              <a:buAutoNum type="arabicPeriod"/>
            </a:pPr>
            <a:r>
              <a:rPr lang="en-GB" altLang="zh-CN" b="1" i="0" dirty="0">
                <a:solidFill>
                  <a:srgbClr val="BDB7AF"/>
                </a:solidFill>
                <a:effectLst/>
                <a:latin typeface="Söhne"/>
              </a:rPr>
              <a:t>Consider Regulatory Compliance</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Ensure that any adjustments made to order sizes comply with relevant financial regulations and exchange rules.</a:t>
            </a:r>
          </a:p>
          <a:p>
            <a:pPr algn="l">
              <a:buFont typeface="+mj-lt"/>
              <a:buAutoNum type="arabicPeriod"/>
            </a:pPr>
            <a:r>
              <a:rPr lang="en-GB" altLang="zh-CN" b="1" i="0" dirty="0">
                <a:solidFill>
                  <a:srgbClr val="BDB7AF"/>
                </a:solidFill>
                <a:effectLst/>
                <a:latin typeface="Söhne"/>
              </a:rPr>
              <a:t>Record and </a:t>
            </a:r>
            <a:r>
              <a:rPr lang="en-GB" altLang="zh-CN" b="1" i="0" dirty="0" err="1">
                <a:solidFill>
                  <a:srgbClr val="BDB7AF"/>
                </a:solidFill>
                <a:effectLst/>
                <a:latin typeface="Söhne"/>
              </a:rPr>
              <a:t>Analyze</a:t>
            </a:r>
            <a:r>
              <a:rPr lang="en-GB" altLang="zh-CN" b="1" i="0" dirty="0">
                <a:solidFill>
                  <a:srgbClr val="BDB7AF"/>
                </a:solidFill>
                <a:effectLst/>
                <a:latin typeface="Söhne"/>
              </a:rPr>
              <a:t> Results</a:t>
            </a:r>
            <a:r>
              <a:rPr lang="en-GB" altLang="zh-CN" b="0" i="0" dirty="0">
                <a:solidFill>
                  <a:srgbClr val="BDB7AF"/>
                </a:solidFill>
                <a:effectLst/>
                <a:latin typeface="Söhne"/>
              </a:rPr>
              <a:t>:</a:t>
            </a:r>
          </a:p>
          <a:p>
            <a:pPr marL="742950" lvl="1" indent="-285750" algn="l">
              <a:buFont typeface="+mj-lt"/>
              <a:buAutoNum type="arabicPeriod"/>
            </a:pPr>
            <a:r>
              <a:rPr lang="en-GB" altLang="zh-CN" b="0" i="0" dirty="0">
                <a:solidFill>
                  <a:srgbClr val="BDB7AF"/>
                </a:solidFill>
                <a:effectLst/>
                <a:latin typeface="Söhne"/>
              </a:rPr>
              <a:t>Keep comprehensive records of trading activity, order size adjustments, and their impact on performance to make data-driven decisions.</a:t>
            </a:r>
          </a:p>
          <a:p>
            <a:pPr algn="l"/>
            <a:r>
              <a:rPr lang="en-GB" altLang="zh-CN" b="0" i="0" dirty="0">
                <a:solidFill>
                  <a:srgbClr val="BDB7AF"/>
                </a:solidFill>
                <a:effectLst/>
                <a:latin typeface="Söhne"/>
              </a:rPr>
              <a:t>Remember that the optimal order size can vary depending on the asset being traded, market dynamics, and your specific trading strategy. Regularly reviewing and adjusting order sizes is crucial for maintaining trading efficiency and risk management in algorithmic trading.</a:t>
            </a:r>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18</a:t>
            </a:fld>
            <a:endParaRPr lang="zh-CN" altLang="en-US"/>
          </a:p>
        </p:txBody>
      </p:sp>
    </p:spTree>
    <p:extLst>
      <p:ext uri="{BB962C8B-B14F-4D97-AF65-F5344CB8AC3E}">
        <p14:creationId xmlns:p14="http://schemas.microsoft.com/office/powerpoint/2010/main" val="353894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zh-CN" dirty="0"/>
              <a:t>How to adjust </a:t>
            </a:r>
            <a:r>
              <a:rPr lang="en-GB" altLang="zh-CN" b="0" i="0" dirty="0">
                <a:solidFill>
                  <a:srgbClr val="374151"/>
                </a:solidFill>
                <a:effectLst/>
                <a:latin typeface="Söhne"/>
              </a:rPr>
              <a:t>participation rate and order sizes?</a:t>
            </a:r>
          </a:p>
          <a:p>
            <a:endParaRPr lang="en-GB" altLang="zh-CN" b="0" i="0" dirty="0">
              <a:solidFill>
                <a:srgbClr val="374151"/>
              </a:solidFill>
              <a:effectLst/>
              <a:latin typeface="Söhne"/>
            </a:endParaRPr>
          </a:p>
          <a:p>
            <a:pPr algn="l">
              <a:buFont typeface="+mj-lt"/>
              <a:buAutoNum type="arabicPeriod"/>
            </a:pPr>
            <a:r>
              <a:rPr lang="en-GB" altLang="zh-CN" b="1" i="0" dirty="0">
                <a:solidFill>
                  <a:srgbClr val="374151"/>
                </a:solidFill>
                <a:effectLst/>
                <a:latin typeface="Söhne"/>
              </a:rPr>
              <a:t>Define the Time Frame</a:t>
            </a:r>
            <a:r>
              <a:rPr lang="en-GB" altLang="zh-CN" b="0" i="0" dirty="0">
                <a:solidFill>
                  <a:srgbClr val="374151"/>
                </a:solidFill>
                <a:effectLst/>
                <a:latin typeface="Söhne"/>
              </a:rPr>
              <a:t>: Specify the time frame over which you want to accumulate the asset, such as a day or a week.</a:t>
            </a:r>
          </a:p>
          <a:p>
            <a:pPr algn="l">
              <a:buFont typeface="+mj-lt"/>
              <a:buAutoNum type="arabicPeriod"/>
            </a:pPr>
            <a:r>
              <a:rPr lang="en-GB" altLang="zh-CN" b="1" i="0" dirty="0">
                <a:solidFill>
                  <a:srgbClr val="374151"/>
                </a:solidFill>
                <a:effectLst/>
                <a:latin typeface="Söhne"/>
              </a:rPr>
              <a:t>Calculate VWAP</a:t>
            </a:r>
            <a:r>
              <a:rPr lang="en-GB" altLang="zh-CN" b="0" i="0" dirty="0">
                <a:solidFill>
                  <a:srgbClr val="374151"/>
                </a:solidFill>
                <a:effectLst/>
                <a:latin typeface="Söhne"/>
              </a:rPr>
              <a:t>: Calculate the VWAP for the asset over the defined time frame. VWAP is the average price of all trades in a given period, weighted by their trading volume.</a:t>
            </a:r>
          </a:p>
          <a:p>
            <a:pPr algn="l">
              <a:buFont typeface="+mj-lt"/>
              <a:buAutoNum type="arabicPeriod"/>
            </a:pPr>
            <a:r>
              <a:rPr lang="en-GB" altLang="zh-CN" b="1" i="0" dirty="0">
                <a:solidFill>
                  <a:srgbClr val="374151"/>
                </a:solidFill>
                <a:effectLst/>
                <a:latin typeface="Söhne"/>
              </a:rPr>
              <a:t>Set Participation Rate</a:t>
            </a:r>
            <a:r>
              <a:rPr lang="en-GB" altLang="zh-CN" b="0" i="0" dirty="0">
                <a:solidFill>
                  <a:srgbClr val="374151"/>
                </a:solidFill>
                <a:effectLst/>
                <a:latin typeface="Söhne"/>
              </a:rPr>
              <a:t>: Determine the rate at which you want to participate in the market. For discreet accumulation, this rate should be low to avoid drawing attention.</a:t>
            </a:r>
          </a:p>
          <a:p>
            <a:pPr algn="l">
              <a:buFont typeface="+mj-lt"/>
              <a:buAutoNum type="arabicPeriod"/>
            </a:pPr>
            <a:r>
              <a:rPr lang="en-GB" altLang="zh-CN" b="1" i="0" dirty="0">
                <a:solidFill>
                  <a:srgbClr val="374151"/>
                </a:solidFill>
                <a:effectLst/>
                <a:latin typeface="Söhne"/>
              </a:rPr>
              <a:t>Execute Orders</a:t>
            </a:r>
            <a:r>
              <a:rPr lang="en-GB" altLang="zh-CN" b="0" i="0" dirty="0">
                <a:solidFill>
                  <a:srgbClr val="374151"/>
                </a:solidFill>
                <a:effectLst/>
                <a:latin typeface="Söhne"/>
              </a:rPr>
              <a:t>: Break down the order into smaller orders, typically executed as limit orders at or near the calculated VWAP. These orders are placed throughout the defined time frame.</a:t>
            </a:r>
          </a:p>
          <a:p>
            <a:pPr algn="l">
              <a:buFont typeface="+mj-lt"/>
              <a:buAutoNum type="arabicPeriod"/>
            </a:pPr>
            <a:r>
              <a:rPr lang="en-GB" altLang="zh-CN" b="1" i="0" dirty="0">
                <a:solidFill>
                  <a:srgbClr val="374151"/>
                </a:solidFill>
                <a:effectLst/>
                <a:latin typeface="Söhne"/>
              </a:rPr>
              <a:t>Monitor and Adjust</a:t>
            </a:r>
            <a:r>
              <a:rPr lang="en-GB" altLang="zh-CN" b="0" i="0" dirty="0">
                <a:solidFill>
                  <a:srgbClr val="374151"/>
                </a:solidFill>
                <a:effectLst/>
                <a:latin typeface="Söhne"/>
              </a:rPr>
              <a:t>: Continuously monitor the execution of orders and adjust the participation rate or order sizes based on market conditions. If the asset's price moves away from the VWAP, adjust order prices accordingly.</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19</a:t>
            </a:fld>
            <a:endParaRPr lang="zh-CN" altLang="en-US"/>
          </a:p>
        </p:txBody>
      </p:sp>
    </p:spTree>
    <p:extLst>
      <p:ext uri="{BB962C8B-B14F-4D97-AF65-F5344CB8AC3E}">
        <p14:creationId xmlns:p14="http://schemas.microsoft.com/office/powerpoint/2010/main" val="11886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a:t>Market risk exposure encompasses various types of risks, including equity, interest rate, currency, and commodity price risks, along with systemic, volatility, liquidity, credit, and regulatory risks, representing the vulnerability to adverse market movements and conditions, which can be managed through diversification and risk mitigation strategies.</a:t>
            </a:r>
          </a:p>
          <a:p>
            <a:endParaRPr lang="en-GB" altLang="zh-CN"/>
          </a:p>
          <a:p>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a:t>
            </a:fld>
            <a:endParaRPr lang="zh-CN" altLang="en-US"/>
          </a:p>
        </p:txBody>
      </p:sp>
    </p:spTree>
    <p:extLst>
      <p:ext uri="{BB962C8B-B14F-4D97-AF65-F5344CB8AC3E}">
        <p14:creationId xmlns:p14="http://schemas.microsoft.com/office/powerpoint/2010/main" val="184461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zh-CN" b="0" i="0" dirty="0">
                <a:solidFill>
                  <a:srgbClr val="343541"/>
                </a:solidFill>
                <a:effectLst/>
                <a:latin typeface="Söhne"/>
              </a:rPr>
              <a:t>what to monitor</a:t>
            </a:r>
          </a:p>
          <a:p>
            <a:endParaRPr lang="en-SG" altLang="zh-CN" b="0" i="0" dirty="0">
              <a:solidFill>
                <a:srgbClr val="343541"/>
              </a:solidFill>
              <a:effectLst/>
              <a:latin typeface="Söhne"/>
            </a:endParaRPr>
          </a:p>
          <a:p>
            <a:r>
              <a:rPr lang="en-SG" altLang="zh-CN" b="0" i="0" dirty="0">
                <a:solidFill>
                  <a:srgbClr val="343541"/>
                </a:solidFill>
                <a:effectLst/>
                <a:latin typeface="Söhne"/>
              </a:rPr>
              <a:t>In algorithmic trading, continuous monitoring encompasses tracking market prices, volumes, volatility, order book depth, VWAP, trade execution, news and events, liquidity, risk metrics, algorithm performance, execution costs, order statuses, price deviations, position management, compliance, </a:t>
            </a:r>
            <a:r>
              <a:rPr lang="en-SG" altLang="zh-CN" b="0" i="0" dirty="0" err="1">
                <a:solidFill>
                  <a:srgbClr val="343541"/>
                </a:solidFill>
                <a:effectLst/>
                <a:latin typeface="Söhne"/>
              </a:rPr>
              <a:t>backtesting</a:t>
            </a:r>
            <a:r>
              <a:rPr lang="en-SG" altLang="zh-CN" b="0" i="0" dirty="0">
                <a:solidFill>
                  <a:srgbClr val="343541"/>
                </a:solidFill>
                <a:effectLst/>
                <a:latin typeface="Söhne"/>
              </a:rPr>
              <a:t> results, market microstructure, and real-time adjustments to optimize strategy execution and outcomes.</a:t>
            </a:r>
          </a:p>
          <a:p>
            <a:endParaRPr lang="en-SG" altLang="zh-CN" b="0" i="0" dirty="0">
              <a:solidFill>
                <a:srgbClr val="343541"/>
              </a:solidFill>
              <a:effectLst/>
              <a:latin typeface="Söhne"/>
            </a:endParaRPr>
          </a:p>
          <a:p>
            <a:r>
              <a:rPr lang="en-GB" altLang="zh-CN" b="0" i="0" dirty="0">
                <a:solidFill>
                  <a:srgbClr val="374151"/>
                </a:solidFill>
                <a:effectLst/>
                <a:latin typeface="Söhne"/>
              </a:rPr>
              <a:t>These top 8 items represent critical aspects to monitor in algorithmic trading for effective decision-making and strategy optimization.</a:t>
            </a:r>
          </a:p>
          <a:p>
            <a:endParaRPr lang="en-SG" altLang="zh-CN" b="0" i="0" dirty="0">
              <a:solidFill>
                <a:srgbClr val="343541"/>
              </a:solidFill>
              <a:effectLst/>
              <a:latin typeface="Söhne"/>
            </a:endParaRPr>
          </a:p>
          <a:p>
            <a:endParaRPr lang="en-SG" altLang="zh-CN" b="0" i="0" dirty="0">
              <a:solidFill>
                <a:srgbClr val="343541"/>
              </a:solidFill>
              <a:effectLst/>
              <a:latin typeface="Söhne"/>
            </a:endParaRPr>
          </a:p>
          <a:p>
            <a:pPr algn="l"/>
            <a:r>
              <a:rPr lang="en-GB" altLang="zh-CN" b="0" i="0" dirty="0">
                <a:solidFill>
                  <a:srgbClr val="374151"/>
                </a:solidFill>
                <a:effectLst/>
                <a:latin typeface="Söhne"/>
              </a:rPr>
              <a:t>In algorithmic trading, monitoring various aspects of the market and your trading strategy is essential to make informed decisions and optimize performance. Here's a list of what to monitor:</a:t>
            </a:r>
          </a:p>
          <a:p>
            <a:pPr algn="l">
              <a:buFont typeface="+mj-lt"/>
              <a:buAutoNum type="arabicPeriod"/>
            </a:pPr>
            <a:r>
              <a:rPr lang="en-GB" altLang="zh-CN" b="1" i="0" dirty="0">
                <a:solidFill>
                  <a:srgbClr val="374151"/>
                </a:solidFill>
                <a:effectLst/>
                <a:latin typeface="Söhne"/>
              </a:rPr>
              <a:t>Market Prices</a:t>
            </a:r>
            <a:r>
              <a:rPr lang="en-GB" altLang="zh-CN" b="0" i="0" dirty="0">
                <a:solidFill>
                  <a:srgbClr val="374151"/>
                </a:solidFill>
                <a:effectLst/>
                <a:latin typeface="Söhne"/>
              </a:rPr>
              <a:t>: Continuously track the prices of the assets you're trading, including bid and ask prices, to identify potential trading opportunities and deviations from your target prices.</a:t>
            </a:r>
          </a:p>
          <a:p>
            <a:pPr algn="l">
              <a:buFont typeface="+mj-lt"/>
              <a:buAutoNum type="arabicPeriod"/>
            </a:pPr>
            <a:r>
              <a:rPr lang="en-GB" altLang="zh-CN" b="1" i="0" dirty="0">
                <a:solidFill>
                  <a:srgbClr val="374151"/>
                </a:solidFill>
                <a:effectLst/>
                <a:latin typeface="Söhne"/>
              </a:rPr>
              <a:t>Volume</a:t>
            </a:r>
            <a:r>
              <a:rPr lang="en-GB" altLang="zh-CN" b="0" i="0" dirty="0">
                <a:solidFill>
                  <a:srgbClr val="374151"/>
                </a:solidFill>
                <a:effectLst/>
                <a:latin typeface="Söhne"/>
              </a:rPr>
              <a:t>: Monitor trading volumes to gauge market activity and liquidity. Higher volumes often indicate increased market interest and potential for more significant price movements.</a:t>
            </a:r>
          </a:p>
          <a:p>
            <a:pPr algn="l">
              <a:buFont typeface="+mj-lt"/>
              <a:buAutoNum type="arabicPeriod"/>
            </a:pPr>
            <a:r>
              <a:rPr lang="en-GB" altLang="zh-CN" b="1" i="0" dirty="0">
                <a:solidFill>
                  <a:srgbClr val="374151"/>
                </a:solidFill>
                <a:effectLst/>
                <a:latin typeface="Söhne"/>
              </a:rPr>
              <a:t>Volatility</a:t>
            </a:r>
            <a:r>
              <a:rPr lang="en-GB" altLang="zh-CN" b="0" i="0" dirty="0">
                <a:solidFill>
                  <a:srgbClr val="374151"/>
                </a:solidFill>
                <a:effectLst/>
                <a:latin typeface="Söhne"/>
              </a:rPr>
              <a:t>: Keep an eye on market volatility, as it can affect the speed and execution quality of your trades. Adjust your strategies accordingly during periods of high volatility.</a:t>
            </a:r>
          </a:p>
          <a:p>
            <a:pPr algn="l">
              <a:buFont typeface="+mj-lt"/>
              <a:buAutoNum type="arabicPeriod"/>
            </a:pPr>
            <a:r>
              <a:rPr lang="en-GB" altLang="zh-CN" b="1" i="0" dirty="0">
                <a:solidFill>
                  <a:srgbClr val="374151"/>
                </a:solidFill>
                <a:effectLst/>
                <a:latin typeface="Söhne"/>
              </a:rPr>
              <a:t>Order Book Depth</a:t>
            </a:r>
            <a:r>
              <a:rPr lang="en-GB" altLang="zh-CN" b="0" i="0" dirty="0">
                <a:solidFill>
                  <a:srgbClr val="374151"/>
                </a:solidFill>
                <a:effectLst/>
                <a:latin typeface="Söhne"/>
              </a:rPr>
              <a:t>: Assess the depth of the order book to understand the supply and demand for an asset. This can help you anticipate price movements and execution challenges.</a:t>
            </a:r>
          </a:p>
          <a:p>
            <a:pPr algn="l">
              <a:buFont typeface="+mj-lt"/>
              <a:buAutoNum type="arabicPeriod"/>
            </a:pPr>
            <a:r>
              <a:rPr lang="en-GB" altLang="zh-CN" b="1" i="0" dirty="0">
                <a:solidFill>
                  <a:srgbClr val="374151"/>
                </a:solidFill>
                <a:effectLst/>
                <a:latin typeface="Söhne"/>
              </a:rPr>
              <a:t>VWAP (Volume-Weighted Average Price)</a:t>
            </a:r>
            <a:r>
              <a:rPr lang="en-GB" altLang="zh-CN" b="0" i="0" dirty="0">
                <a:solidFill>
                  <a:srgbClr val="374151"/>
                </a:solidFill>
                <a:effectLst/>
                <a:latin typeface="Söhne"/>
              </a:rPr>
              <a:t>: Continuously calculate and monitor the VWAP over your defined time frame to ensure your trades align with your execution strategy.</a:t>
            </a:r>
          </a:p>
          <a:p>
            <a:pPr algn="l">
              <a:buFont typeface="+mj-lt"/>
              <a:buAutoNum type="arabicPeriod"/>
            </a:pPr>
            <a:r>
              <a:rPr lang="en-GB" altLang="zh-CN" b="1" i="0" dirty="0">
                <a:solidFill>
                  <a:srgbClr val="374151"/>
                </a:solidFill>
                <a:effectLst/>
                <a:latin typeface="Söhne"/>
              </a:rPr>
              <a:t>Trade Execution</a:t>
            </a:r>
            <a:r>
              <a:rPr lang="en-GB" altLang="zh-CN" b="0" i="0" dirty="0">
                <a:solidFill>
                  <a:srgbClr val="374151"/>
                </a:solidFill>
                <a:effectLst/>
                <a:latin typeface="Söhne"/>
              </a:rPr>
              <a:t>: Track the execution of your trades in real time, including fill prices, order sizes, and order statuses. Ensure that your orders are being executed as planned.</a:t>
            </a:r>
          </a:p>
          <a:p>
            <a:pPr algn="l">
              <a:buFont typeface="+mj-lt"/>
              <a:buAutoNum type="arabicPeriod"/>
            </a:pPr>
            <a:r>
              <a:rPr lang="en-GB" altLang="zh-CN" b="1" i="0" dirty="0">
                <a:solidFill>
                  <a:srgbClr val="374151"/>
                </a:solidFill>
                <a:effectLst/>
                <a:latin typeface="Söhne"/>
              </a:rPr>
              <a:t>Market News and Events</a:t>
            </a:r>
            <a:r>
              <a:rPr lang="en-GB" altLang="zh-CN" b="0" i="0" dirty="0">
                <a:solidFill>
                  <a:srgbClr val="374151"/>
                </a:solidFill>
                <a:effectLst/>
                <a:latin typeface="Söhne"/>
              </a:rPr>
              <a:t>: Stay informed about relevant market news, economic events, and announcements that could impact asset prices. Adjust your strategy based on new information.</a:t>
            </a:r>
          </a:p>
          <a:p>
            <a:pPr algn="l">
              <a:buFont typeface="+mj-lt"/>
              <a:buAutoNum type="arabicPeriod"/>
            </a:pPr>
            <a:r>
              <a:rPr lang="en-GB" altLang="zh-CN" b="1" i="0" dirty="0">
                <a:solidFill>
                  <a:srgbClr val="374151"/>
                </a:solidFill>
                <a:effectLst/>
                <a:latin typeface="Söhne"/>
              </a:rPr>
              <a:t>Liquidity</a:t>
            </a:r>
            <a:r>
              <a:rPr lang="en-GB" altLang="zh-CN" b="0" i="0" dirty="0">
                <a:solidFill>
                  <a:srgbClr val="374151"/>
                </a:solidFill>
                <a:effectLst/>
                <a:latin typeface="Söhne"/>
              </a:rPr>
              <a:t>: Monitor liquidity levels in the market to assess the ease of executing your trades without causing significant price changes.</a:t>
            </a:r>
          </a:p>
          <a:p>
            <a:pPr algn="l">
              <a:buFont typeface="+mj-lt"/>
              <a:buAutoNum type="arabicPeriod"/>
            </a:pPr>
            <a:r>
              <a:rPr lang="en-GB" altLang="zh-CN" b="1" i="0" dirty="0">
                <a:solidFill>
                  <a:srgbClr val="374151"/>
                </a:solidFill>
                <a:effectLst/>
                <a:latin typeface="Söhne"/>
              </a:rPr>
              <a:t>Risk Metrics</a:t>
            </a:r>
            <a:r>
              <a:rPr lang="en-GB" altLang="zh-CN" b="0" i="0" dirty="0">
                <a:solidFill>
                  <a:srgbClr val="374151"/>
                </a:solidFill>
                <a:effectLst/>
                <a:latin typeface="Söhne"/>
              </a:rPr>
              <a:t>: Keep an eye on risk metrics, such as position sizes, leverage, and exposure, to ensure that you are managing risk within acceptable limits.</a:t>
            </a:r>
          </a:p>
          <a:p>
            <a:pPr algn="l">
              <a:buFont typeface="+mj-lt"/>
              <a:buAutoNum type="arabicPeriod"/>
            </a:pPr>
            <a:r>
              <a:rPr lang="en-GB" altLang="zh-CN" b="1" i="0" dirty="0">
                <a:solidFill>
                  <a:srgbClr val="374151"/>
                </a:solidFill>
                <a:effectLst/>
                <a:latin typeface="Söhne"/>
              </a:rPr>
              <a:t>Algorithm Performance</a:t>
            </a:r>
            <a:r>
              <a:rPr lang="en-GB" altLang="zh-CN" b="0" i="0" dirty="0">
                <a:solidFill>
                  <a:srgbClr val="374151"/>
                </a:solidFill>
                <a:effectLst/>
                <a:latin typeface="Söhne"/>
              </a:rPr>
              <a:t>: Continuously </a:t>
            </a:r>
            <a:r>
              <a:rPr lang="en-GB" altLang="zh-CN" b="0" i="0" dirty="0" err="1">
                <a:solidFill>
                  <a:srgbClr val="374151"/>
                </a:solidFill>
                <a:effectLst/>
                <a:latin typeface="Söhne"/>
              </a:rPr>
              <a:t>analyze</a:t>
            </a:r>
            <a:r>
              <a:rPr lang="en-GB" altLang="zh-CN" b="0" i="0" dirty="0">
                <a:solidFill>
                  <a:srgbClr val="374151"/>
                </a:solidFill>
                <a:effectLst/>
                <a:latin typeface="Söhne"/>
              </a:rPr>
              <a:t> the performance of your trading algorithms, including metrics like profitability, slippage, and execution speed.</a:t>
            </a:r>
          </a:p>
          <a:p>
            <a:pPr algn="l">
              <a:buFont typeface="+mj-lt"/>
              <a:buAutoNum type="arabicPeriod"/>
            </a:pPr>
            <a:r>
              <a:rPr lang="en-GB" altLang="zh-CN" b="1" i="0" dirty="0">
                <a:solidFill>
                  <a:srgbClr val="374151"/>
                </a:solidFill>
                <a:effectLst/>
                <a:latin typeface="Söhne"/>
              </a:rPr>
              <a:t>Execution Costs</a:t>
            </a:r>
            <a:r>
              <a:rPr lang="en-GB" altLang="zh-CN" b="0" i="0" dirty="0">
                <a:solidFill>
                  <a:srgbClr val="374151"/>
                </a:solidFill>
                <a:effectLst/>
                <a:latin typeface="Söhne"/>
              </a:rPr>
              <a:t>: Track execution costs, including spreads, commissions, and fees, to assess the overall cost-effectiveness of your trading strategy.</a:t>
            </a:r>
          </a:p>
          <a:p>
            <a:pPr algn="l">
              <a:buFont typeface="+mj-lt"/>
              <a:buAutoNum type="arabicPeriod"/>
            </a:pPr>
            <a:r>
              <a:rPr lang="en-GB" altLang="zh-CN" b="1" i="0" dirty="0">
                <a:solidFill>
                  <a:srgbClr val="374151"/>
                </a:solidFill>
                <a:effectLst/>
                <a:latin typeface="Söhne"/>
              </a:rPr>
              <a:t>Order Status</a:t>
            </a:r>
            <a:r>
              <a:rPr lang="en-GB" altLang="zh-CN" b="0" i="0" dirty="0">
                <a:solidFill>
                  <a:srgbClr val="374151"/>
                </a:solidFill>
                <a:effectLst/>
                <a:latin typeface="Söhne"/>
              </a:rPr>
              <a:t>: Monitor the status of your open orders, including any unfilled or partially filled orders, and take action as needed to adjust your strategy.</a:t>
            </a:r>
          </a:p>
          <a:p>
            <a:pPr algn="l">
              <a:buFont typeface="+mj-lt"/>
              <a:buAutoNum type="arabicPeriod"/>
            </a:pPr>
            <a:r>
              <a:rPr lang="en-GB" altLang="zh-CN" b="1" i="0" dirty="0">
                <a:solidFill>
                  <a:srgbClr val="374151"/>
                </a:solidFill>
                <a:effectLst/>
                <a:latin typeface="Söhne"/>
              </a:rPr>
              <a:t>Price Deviations</a:t>
            </a:r>
            <a:r>
              <a:rPr lang="en-GB" altLang="zh-CN" b="0" i="0" dirty="0">
                <a:solidFill>
                  <a:srgbClr val="374151"/>
                </a:solidFill>
                <a:effectLst/>
                <a:latin typeface="Söhne"/>
              </a:rPr>
              <a:t>: Watch for significant price deviations from your target prices or VWAP and be prepared to adjust your orders accordingly.</a:t>
            </a:r>
          </a:p>
          <a:p>
            <a:pPr algn="l">
              <a:buFont typeface="+mj-lt"/>
              <a:buAutoNum type="arabicPeriod"/>
            </a:pPr>
            <a:r>
              <a:rPr lang="en-GB" altLang="zh-CN" b="1" i="0" dirty="0">
                <a:solidFill>
                  <a:srgbClr val="374151"/>
                </a:solidFill>
                <a:effectLst/>
                <a:latin typeface="Söhne"/>
              </a:rPr>
              <a:t>Position Management</a:t>
            </a:r>
            <a:r>
              <a:rPr lang="en-GB" altLang="zh-CN" b="0" i="0" dirty="0">
                <a:solidFill>
                  <a:srgbClr val="374151"/>
                </a:solidFill>
                <a:effectLst/>
                <a:latin typeface="Söhne"/>
              </a:rPr>
              <a:t>: Keep track of your open positions and assess their performance relative to your trading objectives. Implement position management strategies as necessary.</a:t>
            </a:r>
          </a:p>
          <a:p>
            <a:pPr algn="l">
              <a:buFont typeface="+mj-lt"/>
              <a:buAutoNum type="arabicPeriod"/>
            </a:pPr>
            <a:r>
              <a:rPr lang="en-GB" altLang="zh-CN" b="1" i="0" dirty="0">
                <a:solidFill>
                  <a:srgbClr val="374151"/>
                </a:solidFill>
                <a:effectLst/>
                <a:latin typeface="Söhne"/>
              </a:rPr>
              <a:t>Compliance and Regulation</a:t>
            </a:r>
            <a:r>
              <a:rPr lang="en-GB" altLang="zh-CN" b="0" i="0" dirty="0">
                <a:solidFill>
                  <a:srgbClr val="374151"/>
                </a:solidFill>
                <a:effectLst/>
                <a:latin typeface="Söhne"/>
              </a:rPr>
              <a:t>: Ensure that your trading activities comply with relevant financial regulations and exchange rules. Stay updated on any regulatory changes that may affect your trading.</a:t>
            </a:r>
          </a:p>
          <a:p>
            <a:pPr algn="l">
              <a:buFont typeface="+mj-lt"/>
              <a:buAutoNum type="arabicPeriod"/>
            </a:pPr>
            <a:r>
              <a:rPr lang="en-GB" altLang="zh-CN" b="1" i="0" dirty="0">
                <a:solidFill>
                  <a:srgbClr val="374151"/>
                </a:solidFill>
                <a:effectLst/>
                <a:latin typeface="Söhne"/>
              </a:rPr>
              <a:t>Backtesting Results</a:t>
            </a:r>
            <a:r>
              <a:rPr lang="en-GB" altLang="zh-CN" b="0" i="0" dirty="0">
                <a:solidFill>
                  <a:srgbClr val="374151"/>
                </a:solidFill>
                <a:effectLst/>
                <a:latin typeface="Söhne"/>
              </a:rPr>
              <a:t>: Regularly review the results of your </a:t>
            </a:r>
            <a:r>
              <a:rPr lang="en-GB" altLang="zh-CN" b="0" i="0" dirty="0" err="1">
                <a:solidFill>
                  <a:srgbClr val="374151"/>
                </a:solidFill>
                <a:effectLst/>
                <a:latin typeface="Söhne"/>
              </a:rPr>
              <a:t>backtests</a:t>
            </a:r>
            <a:r>
              <a:rPr lang="en-GB" altLang="zh-CN" b="0" i="0" dirty="0">
                <a:solidFill>
                  <a:srgbClr val="374151"/>
                </a:solidFill>
                <a:effectLst/>
                <a:latin typeface="Söhne"/>
              </a:rPr>
              <a:t> to validate the effectiveness of your trading strategies and identify areas for improvement.</a:t>
            </a:r>
          </a:p>
          <a:p>
            <a:pPr algn="l">
              <a:buFont typeface="+mj-lt"/>
              <a:buAutoNum type="arabicPeriod"/>
            </a:pPr>
            <a:r>
              <a:rPr lang="en-GB" altLang="zh-CN" b="1" i="0" dirty="0">
                <a:solidFill>
                  <a:srgbClr val="374151"/>
                </a:solidFill>
                <a:effectLst/>
                <a:latin typeface="Söhne"/>
              </a:rPr>
              <a:t>Market Microstructure</a:t>
            </a:r>
            <a:r>
              <a:rPr lang="en-GB" altLang="zh-CN" b="0" i="0" dirty="0">
                <a:solidFill>
                  <a:srgbClr val="374151"/>
                </a:solidFill>
                <a:effectLst/>
                <a:latin typeface="Söhne"/>
              </a:rPr>
              <a:t>: Study market microstructure to uncover subtle patterns and trading opportunities while assessing the impact of your orders on the market.</a:t>
            </a:r>
          </a:p>
          <a:p>
            <a:pPr algn="l">
              <a:buFont typeface="+mj-lt"/>
              <a:buAutoNum type="arabicPeriod"/>
            </a:pPr>
            <a:r>
              <a:rPr lang="en-GB" altLang="zh-CN" b="1" i="0" dirty="0">
                <a:solidFill>
                  <a:srgbClr val="374151"/>
                </a:solidFill>
                <a:effectLst/>
                <a:latin typeface="Söhne"/>
              </a:rPr>
              <a:t>Real-time Adjustments</a:t>
            </a:r>
            <a:r>
              <a:rPr lang="en-GB" altLang="zh-CN" b="0" i="0" dirty="0">
                <a:solidFill>
                  <a:srgbClr val="374151"/>
                </a:solidFill>
                <a:effectLst/>
                <a:latin typeface="Söhne"/>
              </a:rPr>
              <a:t>: Be prepared to make real-time adjustments to your trading strategy, order sizes, or participation rates based on changing market conditions.</a:t>
            </a:r>
          </a:p>
          <a:p>
            <a:pPr algn="l">
              <a:buFont typeface="+mj-lt"/>
              <a:buAutoNum type="arabicPeriod"/>
            </a:pPr>
            <a:r>
              <a:rPr lang="en-GB" altLang="zh-CN" b="1" i="0" dirty="0">
                <a:solidFill>
                  <a:srgbClr val="374151"/>
                </a:solidFill>
                <a:effectLst/>
                <a:latin typeface="Söhne"/>
              </a:rPr>
              <a:t>Trading Platform Performance</a:t>
            </a:r>
            <a:r>
              <a:rPr lang="en-GB" altLang="zh-CN" b="0" i="0" dirty="0">
                <a:solidFill>
                  <a:srgbClr val="374151"/>
                </a:solidFill>
                <a:effectLst/>
                <a:latin typeface="Söhne"/>
              </a:rPr>
              <a:t>: Monitor the performance and reliability of your trading platform or software to ensure smooth execution.</a:t>
            </a:r>
          </a:p>
          <a:p>
            <a:pPr algn="l"/>
            <a:r>
              <a:rPr lang="en-GB" altLang="zh-CN" b="0" i="0" dirty="0">
                <a:solidFill>
                  <a:srgbClr val="374151"/>
                </a:solidFill>
                <a:effectLst/>
                <a:latin typeface="Söhne"/>
              </a:rPr>
              <a:t>Effective monitoring is essential for algorithmic traders to adapt to evolving market conditions, maintain strategy performance, and make timely adjustments to optimize trading outcomes.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20</a:t>
            </a:fld>
            <a:endParaRPr lang="zh-CN" altLang="en-US"/>
          </a:p>
        </p:txBody>
      </p:sp>
    </p:spTree>
    <p:extLst>
      <p:ext uri="{BB962C8B-B14F-4D97-AF65-F5344CB8AC3E}">
        <p14:creationId xmlns:p14="http://schemas.microsoft.com/office/powerpoint/2010/main" val="2198521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altLang="zh-CN" b="0" i="0" dirty="0">
                <a:solidFill>
                  <a:srgbClr val="374151"/>
                </a:solidFill>
                <a:effectLst/>
                <a:latin typeface="Söhne"/>
              </a:rPr>
              <a:t>In algorithmic trading, it is essential to continuously monitor and adjust parameters such as participation rate, order sizes, prices, algorithm parameters, risk management settings, timing, order types, and strategy rules to optimize trading strategies and adapt to dynamic market conditions effectively.</a:t>
            </a:r>
          </a:p>
          <a:p>
            <a:pPr algn="l"/>
            <a:endParaRPr lang="en-GB" altLang="zh-CN" b="0" i="0" dirty="0">
              <a:solidFill>
                <a:srgbClr val="374151"/>
              </a:solidFill>
              <a:effectLst/>
              <a:latin typeface="Söhne"/>
            </a:endParaRPr>
          </a:p>
          <a:p>
            <a:pPr algn="l"/>
            <a:endParaRPr lang="en-GB" altLang="zh-CN" b="0" i="0" dirty="0">
              <a:solidFill>
                <a:srgbClr val="374151"/>
              </a:solidFill>
              <a:effectLst/>
              <a:latin typeface="Söhne"/>
            </a:endParaRPr>
          </a:p>
          <a:p>
            <a:pPr algn="l"/>
            <a:endParaRPr lang="en-GB" altLang="zh-CN" b="0" i="0" dirty="0">
              <a:solidFill>
                <a:srgbClr val="374151"/>
              </a:solidFill>
              <a:effectLst/>
              <a:latin typeface="Söhne"/>
            </a:endParaRPr>
          </a:p>
          <a:p>
            <a:pPr algn="l"/>
            <a:endParaRPr lang="en-GB" altLang="zh-CN" b="0" i="0" dirty="0">
              <a:solidFill>
                <a:srgbClr val="374151"/>
              </a:solidFill>
              <a:effectLst/>
              <a:latin typeface="Söhne"/>
            </a:endParaRPr>
          </a:p>
          <a:p>
            <a:pPr algn="l"/>
            <a:r>
              <a:rPr lang="en-GB" altLang="zh-CN" b="0" i="0" dirty="0">
                <a:solidFill>
                  <a:srgbClr val="374151"/>
                </a:solidFill>
                <a:effectLst/>
                <a:latin typeface="Söhne"/>
              </a:rPr>
              <a:t>In algorithmic trading, there are several key parameters and elements that traders should be prepared to adjust to optimize their strategies. Here are the primary aspects to consider adjusting:</a:t>
            </a:r>
          </a:p>
          <a:p>
            <a:pPr algn="l">
              <a:buFont typeface="+mj-lt"/>
              <a:buAutoNum type="arabicPeriod"/>
            </a:pPr>
            <a:r>
              <a:rPr lang="en-GB" altLang="zh-CN" b="1" i="0" dirty="0">
                <a:solidFill>
                  <a:srgbClr val="374151"/>
                </a:solidFill>
                <a:effectLst/>
                <a:latin typeface="Söhne"/>
              </a:rPr>
              <a:t>Participation Rate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Adjust the rate at which you want to participate in the market, depending on the desired execution speed and market conditions.</a:t>
            </a:r>
          </a:p>
          <a:p>
            <a:pPr algn="l">
              <a:buFont typeface="+mj-lt"/>
              <a:buAutoNum type="arabicPeriod"/>
            </a:pPr>
            <a:r>
              <a:rPr lang="en-GB" altLang="zh-CN" b="1" i="0" dirty="0">
                <a:solidFill>
                  <a:srgbClr val="374151"/>
                </a:solidFill>
                <a:effectLst/>
                <a:latin typeface="Söhne"/>
              </a:rPr>
              <a:t>Order Sizes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Modify the size of your orders based on factors such as liquidity, asset volatility, and your risk tolerance.</a:t>
            </a:r>
          </a:p>
          <a:p>
            <a:pPr algn="l">
              <a:buFont typeface="+mj-lt"/>
              <a:buAutoNum type="arabicPeriod"/>
            </a:pPr>
            <a:r>
              <a:rPr lang="en-GB" altLang="zh-CN" b="1" i="0" dirty="0">
                <a:solidFill>
                  <a:srgbClr val="374151"/>
                </a:solidFill>
                <a:effectLst/>
                <a:latin typeface="Söhne"/>
              </a:rPr>
              <a:t>Order Prices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Adapt order prices in response to deviations from your target price or VWAP to align with your strategy.</a:t>
            </a:r>
          </a:p>
          <a:p>
            <a:pPr algn="l">
              <a:buFont typeface="+mj-lt"/>
              <a:buAutoNum type="arabicPeriod"/>
            </a:pPr>
            <a:r>
              <a:rPr lang="en-GB" altLang="zh-CN" b="1" i="0" dirty="0">
                <a:solidFill>
                  <a:srgbClr val="374151"/>
                </a:solidFill>
                <a:effectLst/>
                <a:latin typeface="Söhne"/>
              </a:rPr>
              <a:t>Algorithm Parameters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Fine-tune the parameters of your trading algorithms, such as time frames, indicators, and triggers, to optimize performance.</a:t>
            </a:r>
          </a:p>
          <a:p>
            <a:pPr algn="l">
              <a:buFont typeface="+mj-lt"/>
              <a:buAutoNum type="arabicPeriod"/>
            </a:pPr>
            <a:r>
              <a:rPr lang="en-GB" altLang="zh-CN" b="1" i="0" dirty="0">
                <a:solidFill>
                  <a:srgbClr val="374151"/>
                </a:solidFill>
                <a:effectLst/>
                <a:latin typeface="Söhne"/>
              </a:rPr>
              <a:t>Risk Management Settings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Review and adjust risk management settings, including stop-loss levels and position limits, to control potential losses.</a:t>
            </a:r>
          </a:p>
          <a:p>
            <a:pPr algn="l">
              <a:buFont typeface="+mj-lt"/>
              <a:buAutoNum type="arabicPeriod"/>
            </a:pPr>
            <a:r>
              <a:rPr lang="en-GB" altLang="zh-CN" b="1" i="0" dirty="0">
                <a:solidFill>
                  <a:srgbClr val="374151"/>
                </a:solidFill>
                <a:effectLst/>
                <a:latin typeface="Söhne"/>
              </a:rPr>
              <a:t>Timing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Optimize the timing of order placement and execution to minimize market impact and achieve efficient fills.</a:t>
            </a:r>
          </a:p>
          <a:p>
            <a:pPr algn="l">
              <a:buFont typeface="+mj-lt"/>
              <a:buAutoNum type="arabicPeriod"/>
            </a:pPr>
            <a:r>
              <a:rPr lang="en-GB" altLang="zh-CN" b="1" i="0" dirty="0">
                <a:solidFill>
                  <a:srgbClr val="374151"/>
                </a:solidFill>
                <a:effectLst/>
                <a:latin typeface="Söhne"/>
              </a:rPr>
              <a:t>Order Types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Select appropriate order types, such as limit orders, market orders, or stop orders, based on your trading objectives.</a:t>
            </a:r>
          </a:p>
          <a:p>
            <a:pPr algn="l">
              <a:buFont typeface="+mj-lt"/>
              <a:buAutoNum type="arabicPeriod"/>
            </a:pPr>
            <a:r>
              <a:rPr lang="en-GB" altLang="zh-CN" b="1" i="0" dirty="0">
                <a:solidFill>
                  <a:srgbClr val="374151"/>
                </a:solidFill>
                <a:effectLst/>
                <a:latin typeface="Söhne"/>
              </a:rPr>
              <a:t>Strategy Rules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Modify the rules governing your trading strategy to adapt to changing market conditions and objectives.</a:t>
            </a:r>
          </a:p>
          <a:p>
            <a:pPr algn="l">
              <a:buFont typeface="+mj-lt"/>
              <a:buAutoNum type="arabicPeriod"/>
            </a:pPr>
            <a:r>
              <a:rPr lang="en-GB" altLang="zh-CN" b="1" i="0" dirty="0">
                <a:solidFill>
                  <a:srgbClr val="374151"/>
                </a:solidFill>
                <a:effectLst/>
                <a:latin typeface="Söhne"/>
              </a:rPr>
              <a:t>Execution Venues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Choose different execution venues, including dark pools or alternative trading venues, to minimize market impact and enhance confidentiality.</a:t>
            </a:r>
          </a:p>
          <a:p>
            <a:pPr algn="l">
              <a:buFont typeface="+mj-lt"/>
              <a:buAutoNum type="arabicPeriod"/>
            </a:pPr>
            <a:r>
              <a:rPr lang="en-GB" altLang="zh-CN" b="1" i="0" dirty="0">
                <a:solidFill>
                  <a:srgbClr val="374151"/>
                </a:solidFill>
                <a:effectLst/>
                <a:latin typeface="Söhne"/>
              </a:rPr>
              <a:t>Leverage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Adjust leverage levels to align with your risk tolerance and overall trading strategy.</a:t>
            </a:r>
          </a:p>
          <a:p>
            <a:pPr algn="l">
              <a:buFont typeface="+mj-lt"/>
              <a:buAutoNum type="arabicPeriod"/>
            </a:pPr>
            <a:r>
              <a:rPr lang="en-GB" altLang="zh-CN" b="1" i="0" dirty="0">
                <a:solidFill>
                  <a:srgbClr val="374151"/>
                </a:solidFill>
                <a:effectLst/>
                <a:latin typeface="Söhne"/>
              </a:rPr>
              <a:t>Asset Selection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Consider altering the selection of assets in your portfolio based on market conditions and performance analysis.</a:t>
            </a:r>
          </a:p>
          <a:p>
            <a:pPr algn="l">
              <a:buFont typeface="+mj-lt"/>
              <a:buAutoNum type="arabicPeriod"/>
            </a:pPr>
            <a:r>
              <a:rPr lang="en-GB" altLang="zh-CN" b="1" i="0" dirty="0">
                <a:solidFill>
                  <a:srgbClr val="374151"/>
                </a:solidFill>
                <a:effectLst/>
                <a:latin typeface="Söhne"/>
              </a:rPr>
              <a:t>Real-time Adjustments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Be prepared to make real-time adjustments as market conditions change to avoid unexpected outcomes.</a:t>
            </a:r>
          </a:p>
          <a:p>
            <a:pPr algn="l">
              <a:buFont typeface="+mj-lt"/>
              <a:buAutoNum type="arabicPeriod"/>
            </a:pPr>
            <a:r>
              <a:rPr lang="en-GB" altLang="zh-CN" b="1" i="0" dirty="0">
                <a:solidFill>
                  <a:srgbClr val="374151"/>
                </a:solidFill>
                <a:effectLst/>
                <a:latin typeface="Söhne"/>
              </a:rPr>
              <a:t>Position Sizing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Determine the appropriate size of positions within your portfolio based on current market conditions and risk assessment.</a:t>
            </a:r>
          </a:p>
          <a:p>
            <a:pPr algn="l">
              <a:buFont typeface="+mj-lt"/>
              <a:buAutoNum type="arabicPeriod"/>
            </a:pPr>
            <a:r>
              <a:rPr lang="en-GB" altLang="zh-CN" b="1" i="0" dirty="0">
                <a:solidFill>
                  <a:srgbClr val="374151"/>
                </a:solidFill>
                <a:effectLst/>
                <a:latin typeface="Söhne"/>
              </a:rPr>
              <a:t>Trading Frequency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Modify the frequency of trading activities based on your strategy's objectives and the market's characteristics.</a:t>
            </a:r>
          </a:p>
          <a:p>
            <a:pPr algn="l">
              <a:buFont typeface="+mj-lt"/>
              <a:buAutoNum type="arabicPeriod"/>
            </a:pPr>
            <a:r>
              <a:rPr lang="en-GB" altLang="zh-CN" b="1" i="0" dirty="0">
                <a:solidFill>
                  <a:srgbClr val="374151"/>
                </a:solidFill>
                <a:effectLst/>
                <a:latin typeface="Söhne"/>
              </a:rPr>
              <a:t>Compliance and Regulation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Ensure compliance with regulatory requirements and adjust trading practices accordingly in response to regulatory changes.</a:t>
            </a:r>
          </a:p>
          <a:p>
            <a:pPr algn="l">
              <a:buFont typeface="+mj-lt"/>
              <a:buAutoNum type="arabicPeriod"/>
            </a:pPr>
            <a:r>
              <a:rPr lang="en-GB" altLang="zh-CN" b="1" i="0" dirty="0">
                <a:solidFill>
                  <a:srgbClr val="374151"/>
                </a:solidFill>
                <a:effectLst/>
                <a:latin typeface="Söhne"/>
              </a:rPr>
              <a:t>Monitoring Tools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Utilize advanced monitoring tools and platforms to facilitate efficient adjustments and real-time decision-making.</a:t>
            </a:r>
          </a:p>
          <a:p>
            <a:pPr algn="l"/>
            <a:r>
              <a:rPr lang="en-GB" altLang="zh-CN" b="0" i="0" dirty="0">
                <a:solidFill>
                  <a:srgbClr val="374151"/>
                </a:solidFill>
                <a:effectLst/>
                <a:latin typeface="Söhne"/>
              </a:rPr>
              <a:t>Adjusting these aspects requires a deep understanding of your trading strategy, thorough market analysis, and the ability to adapt to evolving market conditions to achieve your trading objectives effectively.</a:t>
            </a:r>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21</a:t>
            </a:fld>
            <a:endParaRPr lang="zh-CN" altLang="en-US"/>
          </a:p>
        </p:txBody>
      </p:sp>
    </p:spTree>
    <p:extLst>
      <p:ext uri="{BB962C8B-B14F-4D97-AF65-F5344CB8AC3E}">
        <p14:creationId xmlns:p14="http://schemas.microsoft.com/office/powerpoint/2010/main" val="1493066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zh-CN" dirty="0"/>
              <a:t>How to </a:t>
            </a:r>
            <a:r>
              <a:rPr lang="en-GB" altLang="zh-CN" b="0" i="0" dirty="0">
                <a:solidFill>
                  <a:srgbClr val="374151"/>
                </a:solidFill>
                <a:effectLst/>
                <a:latin typeface="Söhne"/>
              </a:rPr>
              <a:t>Assess the depth of the order book to anticipate price movements and execution challenges.</a:t>
            </a:r>
          </a:p>
          <a:p>
            <a:endParaRPr lang="en-GB" altLang="zh-CN" b="0" i="0" dirty="0">
              <a:solidFill>
                <a:srgbClr val="374151"/>
              </a:solidFill>
              <a:effectLst/>
              <a:latin typeface="Söhne"/>
            </a:endParaRPr>
          </a:p>
          <a:p>
            <a:r>
              <a:rPr lang="en-GB" altLang="zh-CN" dirty="0"/>
              <a:t>To anticipate price movements and address execution challenges in algorithmic trading, assess the order book's depth by </a:t>
            </a:r>
            <a:r>
              <a:rPr lang="en-GB" altLang="zh-CN" dirty="0" err="1"/>
              <a:t>analyzing</a:t>
            </a:r>
            <a:r>
              <a:rPr lang="en-GB" altLang="zh-CN" dirty="0"/>
              <a:t> bid and ask orders, order quantities, price distribution, bid-ask spreads, Depth of Market (DOM) tools, Level II data, and time and sales data.</a:t>
            </a:r>
            <a:endParaRPr lang="en-GB" altLang="zh-CN" b="0" i="0" dirty="0">
              <a:solidFill>
                <a:srgbClr val="374151"/>
              </a:solidFill>
              <a:effectLst/>
              <a:latin typeface="Söhne"/>
            </a:endParaRPr>
          </a:p>
          <a:p>
            <a:endParaRPr lang="en-GB" altLang="zh-CN" b="0" i="0" dirty="0">
              <a:solidFill>
                <a:srgbClr val="374151"/>
              </a:solidFill>
              <a:effectLst/>
              <a:latin typeface="Söhne"/>
            </a:endParaRPr>
          </a:p>
          <a:p>
            <a:r>
              <a:rPr lang="en-GB" altLang="zh-CN" b="0" i="0" dirty="0">
                <a:solidFill>
                  <a:srgbClr val="374151"/>
                </a:solidFill>
                <a:effectLst/>
                <a:latin typeface="Söhne"/>
              </a:rPr>
              <a:t>These top 8 items represent critical aspects to consider when assessing the depth of the order book, allowing traders to anticipate price movements and execute orders effectively in algorithmic trading.</a:t>
            </a: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pPr algn="l"/>
            <a:br>
              <a:rPr lang="en-GB" altLang="zh-CN" b="0" i="0" dirty="0">
                <a:solidFill>
                  <a:srgbClr val="374151"/>
                </a:solidFill>
                <a:effectLst/>
                <a:latin typeface="Söhne"/>
              </a:rPr>
            </a:br>
            <a:r>
              <a:rPr lang="en-GB" altLang="zh-CN" b="0" i="0" dirty="0">
                <a:solidFill>
                  <a:srgbClr val="374151"/>
                </a:solidFill>
                <a:effectLst/>
                <a:latin typeface="Söhne"/>
              </a:rPr>
              <a:t>Assessing the depth of the order book in algorithmic trading is crucial for anticipating price movements and execution challenges. Here's how to do it:</a:t>
            </a:r>
          </a:p>
          <a:p>
            <a:pPr algn="l">
              <a:buFont typeface="+mj-lt"/>
              <a:buAutoNum type="arabicPeriod"/>
            </a:pPr>
            <a:r>
              <a:rPr lang="en-GB" altLang="zh-CN" b="1" i="0" dirty="0">
                <a:solidFill>
                  <a:srgbClr val="374151"/>
                </a:solidFill>
                <a:effectLst/>
                <a:latin typeface="Söhne"/>
              </a:rPr>
              <a:t>Understand the Order Book</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Familiarize yourself with the concept of the order book, which represents all buy and sell orders for an asset at various price levels.</a:t>
            </a:r>
          </a:p>
          <a:p>
            <a:pPr algn="l">
              <a:buFont typeface="+mj-lt"/>
              <a:buAutoNum type="arabicPeriod"/>
            </a:pPr>
            <a:r>
              <a:rPr lang="en-GB" altLang="zh-CN" b="1" i="0" dirty="0">
                <a:solidFill>
                  <a:srgbClr val="374151"/>
                </a:solidFill>
                <a:effectLst/>
                <a:latin typeface="Söhne"/>
              </a:rPr>
              <a:t>Bid and Ask Orders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Monitor the order book for both bid (buy) and ask (sell) orders. Bid orders are typically listed from highest to lowest prices, while ask orders are listed from lowest to highest prices.</a:t>
            </a:r>
          </a:p>
          <a:p>
            <a:pPr algn="l">
              <a:buFont typeface="+mj-lt"/>
              <a:buAutoNum type="arabicPeriod"/>
            </a:pPr>
            <a:r>
              <a:rPr lang="en-GB" altLang="zh-CN" b="1" i="0" dirty="0">
                <a:solidFill>
                  <a:srgbClr val="374151"/>
                </a:solidFill>
                <a:effectLst/>
                <a:latin typeface="Söhne"/>
              </a:rPr>
              <a:t>Order Quantity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Pay attention to the quantity of orders at each price level. Larger order sizes can indicate significant market interest and potential support or resistance levels.</a:t>
            </a:r>
          </a:p>
          <a:p>
            <a:pPr algn="l">
              <a:buFont typeface="+mj-lt"/>
              <a:buAutoNum type="arabicPeriod"/>
            </a:pPr>
            <a:r>
              <a:rPr lang="en-GB" altLang="zh-CN" b="1" i="0" dirty="0">
                <a:solidFill>
                  <a:srgbClr val="374151"/>
                </a:solidFill>
                <a:effectLst/>
                <a:latin typeface="Söhne"/>
              </a:rPr>
              <a:t>Order Price Levels</a:t>
            </a:r>
            <a:r>
              <a:rPr lang="en-GB" altLang="zh-CN" b="0" i="0" dirty="0">
                <a:solidFill>
                  <a:srgbClr val="374151"/>
                </a:solidFill>
                <a:effectLst/>
                <a:latin typeface="Söhne"/>
              </a:rPr>
              <a:t>:</a:t>
            </a:r>
          </a:p>
          <a:p>
            <a:pPr marL="742950" lvl="1" indent="-285750" algn="l">
              <a:buFont typeface="+mj-lt"/>
              <a:buAutoNum type="arabicPeriod"/>
            </a:pPr>
            <a:r>
              <a:rPr lang="en-GB" altLang="zh-CN" b="0" i="0" dirty="0" err="1">
                <a:solidFill>
                  <a:srgbClr val="374151"/>
                </a:solidFill>
                <a:effectLst/>
                <a:latin typeface="Söhne"/>
              </a:rPr>
              <a:t>Analyze</a:t>
            </a:r>
            <a:r>
              <a:rPr lang="en-GB" altLang="zh-CN" b="0" i="0" dirty="0">
                <a:solidFill>
                  <a:srgbClr val="374151"/>
                </a:solidFill>
                <a:effectLst/>
                <a:latin typeface="Söhne"/>
              </a:rPr>
              <a:t> the distribution of orders across different price levels. Look for clusters of orders that may act as price barriers.</a:t>
            </a:r>
          </a:p>
          <a:p>
            <a:pPr algn="l">
              <a:buFont typeface="+mj-lt"/>
              <a:buAutoNum type="arabicPeriod"/>
            </a:pPr>
            <a:r>
              <a:rPr lang="en-GB" altLang="zh-CN" b="1" i="0" dirty="0">
                <a:solidFill>
                  <a:srgbClr val="374151"/>
                </a:solidFill>
                <a:effectLst/>
                <a:latin typeface="Söhne"/>
              </a:rPr>
              <a:t>Bid-Ask Spread</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Calculate the bid-ask spread, which is the price difference between the highest bid and the lowest ask. A wider spread may indicate lower liquidity and potential execution challenges.</a:t>
            </a:r>
          </a:p>
          <a:p>
            <a:pPr algn="l">
              <a:buFont typeface="+mj-lt"/>
              <a:buAutoNum type="arabicPeriod"/>
            </a:pPr>
            <a:r>
              <a:rPr lang="en-GB" altLang="zh-CN" b="1" i="0" dirty="0">
                <a:solidFill>
                  <a:srgbClr val="374151"/>
                </a:solidFill>
                <a:effectLst/>
                <a:latin typeface="Söhne"/>
              </a:rPr>
              <a:t>Depth of Market (DOM) Tools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Use Depth of Market (DOM) tools provided by trading platforms to visualize the order book and its depth. These tools display order quantities at various price levels.</a:t>
            </a:r>
          </a:p>
          <a:p>
            <a:pPr algn="l">
              <a:buFont typeface="+mj-lt"/>
              <a:buAutoNum type="arabicPeriod"/>
            </a:pPr>
            <a:r>
              <a:rPr lang="en-GB" altLang="zh-CN" b="1" i="0" dirty="0">
                <a:solidFill>
                  <a:srgbClr val="374151"/>
                </a:solidFill>
                <a:effectLst/>
                <a:latin typeface="Söhne"/>
              </a:rPr>
              <a:t>Level II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Access Level II market data, if available, to gain a more detailed view of the order book. Level II data provides information on individual orders rather than just aggregated quantities.</a:t>
            </a:r>
          </a:p>
          <a:p>
            <a:pPr algn="l">
              <a:buFont typeface="+mj-lt"/>
              <a:buAutoNum type="arabicPeriod"/>
            </a:pPr>
            <a:r>
              <a:rPr lang="en-GB" altLang="zh-CN" b="1" i="0" dirty="0">
                <a:solidFill>
                  <a:srgbClr val="374151"/>
                </a:solidFill>
                <a:effectLst/>
                <a:latin typeface="Söhne"/>
              </a:rPr>
              <a:t>Time and Sales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Combine order book analysis with time and sales data to observe recent trade executions and identify changes in order book dynamics.</a:t>
            </a:r>
          </a:p>
          <a:p>
            <a:pPr algn="l">
              <a:buFont typeface="+mj-lt"/>
              <a:buAutoNum type="arabicPeriod"/>
            </a:pPr>
            <a:r>
              <a:rPr lang="en-GB" altLang="zh-CN" b="1" i="0" dirty="0">
                <a:solidFill>
                  <a:srgbClr val="374151"/>
                </a:solidFill>
                <a:effectLst/>
                <a:latin typeface="Söhne"/>
              </a:rPr>
              <a:t>Identify Key Price Levels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Identify key support and resistance levels within the order book where there is a significant concentration of orders. These levels may influence price movements.</a:t>
            </a:r>
          </a:p>
          <a:p>
            <a:pPr algn="l">
              <a:buFont typeface="+mj-lt"/>
              <a:buAutoNum type="arabicPeriod"/>
            </a:pPr>
            <a:r>
              <a:rPr lang="en-GB" altLang="zh-CN" b="1" i="0" dirty="0">
                <a:solidFill>
                  <a:srgbClr val="374151"/>
                </a:solidFill>
                <a:effectLst/>
                <a:latin typeface="Söhne"/>
              </a:rPr>
              <a:t>Market Depth Trends</a:t>
            </a:r>
            <a:r>
              <a:rPr lang="en-GB" altLang="zh-CN" b="0" i="0" dirty="0">
                <a:solidFill>
                  <a:srgbClr val="374151"/>
                </a:solidFill>
                <a:effectLst/>
                <a:latin typeface="Söhne"/>
              </a:rPr>
              <a:t>:</a:t>
            </a:r>
          </a:p>
          <a:p>
            <a:pPr marL="742950" lvl="1" indent="-285750" algn="l">
              <a:buFont typeface="+mj-lt"/>
              <a:buAutoNum type="arabicPeriod"/>
            </a:pPr>
            <a:r>
              <a:rPr lang="en-GB" altLang="zh-CN" b="0" i="0" dirty="0" err="1">
                <a:solidFill>
                  <a:srgbClr val="374151"/>
                </a:solidFill>
                <a:effectLst/>
                <a:latin typeface="Söhne"/>
              </a:rPr>
              <a:t>Analyze</a:t>
            </a:r>
            <a:r>
              <a:rPr lang="en-GB" altLang="zh-CN" b="0" i="0" dirty="0">
                <a:solidFill>
                  <a:srgbClr val="374151"/>
                </a:solidFill>
                <a:effectLst/>
                <a:latin typeface="Söhne"/>
              </a:rPr>
              <a:t> trends in market depth over time. Increasing order sizes at certain price levels or a shift in the bid-ask spread can signal changing market sentiment.</a:t>
            </a:r>
          </a:p>
          <a:p>
            <a:pPr algn="l">
              <a:buFont typeface="+mj-lt"/>
              <a:buAutoNum type="arabicPeriod"/>
            </a:pPr>
            <a:r>
              <a:rPr lang="en-GB" altLang="zh-CN" b="1" i="0" dirty="0">
                <a:solidFill>
                  <a:srgbClr val="374151"/>
                </a:solidFill>
                <a:effectLst/>
                <a:latin typeface="Söhne"/>
              </a:rPr>
              <a:t>Market Impact Assessment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Consider how executing large orders may impact the order book. Executing a sizable order can lead to price changes as it consumes orders at various price levels.</a:t>
            </a:r>
          </a:p>
          <a:p>
            <a:pPr algn="l">
              <a:buFont typeface="+mj-lt"/>
              <a:buAutoNum type="arabicPeriod"/>
            </a:pPr>
            <a:r>
              <a:rPr lang="en-GB" altLang="zh-CN" b="1" i="0" dirty="0">
                <a:solidFill>
                  <a:srgbClr val="374151"/>
                </a:solidFill>
                <a:effectLst/>
                <a:latin typeface="Söhne"/>
              </a:rPr>
              <a:t>Order Book Imbalances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Watch for order book imbalances, where the quantity of buy or sell orders significantly outweighs the other. These imbalances can indicate potential price shifts.</a:t>
            </a:r>
          </a:p>
          <a:p>
            <a:pPr algn="l">
              <a:buFont typeface="+mj-lt"/>
              <a:buAutoNum type="arabicPeriod"/>
            </a:pPr>
            <a:r>
              <a:rPr lang="en-GB" altLang="zh-CN" b="1" i="0" dirty="0">
                <a:solidFill>
                  <a:srgbClr val="374151"/>
                </a:solidFill>
                <a:effectLst/>
                <a:latin typeface="Söhne"/>
              </a:rPr>
              <a:t>Real-time Monitoring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Continuously monitor the order book in real time as market conditions evolve. Be prepared to adjust your trading strategy based on new information.</a:t>
            </a:r>
          </a:p>
          <a:p>
            <a:pPr algn="l"/>
            <a:r>
              <a:rPr lang="en-GB" altLang="zh-CN" b="0" i="0" dirty="0">
                <a:solidFill>
                  <a:srgbClr val="374151"/>
                </a:solidFill>
                <a:effectLst/>
                <a:latin typeface="Söhne"/>
              </a:rPr>
              <a:t>Assessing the depth of the order book requires a combination of data analysis, visualization tools, and a keen understanding of market dynamics. It enables traders to anticipate potential price movements, identify support and resistance levels, and make informed decisions when executing orders.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23</a:t>
            </a:fld>
            <a:endParaRPr lang="zh-CN" altLang="en-US"/>
          </a:p>
        </p:txBody>
      </p:sp>
    </p:spTree>
    <p:extLst>
      <p:ext uri="{BB962C8B-B14F-4D97-AF65-F5344CB8AC3E}">
        <p14:creationId xmlns:p14="http://schemas.microsoft.com/office/powerpoint/2010/main" val="890030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Assessing the depth of the order book for equities involves monitoring bid and ask orders, </a:t>
            </a:r>
            <a:r>
              <a:rPr lang="en-GB" altLang="zh-CN" b="0" i="0" dirty="0" err="1">
                <a:solidFill>
                  <a:srgbClr val="374151"/>
                </a:solidFill>
                <a:effectLst/>
                <a:latin typeface="Söhne"/>
              </a:rPr>
              <a:t>analyzing</a:t>
            </a:r>
            <a:r>
              <a:rPr lang="en-GB" altLang="zh-CN" b="0" i="0" dirty="0">
                <a:solidFill>
                  <a:srgbClr val="374151"/>
                </a:solidFill>
                <a:effectLst/>
                <a:latin typeface="Söhne"/>
              </a:rPr>
              <a:t> order quantities and price distribution, calculating bid-ask spreads, using depth of market (DOM) tools, accessing Level II data, and considering time and sales data to make informed trading decisions.</a:t>
            </a:r>
          </a:p>
          <a:p>
            <a:endParaRPr lang="en-GB" altLang="zh-CN" b="0" i="0" dirty="0">
              <a:solidFill>
                <a:srgbClr val="374151"/>
              </a:solidFill>
              <a:effectLst/>
              <a:latin typeface="Söhne"/>
            </a:endParaRPr>
          </a:p>
          <a:p>
            <a:r>
              <a:rPr lang="en-GB" altLang="zh-CN" b="0" i="0" dirty="0">
                <a:solidFill>
                  <a:srgbClr val="374151"/>
                </a:solidFill>
                <a:effectLst/>
                <a:latin typeface="Söhne"/>
              </a:rPr>
              <a:t>Assessing the order book for equities allows traders to gain valuable insights into market dynamics, support and resistance levels, liquidity conditions, and recent trading activity, enabling informed trading decisions and algorithmic strategy optimization.</a:t>
            </a:r>
          </a:p>
          <a:p>
            <a:endParaRPr lang="en-GB" altLang="zh-CN" b="0" i="0" dirty="0">
              <a:solidFill>
                <a:srgbClr val="374151"/>
              </a:solidFill>
              <a:effectLst/>
              <a:latin typeface="Söhne"/>
            </a:endParaRPr>
          </a:p>
          <a:p>
            <a:pPr algn="l"/>
            <a:r>
              <a:rPr lang="en-GB" altLang="zh-CN" b="0" i="0" dirty="0">
                <a:solidFill>
                  <a:srgbClr val="374151"/>
                </a:solidFill>
                <a:effectLst/>
                <a:latin typeface="Söhne"/>
              </a:rPr>
              <a:t>let's explore an example of how to assess the depth of the order book for an equity (stock) in algorithmic trading:</a:t>
            </a:r>
          </a:p>
          <a:p>
            <a:pPr algn="l"/>
            <a:r>
              <a:rPr lang="en-GB" altLang="zh-CN" b="1" i="0" dirty="0">
                <a:solidFill>
                  <a:srgbClr val="374151"/>
                </a:solidFill>
                <a:effectLst/>
                <a:latin typeface="Söhne"/>
              </a:rPr>
              <a:t>Scenario</a:t>
            </a:r>
            <a:r>
              <a:rPr lang="en-GB" altLang="zh-CN" b="0" i="0" dirty="0">
                <a:solidFill>
                  <a:srgbClr val="374151"/>
                </a:solidFill>
                <a:effectLst/>
                <a:latin typeface="Söhne"/>
              </a:rPr>
              <a:t>: You are a trader focusing on a specific tech company's stock, and you want to assess the order book's depth to make informed trading decisions.</a:t>
            </a:r>
          </a:p>
          <a:p>
            <a:pPr algn="l">
              <a:buFont typeface="+mj-lt"/>
              <a:buAutoNum type="arabicPeriod"/>
            </a:pPr>
            <a:r>
              <a:rPr lang="en-GB" altLang="zh-CN" b="1" i="0" dirty="0">
                <a:solidFill>
                  <a:srgbClr val="374151"/>
                </a:solidFill>
                <a:effectLst/>
                <a:latin typeface="Söhne"/>
              </a:rPr>
              <a:t>Order Book Understanding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Log in to your trading platform and navigate to the order book for the tech company's stock.</a:t>
            </a:r>
          </a:p>
          <a:p>
            <a:pPr algn="l">
              <a:buFont typeface="+mj-lt"/>
              <a:buAutoNum type="arabicPeriod"/>
            </a:pPr>
            <a:r>
              <a:rPr lang="en-GB" altLang="zh-CN" b="1" i="0" dirty="0">
                <a:solidFill>
                  <a:srgbClr val="374151"/>
                </a:solidFill>
                <a:effectLst/>
                <a:latin typeface="Söhne"/>
              </a:rPr>
              <a:t>Bid and Ask Orders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Observe the order book, noting the bid (buy) and ask (sell) orders. Buy orders are typically displayed on the left side, while sell orders are on the right.</a:t>
            </a:r>
          </a:p>
          <a:p>
            <a:pPr algn="l">
              <a:buFont typeface="+mj-lt"/>
              <a:buAutoNum type="arabicPeriod"/>
            </a:pPr>
            <a:r>
              <a:rPr lang="en-GB" altLang="zh-CN" b="1" i="0" dirty="0">
                <a:solidFill>
                  <a:srgbClr val="374151"/>
                </a:solidFill>
                <a:effectLst/>
                <a:latin typeface="Söhne"/>
              </a:rPr>
              <a:t>Order Quantity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Pay attention to the quantities of orders at various price levels. You notice a substantial number of buy orders at a specific price, indicating strong demand for the stock.</a:t>
            </a:r>
          </a:p>
          <a:p>
            <a:pPr algn="l">
              <a:buFont typeface="+mj-lt"/>
              <a:buAutoNum type="arabicPeriod"/>
            </a:pPr>
            <a:r>
              <a:rPr lang="en-GB" altLang="zh-CN" b="1" i="0" dirty="0">
                <a:solidFill>
                  <a:srgbClr val="374151"/>
                </a:solidFill>
                <a:effectLst/>
                <a:latin typeface="Söhne"/>
              </a:rPr>
              <a:t>Price Level Distribution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err="1">
                <a:solidFill>
                  <a:srgbClr val="374151"/>
                </a:solidFill>
                <a:effectLst/>
                <a:latin typeface="Söhne"/>
              </a:rPr>
              <a:t>Analyze</a:t>
            </a:r>
            <a:r>
              <a:rPr lang="en-GB" altLang="zh-CN" b="0" i="0" dirty="0">
                <a:solidFill>
                  <a:srgbClr val="374151"/>
                </a:solidFill>
                <a:effectLst/>
                <a:latin typeface="Söhne"/>
              </a:rPr>
              <a:t> the distribution of orders across different price levels. You identify a concentration of sell orders just above the current market price, suggesting potential resistance.</a:t>
            </a:r>
          </a:p>
          <a:p>
            <a:pPr algn="l">
              <a:buFont typeface="+mj-lt"/>
              <a:buAutoNum type="arabicPeriod"/>
            </a:pPr>
            <a:r>
              <a:rPr lang="en-GB" altLang="zh-CN" b="1" i="0" dirty="0">
                <a:solidFill>
                  <a:srgbClr val="374151"/>
                </a:solidFill>
                <a:effectLst/>
                <a:latin typeface="Söhne"/>
              </a:rPr>
              <a:t>Bid-Ask Spread</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Calculate the bid-ask spread by finding the difference between the highest buy order price and the lowest sell order price. A narrow spread implies higher liquidity and smoother execution.</a:t>
            </a:r>
          </a:p>
          <a:p>
            <a:pPr algn="l">
              <a:buFont typeface="+mj-lt"/>
              <a:buAutoNum type="arabicPeriod"/>
            </a:pPr>
            <a:r>
              <a:rPr lang="en-GB" altLang="zh-CN" b="1" i="0" dirty="0">
                <a:solidFill>
                  <a:srgbClr val="374151"/>
                </a:solidFill>
                <a:effectLst/>
                <a:latin typeface="Söhne"/>
              </a:rPr>
              <a:t>Depth of Market (DOM) Tools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Utilize Depth of Market (DOM) tools on your trading platform to visualize the order book's depth. These tools provide real-time order quantity data at different price levels.</a:t>
            </a:r>
          </a:p>
          <a:p>
            <a:pPr algn="l">
              <a:buFont typeface="+mj-lt"/>
              <a:buAutoNum type="arabicPeriod"/>
            </a:pPr>
            <a:r>
              <a:rPr lang="en-GB" altLang="zh-CN" b="1" i="0" dirty="0">
                <a:solidFill>
                  <a:srgbClr val="374151"/>
                </a:solidFill>
                <a:effectLst/>
                <a:latin typeface="Söhne"/>
              </a:rPr>
              <a:t>Level II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If available, access Level II market data to view individual orders, their sizes, and the traders behind them. This can offer additional insights into market dynamics.</a:t>
            </a:r>
          </a:p>
          <a:p>
            <a:pPr algn="l">
              <a:buFont typeface="+mj-lt"/>
              <a:buAutoNum type="arabicPeriod"/>
            </a:pPr>
            <a:r>
              <a:rPr lang="en-GB" altLang="zh-CN" b="1" i="0" dirty="0">
                <a:solidFill>
                  <a:srgbClr val="374151"/>
                </a:solidFill>
                <a:effectLst/>
                <a:latin typeface="Söhne"/>
              </a:rPr>
              <a:t>Time and Sales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Combine order book analysis with time and sales data to track recent trade executions. You may notice that significant buy orders have been filled recently.</a:t>
            </a:r>
          </a:p>
          <a:p>
            <a:pPr algn="l"/>
            <a:r>
              <a:rPr lang="en-GB" altLang="zh-CN" b="0" i="0" dirty="0">
                <a:solidFill>
                  <a:srgbClr val="374151"/>
                </a:solidFill>
                <a:effectLst/>
                <a:latin typeface="Söhne"/>
              </a:rPr>
              <a:t>By assessing the order book for the tech company's stock, you gain insights into market sentiment, potential support and resistance levels, liquidity conditions, and recent trading activity. These insights can help you make data-driven decisions when executing your equity trades, contributing to more informed and effective algorithmic trading strategies.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24</a:t>
            </a:fld>
            <a:endParaRPr lang="zh-CN" altLang="en-US"/>
          </a:p>
        </p:txBody>
      </p:sp>
    </p:spTree>
    <p:extLst>
      <p:ext uri="{BB962C8B-B14F-4D97-AF65-F5344CB8AC3E}">
        <p14:creationId xmlns:p14="http://schemas.microsoft.com/office/powerpoint/2010/main" val="3422582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These are the essential steps to access Level II market data and utilize it for trading analysis and decision-making.</a:t>
            </a:r>
            <a:endParaRPr lang="en-SG" altLang="zh-CN" dirty="0"/>
          </a:p>
          <a:p>
            <a:endParaRPr lang="en-SG" altLang="zh-CN" dirty="0"/>
          </a:p>
          <a:p>
            <a:endParaRPr lang="en-SG" altLang="zh-CN" dirty="0"/>
          </a:p>
          <a:p>
            <a:pPr algn="l"/>
            <a:r>
              <a:rPr lang="en-GB" altLang="zh-CN" b="0" i="0" dirty="0">
                <a:solidFill>
                  <a:srgbClr val="374151"/>
                </a:solidFill>
                <a:effectLst/>
                <a:latin typeface="Söhne"/>
              </a:rPr>
              <a:t>Accessing Level II market data provides detailed insights into individual orders and order book depth. To access Level II data, follow these steps:</a:t>
            </a:r>
          </a:p>
          <a:p>
            <a:pPr algn="l">
              <a:buFont typeface="+mj-lt"/>
              <a:buAutoNum type="arabicPeriod"/>
            </a:pPr>
            <a:r>
              <a:rPr lang="en-GB" altLang="zh-CN" b="1" i="0" dirty="0">
                <a:solidFill>
                  <a:srgbClr val="374151"/>
                </a:solidFill>
                <a:effectLst/>
                <a:latin typeface="Söhne"/>
              </a:rPr>
              <a:t>Choose a Trading Platform</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Select a trading platform or brokerage that offers Level II market data. Not all platforms provide this feature, so ensure it's available with your chosen service.</a:t>
            </a:r>
          </a:p>
          <a:p>
            <a:pPr algn="l">
              <a:buFont typeface="+mj-lt"/>
              <a:buAutoNum type="arabicPeriod"/>
            </a:pPr>
            <a:r>
              <a:rPr lang="en-GB" altLang="zh-CN" b="1" i="0" dirty="0">
                <a:solidFill>
                  <a:srgbClr val="374151"/>
                </a:solidFill>
                <a:effectLst/>
                <a:latin typeface="Söhne"/>
              </a:rPr>
              <a:t>Open an Account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If you're not already a customer of the platform, you may need to open a trading account with the selected brokerage. Follow their account opening process.</a:t>
            </a:r>
          </a:p>
          <a:p>
            <a:pPr algn="l">
              <a:buFont typeface="+mj-lt"/>
              <a:buAutoNum type="arabicPeriod"/>
            </a:pPr>
            <a:r>
              <a:rPr lang="en-GB" altLang="zh-CN" b="1" i="0" dirty="0">
                <a:solidFill>
                  <a:srgbClr val="374151"/>
                </a:solidFill>
                <a:effectLst/>
                <a:latin typeface="Söhne"/>
              </a:rPr>
              <a:t>Subscribe to Market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Check whether the platform offers Level II data as part of its standard services or if it requires a subscription. If needed, subscribe to Level II market data.</a:t>
            </a:r>
          </a:p>
          <a:p>
            <a:pPr algn="l">
              <a:buFont typeface="+mj-lt"/>
              <a:buAutoNum type="arabicPeriod"/>
            </a:pPr>
            <a:r>
              <a:rPr lang="en-GB" altLang="zh-CN" b="1" i="0" dirty="0">
                <a:solidFill>
                  <a:srgbClr val="374151"/>
                </a:solidFill>
                <a:effectLst/>
                <a:latin typeface="Söhne"/>
              </a:rPr>
              <a:t>Download Trading Software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Download and install the trading software or platform provided by your chosen brokerage. Ensure that the software includes Level II data functionality.</a:t>
            </a:r>
          </a:p>
          <a:p>
            <a:pPr algn="l">
              <a:buFont typeface="+mj-lt"/>
              <a:buAutoNum type="arabicPeriod"/>
            </a:pPr>
            <a:r>
              <a:rPr lang="en-GB" altLang="zh-CN" b="1" i="0" dirty="0">
                <a:solidFill>
                  <a:srgbClr val="374151"/>
                </a:solidFill>
                <a:effectLst/>
                <a:latin typeface="Söhne"/>
              </a:rPr>
              <a:t>Log In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Log in to your trading account using the credentials provided by the brokerage. Make sure you have the necessary permissions to access Level II data.</a:t>
            </a:r>
          </a:p>
          <a:p>
            <a:pPr algn="l">
              <a:buFont typeface="+mj-lt"/>
              <a:buAutoNum type="arabicPeriod"/>
            </a:pPr>
            <a:r>
              <a:rPr lang="en-GB" altLang="zh-CN" b="1" i="0" dirty="0">
                <a:solidFill>
                  <a:srgbClr val="374151"/>
                </a:solidFill>
                <a:effectLst/>
                <a:latin typeface="Söhne"/>
              </a:rPr>
              <a:t>Navigate to Level II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Once you're logged in, navigate to the section of the trading platform or software where Level II market data is available. This might be </a:t>
            </a:r>
            <a:r>
              <a:rPr lang="en-GB" altLang="zh-CN" b="0" i="0" dirty="0" err="1">
                <a:solidFill>
                  <a:srgbClr val="374151"/>
                </a:solidFill>
                <a:effectLst/>
                <a:latin typeface="Söhne"/>
              </a:rPr>
              <a:t>labeled</a:t>
            </a:r>
            <a:r>
              <a:rPr lang="en-GB" altLang="zh-CN" b="0" i="0" dirty="0">
                <a:solidFill>
                  <a:srgbClr val="374151"/>
                </a:solidFill>
                <a:effectLst/>
                <a:latin typeface="Söhne"/>
              </a:rPr>
              <a:t> as "Level II," "Market Depth," or something similar.</a:t>
            </a:r>
          </a:p>
          <a:p>
            <a:pPr algn="l">
              <a:buFont typeface="+mj-lt"/>
              <a:buAutoNum type="arabicPeriod"/>
            </a:pPr>
            <a:r>
              <a:rPr lang="en-GB" altLang="zh-CN" b="1" i="0" dirty="0">
                <a:solidFill>
                  <a:srgbClr val="374151"/>
                </a:solidFill>
                <a:effectLst/>
                <a:latin typeface="Söhne"/>
              </a:rPr>
              <a:t>Select the Asset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Choose the specific asset or security for which you want to access Level II data. This can include stocks, options, or other instruments.</a:t>
            </a:r>
          </a:p>
          <a:p>
            <a:pPr algn="l">
              <a:buFont typeface="+mj-lt"/>
              <a:buAutoNum type="arabicPeriod"/>
            </a:pPr>
            <a:r>
              <a:rPr lang="en-GB" altLang="zh-CN" b="1" i="0" dirty="0">
                <a:solidFill>
                  <a:srgbClr val="374151"/>
                </a:solidFill>
                <a:effectLst/>
                <a:latin typeface="Söhne"/>
              </a:rPr>
              <a:t>View Level II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The Level II data display will typically show a list of buy and sell orders, including their prices, quantities, and order types. You can often see the highest bid and lowest ask prices as well.</a:t>
            </a:r>
          </a:p>
          <a:p>
            <a:pPr algn="l">
              <a:buFont typeface="+mj-lt"/>
              <a:buAutoNum type="arabicPeriod"/>
            </a:pPr>
            <a:r>
              <a:rPr lang="en-GB" altLang="zh-CN" b="1" i="0" dirty="0">
                <a:solidFill>
                  <a:srgbClr val="374151"/>
                </a:solidFill>
                <a:effectLst/>
                <a:latin typeface="Söhne"/>
              </a:rPr>
              <a:t>Customize the Display</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Many trading platforms allow you to customize the Level II data display. You can adjust the number of price levels shown, choose different </a:t>
            </a:r>
            <a:r>
              <a:rPr lang="en-GB" altLang="zh-CN" b="0" i="0" dirty="0" err="1">
                <a:solidFill>
                  <a:srgbClr val="374151"/>
                </a:solidFill>
                <a:effectLst/>
                <a:latin typeface="Söhne"/>
              </a:rPr>
              <a:t>color</a:t>
            </a:r>
            <a:r>
              <a:rPr lang="en-GB" altLang="zh-CN" b="0" i="0" dirty="0">
                <a:solidFill>
                  <a:srgbClr val="374151"/>
                </a:solidFill>
                <a:effectLst/>
                <a:latin typeface="Söhne"/>
              </a:rPr>
              <a:t> schemes, and set alert thresholds.</a:t>
            </a:r>
          </a:p>
          <a:p>
            <a:pPr algn="l">
              <a:buFont typeface="+mj-lt"/>
              <a:buAutoNum type="arabicPeriod"/>
            </a:pPr>
            <a:r>
              <a:rPr lang="en-GB" altLang="zh-CN" b="1" i="0" dirty="0" err="1">
                <a:solidFill>
                  <a:srgbClr val="374151"/>
                </a:solidFill>
                <a:effectLst/>
                <a:latin typeface="Söhne"/>
              </a:rPr>
              <a:t>Analyze</a:t>
            </a:r>
            <a:r>
              <a:rPr lang="en-GB" altLang="zh-CN" b="1" i="0" dirty="0">
                <a:solidFill>
                  <a:srgbClr val="374151"/>
                </a:solidFill>
                <a:effectLst/>
                <a:latin typeface="Söhne"/>
              </a:rPr>
              <a:t> and Trade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With Level II data at your disposal, you can </a:t>
            </a:r>
            <a:r>
              <a:rPr lang="en-GB" altLang="zh-CN" b="0" i="0" dirty="0" err="1">
                <a:solidFill>
                  <a:srgbClr val="374151"/>
                </a:solidFill>
                <a:effectLst/>
                <a:latin typeface="Söhne"/>
              </a:rPr>
              <a:t>analyze</a:t>
            </a:r>
            <a:r>
              <a:rPr lang="en-GB" altLang="zh-CN" b="0" i="0" dirty="0">
                <a:solidFill>
                  <a:srgbClr val="374151"/>
                </a:solidFill>
                <a:effectLst/>
                <a:latin typeface="Söhne"/>
              </a:rPr>
              <a:t> the order book, identify support and resistance levels, and make informed trading decisions. This data is especially valuable for day traders and active traders.</a:t>
            </a:r>
          </a:p>
          <a:p>
            <a:pPr algn="l">
              <a:buFont typeface="+mj-lt"/>
              <a:buAutoNum type="arabicPeriod"/>
            </a:pPr>
            <a:r>
              <a:rPr lang="en-GB" altLang="zh-CN" b="1" i="0" dirty="0">
                <a:solidFill>
                  <a:srgbClr val="374151"/>
                </a:solidFill>
                <a:effectLst/>
                <a:latin typeface="Söhne"/>
              </a:rPr>
              <a:t>Stay Informed</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Continue to monitor the Level II data in real time while trading. Be aware that Level II data can change rapidly, so staying informed is essential for timely decision-making.</a:t>
            </a:r>
          </a:p>
          <a:p>
            <a:pPr algn="l"/>
            <a:r>
              <a:rPr lang="en-GB" altLang="zh-CN" b="0" i="0" dirty="0">
                <a:solidFill>
                  <a:srgbClr val="374151"/>
                </a:solidFill>
                <a:effectLst/>
                <a:latin typeface="Söhne"/>
              </a:rPr>
              <a:t>Remember that accessing Level II market data may incur additional fees, so be sure to review the pricing structure of your chosen brokerage or trading platform. Additionally, Level II data can be complex, so it's recommended for experienced traders who are familiar with interpreting order book dynamics.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25</a:t>
            </a:fld>
            <a:endParaRPr lang="zh-CN" altLang="en-US"/>
          </a:p>
        </p:txBody>
      </p:sp>
    </p:spTree>
    <p:extLst>
      <p:ext uri="{BB962C8B-B14F-4D97-AF65-F5344CB8AC3E}">
        <p14:creationId xmlns:p14="http://schemas.microsoft.com/office/powerpoint/2010/main" val="3254459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43541"/>
                </a:solidFill>
                <a:effectLst/>
                <a:latin typeface="Söhne"/>
              </a:rPr>
              <a:t>how to Track open positions and assess their alignment with trading objectives. I</a:t>
            </a:r>
          </a:p>
          <a:p>
            <a:endParaRPr lang="en-GB" altLang="zh-CN" b="0" i="0" dirty="0">
              <a:solidFill>
                <a:srgbClr val="343541"/>
              </a:solidFill>
              <a:effectLst/>
              <a:latin typeface="Söhne"/>
            </a:endParaRPr>
          </a:p>
          <a:p>
            <a:r>
              <a:rPr lang="en-GB" altLang="zh-CN" b="0" i="0" dirty="0">
                <a:solidFill>
                  <a:srgbClr val="374151"/>
                </a:solidFill>
                <a:effectLst/>
                <a:latin typeface="Söhne"/>
              </a:rPr>
              <a:t>Effective position management is a fundamental component of trading success, helping you protect your capital, optimize your profits, and ensure that your trading aligns with your objectives and risk tolerance</a:t>
            </a:r>
          </a:p>
          <a:p>
            <a:br>
              <a:rPr lang="en-GB" altLang="zh-CN" dirty="0"/>
            </a:br>
            <a:r>
              <a:rPr lang="en-GB" altLang="zh-CN" b="0" i="0" dirty="0">
                <a:solidFill>
                  <a:srgbClr val="374151"/>
                </a:solidFill>
                <a:effectLst/>
                <a:latin typeface="Söhne"/>
              </a:rPr>
              <a:t>Effective position management in trading involves continuous monitoring of open positions, alignment with trading objectives, setting stop-loss and take-profit orders, assessing risk-reward ratios, using trailing stops, and practicing emotional discipline to make informed decisions.</a:t>
            </a:r>
          </a:p>
          <a:p>
            <a:endParaRPr lang="en-GB" altLang="zh-CN" b="0" i="0" dirty="0">
              <a:solidFill>
                <a:srgbClr val="374151"/>
              </a:solidFill>
              <a:effectLst/>
              <a:latin typeface="Söhne"/>
            </a:endParaRPr>
          </a:p>
          <a:p>
            <a:r>
              <a:rPr lang="en-GB" altLang="zh-CN" b="0" i="0" dirty="0">
                <a:solidFill>
                  <a:srgbClr val="374151"/>
                </a:solidFill>
                <a:effectLst/>
                <a:latin typeface="Söhne"/>
              </a:rPr>
              <a:t>These position management steps are essential for optimizing trading performance and aligning your open positions with your trading objectives and risk management practices.</a:t>
            </a: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pPr algn="l"/>
            <a:r>
              <a:rPr lang="en-GB" altLang="zh-CN" b="0" i="0" dirty="0">
                <a:solidFill>
                  <a:srgbClr val="000000"/>
                </a:solidFill>
                <a:effectLst/>
                <a:latin typeface="Söhne"/>
              </a:rPr>
              <a:t>Tracking open positions and ensuring they align with your trading objectives is a crucial aspect of successful trading. Implementing effective position management involves the following steps:</a:t>
            </a:r>
          </a:p>
          <a:p>
            <a:pPr algn="l">
              <a:buFont typeface="+mj-lt"/>
              <a:buAutoNum type="arabicPeriod"/>
            </a:pPr>
            <a:r>
              <a:rPr lang="en-GB" altLang="zh-CN" b="1" i="0" dirty="0">
                <a:solidFill>
                  <a:srgbClr val="000000"/>
                </a:solidFill>
                <a:effectLst/>
                <a:latin typeface="Söhne"/>
              </a:rPr>
              <a:t>Open Position Monitoring</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Regularly monitor your open positions in real time through your trading platform. Ensure you have access to up-to-date information on each position, including the asset's current price, your entry price, and the position size.</a:t>
            </a:r>
          </a:p>
          <a:p>
            <a:pPr algn="l">
              <a:buFont typeface="+mj-lt"/>
              <a:buAutoNum type="arabicPeriod"/>
            </a:pPr>
            <a:r>
              <a:rPr lang="en-GB" altLang="zh-CN" b="1" i="0" dirty="0">
                <a:solidFill>
                  <a:srgbClr val="000000"/>
                </a:solidFill>
                <a:effectLst/>
                <a:latin typeface="Söhne"/>
              </a:rPr>
              <a:t>Trading Objectives Review</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Revisit and reaffirm your trading objectives. Your objectives may include profit targets, stop-loss levels, time frames, and risk tolerance. Ensure your open positions align with these objectives.</a:t>
            </a:r>
          </a:p>
          <a:p>
            <a:pPr algn="l">
              <a:buFont typeface="+mj-lt"/>
              <a:buAutoNum type="arabicPeriod"/>
            </a:pPr>
            <a:r>
              <a:rPr lang="en-GB" altLang="zh-CN" b="1" i="0" dirty="0">
                <a:solidFill>
                  <a:srgbClr val="000000"/>
                </a:solidFill>
                <a:effectLst/>
                <a:latin typeface="Söhne"/>
              </a:rPr>
              <a:t>Stop-Loss Orders</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Implement stop-loss orders for each open position to limit potential losses. Set these orders at levels that align with your risk tolerance and trading plan. Adjust stop-loss levels as needed based on market conditions.</a:t>
            </a:r>
          </a:p>
          <a:p>
            <a:pPr algn="l">
              <a:buFont typeface="+mj-lt"/>
              <a:buAutoNum type="arabicPeriod"/>
            </a:pPr>
            <a:r>
              <a:rPr lang="en-GB" altLang="zh-CN" b="1" i="0" dirty="0">
                <a:solidFill>
                  <a:srgbClr val="000000"/>
                </a:solidFill>
                <a:effectLst/>
                <a:latin typeface="Söhne"/>
              </a:rPr>
              <a:t>Take-Profit Orders</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Set take-profit orders to secure profits when the asset reaches your predetermined target price. These orders help you lock in gains and adhere to your profit objectives.</a:t>
            </a:r>
          </a:p>
          <a:p>
            <a:pPr algn="l">
              <a:buFont typeface="+mj-lt"/>
              <a:buAutoNum type="arabicPeriod"/>
            </a:pPr>
            <a:r>
              <a:rPr lang="en-GB" altLang="zh-CN" b="1" i="0" dirty="0">
                <a:solidFill>
                  <a:srgbClr val="000000"/>
                </a:solidFill>
                <a:effectLst/>
                <a:latin typeface="Söhne"/>
              </a:rPr>
              <a:t>Risk-Reward Ratio Assessment</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Evaluate the risk-reward ratio for each open position. Ensure that the potential reward justifies the risk you are taking. Adjust position sizes or objectives if necessary to maintain a </a:t>
            </a:r>
            <a:r>
              <a:rPr lang="en-GB" altLang="zh-CN" b="0" i="0" dirty="0" err="1">
                <a:solidFill>
                  <a:srgbClr val="000000"/>
                </a:solidFill>
                <a:effectLst/>
                <a:latin typeface="Söhne"/>
              </a:rPr>
              <a:t>favorable</a:t>
            </a:r>
            <a:r>
              <a:rPr lang="en-GB" altLang="zh-CN" b="0" i="0" dirty="0">
                <a:solidFill>
                  <a:srgbClr val="000000"/>
                </a:solidFill>
                <a:effectLst/>
                <a:latin typeface="Söhne"/>
              </a:rPr>
              <a:t> risk-reward ratio.</a:t>
            </a:r>
          </a:p>
          <a:p>
            <a:pPr algn="l">
              <a:buFont typeface="+mj-lt"/>
              <a:buAutoNum type="arabicPeriod"/>
            </a:pPr>
            <a:r>
              <a:rPr lang="en-GB" altLang="zh-CN" b="1" i="0" dirty="0">
                <a:solidFill>
                  <a:srgbClr val="000000"/>
                </a:solidFill>
                <a:effectLst/>
                <a:latin typeface="Söhne"/>
              </a:rPr>
              <a:t>Trailing Stop Orders</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Consider using trailing stop orders to automatically adjust your stop-loss level as the asset's price moves in your </a:t>
            </a:r>
            <a:r>
              <a:rPr lang="en-GB" altLang="zh-CN" b="0" i="0" dirty="0" err="1">
                <a:solidFill>
                  <a:srgbClr val="000000"/>
                </a:solidFill>
                <a:effectLst/>
                <a:latin typeface="Söhne"/>
              </a:rPr>
              <a:t>favor</a:t>
            </a:r>
            <a:r>
              <a:rPr lang="en-GB" altLang="zh-CN" b="0" i="0" dirty="0">
                <a:solidFill>
                  <a:srgbClr val="000000"/>
                </a:solidFill>
                <a:effectLst/>
                <a:latin typeface="Söhne"/>
              </a:rPr>
              <a:t>. This allows you to capture profits while protecting against reversals.</a:t>
            </a:r>
          </a:p>
          <a:p>
            <a:pPr algn="l">
              <a:buFont typeface="+mj-lt"/>
              <a:buAutoNum type="arabicPeriod"/>
            </a:pPr>
            <a:r>
              <a:rPr lang="en-GB" altLang="zh-CN" b="1" i="0" dirty="0">
                <a:solidFill>
                  <a:srgbClr val="000000"/>
                </a:solidFill>
                <a:effectLst/>
                <a:latin typeface="Söhne"/>
              </a:rPr>
              <a:t>Partial Profit-Taking</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When a position is in profit, consider taking partial profits while leaving a portion of the position open to capture potential further gains. This strategy can help manage risk and secure some profits.</a:t>
            </a:r>
          </a:p>
          <a:p>
            <a:pPr algn="l">
              <a:buFont typeface="+mj-lt"/>
              <a:buAutoNum type="arabicPeriod"/>
            </a:pPr>
            <a:r>
              <a:rPr lang="en-GB" altLang="zh-CN" b="1" i="0" dirty="0">
                <a:solidFill>
                  <a:srgbClr val="000000"/>
                </a:solidFill>
                <a:effectLst/>
                <a:latin typeface="Söhne"/>
              </a:rPr>
              <a:t>Diversification</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Review your overall portfolio to ensure it remains diversified and aligned with your trading objectives. Avoid overconcentration in a single asset or sector.</a:t>
            </a:r>
          </a:p>
          <a:p>
            <a:pPr algn="l">
              <a:buFont typeface="+mj-lt"/>
              <a:buAutoNum type="arabicPeriod"/>
            </a:pPr>
            <a:r>
              <a:rPr lang="en-GB" altLang="zh-CN" b="1" i="0" dirty="0">
                <a:solidFill>
                  <a:srgbClr val="000000"/>
                </a:solidFill>
                <a:effectLst/>
                <a:latin typeface="Söhne"/>
              </a:rPr>
              <a:t>Real-time Monitoring</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Continuously monitor the market and your open positions in real time. Be prepared to act swiftly if market conditions change or if your objectives are met.</a:t>
            </a:r>
          </a:p>
          <a:p>
            <a:pPr algn="l">
              <a:buFont typeface="+mj-lt"/>
              <a:buAutoNum type="arabicPeriod"/>
            </a:pPr>
            <a:r>
              <a:rPr lang="en-GB" altLang="zh-CN" b="1" i="0" dirty="0">
                <a:solidFill>
                  <a:srgbClr val="000000"/>
                </a:solidFill>
                <a:effectLst/>
                <a:latin typeface="Söhne"/>
              </a:rPr>
              <a:t>Position Sizing</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Use proper position sizing techniques to determine the appropriate size for each trade based on your risk tolerance and the distance to your stop-loss level.</a:t>
            </a:r>
          </a:p>
          <a:p>
            <a:pPr algn="l">
              <a:buFont typeface="+mj-lt"/>
              <a:buAutoNum type="arabicPeriod"/>
            </a:pPr>
            <a:r>
              <a:rPr lang="en-GB" altLang="zh-CN" b="1" i="0" dirty="0">
                <a:solidFill>
                  <a:srgbClr val="000000"/>
                </a:solidFill>
                <a:effectLst/>
                <a:latin typeface="Söhne"/>
              </a:rPr>
              <a:t>Record-Keeping</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Maintain detailed records of your open positions, including entry prices, stop-loss levels, take-profit levels, and trade rationale. This helps with performance analysis and decision-making.</a:t>
            </a:r>
          </a:p>
          <a:p>
            <a:pPr algn="l">
              <a:buFont typeface="+mj-lt"/>
              <a:buAutoNum type="arabicPeriod"/>
            </a:pPr>
            <a:r>
              <a:rPr lang="en-GB" altLang="zh-CN" b="1" i="0" dirty="0">
                <a:solidFill>
                  <a:srgbClr val="000000"/>
                </a:solidFill>
                <a:effectLst/>
                <a:latin typeface="Söhne"/>
              </a:rPr>
              <a:t>Adapt to Market Conditions</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Be flexible and adapt your position management strategies as market conditions evolve. Different market environments may require different approaches.</a:t>
            </a:r>
          </a:p>
          <a:p>
            <a:pPr algn="l">
              <a:buFont typeface="+mj-lt"/>
              <a:buAutoNum type="arabicPeriod"/>
            </a:pPr>
            <a:r>
              <a:rPr lang="en-GB" altLang="zh-CN" b="1" i="0" dirty="0">
                <a:solidFill>
                  <a:srgbClr val="000000"/>
                </a:solidFill>
                <a:effectLst/>
                <a:latin typeface="Söhne"/>
              </a:rPr>
              <a:t>Emotional Discipline</a:t>
            </a:r>
            <a:r>
              <a:rPr lang="en-GB" altLang="zh-CN" b="0" i="0" dirty="0">
                <a:solidFill>
                  <a:srgbClr val="000000"/>
                </a:solidFill>
                <a:effectLst/>
                <a:latin typeface="Söhne"/>
              </a:rPr>
              <a:t>:</a:t>
            </a:r>
          </a:p>
          <a:p>
            <a:pPr marL="742950" lvl="1" indent="-285750" algn="l">
              <a:buFont typeface="+mj-lt"/>
              <a:buAutoNum type="arabicPeriod"/>
            </a:pPr>
            <a:r>
              <a:rPr lang="en-GB" altLang="zh-CN" b="0" i="0" dirty="0">
                <a:solidFill>
                  <a:srgbClr val="000000"/>
                </a:solidFill>
                <a:effectLst/>
                <a:latin typeface="Söhne"/>
              </a:rPr>
              <a:t>Avoid emotional trading decisions. Stick to your predetermined position management plan, even if emotions urge you to deviate.</a:t>
            </a:r>
          </a:p>
          <a:p>
            <a:pPr algn="l"/>
            <a:r>
              <a:rPr lang="en-GB" altLang="zh-CN" b="0" i="0" dirty="0">
                <a:solidFill>
                  <a:srgbClr val="000000"/>
                </a:solidFill>
                <a:effectLst/>
                <a:latin typeface="Söhne"/>
              </a:rPr>
              <a:t>Effective position management is a fundamental component of trading success, helping you protect your capital, optimize your profits, and ensure that your trading aligns with your objectives and risk tolerance.</a:t>
            </a:r>
          </a:p>
          <a:p>
            <a:pPr algn="l"/>
            <a:r>
              <a:rPr lang="en-GB" altLang="zh-CN" b="0" i="0" dirty="0" err="1">
                <a:solidFill>
                  <a:srgbClr val="000000"/>
                </a:solidFill>
                <a:effectLst/>
                <a:latin typeface="Söhne"/>
              </a:rPr>
              <a:t>summaryin</a:t>
            </a:r>
            <a:r>
              <a:rPr lang="en-GB" altLang="zh-CN" b="0" i="0" dirty="0">
                <a:solidFill>
                  <a:srgbClr val="000000"/>
                </a:solidFill>
                <a:effectLst/>
                <a:latin typeface="Söhne"/>
              </a:rPr>
              <a:t> a table</a:t>
            </a:r>
          </a:p>
          <a:p>
            <a:pPr algn="l"/>
            <a:r>
              <a:rPr lang="en-GB" altLang="zh-CN" b="0" i="0" dirty="0">
                <a:solidFill>
                  <a:srgbClr val="000000"/>
                </a:solidFill>
                <a:effectLst/>
                <a:latin typeface="Söhne"/>
              </a:rPr>
              <a:t>ChatGPT</a:t>
            </a:r>
          </a:p>
          <a:p>
            <a:pPr algn="l"/>
            <a:r>
              <a:rPr lang="en-GB" altLang="zh-CN" b="0" i="0" dirty="0">
                <a:solidFill>
                  <a:srgbClr val="000000"/>
                </a:solidFill>
                <a:effectLst/>
                <a:latin typeface="Söhne"/>
              </a:rPr>
              <a:t>Certainly, here's a summary of how to track open positions and implement position management in a table format:</a:t>
            </a:r>
          </a:p>
          <a:p>
            <a:pPr algn="l"/>
            <a:r>
              <a:rPr lang="en-GB" altLang="zh-CN" b="0" i="0" dirty="0">
                <a:solidFill>
                  <a:srgbClr val="000000"/>
                </a:solidFill>
                <a:effectLst/>
                <a:latin typeface="Söhne"/>
              </a:rPr>
              <a:t>Position Management StepsDescription1. Open Position </a:t>
            </a:r>
            <a:r>
              <a:rPr lang="en-GB" altLang="zh-CN" b="0" i="0" dirty="0" err="1">
                <a:solidFill>
                  <a:srgbClr val="000000"/>
                </a:solidFill>
                <a:effectLst/>
                <a:latin typeface="Söhne"/>
              </a:rPr>
              <a:t>MonitoringContinuously</a:t>
            </a:r>
            <a:r>
              <a:rPr lang="en-GB" altLang="zh-CN" b="0" i="0" dirty="0">
                <a:solidFill>
                  <a:srgbClr val="000000"/>
                </a:solidFill>
                <a:effectLst/>
                <a:latin typeface="Söhne"/>
              </a:rPr>
              <a:t> monitor your open positions in real-time, keeping track of each position's current status.2. Trading Objectives </a:t>
            </a:r>
            <a:r>
              <a:rPr lang="en-GB" altLang="zh-CN" b="0" i="0" dirty="0" err="1">
                <a:solidFill>
                  <a:srgbClr val="000000"/>
                </a:solidFill>
                <a:effectLst/>
                <a:latin typeface="Söhne"/>
              </a:rPr>
              <a:t>ReviewReevaluate</a:t>
            </a:r>
            <a:r>
              <a:rPr lang="en-GB" altLang="zh-CN" b="0" i="0" dirty="0">
                <a:solidFill>
                  <a:srgbClr val="000000"/>
                </a:solidFill>
                <a:effectLst/>
                <a:latin typeface="Söhne"/>
              </a:rPr>
              <a:t> and confirm that your open positions align with your predefined trading objectives and goals.3. Stop-Loss </a:t>
            </a:r>
            <a:r>
              <a:rPr lang="en-GB" altLang="zh-CN" b="0" i="0" dirty="0" err="1">
                <a:solidFill>
                  <a:srgbClr val="000000"/>
                </a:solidFill>
                <a:effectLst/>
                <a:latin typeface="Söhne"/>
              </a:rPr>
              <a:t>OrdersImplement</a:t>
            </a:r>
            <a:r>
              <a:rPr lang="en-GB" altLang="zh-CN" b="0" i="0" dirty="0">
                <a:solidFill>
                  <a:srgbClr val="000000"/>
                </a:solidFill>
                <a:effectLst/>
                <a:latin typeface="Söhne"/>
              </a:rPr>
              <a:t> stop-loss orders for each open position to limit potential losses, adjusting them as needed.4. Take-Profit </a:t>
            </a:r>
            <a:r>
              <a:rPr lang="en-GB" altLang="zh-CN" b="0" i="0" dirty="0" err="1">
                <a:solidFill>
                  <a:srgbClr val="000000"/>
                </a:solidFill>
                <a:effectLst/>
                <a:latin typeface="Söhne"/>
              </a:rPr>
              <a:t>OrdersSet</a:t>
            </a:r>
            <a:r>
              <a:rPr lang="en-GB" altLang="zh-CN" b="0" i="0" dirty="0">
                <a:solidFill>
                  <a:srgbClr val="000000"/>
                </a:solidFill>
                <a:effectLst/>
                <a:latin typeface="Söhne"/>
              </a:rPr>
              <a:t> take-profit orders to secure profits at your target price levels, adhering to your profit objectives.5. Risk-Reward Ratio </a:t>
            </a:r>
            <a:r>
              <a:rPr lang="en-GB" altLang="zh-CN" b="0" i="0" dirty="0" err="1">
                <a:solidFill>
                  <a:srgbClr val="000000"/>
                </a:solidFill>
                <a:effectLst/>
                <a:latin typeface="Söhne"/>
              </a:rPr>
              <a:t>AssessmentEvaluate</a:t>
            </a:r>
            <a:r>
              <a:rPr lang="en-GB" altLang="zh-CN" b="0" i="0" dirty="0">
                <a:solidFill>
                  <a:srgbClr val="000000"/>
                </a:solidFill>
                <a:effectLst/>
                <a:latin typeface="Söhne"/>
              </a:rPr>
              <a:t> the risk-reward ratio for each position, ensuring it justifies the risk taken and adjusting if necessary.6. Trailing Stop </a:t>
            </a:r>
            <a:r>
              <a:rPr lang="en-GB" altLang="zh-CN" b="0" i="0" dirty="0" err="1">
                <a:solidFill>
                  <a:srgbClr val="000000"/>
                </a:solidFill>
                <a:effectLst/>
                <a:latin typeface="Söhne"/>
              </a:rPr>
              <a:t>OrdersConsider</a:t>
            </a:r>
            <a:r>
              <a:rPr lang="en-GB" altLang="zh-CN" b="0" i="0" dirty="0">
                <a:solidFill>
                  <a:srgbClr val="000000"/>
                </a:solidFill>
                <a:effectLst/>
                <a:latin typeface="Söhne"/>
              </a:rPr>
              <a:t> trailing stop orders to adjust stop-loss levels as the asset's price moves in your favor.7. Partial Profit-</a:t>
            </a:r>
            <a:r>
              <a:rPr lang="en-GB" altLang="zh-CN" b="0" i="0" dirty="0" err="1">
                <a:solidFill>
                  <a:srgbClr val="000000"/>
                </a:solidFill>
                <a:effectLst/>
                <a:latin typeface="Söhne"/>
              </a:rPr>
              <a:t>TakingTake</a:t>
            </a:r>
            <a:r>
              <a:rPr lang="en-GB" altLang="zh-CN" b="0" i="0" dirty="0">
                <a:solidFill>
                  <a:srgbClr val="000000"/>
                </a:solidFill>
                <a:effectLst/>
                <a:latin typeface="Söhne"/>
              </a:rPr>
              <a:t> partial profits when positions are in profit, while leaving a portion open for further gains.8. </a:t>
            </a:r>
            <a:r>
              <a:rPr lang="en-GB" altLang="zh-CN" b="0" i="0" dirty="0" err="1">
                <a:solidFill>
                  <a:srgbClr val="000000"/>
                </a:solidFill>
                <a:effectLst/>
                <a:latin typeface="Söhne"/>
              </a:rPr>
              <a:t>DiversificationReview</a:t>
            </a:r>
            <a:r>
              <a:rPr lang="en-GB" altLang="zh-CN" b="0" i="0" dirty="0">
                <a:solidFill>
                  <a:srgbClr val="000000"/>
                </a:solidFill>
                <a:effectLst/>
                <a:latin typeface="Söhne"/>
              </a:rPr>
              <a:t> your portfolio to maintain diversification and avoid overconcentration in a single asset or sector.9. Real-time </a:t>
            </a:r>
            <a:r>
              <a:rPr lang="en-GB" altLang="zh-CN" b="0" i="0" dirty="0" err="1">
                <a:solidFill>
                  <a:srgbClr val="000000"/>
                </a:solidFill>
                <a:effectLst/>
                <a:latin typeface="Söhne"/>
              </a:rPr>
              <a:t>MonitoringContinuously</a:t>
            </a:r>
            <a:r>
              <a:rPr lang="en-GB" altLang="zh-CN" b="0" i="0" dirty="0">
                <a:solidFill>
                  <a:srgbClr val="000000"/>
                </a:solidFill>
                <a:effectLst/>
                <a:latin typeface="Söhne"/>
              </a:rPr>
              <a:t> monitor positions and market conditions in real-time, prepared to adapt to changing circumstances.10. Position </a:t>
            </a:r>
            <a:r>
              <a:rPr lang="en-GB" altLang="zh-CN" b="0" i="0" dirty="0" err="1">
                <a:solidFill>
                  <a:srgbClr val="000000"/>
                </a:solidFill>
                <a:effectLst/>
                <a:latin typeface="Söhne"/>
              </a:rPr>
              <a:t>SizingCalculate</a:t>
            </a:r>
            <a:r>
              <a:rPr lang="en-GB" altLang="zh-CN" b="0" i="0" dirty="0">
                <a:solidFill>
                  <a:srgbClr val="000000"/>
                </a:solidFill>
                <a:effectLst/>
                <a:latin typeface="Söhne"/>
              </a:rPr>
              <a:t> position sizes based on risk tolerance and stop-loss levels to ensure appropriate trade sizing.11. Record-</a:t>
            </a:r>
            <a:r>
              <a:rPr lang="en-GB" altLang="zh-CN" b="0" i="0" dirty="0" err="1">
                <a:solidFill>
                  <a:srgbClr val="000000"/>
                </a:solidFill>
                <a:effectLst/>
                <a:latin typeface="Söhne"/>
              </a:rPr>
              <a:t>KeepingMaintain</a:t>
            </a:r>
            <a:r>
              <a:rPr lang="en-GB" altLang="zh-CN" b="0" i="0" dirty="0">
                <a:solidFill>
                  <a:srgbClr val="000000"/>
                </a:solidFill>
                <a:effectLst/>
                <a:latin typeface="Söhne"/>
              </a:rPr>
              <a:t> comprehensive records of positions, including entry prices, stop-loss, take-profit levels, and rationale.12. Adapt to Market </a:t>
            </a:r>
            <a:r>
              <a:rPr lang="en-GB" altLang="zh-CN" b="0" i="0" dirty="0" err="1">
                <a:solidFill>
                  <a:srgbClr val="000000"/>
                </a:solidFill>
                <a:effectLst/>
                <a:latin typeface="Söhne"/>
              </a:rPr>
              <a:t>ConditionsStay</a:t>
            </a:r>
            <a:r>
              <a:rPr lang="en-GB" altLang="zh-CN" b="0" i="0" dirty="0">
                <a:solidFill>
                  <a:srgbClr val="000000"/>
                </a:solidFill>
                <a:effectLst/>
                <a:latin typeface="Söhne"/>
              </a:rPr>
              <a:t> flexible and adjust position management strategies to align with evolving market conditions.13. Emotional </a:t>
            </a:r>
            <a:r>
              <a:rPr lang="en-GB" altLang="zh-CN" b="0" i="0" dirty="0" err="1">
                <a:solidFill>
                  <a:srgbClr val="000000"/>
                </a:solidFill>
                <a:effectLst/>
                <a:latin typeface="Söhne"/>
              </a:rPr>
              <a:t>DisciplineMaintain</a:t>
            </a:r>
            <a:r>
              <a:rPr lang="en-GB" altLang="zh-CN" b="0" i="0" dirty="0">
                <a:solidFill>
                  <a:srgbClr val="000000"/>
                </a:solidFill>
                <a:effectLst/>
                <a:latin typeface="Söhne"/>
              </a:rPr>
              <a:t> emotional discipline and stick to your predetermined position management plan regardless of </a:t>
            </a:r>
            <a:r>
              <a:rPr lang="en-GB" altLang="zh-CN" b="0" i="0" dirty="0" err="1">
                <a:solidFill>
                  <a:srgbClr val="000000"/>
                </a:solidFill>
                <a:effectLst/>
                <a:latin typeface="Söhne"/>
              </a:rPr>
              <a:t>emotions.These</a:t>
            </a:r>
            <a:r>
              <a:rPr lang="en-GB" altLang="zh-CN" b="0" i="0" dirty="0">
                <a:solidFill>
                  <a:srgbClr val="000000"/>
                </a:solidFill>
                <a:effectLst/>
                <a:latin typeface="Söhne"/>
              </a:rPr>
              <a:t> position management steps are essential for optimizing trading performance and aligning your open positions with your trading objectives and risk management practices.</a:t>
            </a:r>
          </a:p>
          <a:p>
            <a:br>
              <a:rPr lang="en-GB" altLang="zh-CN" b="0" i="0" dirty="0">
                <a:solidFill>
                  <a:srgbClr val="000000"/>
                </a:solidFill>
                <a:effectLst/>
                <a:latin typeface="Söhne"/>
              </a:rPr>
            </a:br>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26</a:t>
            </a:fld>
            <a:endParaRPr lang="zh-CN" altLang="en-US"/>
          </a:p>
        </p:txBody>
      </p:sp>
    </p:spTree>
    <p:extLst>
      <p:ext uri="{BB962C8B-B14F-4D97-AF65-F5344CB8AC3E}">
        <p14:creationId xmlns:p14="http://schemas.microsoft.com/office/powerpoint/2010/main" val="3842412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Study market microstructure to uncover patterns and assess order impact on the market.</a:t>
            </a:r>
          </a:p>
          <a:p>
            <a:endParaRPr lang="en-GB" altLang="zh-CN" b="0" i="0" dirty="0">
              <a:solidFill>
                <a:srgbClr val="374151"/>
              </a:solidFill>
              <a:effectLst/>
              <a:latin typeface="Söhne"/>
            </a:endParaRPr>
          </a:p>
          <a:p>
            <a:r>
              <a:rPr lang="en-GB" altLang="zh-CN" b="0" i="0" dirty="0">
                <a:solidFill>
                  <a:srgbClr val="374151"/>
                </a:solidFill>
                <a:effectLst/>
                <a:latin typeface="Söhne"/>
              </a:rPr>
              <a:t>Studying market microstructure involves systematically </a:t>
            </a:r>
            <a:r>
              <a:rPr lang="en-GB" altLang="zh-CN" b="0" i="0" dirty="0" err="1">
                <a:solidFill>
                  <a:srgbClr val="374151"/>
                </a:solidFill>
                <a:effectLst/>
                <a:latin typeface="Söhne"/>
              </a:rPr>
              <a:t>analyzing</a:t>
            </a:r>
            <a:r>
              <a:rPr lang="en-GB" altLang="zh-CN" b="0" i="0" dirty="0">
                <a:solidFill>
                  <a:srgbClr val="374151"/>
                </a:solidFill>
                <a:effectLst/>
                <a:latin typeface="Söhne"/>
              </a:rPr>
              <a:t> order books, trade data, and market participant </a:t>
            </a:r>
            <a:r>
              <a:rPr lang="en-GB" altLang="zh-CN" b="0" i="0" dirty="0" err="1">
                <a:solidFill>
                  <a:srgbClr val="374151"/>
                </a:solidFill>
                <a:effectLst/>
                <a:latin typeface="Söhne"/>
              </a:rPr>
              <a:t>behavior</a:t>
            </a:r>
            <a:r>
              <a:rPr lang="en-GB" altLang="zh-CN" b="0" i="0" dirty="0">
                <a:solidFill>
                  <a:srgbClr val="374151"/>
                </a:solidFill>
                <a:effectLst/>
                <a:latin typeface="Söhne"/>
              </a:rPr>
              <a:t> to uncover patterns and assess the impact of orders on the market, providing valuable insights for traders and investors.</a:t>
            </a:r>
          </a:p>
          <a:p>
            <a:endParaRPr lang="en-GB" altLang="zh-CN" b="0" i="0" dirty="0">
              <a:solidFill>
                <a:srgbClr val="374151"/>
              </a:solidFill>
              <a:effectLst/>
              <a:latin typeface="Söhne"/>
            </a:endParaRPr>
          </a:p>
          <a:p>
            <a:r>
              <a:rPr lang="en-GB" altLang="zh-CN" b="0" i="0" dirty="0">
                <a:solidFill>
                  <a:srgbClr val="374151"/>
                </a:solidFill>
                <a:effectLst/>
                <a:latin typeface="Söhne"/>
              </a:rPr>
              <a:t>These steps provide a structured approach to comprehensively </a:t>
            </a:r>
            <a:r>
              <a:rPr lang="en-GB" altLang="zh-CN" b="0" i="0" dirty="0" err="1">
                <a:solidFill>
                  <a:srgbClr val="374151"/>
                </a:solidFill>
                <a:effectLst/>
                <a:latin typeface="Söhne"/>
              </a:rPr>
              <a:t>analyze</a:t>
            </a:r>
            <a:r>
              <a:rPr lang="en-GB" altLang="zh-CN" b="0" i="0" dirty="0">
                <a:solidFill>
                  <a:srgbClr val="374151"/>
                </a:solidFill>
                <a:effectLst/>
                <a:latin typeface="Söhne"/>
              </a:rPr>
              <a:t> market microstructure, helping traders, investors, and institutions gain valuable insights for informed decision-making and risk management.</a:t>
            </a:r>
          </a:p>
          <a:p>
            <a:endParaRPr lang="en-GB" altLang="zh-CN" b="0" i="0" dirty="0">
              <a:solidFill>
                <a:srgbClr val="374151"/>
              </a:solidFill>
              <a:effectLst/>
              <a:latin typeface="Söhne"/>
            </a:endParaRPr>
          </a:p>
          <a:p>
            <a:pPr algn="l"/>
            <a:r>
              <a:rPr lang="en-GB" altLang="zh-CN" b="0" i="0" dirty="0">
                <a:solidFill>
                  <a:srgbClr val="374151"/>
                </a:solidFill>
                <a:effectLst/>
                <a:latin typeface="Söhne"/>
              </a:rPr>
              <a:t>Studying market microstructure to uncover patterns and assess order impact on the market involves a systematic approach. Here are the key steps:</a:t>
            </a:r>
          </a:p>
          <a:p>
            <a:pPr algn="l">
              <a:buFont typeface="+mj-lt"/>
              <a:buAutoNum type="arabicPeriod"/>
            </a:pPr>
            <a:r>
              <a:rPr lang="en-GB" altLang="zh-CN" b="1" i="0" dirty="0">
                <a:solidFill>
                  <a:srgbClr val="374151"/>
                </a:solidFill>
                <a:effectLst/>
                <a:latin typeface="Söhne"/>
              </a:rPr>
              <a:t>Understand Market Microstructure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Gain a solid understanding of market microstructure, which encompasses the mechanics and dynamics of financial markets, including order types, market participants, and trading venues.</a:t>
            </a:r>
          </a:p>
          <a:p>
            <a:pPr algn="l">
              <a:buFont typeface="+mj-lt"/>
              <a:buAutoNum type="arabicPeriod"/>
            </a:pPr>
            <a:r>
              <a:rPr lang="en-GB" altLang="zh-CN" b="1" i="0" dirty="0">
                <a:solidFill>
                  <a:srgbClr val="374151"/>
                </a:solidFill>
                <a:effectLst/>
                <a:latin typeface="Söhne"/>
              </a:rPr>
              <a:t>Data Collection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Acquire relevant market data, including trade data, order book data, and time and sales data, from reputable sources or data providers.</a:t>
            </a:r>
          </a:p>
          <a:p>
            <a:pPr algn="l">
              <a:buFont typeface="+mj-lt"/>
              <a:buAutoNum type="arabicPeriod"/>
            </a:pPr>
            <a:r>
              <a:rPr lang="en-GB" altLang="zh-CN" b="1" i="0" dirty="0">
                <a:solidFill>
                  <a:srgbClr val="374151"/>
                </a:solidFill>
                <a:effectLst/>
                <a:latin typeface="Söhne"/>
              </a:rPr>
              <a:t>Order Book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err="1">
                <a:solidFill>
                  <a:srgbClr val="374151"/>
                </a:solidFill>
                <a:effectLst/>
                <a:latin typeface="Söhne"/>
              </a:rPr>
              <a:t>Analyze</a:t>
            </a:r>
            <a:r>
              <a:rPr lang="en-GB" altLang="zh-CN" b="0" i="0" dirty="0">
                <a:solidFill>
                  <a:srgbClr val="374151"/>
                </a:solidFill>
                <a:effectLst/>
                <a:latin typeface="Söhne"/>
              </a:rPr>
              <a:t> the order book for the asset of interest, focusing on the distribution of buy and sell orders at various price levels. Look for patterns, clusters, and shifts in order quantities.</a:t>
            </a:r>
          </a:p>
          <a:p>
            <a:pPr algn="l">
              <a:buFont typeface="+mj-lt"/>
              <a:buAutoNum type="arabicPeriod"/>
            </a:pPr>
            <a:r>
              <a:rPr lang="en-GB" altLang="zh-CN" b="1" i="0" dirty="0">
                <a:solidFill>
                  <a:srgbClr val="374151"/>
                </a:solidFill>
                <a:effectLst/>
                <a:latin typeface="Söhne"/>
              </a:rPr>
              <a:t>Trade Data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Examine trade data to identify patterns in trade executions, such as trade sizes, trade frequency, and the timing of trades. Pay attention to the impact of large trades on the market.</a:t>
            </a:r>
          </a:p>
          <a:p>
            <a:pPr algn="l">
              <a:buFont typeface="+mj-lt"/>
              <a:buAutoNum type="arabicPeriod"/>
            </a:pPr>
            <a:r>
              <a:rPr lang="en-GB" altLang="zh-CN" b="1" i="0" dirty="0">
                <a:solidFill>
                  <a:srgbClr val="374151"/>
                </a:solidFill>
                <a:effectLst/>
                <a:latin typeface="Söhne"/>
              </a:rPr>
              <a:t>Market Participant </a:t>
            </a:r>
            <a:r>
              <a:rPr lang="en-GB" altLang="zh-CN" b="1" i="0" dirty="0" err="1">
                <a:solidFill>
                  <a:srgbClr val="374151"/>
                </a:solidFill>
                <a:effectLst/>
                <a:latin typeface="Söhne"/>
              </a:rPr>
              <a:t>Behavior</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Study the </a:t>
            </a:r>
            <a:r>
              <a:rPr lang="en-GB" altLang="zh-CN" b="0" i="0" dirty="0" err="1">
                <a:solidFill>
                  <a:srgbClr val="374151"/>
                </a:solidFill>
                <a:effectLst/>
                <a:latin typeface="Söhne"/>
              </a:rPr>
              <a:t>behavior</a:t>
            </a:r>
            <a:r>
              <a:rPr lang="en-GB" altLang="zh-CN" b="0" i="0" dirty="0">
                <a:solidFill>
                  <a:srgbClr val="374151"/>
                </a:solidFill>
                <a:effectLst/>
                <a:latin typeface="Söhne"/>
              </a:rPr>
              <a:t> of different market participants, including retail traders, institutional investors, market makers, and high-frequency traders. Identify their trading strategies and order flow.</a:t>
            </a:r>
          </a:p>
          <a:p>
            <a:pPr algn="l">
              <a:buFont typeface="+mj-lt"/>
              <a:buAutoNum type="arabicPeriod"/>
            </a:pPr>
            <a:r>
              <a:rPr lang="en-GB" altLang="zh-CN" b="1" i="0" dirty="0">
                <a:solidFill>
                  <a:srgbClr val="374151"/>
                </a:solidFill>
                <a:effectLst/>
                <a:latin typeface="Söhne"/>
              </a:rPr>
              <a:t>Market Impact Assessment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Assess the impact of large orders on the market. Look at how the execution of significant orders affects price movements, bid-ask spreads, and market volatility.</a:t>
            </a:r>
          </a:p>
          <a:p>
            <a:pPr algn="l">
              <a:buFont typeface="+mj-lt"/>
              <a:buAutoNum type="arabicPeriod"/>
            </a:pPr>
            <a:r>
              <a:rPr lang="en-GB" altLang="zh-CN" b="1" i="0" dirty="0">
                <a:solidFill>
                  <a:srgbClr val="374151"/>
                </a:solidFill>
                <a:effectLst/>
                <a:latin typeface="Söhne"/>
              </a:rPr>
              <a:t>Liquidity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Evaluate market liquidity by examining the depth of the order book and how it changes over time. Identify liquidity providers and their roles.</a:t>
            </a:r>
          </a:p>
          <a:p>
            <a:pPr algn="l">
              <a:buFont typeface="+mj-lt"/>
              <a:buAutoNum type="arabicPeriod"/>
            </a:pPr>
            <a:r>
              <a:rPr lang="en-GB" altLang="zh-CN" b="1" i="0" dirty="0">
                <a:solidFill>
                  <a:srgbClr val="374151"/>
                </a:solidFill>
                <a:effectLst/>
                <a:latin typeface="Söhne"/>
              </a:rPr>
              <a:t>Time and Sales Data</a:t>
            </a:r>
            <a:r>
              <a:rPr lang="en-GB" altLang="zh-CN" b="0" i="0" dirty="0">
                <a:solidFill>
                  <a:srgbClr val="374151"/>
                </a:solidFill>
                <a:effectLst/>
                <a:latin typeface="Söhne"/>
              </a:rPr>
              <a:t>:</a:t>
            </a:r>
          </a:p>
          <a:p>
            <a:pPr marL="742950" lvl="1" indent="-285750" algn="l">
              <a:buFont typeface="+mj-lt"/>
              <a:buAutoNum type="arabicPeriod"/>
            </a:pPr>
            <a:r>
              <a:rPr lang="en-GB" altLang="zh-CN" b="0" i="0" dirty="0" err="1">
                <a:solidFill>
                  <a:srgbClr val="374151"/>
                </a:solidFill>
                <a:effectLst/>
                <a:latin typeface="Söhne"/>
              </a:rPr>
              <a:t>Analyze</a:t>
            </a:r>
            <a:r>
              <a:rPr lang="en-GB" altLang="zh-CN" b="0" i="0" dirty="0">
                <a:solidFill>
                  <a:srgbClr val="374151"/>
                </a:solidFill>
                <a:effectLst/>
                <a:latin typeface="Söhne"/>
              </a:rPr>
              <a:t> time and sales data to track the sequence of trades, including the direction (buy or sell) and the order size. Observe how trades are clustered.</a:t>
            </a:r>
          </a:p>
          <a:p>
            <a:pPr algn="l">
              <a:buFont typeface="+mj-lt"/>
              <a:buAutoNum type="arabicPeriod"/>
            </a:pPr>
            <a:r>
              <a:rPr lang="en-GB" altLang="zh-CN" b="1" i="0" dirty="0">
                <a:solidFill>
                  <a:srgbClr val="374151"/>
                </a:solidFill>
                <a:effectLst/>
                <a:latin typeface="Söhne"/>
              </a:rPr>
              <a:t>Tick Data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Utilize tick data to study the price movements at the most granular level. Look for patterns in price changes, order flow, and market reactions.</a:t>
            </a:r>
          </a:p>
          <a:p>
            <a:pPr algn="l">
              <a:buFont typeface="+mj-lt"/>
              <a:buAutoNum type="arabicPeriod"/>
            </a:pPr>
            <a:r>
              <a:rPr lang="en-GB" altLang="zh-CN" b="1" i="0" dirty="0">
                <a:solidFill>
                  <a:srgbClr val="374151"/>
                </a:solidFill>
                <a:effectLst/>
                <a:latin typeface="Söhne"/>
              </a:rPr>
              <a:t>Event Studies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Conduct event studies to assess how specific market events or news impact order flow, trading activity, and market </a:t>
            </a:r>
            <a:r>
              <a:rPr lang="en-GB" altLang="zh-CN" b="0" i="0" dirty="0" err="1">
                <a:solidFill>
                  <a:srgbClr val="374151"/>
                </a:solidFill>
                <a:effectLst/>
                <a:latin typeface="Söhne"/>
              </a:rPr>
              <a:t>behavior</a:t>
            </a:r>
            <a:r>
              <a:rPr lang="en-GB" altLang="zh-CN" b="0" i="0" dirty="0">
                <a:solidFill>
                  <a:srgbClr val="374151"/>
                </a:solidFill>
                <a:effectLst/>
                <a:latin typeface="Söhne"/>
              </a:rPr>
              <a:t>.</a:t>
            </a:r>
          </a:p>
          <a:p>
            <a:pPr algn="l">
              <a:buFont typeface="+mj-lt"/>
              <a:buAutoNum type="arabicPeriod"/>
            </a:pPr>
            <a:r>
              <a:rPr lang="en-GB" altLang="zh-CN" b="1" i="0" dirty="0">
                <a:solidFill>
                  <a:srgbClr val="374151"/>
                </a:solidFill>
                <a:effectLst/>
                <a:latin typeface="Söhne"/>
              </a:rPr>
              <a:t>Statistical Analysis</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Apply statistical techniques and models, such as regression analysis and time-series analysis, to identify correlations, trends, and anomalies in the data.</a:t>
            </a:r>
          </a:p>
          <a:p>
            <a:pPr algn="l">
              <a:buFont typeface="+mj-lt"/>
              <a:buAutoNum type="arabicPeriod"/>
            </a:pPr>
            <a:r>
              <a:rPr lang="en-GB" altLang="zh-CN" b="1" i="0" dirty="0">
                <a:solidFill>
                  <a:srgbClr val="374151"/>
                </a:solidFill>
                <a:effectLst/>
                <a:latin typeface="Söhne"/>
              </a:rPr>
              <a:t>Machine Learning and Data Visualization</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Employ machine learning algorithms and data visualization tools to uncover complex patterns and relationships in the market microstructure data.</a:t>
            </a:r>
          </a:p>
          <a:p>
            <a:pPr algn="l">
              <a:buFont typeface="+mj-lt"/>
              <a:buAutoNum type="arabicPeriod"/>
            </a:pPr>
            <a:r>
              <a:rPr lang="en-GB" altLang="zh-CN" b="1" i="0" dirty="0">
                <a:solidFill>
                  <a:srgbClr val="374151"/>
                </a:solidFill>
                <a:effectLst/>
                <a:latin typeface="Söhne"/>
              </a:rPr>
              <a:t>Continuous Monitoring</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Continuously monitor market microstructure data to adapt to changing market conditions and identify emerging patterns or anomalies.</a:t>
            </a:r>
          </a:p>
          <a:p>
            <a:pPr algn="l">
              <a:buFont typeface="+mj-lt"/>
              <a:buAutoNum type="arabicPeriod"/>
            </a:pPr>
            <a:r>
              <a:rPr lang="en-GB" altLang="zh-CN" b="1" i="0" dirty="0">
                <a:solidFill>
                  <a:srgbClr val="374151"/>
                </a:solidFill>
                <a:effectLst/>
                <a:latin typeface="Söhne"/>
              </a:rPr>
              <a:t>Research and Literature</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Stay informed about academic research and industry literature related to market microstructure. Learn from the experiences and findings of experts in the field.</a:t>
            </a:r>
          </a:p>
          <a:p>
            <a:pPr algn="l">
              <a:buFont typeface="+mj-lt"/>
              <a:buAutoNum type="arabicPeriod"/>
            </a:pPr>
            <a:r>
              <a:rPr lang="en-GB" altLang="zh-CN" b="1" i="0" dirty="0">
                <a:solidFill>
                  <a:srgbClr val="374151"/>
                </a:solidFill>
                <a:effectLst/>
                <a:latin typeface="Söhne"/>
              </a:rPr>
              <a:t>Risk Management</a:t>
            </a:r>
            <a:r>
              <a:rPr lang="en-GB" altLang="zh-CN" b="0" i="0" dirty="0">
                <a:solidFill>
                  <a:srgbClr val="374151"/>
                </a:solidFill>
                <a:effectLst/>
                <a:latin typeface="Söhne"/>
              </a:rPr>
              <a:t>:</a:t>
            </a:r>
          </a:p>
          <a:p>
            <a:pPr marL="742950" lvl="1" indent="-285750" algn="l">
              <a:buFont typeface="+mj-lt"/>
              <a:buAutoNum type="arabicPeriod"/>
            </a:pPr>
            <a:r>
              <a:rPr lang="en-GB" altLang="zh-CN" b="0" i="0" dirty="0">
                <a:solidFill>
                  <a:srgbClr val="374151"/>
                </a:solidFill>
                <a:effectLst/>
                <a:latin typeface="Söhne"/>
              </a:rPr>
              <a:t>Incorporate insights from market microstructure analysis into your risk management strategies to make informed decisions and manage trading risk effectively.</a:t>
            </a:r>
          </a:p>
          <a:p>
            <a:pPr algn="l"/>
            <a:r>
              <a:rPr lang="en-GB" altLang="zh-CN" b="0" i="0" dirty="0">
                <a:solidFill>
                  <a:srgbClr val="374151"/>
                </a:solidFill>
                <a:effectLst/>
                <a:latin typeface="Söhne"/>
              </a:rPr>
              <a:t>Studying market microstructure requires a combination of quantitative analysis, data interpretation skills, and a deep understanding of market dynamics. It can provide valuable insights for traders, investors, and institutions looking to enhance their trading strategies and risk management practices.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27</a:t>
            </a:fld>
            <a:endParaRPr lang="zh-CN" altLang="en-US"/>
          </a:p>
        </p:txBody>
      </p:sp>
    </p:spTree>
    <p:extLst>
      <p:ext uri="{BB962C8B-B14F-4D97-AF65-F5344CB8AC3E}">
        <p14:creationId xmlns:p14="http://schemas.microsoft.com/office/powerpoint/2010/main" val="4021295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altLang="zh-CN" dirty="0"/>
            </a:br>
            <a:r>
              <a:rPr lang="en-GB" altLang="zh-CN" b="0" i="0" dirty="0">
                <a:solidFill>
                  <a:srgbClr val="374151"/>
                </a:solidFill>
                <a:effectLst/>
                <a:latin typeface="Söhne"/>
              </a:rPr>
              <a:t>Leverage is the strategy of using borrowed funds to amplify potential investment returns, but it also magnifies the risk of losses and typically involves paying interest on the borrowed capital.</a:t>
            </a:r>
          </a:p>
          <a:p>
            <a:endParaRPr lang="en-GB" altLang="zh-CN" b="0" i="0" dirty="0">
              <a:solidFill>
                <a:srgbClr val="374151"/>
              </a:solidFill>
              <a:effectLst/>
              <a:latin typeface="Söhne"/>
            </a:endParaRPr>
          </a:p>
          <a:p>
            <a:pPr algn="l"/>
            <a:r>
              <a:rPr lang="en-GB" altLang="zh-CN" b="0" i="0" dirty="0">
                <a:solidFill>
                  <a:srgbClr val="374151"/>
                </a:solidFill>
                <a:effectLst/>
                <a:latin typeface="Söhne"/>
              </a:rPr>
              <a:t>Leverage in finance refers to the use of borrowed funds or debt to increase the potential return on an investment. It allows investors to control a larger position or asset with a relatively smaller amount of their own capital. Leverage can amplify both gains and losses, making it a powerful but potentially risky financial strategy.</a:t>
            </a:r>
          </a:p>
          <a:p>
            <a:pPr algn="l"/>
            <a:r>
              <a:rPr lang="en-GB" altLang="zh-CN" b="0" i="0" dirty="0">
                <a:solidFill>
                  <a:srgbClr val="374151"/>
                </a:solidFill>
                <a:effectLst/>
                <a:latin typeface="Söhne"/>
              </a:rPr>
              <a:t>Here are some key points to understand about leverage:</a:t>
            </a:r>
          </a:p>
          <a:p>
            <a:pPr algn="l">
              <a:buFont typeface="+mj-lt"/>
              <a:buAutoNum type="arabicPeriod"/>
            </a:pPr>
            <a:r>
              <a:rPr lang="en-GB" altLang="zh-CN" b="1" i="0" dirty="0">
                <a:solidFill>
                  <a:srgbClr val="374151"/>
                </a:solidFill>
                <a:effectLst/>
                <a:latin typeface="Söhne"/>
              </a:rPr>
              <a:t>Borrowed Funds:</a:t>
            </a:r>
            <a:r>
              <a:rPr lang="en-GB" altLang="zh-CN" b="0" i="0" dirty="0">
                <a:solidFill>
                  <a:srgbClr val="374151"/>
                </a:solidFill>
                <a:effectLst/>
                <a:latin typeface="Söhne"/>
              </a:rPr>
              <a:t> Leverage involves borrowing money, typically from a lender or financial institution, to invest in an asset. Common sources of borrowed funds for leverage include mortgages, loans, margin accounts (for stocks), and other forms of debt.</a:t>
            </a:r>
          </a:p>
          <a:p>
            <a:pPr algn="l">
              <a:buFont typeface="+mj-lt"/>
              <a:buAutoNum type="arabicPeriod"/>
            </a:pPr>
            <a:r>
              <a:rPr lang="en-GB" altLang="zh-CN" b="1" i="0" dirty="0">
                <a:solidFill>
                  <a:srgbClr val="374151"/>
                </a:solidFill>
                <a:effectLst/>
                <a:latin typeface="Söhne"/>
              </a:rPr>
              <a:t>Amplified Returns:</a:t>
            </a:r>
            <a:r>
              <a:rPr lang="en-GB" altLang="zh-CN" b="0" i="0" dirty="0">
                <a:solidFill>
                  <a:srgbClr val="374151"/>
                </a:solidFill>
                <a:effectLst/>
                <a:latin typeface="Söhne"/>
              </a:rPr>
              <a:t> By using leverage, investors can control a more extensive asset base than they could with their own funds alone. If the value of the asset increases, the returns on the investment are magnified because the investor benefits from the entire value of the asset, not just their initial investment.</a:t>
            </a:r>
          </a:p>
          <a:p>
            <a:pPr algn="l">
              <a:buFont typeface="+mj-lt"/>
              <a:buAutoNum type="arabicPeriod"/>
            </a:pPr>
            <a:r>
              <a:rPr lang="en-GB" altLang="zh-CN" b="1" i="0" dirty="0">
                <a:solidFill>
                  <a:srgbClr val="374151"/>
                </a:solidFill>
                <a:effectLst/>
                <a:latin typeface="Söhne"/>
              </a:rPr>
              <a:t>Risk and Potential Losses:</a:t>
            </a:r>
            <a:r>
              <a:rPr lang="en-GB" altLang="zh-CN" b="0" i="0" dirty="0">
                <a:solidFill>
                  <a:srgbClr val="374151"/>
                </a:solidFill>
                <a:effectLst/>
                <a:latin typeface="Söhne"/>
              </a:rPr>
              <a:t> While leverage can increase potential gains, it also increases the risk of losses. If the value of the asset decreases, the losses are also amplified, and investors may find themselves owing more than their initial investment (a situation known as a "margin call" in some cases).</a:t>
            </a:r>
          </a:p>
          <a:p>
            <a:pPr algn="l">
              <a:buFont typeface="+mj-lt"/>
              <a:buAutoNum type="arabicPeriod"/>
            </a:pPr>
            <a:r>
              <a:rPr lang="en-GB" altLang="zh-CN" b="1" i="0" dirty="0">
                <a:solidFill>
                  <a:srgbClr val="374151"/>
                </a:solidFill>
                <a:effectLst/>
                <a:latin typeface="Söhne"/>
              </a:rPr>
              <a:t>Interest Costs:</a:t>
            </a:r>
            <a:r>
              <a:rPr lang="en-GB" altLang="zh-CN" b="0" i="0" dirty="0">
                <a:solidFill>
                  <a:srgbClr val="374151"/>
                </a:solidFill>
                <a:effectLst/>
                <a:latin typeface="Söhne"/>
              </a:rPr>
              <a:t> When investors use leverage, they typically have to pay interest on the borrowed funds. These interest costs can eat into the potential profits from the investment.</a:t>
            </a:r>
          </a:p>
          <a:p>
            <a:pPr algn="l">
              <a:buFont typeface="+mj-lt"/>
              <a:buAutoNum type="arabicPeriod"/>
            </a:pPr>
            <a:r>
              <a:rPr lang="en-GB" altLang="zh-CN" b="1" i="0" dirty="0">
                <a:solidFill>
                  <a:srgbClr val="374151"/>
                </a:solidFill>
                <a:effectLst/>
                <a:latin typeface="Söhne"/>
              </a:rPr>
              <a:t>Asset Types:</a:t>
            </a:r>
            <a:r>
              <a:rPr lang="en-GB" altLang="zh-CN" b="0" i="0" dirty="0">
                <a:solidFill>
                  <a:srgbClr val="374151"/>
                </a:solidFill>
                <a:effectLst/>
                <a:latin typeface="Söhne"/>
              </a:rPr>
              <a:t> Leverage can be applied to various types of assets, including real estate, stocks, currencies (in forex trading), and commodities. The specific terms and mechanisms of leverage can vary depending on the asset class and the financial instruments used.</a:t>
            </a:r>
          </a:p>
          <a:p>
            <a:pPr algn="l">
              <a:buFont typeface="+mj-lt"/>
              <a:buAutoNum type="arabicPeriod"/>
            </a:pPr>
            <a:r>
              <a:rPr lang="en-GB" altLang="zh-CN" b="1" i="0" dirty="0">
                <a:solidFill>
                  <a:srgbClr val="374151"/>
                </a:solidFill>
                <a:effectLst/>
                <a:latin typeface="Söhne"/>
              </a:rPr>
              <a:t>Risk Management:</a:t>
            </a:r>
            <a:r>
              <a:rPr lang="en-GB" altLang="zh-CN" b="0" i="0" dirty="0">
                <a:solidFill>
                  <a:srgbClr val="374151"/>
                </a:solidFill>
                <a:effectLst/>
                <a:latin typeface="Söhne"/>
              </a:rPr>
              <a:t> Managing leverage is crucial to avoid excessive risk. Investors should have a clear understanding of their risk tolerance, use leverage conservatively, and have a strategy for risk management in place.</a:t>
            </a:r>
          </a:p>
          <a:p>
            <a:pPr algn="l">
              <a:buFont typeface="+mj-lt"/>
              <a:buAutoNum type="arabicPeriod"/>
            </a:pPr>
            <a:r>
              <a:rPr lang="en-GB" altLang="zh-CN" b="1" i="0" dirty="0">
                <a:solidFill>
                  <a:srgbClr val="374151"/>
                </a:solidFill>
                <a:effectLst/>
                <a:latin typeface="Söhne"/>
              </a:rPr>
              <a:t>Regulation:</a:t>
            </a:r>
            <a:r>
              <a:rPr lang="en-GB" altLang="zh-CN" b="0" i="0" dirty="0">
                <a:solidFill>
                  <a:srgbClr val="374151"/>
                </a:solidFill>
                <a:effectLst/>
                <a:latin typeface="Söhne"/>
              </a:rPr>
              <a:t> In some financial markets, such as securities trading, there are regulations that limit the degree of leverage that can be used. These regulations are intended to protect investors from excessive risk.</a:t>
            </a:r>
          </a:p>
          <a:p>
            <a:pPr algn="l">
              <a:buFont typeface="+mj-lt"/>
              <a:buAutoNum type="arabicPeriod"/>
            </a:pPr>
            <a:r>
              <a:rPr lang="en-GB" altLang="zh-CN" b="1" i="0" dirty="0">
                <a:solidFill>
                  <a:srgbClr val="374151"/>
                </a:solidFill>
                <a:effectLst/>
                <a:latin typeface="Söhne"/>
              </a:rPr>
              <a:t>Margin Calls:</a:t>
            </a:r>
            <a:r>
              <a:rPr lang="en-GB" altLang="zh-CN" b="0" i="0" dirty="0">
                <a:solidFill>
                  <a:srgbClr val="374151"/>
                </a:solidFill>
                <a:effectLst/>
                <a:latin typeface="Söhne"/>
              </a:rPr>
              <a:t> In margin trading (e.g., in the stock market), if the value of the assets purchased with borrowed funds declines significantly, the broker may issue a margin call, requiring the investor to deposit additional funds to cover potential losses.</a:t>
            </a:r>
          </a:p>
          <a:p>
            <a:pPr algn="l"/>
            <a:r>
              <a:rPr lang="en-GB" altLang="zh-CN" b="0" i="0" dirty="0">
                <a:solidFill>
                  <a:srgbClr val="374151"/>
                </a:solidFill>
                <a:effectLst/>
                <a:latin typeface="Söhne"/>
              </a:rPr>
              <a:t>Leverage can be a valuable tool for experienced investors who understand the risks and have a well-thought-out strategy. However, it can also lead to substantial losses if not used wisely. It's essential to assess your risk tolerance, thoroughly research any investment involving leverage, and consider seeking advice from financial professionals before using leverage in your investment strategy.</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28</a:t>
            </a:fld>
            <a:endParaRPr lang="zh-CN" altLang="en-US"/>
          </a:p>
        </p:txBody>
      </p:sp>
    </p:spTree>
    <p:extLst>
      <p:ext uri="{BB962C8B-B14F-4D97-AF65-F5344CB8AC3E}">
        <p14:creationId xmlns:p14="http://schemas.microsoft.com/office/powerpoint/2010/main" val="2090983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In a real estate investment example, using leverage by taking out a mortgage with a $40,000 down payment resulted in a higher 25% return on investment (ROI) with a 5% property value growth, while not using leverage with an all-cash investment of $200,000 yielded a lower 5% ROI, highlighting the trade-off between increased returns and higher risk and interest costs associated with leverage.</a:t>
            </a:r>
          </a:p>
          <a:p>
            <a:endParaRPr lang="en-GB" altLang="zh-CN" b="0" i="0" dirty="0">
              <a:solidFill>
                <a:srgbClr val="374151"/>
              </a:solidFill>
              <a:effectLst/>
              <a:latin typeface="Söhne"/>
            </a:endParaRPr>
          </a:p>
          <a:p>
            <a:r>
              <a:rPr lang="en-GB" altLang="zh-CN" b="0" i="0" dirty="0">
                <a:solidFill>
                  <a:srgbClr val="374151"/>
                </a:solidFill>
                <a:effectLst/>
                <a:latin typeface="Söhne"/>
              </a:rPr>
              <a:t>In this table, it's evident that using leverage resulted in a higher return on investment (ROI) but also increased risk and the obligation to pay interest on the borrowed funds. On the other hand, not using leverage led to a lower ROI but carried lower risk and no interest costs. The decision to use leverage depends on one's risk tolerance and financial goals.</a:t>
            </a:r>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29</a:t>
            </a:fld>
            <a:endParaRPr lang="zh-CN" altLang="en-US"/>
          </a:p>
        </p:txBody>
      </p:sp>
    </p:spTree>
    <p:extLst>
      <p:ext uri="{BB962C8B-B14F-4D97-AF65-F5344CB8AC3E}">
        <p14:creationId xmlns:p14="http://schemas.microsoft.com/office/powerpoint/2010/main" val="187527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In a stock trading example, using leverage with a 2:1 ratio allowed an initial $10,000 investment to control a larger position, resulting in a 20% return on investment with a 10% stock price growth, whereas not using leverage with an all-cash investment of $10,000 yielded a lower 10% return on investment, highlighting the trade-off between increased returns and higher risk and interest costs associated with leverage.</a:t>
            </a:r>
          </a:p>
          <a:p>
            <a:endParaRPr lang="en-GB" altLang="zh-CN" dirty="0"/>
          </a:p>
          <a:p>
            <a:r>
              <a:rPr lang="en-GB" altLang="zh-CN" b="0" i="0" dirty="0">
                <a:solidFill>
                  <a:srgbClr val="374151"/>
                </a:solidFill>
                <a:effectLst/>
                <a:latin typeface="Söhne"/>
              </a:rPr>
              <a:t>In this table, using leverage resulted in a higher return on investment (ROI) but also increased risk and interest costs associated with borrowing. In contrast, not using leverage resulted in a lower ROI but carried lower risk and no interest costs. The decision to use leverage depends on the investor's risk tolerance and financial goals.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30</a:t>
            </a:fld>
            <a:endParaRPr lang="zh-CN" altLang="en-US"/>
          </a:p>
        </p:txBody>
      </p:sp>
    </p:spTree>
    <p:extLst>
      <p:ext uri="{BB962C8B-B14F-4D97-AF65-F5344CB8AC3E}">
        <p14:creationId xmlns:p14="http://schemas.microsoft.com/office/powerpoint/2010/main" val="317127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a:solidFill>
                  <a:srgbClr val="374151"/>
                </a:solidFill>
                <a:effectLst/>
                <a:latin typeface="Söhne"/>
              </a:rPr>
              <a:t>The formula (High - Low) / Close, known as the "High-Low Range Percentage," measures the relative price range to the closing price, offering insights into the level of volatility in financial markets.</a:t>
            </a:r>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3</a:t>
            </a:fld>
            <a:endParaRPr lang="zh-CN" altLang="en-US"/>
          </a:p>
        </p:txBody>
      </p:sp>
    </p:spTree>
    <p:extLst>
      <p:ext uri="{BB962C8B-B14F-4D97-AF65-F5344CB8AC3E}">
        <p14:creationId xmlns:p14="http://schemas.microsoft.com/office/powerpoint/2010/main" val="1437751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Developing customized reinforcement learning (RL) algorithms for trading prioritizes data privacy, minimizing the exposure of sensitive trading information while optimizing strategies and enhancing trading confidentiality.</a:t>
            </a:r>
            <a:endParaRPr lang="zh-CN" altLang="en-US" dirty="0"/>
          </a:p>
          <a:p>
            <a:endParaRPr lang="en-SG" altLang="zh-CN" dirty="0"/>
          </a:p>
          <a:p>
            <a:r>
              <a:rPr lang="en-SG" altLang="zh-CN" b="0" i="0" dirty="0">
                <a:solidFill>
                  <a:srgbClr val="374151"/>
                </a:solidFill>
                <a:effectLst/>
                <a:latin typeface="Söhne"/>
              </a:rPr>
              <a:t>Developing customized reinforcement learning (RL) algorithms for trading with a focus on data privacy involves steps such as secure data storage, synthetic data generation, privacy-preserving techniques, and legal consultation to safeguard sensitive trading information while optimizing trading strategies.</a:t>
            </a:r>
          </a:p>
          <a:p>
            <a:endParaRPr lang="en-SG" altLang="zh-CN" b="0" i="0" dirty="0">
              <a:solidFill>
                <a:srgbClr val="374151"/>
              </a:solidFill>
              <a:effectLst/>
              <a:latin typeface="Söhne"/>
            </a:endParaRPr>
          </a:p>
          <a:p>
            <a:r>
              <a:rPr lang="en-GB" altLang="zh-CN" b="0" i="0" dirty="0">
                <a:solidFill>
                  <a:srgbClr val="374151"/>
                </a:solidFill>
                <a:effectLst/>
                <a:latin typeface="Söhne"/>
              </a:rPr>
              <a:t>This table outlines the crucial steps to follow when developing RL algorithms for trading while emphasizing data privacy and trading confidentiality.</a:t>
            </a:r>
            <a:endParaRPr lang="en-SG" altLang="zh-CN" b="0" i="0" dirty="0">
              <a:solidFill>
                <a:srgbClr val="374151"/>
              </a:solidFill>
              <a:effectLst/>
              <a:latin typeface="Söhne"/>
            </a:endParaRPr>
          </a:p>
          <a:p>
            <a:endParaRPr lang="en-SG" altLang="zh-CN" dirty="0"/>
          </a:p>
          <a:p>
            <a:r>
              <a:rPr lang="en-GB" altLang="zh-CN" b="0" i="0" dirty="0">
                <a:solidFill>
                  <a:srgbClr val="374151"/>
                </a:solidFill>
                <a:effectLst/>
                <a:latin typeface="Söhne"/>
              </a:rPr>
              <a:t>Remember that data privacy and security are ongoing processes. Regularly review and update your data protection measures as regulations evolve and new threats emerge. Prioritizing data privacy in RL algorithm development for trading is essential not only for compliance but also for maintaining trust with clients and stakeholders.</a:t>
            </a: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endParaRPr lang="en-SG" altLang="zh-CN" dirty="0"/>
          </a:p>
          <a:p>
            <a:pPr algn="l"/>
            <a:r>
              <a:rPr lang="en-GB" altLang="zh-CN" b="0" i="0" dirty="0">
                <a:solidFill>
                  <a:srgbClr val="374151"/>
                </a:solidFill>
                <a:effectLst/>
                <a:latin typeface="Söhne"/>
              </a:rPr>
              <a:t>Developing customized reinforcement learning (RL) algorithms for trading with a focus on data privacy and confidentiality involves careful design and implementation. Here's a step-by-step guide on how to approach this task:</a:t>
            </a:r>
          </a:p>
          <a:p>
            <a:pPr algn="l">
              <a:buFont typeface="+mj-lt"/>
              <a:buAutoNum type="arabicPeriod"/>
            </a:pPr>
            <a:r>
              <a:rPr lang="en-GB" altLang="zh-CN" b="1" i="0" dirty="0">
                <a:solidFill>
                  <a:srgbClr val="374151"/>
                </a:solidFill>
                <a:effectLst/>
                <a:latin typeface="Söhne"/>
              </a:rPr>
              <a:t>Understand Data Privacy Requirements:</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Begin by thoroughly understanding the data privacy regulations and requirements that apply to your trading operation. Regulations such as GDPR (General Data Protection Regulation) in Europe and industry-specific rules may impact how you handle sensitive trading data.</a:t>
            </a:r>
          </a:p>
          <a:p>
            <a:pPr algn="l">
              <a:buFont typeface="+mj-lt"/>
              <a:buAutoNum type="arabicPeriod"/>
            </a:pPr>
            <a:r>
              <a:rPr lang="en-GB" altLang="zh-CN" b="1" i="0" dirty="0">
                <a:solidFill>
                  <a:srgbClr val="374151"/>
                </a:solidFill>
                <a:effectLst/>
                <a:latin typeface="Söhne"/>
              </a:rPr>
              <a:t>Data Segregation and Encryption:</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Implement robust data segregation practices to separate sensitive trading information from other data.</a:t>
            </a:r>
          </a:p>
          <a:p>
            <a:pPr marL="742950" lvl="1" indent="-285750" algn="l">
              <a:buFont typeface="+mj-lt"/>
              <a:buAutoNum type="arabicPeriod"/>
            </a:pPr>
            <a:r>
              <a:rPr lang="en-GB" altLang="zh-CN" b="0" i="0" dirty="0">
                <a:solidFill>
                  <a:srgbClr val="374151"/>
                </a:solidFill>
                <a:effectLst/>
                <a:latin typeface="Söhne"/>
              </a:rPr>
              <a:t>Encrypt sensitive data both in transit and at rest to protect it from unauthorized access.</a:t>
            </a:r>
          </a:p>
          <a:p>
            <a:pPr algn="l">
              <a:buFont typeface="+mj-lt"/>
              <a:buAutoNum type="arabicPeriod"/>
            </a:pPr>
            <a:r>
              <a:rPr lang="en-GB" altLang="zh-CN" b="1" i="0" dirty="0">
                <a:solidFill>
                  <a:srgbClr val="374151"/>
                </a:solidFill>
                <a:effectLst/>
                <a:latin typeface="Söhne"/>
              </a:rPr>
              <a:t>Secure Data Storage:</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Utilize secure and compliant storage solutions that meet the data privacy requirements of your industry.</a:t>
            </a:r>
          </a:p>
          <a:p>
            <a:pPr marL="742950" lvl="1" indent="-285750" algn="l">
              <a:buFont typeface="+mj-lt"/>
              <a:buAutoNum type="arabicPeriod"/>
            </a:pPr>
            <a:r>
              <a:rPr lang="en-GB" altLang="zh-CN" b="0" i="0" dirty="0">
                <a:solidFill>
                  <a:srgbClr val="374151"/>
                </a:solidFill>
                <a:effectLst/>
                <a:latin typeface="Söhne"/>
              </a:rPr>
              <a:t>Implement access controls to ensure that only authorized personnel can access sensitive data.</a:t>
            </a:r>
          </a:p>
          <a:p>
            <a:pPr algn="l">
              <a:buFont typeface="+mj-lt"/>
              <a:buAutoNum type="arabicPeriod"/>
            </a:pPr>
            <a:r>
              <a:rPr lang="en-GB" altLang="zh-CN" b="1" i="0" dirty="0">
                <a:solidFill>
                  <a:srgbClr val="374151"/>
                </a:solidFill>
                <a:effectLst/>
                <a:latin typeface="Söhne"/>
              </a:rPr>
              <a:t>Synthetic Data Generation:</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Consider using synthetic data generation techniques to create artificial trading data for algorithm development and testing. This helps minimize the exposure of real trading data.</a:t>
            </a:r>
          </a:p>
          <a:p>
            <a:pPr algn="l">
              <a:buFont typeface="+mj-lt"/>
              <a:buAutoNum type="arabicPeriod"/>
            </a:pPr>
            <a:r>
              <a:rPr lang="en-GB" altLang="zh-CN" b="1" i="0" dirty="0">
                <a:solidFill>
                  <a:srgbClr val="374151"/>
                </a:solidFill>
                <a:effectLst/>
                <a:latin typeface="Söhne"/>
              </a:rPr>
              <a:t>Secure Development Environment:</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Establish secure development environments for your RL algorithms, ensuring that access is restricted to authorized individuals.</a:t>
            </a:r>
          </a:p>
          <a:p>
            <a:pPr marL="742950" lvl="1" indent="-285750" algn="l">
              <a:buFont typeface="+mj-lt"/>
              <a:buAutoNum type="arabicPeriod"/>
            </a:pPr>
            <a:r>
              <a:rPr lang="en-GB" altLang="zh-CN" b="0" i="0" dirty="0">
                <a:solidFill>
                  <a:srgbClr val="374151"/>
                </a:solidFill>
                <a:effectLst/>
                <a:latin typeface="Söhne"/>
              </a:rPr>
              <a:t>Implement version control and auditing to track changes and access to code and data.</a:t>
            </a:r>
          </a:p>
          <a:p>
            <a:pPr algn="l">
              <a:buFont typeface="+mj-lt"/>
              <a:buAutoNum type="arabicPeriod"/>
            </a:pPr>
            <a:r>
              <a:rPr lang="en-GB" altLang="zh-CN" b="1" i="0" dirty="0">
                <a:solidFill>
                  <a:srgbClr val="374151"/>
                </a:solidFill>
                <a:effectLst/>
                <a:latin typeface="Söhne"/>
              </a:rPr>
              <a:t>Privacy-Preserving RL Techniques:</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Explore privacy-preserving RL techniques, such as Federated Learning, Differential Privacy, and Homomorphic Encryption. These methods allow training RL models without exposing sensitive data to the algorithm.</a:t>
            </a:r>
          </a:p>
          <a:p>
            <a:pPr algn="l">
              <a:buFont typeface="+mj-lt"/>
              <a:buAutoNum type="arabicPeriod"/>
            </a:pPr>
            <a:r>
              <a:rPr lang="en-GB" altLang="zh-CN" b="1" i="0" dirty="0">
                <a:solidFill>
                  <a:srgbClr val="374151"/>
                </a:solidFill>
                <a:effectLst/>
                <a:latin typeface="Söhne"/>
              </a:rPr>
              <a:t>Data Minimization:</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Adopt a "data minimization" approach, where only the necessary data required for model training and evaluation is used.</a:t>
            </a:r>
          </a:p>
          <a:p>
            <a:pPr marL="742950" lvl="1" indent="-285750" algn="l">
              <a:buFont typeface="+mj-lt"/>
              <a:buAutoNum type="arabicPeriod"/>
            </a:pPr>
            <a:r>
              <a:rPr lang="en-GB" altLang="zh-CN" b="0" i="0" dirty="0">
                <a:solidFill>
                  <a:srgbClr val="374151"/>
                </a:solidFill>
                <a:effectLst/>
                <a:latin typeface="Söhne"/>
              </a:rPr>
              <a:t>Anonymize or pseudonymize data when possible to further protect individual trading information.</a:t>
            </a:r>
          </a:p>
          <a:p>
            <a:pPr algn="l">
              <a:buFont typeface="+mj-lt"/>
              <a:buAutoNum type="arabicPeriod"/>
            </a:pPr>
            <a:r>
              <a:rPr lang="en-GB" altLang="zh-CN" b="1" i="0" dirty="0">
                <a:solidFill>
                  <a:srgbClr val="374151"/>
                </a:solidFill>
                <a:effectLst/>
                <a:latin typeface="Söhne"/>
              </a:rPr>
              <a:t>Regular Security Audits:</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Conduct regular security audits and vulnerability assessments to identify and address potential weaknesses in your system.</a:t>
            </a:r>
          </a:p>
          <a:p>
            <a:pPr marL="742950" lvl="1" indent="-285750" algn="l">
              <a:buFont typeface="+mj-lt"/>
              <a:buAutoNum type="arabicPeriod"/>
            </a:pPr>
            <a:r>
              <a:rPr lang="en-GB" altLang="zh-CN" b="0" i="0" dirty="0">
                <a:solidFill>
                  <a:srgbClr val="374151"/>
                </a:solidFill>
                <a:effectLst/>
                <a:latin typeface="Söhne"/>
              </a:rPr>
              <a:t>Penetration testing can help assess the security of your algorithms and data infrastructure.</a:t>
            </a:r>
          </a:p>
          <a:p>
            <a:pPr algn="l">
              <a:buFont typeface="+mj-lt"/>
              <a:buAutoNum type="arabicPeriod"/>
            </a:pPr>
            <a:r>
              <a:rPr lang="en-GB" altLang="zh-CN" b="1" i="0" dirty="0">
                <a:solidFill>
                  <a:srgbClr val="374151"/>
                </a:solidFill>
                <a:effectLst/>
                <a:latin typeface="Söhne"/>
              </a:rPr>
              <a:t>Role-Based Access Control:</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Implement role-based access control (RBAC) to ensure that only authorized personnel can interact with and deploy trading algorithms.</a:t>
            </a:r>
          </a:p>
          <a:p>
            <a:pPr algn="l">
              <a:buFont typeface="+mj-lt"/>
              <a:buAutoNum type="arabicPeriod"/>
            </a:pPr>
            <a:r>
              <a:rPr lang="en-GB" altLang="zh-CN" b="1" i="0" dirty="0">
                <a:solidFill>
                  <a:srgbClr val="374151"/>
                </a:solidFill>
                <a:effectLst/>
                <a:latin typeface="Söhne"/>
              </a:rPr>
              <a:t>Secure Deployment:</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When deploying RL trading algorithms, ensure that all connections are secure, and access is restricted.</a:t>
            </a:r>
          </a:p>
          <a:p>
            <a:pPr marL="742950" lvl="1" indent="-285750" algn="l">
              <a:buFont typeface="+mj-lt"/>
              <a:buAutoNum type="arabicPeriod"/>
            </a:pPr>
            <a:r>
              <a:rPr lang="en-GB" altLang="zh-CN" b="0" i="0" dirty="0">
                <a:solidFill>
                  <a:srgbClr val="374151"/>
                </a:solidFill>
                <a:effectLst/>
                <a:latin typeface="Söhne"/>
              </a:rPr>
              <a:t>Continuously monitor the deployed algorithms for any unusual activities or vulnerabilities.</a:t>
            </a:r>
          </a:p>
          <a:p>
            <a:pPr algn="l">
              <a:buFont typeface="+mj-lt"/>
              <a:buAutoNum type="arabicPeriod"/>
            </a:pPr>
            <a:r>
              <a:rPr lang="en-GB" altLang="zh-CN" b="1" i="0" dirty="0">
                <a:solidFill>
                  <a:srgbClr val="374151"/>
                </a:solidFill>
                <a:effectLst/>
                <a:latin typeface="Söhne"/>
              </a:rPr>
              <a:t>Legal and Compliance Consultation:</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Consult with legal and compliance experts to ensure that your RL trading algorithms meet all regulatory requirements and industry standards.</a:t>
            </a:r>
          </a:p>
          <a:p>
            <a:pPr algn="l">
              <a:buFont typeface="+mj-lt"/>
              <a:buAutoNum type="arabicPeriod"/>
            </a:pPr>
            <a:r>
              <a:rPr lang="en-GB" altLang="zh-CN" b="1" i="0" dirty="0">
                <a:solidFill>
                  <a:srgbClr val="374151"/>
                </a:solidFill>
                <a:effectLst/>
                <a:latin typeface="Söhne"/>
              </a:rPr>
              <a:t>Education and Training:</a:t>
            </a:r>
            <a:endParaRPr lang="en-GB" altLang="zh-CN" b="0" i="0" dirty="0">
              <a:solidFill>
                <a:srgbClr val="374151"/>
              </a:solidFill>
              <a:effectLst/>
              <a:latin typeface="Söhne"/>
            </a:endParaRPr>
          </a:p>
          <a:p>
            <a:pPr marL="742950" lvl="1" indent="-285750" algn="l">
              <a:buFont typeface="+mj-lt"/>
              <a:buAutoNum type="arabicPeriod"/>
            </a:pPr>
            <a:r>
              <a:rPr lang="en-GB" altLang="zh-CN" b="0" i="0" dirty="0">
                <a:solidFill>
                  <a:srgbClr val="374151"/>
                </a:solidFill>
                <a:effectLst/>
                <a:latin typeface="Söhne"/>
              </a:rPr>
              <a:t>Provide training to your team on data privacy best practices and the importance of maintaining confidentiality in algorithm development and deployment.</a:t>
            </a:r>
          </a:p>
          <a:p>
            <a:pPr algn="l"/>
            <a:r>
              <a:rPr lang="en-GB" altLang="zh-CN" b="0" i="0" dirty="0">
                <a:solidFill>
                  <a:srgbClr val="374151"/>
                </a:solidFill>
                <a:effectLst/>
                <a:latin typeface="Söhne"/>
              </a:rPr>
              <a:t>Remember that data privacy and security are ongoing processes. Regularly review and update your data protection measures as regulations evolve and new threats emerge. Prioritizing data privacy in RL algorithm development for trading is essential not only for compliance but also for maintaining trust with clients and stakeholders.</a:t>
            </a:r>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31</a:t>
            </a:fld>
            <a:endParaRPr lang="zh-CN" altLang="en-US"/>
          </a:p>
        </p:txBody>
      </p:sp>
    </p:spTree>
    <p:extLst>
      <p:ext uri="{BB962C8B-B14F-4D97-AF65-F5344CB8AC3E}">
        <p14:creationId xmlns:p14="http://schemas.microsoft.com/office/powerpoint/2010/main" val="2140627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39</a:t>
            </a:fld>
            <a:endParaRPr lang="zh-CN" altLang="en-US"/>
          </a:p>
        </p:txBody>
      </p:sp>
    </p:spTree>
    <p:extLst>
      <p:ext uri="{BB962C8B-B14F-4D97-AF65-F5344CB8AC3E}">
        <p14:creationId xmlns:p14="http://schemas.microsoft.com/office/powerpoint/2010/main" val="3236369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altLang="zh-CN" b="0" i="0">
                <a:effectLst/>
                <a:latin typeface="Söhne"/>
              </a:rPr>
              <a:t>In quantitative finance, covariance (</a:t>
            </a:r>
            <a:r>
              <a:rPr lang="en-GB" altLang="zh-CN" b="0" i="0" err="1">
                <a:effectLst/>
                <a:latin typeface="Söhne"/>
              </a:rPr>
              <a:t>cov</a:t>
            </a:r>
            <a:r>
              <a:rPr lang="en-GB" altLang="zh-CN" b="0" i="0">
                <a:effectLst/>
                <a:latin typeface="Söhne"/>
              </a:rPr>
              <a:t>(Ri, </a:t>
            </a:r>
            <a:r>
              <a:rPr lang="en-GB" altLang="zh-CN" b="0" i="0" err="1">
                <a:effectLst/>
                <a:latin typeface="Söhne"/>
              </a:rPr>
              <a:t>Rj</a:t>
            </a:r>
            <a:r>
              <a:rPr lang="en-GB" altLang="zh-CN" b="0" i="0">
                <a:effectLst/>
                <a:latin typeface="Söhne"/>
              </a:rPr>
              <a:t>)) measures the relationship between asset returns, while the cost model (C) calculates trading expenses based on factors like trading volume (Q) and the high-low range relative to the closing price (RL), with concepts like lambda (λ), turnover (H), position limits, and R-squared (R2) influencing trading strategy risk and effectiveness.</a:t>
            </a:r>
          </a:p>
          <a:p>
            <a:br>
              <a:rPr lang="en-GB" altLang="zh-CN"/>
            </a:br>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4</a:t>
            </a:fld>
            <a:endParaRPr lang="zh-CN" altLang="en-US"/>
          </a:p>
        </p:txBody>
      </p:sp>
    </p:spTree>
    <p:extLst>
      <p:ext uri="{BB962C8B-B14F-4D97-AF65-F5344CB8AC3E}">
        <p14:creationId xmlns:p14="http://schemas.microsoft.com/office/powerpoint/2010/main" val="94398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a:solidFill>
                  <a:srgbClr val="374151"/>
                </a:solidFill>
                <a:effectLst/>
                <a:latin typeface="Söhne"/>
              </a:rPr>
              <a:t>Cost in trading strategies can be calculated using the formula C = Fixed cost + B * RL * (Q / ADV)^0.5, where fixed cost, coefficient B, the range-to-close ratio (RL), the number of shares to be traded (Q), and the average daily trading volume (ADV) are key components influencing the total cost.</a:t>
            </a:r>
          </a:p>
          <a:p>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5</a:t>
            </a:fld>
            <a:endParaRPr lang="zh-CN" altLang="en-US"/>
          </a:p>
        </p:txBody>
      </p:sp>
    </p:spTree>
    <p:extLst>
      <p:ext uri="{BB962C8B-B14F-4D97-AF65-F5344CB8AC3E}">
        <p14:creationId xmlns:p14="http://schemas.microsoft.com/office/powerpoint/2010/main" val="89441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dirty="0">
                <a:solidFill>
                  <a:srgbClr val="374151"/>
                </a:solidFill>
                <a:effectLst/>
                <a:latin typeface="Söhne"/>
              </a:rPr>
              <a:t>Portfolio optimization, a fundamental concept in finance, utilizes mathematical formulas to strike a balance between a portfolio's expected return and risk, taking into account the weights and expected returns of individual assets and their interrelationships measured by covariance. By finding the optimal asset allocation, investors aim to maximize returns or minimize risk based on their unique investment objectives and constraints.</a:t>
            </a:r>
          </a:p>
          <a:p>
            <a:endParaRPr lang="en-GB" altLang="zh-CN" b="0" i="0" dirty="0">
              <a:solidFill>
                <a:srgbClr val="374151"/>
              </a:solidFill>
              <a:effectLst/>
              <a:latin typeface="Söhne"/>
            </a:endParaRPr>
          </a:p>
          <a:p>
            <a:endParaRPr lang="en-GB" altLang="zh-CN" b="0" i="0" dirty="0">
              <a:solidFill>
                <a:srgbClr val="374151"/>
              </a:solidFill>
              <a:effectLst/>
              <a:latin typeface="Söhne"/>
            </a:endParaRPr>
          </a:p>
          <a:p>
            <a:pPr algn="l">
              <a:buFont typeface="+mj-lt"/>
              <a:buAutoNum type="arabicPeriod"/>
            </a:pPr>
            <a:r>
              <a:rPr lang="en-GB" altLang="zh-CN" b="1" i="0" dirty="0">
                <a:solidFill>
                  <a:srgbClr val="374151"/>
                </a:solidFill>
                <a:effectLst/>
                <a:latin typeface="Söhne"/>
              </a:rPr>
              <a:t>Expected Portfolio Return (E(Rp))</a:t>
            </a:r>
            <a:r>
              <a:rPr lang="en-GB" altLang="zh-CN" b="0" i="0" dirty="0">
                <a:solidFill>
                  <a:srgbClr val="374151"/>
                </a:solidFill>
                <a:effectLst/>
                <a:latin typeface="Söhne"/>
              </a:rPr>
              <a:t>: Calculated by weighing the expected returns of individual assets.</a:t>
            </a:r>
          </a:p>
          <a:p>
            <a:pPr algn="l">
              <a:buFont typeface="+mj-lt"/>
              <a:buAutoNum type="arabicPeriod"/>
            </a:pPr>
            <a:r>
              <a:rPr lang="en-GB" altLang="zh-CN" b="1" i="0" dirty="0">
                <a:solidFill>
                  <a:srgbClr val="374151"/>
                </a:solidFill>
                <a:effectLst/>
                <a:latin typeface="Söhne"/>
              </a:rPr>
              <a:t>Portfolio Variance (σ²p)</a:t>
            </a:r>
            <a:r>
              <a:rPr lang="en-GB" altLang="zh-CN" b="0" i="0" dirty="0">
                <a:solidFill>
                  <a:srgbClr val="374151"/>
                </a:solidFill>
                <a:effectLst/>
                <a:latin typeface="Söhne"/>
              </a:rPr>
              <a:t>: Measures portfolio risk, considering asset returns' covariance and weights.</a:t>
            </a:r>
          </a:p>
          <a:p>
            <a:pPr algn="l">
              <a:buFont typeface="+mj-lt"/>
              <a:buAutoNum type="arabicPeriod"/>
            </a:pPr>
            <a:r>
              <a:rPr lang="en-GB" altLang="zh-CN" b="1" i="0" dirty="0">
                <a:solidFill>
                  <a:srgbClr val="374151"/>
                </a:solidFill>
                <a:effectLst/>
                <a:latin typeface="Söhne"/>
              </a:rPr>
              <a:t>Portfolio Standard Deviation (</a:t>
            </a:r>
            <a:r>
              <a:rPr lang="en-GB" altLang="zh-CN" b="1" i="0" dirty="0" err="1">
                <a:solidFill>
                  <a:srgbClr val="374151"/>
                </a:solidFill>
                <a:effectLst/>
                <a:latin typeface="Söhne"/>
              </a:rPr>
              <a:t>σp</a:t>
            </a:r>
            <a:r>
              <a:rPr lang="en-GB" altLang="zh-CN" b="1" i="0" dirty="0">
                <a:solidFill>
                  <a:srgbClr val="374151"/>
                </a:solidFill>
                <a:effectLst/>
                <a:latin typeface="Söhne"/>
              </a:rPr>
              <a:t>)</a:t>
            </a:r>
            <a:r>
              <a:rPr lang="en-GB" altLang="zh-CN" b="0" i="0" dirty="0">
                <a:solidFill>
                  <a:srgbClr val="374151"/>
                </a:solidFill>
                <a:effectLst/>
                <a:latin typeface="Söhne"/>
              </a:rPr>
              <a:t>: The square root of portfolio variance, representing volatility.</a:t>
            </a:r>
          </a:p>
          <a:p>
            <a:pPr algn="l">
              <a:buFont typeface="+mj-lt"/>
              <a:buAutoNum type="arabicPeriod"/>
            </a:pPr>
            <a:r>
              <a:rPr lang="en-GB" altLang="zh-CN" b="1" i="0" dirty="0" err="1">
                <a:solidFill>
                  <a:srgbClr val="374151"/>
                </a:solidFill>
                <a:effectLst/>
                <a:latin typeface="Söhne"/>
              </a:rPr>
              <a:t>wi</a:t>
            </a:r>
            <a:r>
              <a:rPr lang="en-GB" altLang="zh-CN" b="1" i="0" dirty="0">
                <a:solidFill>
                  <a:srgbClr val="374151"/>
                </a:solidFill>
                <a:effectLst/>
                <a:latin typeface="Söhne"/>
              </a:rPr>
              <a:t> (Asset Weights)</a:t>
            </a:r>
            <a:r>
              <a:rPr lang="en-GB" altLang="zh-CN" b="0" i="0" dirty="0">
                <a:solidFill>
                  <a:srgbClr val="374151"/>
                </a:solidFill>
                <a:effectLst/>
                <a:latin typeface="Söhne"/>
              </a:rPr>
              <a:t>: Reflects the allocation of investment; indicates the proportion of each asset in the portfolio.</a:t>
            </a:r>
          </a:p>
          <a:p>
            <a:pPr algn="l">
              <a:buFont typeface="+mj-lt"/>
              <a:buAutoNum type="arabicPeriod"/>
            </a:pPr>
            <a:r>
              <a:rPr lang="en-GB" altLang="zh-CN" b="1" i="0" dirty="0">
                <a:solidFill>
                  <a:srgbClr val="374151"/>
                </a:solidFill>
                <a:effectLst/>
                <a:latin typeface="Söhne"/>
              </a:rPr>
              <a:t>E(Ri) (Expected Asset Return)</a:t>
            </a:r>
            <a:r>
              <a:rPr lang="en-GB" altLang="zh-CN" b="0" i="0" dirty="0">
                <a:solidFill>
                  <a:srgbClr val="374151"/>
                </a:solidFill>
                <a:effectLst/>
                <a:latin typeface="Söhne"/>
              </a:rPr>
              <a:t>: Expected return of each asset, derived from historical data or forecasts.</a:t>
            </a:r>
          </a:p>
          <a:p>
            <a:pPr algn="l">
              <a:buFont typeface="+mj-lt"/>
              <a:buAutoNum type="arabicPeriod"/>
            </a:pPr>
            <a:r>
              <a:rPr lang="en-GB" altLang="zh-CN" b="1" i="0" dirty="0" err="1">
                <a:solidFill>
                  <a:srgbClr val="374151"/>
                </a:solidFill>
                <a:effectLst/>
                <a:latin typeface="Söhne"/>
              </a:rPr>
              <a:t>Cov</a:t>
            </a:r>
            <a:r>
              <a:rPr lang="en-GB" altLang="zh-CN" b="1" i="0" dirty="0">
                <a:solidFill>
                  <a:srgbClr val="374151"/>
                </a:solidFill>
                <a:effectLst/>
                <a:latin typeface="Söhne"/>
              </a:rPr>
              <a:t>(Ri, </a:t>
            </a:r>
            <a:r>
              <a:rPr lang="en-GB" altLang="zh-CN" b="1" i="0" dirty="0" err="1">
                <a:solidFill>
                  <a:srgbClr val="374151"/>
                </a:solidFill>
                <a:effectLst/>
                <a:latin typeface="Söhne"/>
              </a:rPr>
              <a:t>Rj</a:t>
            </a:r>
            <a:r>
              <a:rPr lang="en-GB" altLang="zh-CN" b="1" i="0" dirty="0">
                <a:solidFill>
                  <a:srgbClr val="374151"/>
                </a:solidFill>
                <a:effectLst/>
                <a:latin typeface="Söhne"/>
              </a:rPr>
              <a:t>) (Covariance)</a:t>
            </a:r>
            <a:r>
              <a:rPr lang="en-GB" altLang="zh-CN" b="0" i="0" dirty="0">
                <a:solidFill>
                  <a:srgbClr val="374151"/>
                </a:solidFill>
                <a:effectLst/>
                <a:latin typeface="Söhne"/>
              </a:rPr>
              <a:t>: Measures how asset returns move together or diverge, affecting portfolio risk.</a:t>
            </a:r>
          </a:p>
          <a:p>
            <a:pPr algn="l"/>
            <a:r>
              <a:rPr lang="en-GB" altLang="zh-CN" b="0" i="0" dirty="0">
                <a:solidFill>
                  <a:srgbClr val="374151"/>
                </a:solidFill>
                <a:effectLst/>
                <a:latin typeface="Söhne"/>
              </a:rPr>
              <a:t>These components are integral to portfolio optimization, helping investors balance risk and return in their investment decisions.</a:t>
            </a:r>
          </a:p>
          <a:p>
            <a:endParaRPr lang="en-GB" altLang="zh-CN" b="0" i="0" dirty="0">
              <a:solidFill>
                <a:srgbClr val="374151"/>
              </a:solidFill>
              <a:effectLst/>
              <a:latin typeface="Söhne"/>
            </a:endParaRPr>
          </a:p>
          <a:p>
            <a:r>
              <a:rPr lang="en-GB" altLang="zh-CN" b="0" i="0" dirty="0">
                <a:solidFill>
                  <a:srgbClr val="374151"/>
                </a:solidFill>
                <a:effectLst/>
                <a:latin typeface="Söhne"/>
              </a:rPr>
              <a:t>These two concepts, budget allocation and allocation constraints, serve different purposes in portfolio management. Budget allocation focuses on dividing available capital among assets, while allocation constraints set boundaries on how much can be invested in individual assets or categories, often for risk control or regulatory compliance.</a:t>
            </a:r>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6</a:t>
            </a:fld>
            <a:endParaRPr lang="zh-CN" altLang="en-US"/>
          </a:p>
        </p:txBody>
      </p:sp>
    </p:spTree>
    <p:extLst>
      <p:ext uri="{BB962C8B-B14F-4D97-AF65-F5344CB8AC3E}">
        <p14:creationId xmlns:p14="http://schemas.microsoft.com/office/powerpoint/2010/main" val="255251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a:t>Various trading strategies offer distinct advantages, such as long-term value investing growth and quick day trading profits. Still, each comes with limitations, such as potential losses in high-risk day trading and the need for patience in buy and hold, requiring investors to choose strategies that align with their risk tolerance and objectives.</a:t>
            </a:r>
          </a:p>
          <a:p>
            <a:endParaRPr lang="en-GB" altLang="zh-CN"/>
          </a:p>
          <a:p>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7</a:t>
            </a:fld>
            <a:endParaRPr lang="zh-CN" altLang="en-US"/>
          </a:p>
        </p:txBody>
      </p:sp>
    </p:spTree>
    <p:extLst>
      <p:ext uri="{BB962C8B-B14F-4D97-AF65-F5344CB8AC3E}">
        <p14:creationId xmlns:p14="http://schemas.microsoft.com/office/powerpoint/2010/main" val="48449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b="0" i="0">
                <a:solidFill>
                  <a:srgbClr val="374151"/>
                </a:solidFill>
                <a:effectLst/>
                <a:latin typeface="Söhne"/>
              </a:rPr>
              <a:t>Quantitative strategies, including randomized algorithms, obfuscation techniques, and dark pools, enhance trading confidentiality by introducing randomness and minimizing predictability, yet they require careful diligent management and may present trade-offs and complexities.</a:t>
            </a:r>
          </a:p>
          <a:p>
            <a:endParaRPr lang="en-GB" altLang="zh-CN" b="0" i="0">
              <a:solidFill>
                <a:srgbClr val="374151"/>
              </a:solidFill>
              <a:effectLst/>
              <a:latin typeface="Söhne"/>
            </a:endParaRPr>
          </a:p>
          <a:p>
            <a:endParaRPr lang="zh-CN" altLang="en-US"/>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8</a:t>
            </a:fld>
            <a:endParaRPr lang="zh-CN" altLang="en-US"/>
          </a:p>
        </p:txBody>
      </p:sp>
    </p:spTree>
    <p:extLst>
      <p:ext uri="{BB962C8B-B14F-4D97-AF65-F5344CB8AC3E}">
        <p14:creationId xmlns:p14="http://schemas.microsoft.com/office/powerpoint/2010/main" val="3840462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Machine learning-based strategies, including privacy-preserving techniques and sentiment analysis, empower traders to enhance confidentiality while leveraging data-driven insights. Yet, they demand meticulous execution and data source scrutiny.</a:t>
            </a:r>
          </a:p>
          <a:p>
            <a:endParaRPr lang="en-SG" altLang="zh-CN" dirty="0"/>
          </a:p>
          <a:p>
            <a:endParaRPr lang="en-SG" altLang="zh-CN" dirty="0"/>
          </a:p>
          <a:p>
            <a:r>
              <a:rPr lang="en-SG" altLang="zh-CN" dirty="0"/>
              <a:t>Value based  RL</a:t>
            </a:r>
          </a:p>
          <a:p>
            <a:r>
              <a:rPr lang="en-SG" altLang="zh-CN" dirty="0"/>
              <a:t>Policy based   RL</a:t>
            </a:r>
          </a:p>
          <a:p>
            <a:endParaRPr lang="en-GB" altLang="zh-CN" dirty="0"/>
          </a:p>
          <a:p>
            <a:r>
              <a:rPr lang="en-GB" altLang="zh-CN" dirty="0"/>
              <a:t>Developing customized reinforcement learning (RL) algorithms for trading prioritizes data privacy, minimizing the exposure of sensitive trading information while optimizing strategies and enhancing trading confidentiality.</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BB4C1E12-1B06-4084-9081-42CEB1762C34}" type="slidenum">
              <a:rPr lang="zh-CN" altLang="en-US" smtClean="0"/>
              <a:t>9</a:t>
            </a:fld>
            <a:endParaRPr lang="zh-CN" altLang="en-US"/>
          </a:p>
        </p:txBody>
      </p:sp>
    </p:spTree>
    <p:extLst>
      <p:ext uri="{BB962C8B-B14F-4D97-AF65-F5344CB8AC3E}">
        <p14:creationId xmlns:p14="http://schemas.microsoft.com/office/powerpoint/2010/main" val="166212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B55B-F196-B080-3BBA-3230B835D7F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3403FF7-431C-7A61-06B4-9F1217FDB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7876C73-5750-E387-6B5A-D65575DF8570}"/>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34DE414B-2591-090C-2E73-2C03CE159F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9BE9F7-67F3-7069-8AAF-937CD249C72E}"/>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44248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4F62-1658-552D-4166-20B631B3D5D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C6B273-1BC2-483A-0419-6DECCE8A509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2F4A8BE-ADC8-1865-065A-AFDA66AADAFF}"/>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1E24DE4A-46AC-A263-ECAB-2EA80410895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8BF2D4-3D24-0EC5-CDE9-F9DE77C35AF8}"/>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51874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B3D5F-D786-5560-5196-F6AD1325AB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CE98735-DEBC-5322-4CBE-017440F292B8}"/>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B7C973-62AB-6971-8ADC-EAE3242AE14D}"/>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BDD9F2C3-FF48-6EA1-E217-C5EC96F7C1F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EC7287-D3C8-8A1E-920A-31A8016837D5}"/>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80524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1E4B-62EA-AE4B-2796-96F06A805BE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CF5D513-70C6-AF0C-CA64-5CC219942E4E}"/>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FC2DBF-A65C-1E7F-EB05-0B65CC27616E}"/>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F1B48E4C-5B37-293B-FD1D-A35E06ADF0A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F369FB3-80AF-3970-C30B-C4B788EDE6CE}"/>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381626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6CA6-920E-154A-9233-4CF28A8FB68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0E2C5B4-9630-89C0-0E3A-3D437DC1F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39C7340-1C36-E874-5D9F-D55229601E4E}"/>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E962A6A1-B390-43FD-AEF7-42DA7646E1D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22AB67E-342B-AAC1-4788-A27ABBE89FE7}"/>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256594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B002-AD8F-52C1-B20D-6DF388E01AF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4BD69F-56FE-79CE-6888-9E7F9E892FB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1E0B526-BA00-E4CD-6C01-5A76F5FE129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F66B8BD-FCDC-5F58-D3FF-1DDE92B83F6A}"/>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6" name="Footer Placeholder 5">
            <a:extLst>
              <a:ext uri="{FF2B5EF4-FFF2-40B4-BE49-F238E27FC236}">
                <a16:creationId xmlns:a16="http://schemas.microsoft.com/office/drawing/2014/main" id="{40598D8A-58E0-A1AE-4EEC-575FFAF3551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9E36811-9877-F890-7819-933EC3FF066F}"/>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20665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FCA-C84B-A423-1E62-851D8D1AC44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AEA63D5-882C-1CE8-1632-3D6747009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2F72EAF-659A-275A-B94A-38ED9CD2AF7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D3E53BC-4F44-B40B-6A7F-8A0A02474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2CEE56C-03E4-A789-9D9E-F656A3916B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0B6696C-4574-357C-0548-3610F3E0E675}"/>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8" name="Footer Placeholder 7">
            <a:extLst>
              <a:ext uri="{FF2B5EF4-FFF2-40B4-BE49-F238E27FC236}">
                <a16:creationId xmlns:a16="http://schemas.microsoft.com/office/drawing/2014/main" id="{44C18FCD-6998-1D85-731F-2A1D8DBB2A4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8E7A3FD-03E4-E84B-2F42-6DE5169EF07D}"/>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410741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964E-8819-8929-0FCE-EC5C89028D6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EA34AA1-91AE-71DF-6E4E-BA4C4CE56C46}"/>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4" name="Footer Placeholder 3">
            <a:extLst>
              <a:ext uri="{FF2B5EF4-FFF2-40B4-BE49-F238E27FC236}">
                <a16:creationId xmlns:a16="http://schemas.microsoft.com/office/drawing/2014/main" id="{1EADCCCC-C86F-E430-6AA0-97A071FE1C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CEF2CC8-83D7-EC6E-8D3D-4E383096AF42}"/>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425832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4334A4-57F9-4BFB-4871-DAA701D5239B}"/>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3" name="Footer Placeholder 2">
            <a:extLst>
              <a:ext uri="{FF2B5EF4-FFF2-40B4-BE49-F238E27FC236}">
                <a16:creationId xmlns:a16="http://schemas.microsoft.com/office/drawing/2014/main" id="{37B7D8D8-C058-EB1A-77A9-F9640EC107C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A65FA3A-9E7D-C0BF-F292-B422C5F0F5D8}"/>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402346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9649-A433-346C-7DF9-7841E497079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37D658-15A6-C2E3-33DB-DC75779265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97A3FAA-0D72-05E5-4F16-11A28BFCF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001CA1-5D46-BA24-02CF-FAC4A52E0AE8}"/>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6" name="Footer Placeholder 5">
            <a:extLst>
              <a:ext uri="{FF2B5EF4-FFF2-40B4-BE49-F238E27FC236}">
                <a16:creationId xmlns:a16="http://schemas.microsoft.com/office/drawing/2014/main" id="{F4C19251-D0FC-282B-D08D-35DB03E51CA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80733B-8B22-AAD8-71F4-85CC73B21F15}"/>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36024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6889-E364-636D-0045-F601786880C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AC6A2A2-A0E0-12EC-7C6F-BCF711581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5312C4F-0FB2-1EBB-EFB3-01FE84E67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7C75F7B-2751-9466-A8A9-B14C795971D2}"/>
              </a:ext>
            </a:extLst>
          </p:cNvPr>
          <p:cNvSpPr>
            <a:spLocks noGrp="1"/>
          </p:cNvSpPr>
          <p:nvPr>
            <p:ph type="dt" sz="half" idx="10"/>
          </p:nvPr>
        </p:nvSpPr>
        <p:spPr/>
        <p:txBody>
          <a:bodyPr/>
          <a:lstStyle/>
          <a:p>
            <a:fld id="{D76AF323-2630-4404-8920-8944E10BEC80}" type="datetimeFigureOut">
              <a:rPr lang="zh-CN" altLang="en-US" smtClean="0"/>
              <a:t>2023/9/11</a:t>
            </a:fld>
            <a:endParaRPr lang="zh-CN" altLang="en-US"/>
          </a:p>
        </p:txBody>
      </p:sp>
      <p:sp>
        <p:nvSpPr>
          <p:cNvPr id="6" name="Footer Placeholder 5">
            <a:extLst>
              <a:ext uri="{FF2B5EF4-FFF2-40B4-BE49-F238E27FC236}">
                <a16:creationId xmlns:a16="http://schemas.microsoft.com/office/drawing/2014/main" id="{2850A32A-ECD3-A51A-991F-AB33FC8982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E69417-686E-B3FF-5A6C-D720FA6CEBE2}"/>
              </a:ext>
            </a:extLst>
          </p:cNvPr>
          <p:cNvSpPr>
            <a:spLocks noGrp="1"/>
          </p:cNvSpPr>
          <p:nvPr>
            <p:ph type="sldNum" sz="quarter" idx="12"/>
          </p:nvPr>
        </p:nvSpPr>
        <p:spPr/>
        <p:txBody>
          <a:body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331080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828E6-92AD-4CA5-1CBE-5733BA623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106C211-579E-BA9E-E341-61C8BA096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0A16D0-C0E3-7717-C781-3C07B2373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AF323-2630-4404-8920-8944E10BEC80}" type="datetimeFigureOut">
              <a:rPr lang="zh-CN" altLang="en-US" smtClean="0"/>
              <a:t>2023/9/11</a:t>
            </a:fld>
            <a:endParaRPr lang="zh-CN" altLang="en-US"/>
          </a:p>
        </p:txBody>
      </p:sp>
      <p:sp>
        <p:nvSpPr>
          <p:cNvPr id="5" name="Footer Placeholder 4">
            <a:extLst>
              <a:ext uri="{FF2B5EF4-FFF2-40B4-BE49-F238E27FC236}">
                <a16:creationId xmlns:a16="http://schemas.microsoft.com/office/drawing/2014/main" id="{9F6B8295-93FC-0CC9-969F-193435B17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4ED3884-702C-DA5A-A399-871B5DAB4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A4568-7528-4A04-8091-86FF98D26110}" type="slidenum">
              <a:rPr lang="zh-CN" altLang="en-US" smtClean="0"/>
              <a:t>‹#›</a:t>
            </a:fld>
            <a:endParaRPr lang="zh-CN" altLang="en-US"/>
          </a:p>
        </p:txBody>
      </p:sp>
    </p:spTree>
    <p:extLst>
      <p:ext uri="{BB962C8B-B14F-4D97-AF65-F5344CB8AC3E}">
        <p14:creationId xmlns:p14="http://schemas.microsoft.com/office/powerpoint/2010/main" val="418582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s.gov.sg/bonds-and-bills/auctions-and-issuance-calendar/auction-t-bill?issue_code=BS23118S&amp;issue_date=2023-09-1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g-benton/volt" TargetMode="External"/><Relationship Id="rId2" Type="http://schemas.openxmlformats.org/officeDocument/2006/relationships/hyperlink" Target="https://proceedings.mlr.press/v162/benton22a/benton22a.pdf"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hyperlink" Target="https://proceedings.mlr.press/v162/benton22a/benton22a.pdf" TargetMode="External"/><Relationship Id="rId2" Type="http://schemas.openxmlformats.org/officeDocument/2006/relationships/hyperlink" Target="https://scholar.google.com/scholar_url?url=https://arxiv.org/pdf/2206.14932&amp;hl=en&amp;sa=T&amp;oi=gsb-gga&amp;ct=res&amp;cd=0&amp;d=9236846752567630463&amp;ei=Znn-ZLH5BtzZsQLU8bGYDA&amp;scisig=AFWwaeb3_Z6x7EPzdp4tEAYHo0mI"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sciecon/srs202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researchgate.net/publication/351803947_Multi-Horizon_Forecasting_for_Limit_Order_Books_Novel_Deep_Learning_Approaches_and_Hardware_Acceleration_using_Intelligent_Processing_Units" TargetMode="External"/><Relationship Id="rId2" Type="http://schemas.openxmlformats.org/officeDocument/2006/relationships/hyperlink" Target="https://www.researchgate.net/publication/373427239_End-to-end_risk_budgeting_portfolio_optimization_with_neural_network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kaggle.com/datasets/greegtitan/stock-price-and-volume-idn/discussion" TargetMode="External"/><Relationship Id="rId13" Type="http://schemas.openxmlformats.org/officeDocument/2006/relationships/hyperlink" Target="https://www.kaggle.com/code/itoeiji/deep-reinforcement-learning-on-stock-data" TargetMode="External"/><Relationship Id="rId3" Type="http://schemas.openxmlformats.org/officeDocument/2006/relationships/hyperlink" Target="https://www.kaggle.com/search?q=reinforcement+learning+stock" TargetMode="External"/><Relationship Id="rId7" Type="http://schemas.openxmlformats.org/officeDocument/2006/relationships/hyperlink" Target="https://www.kaggle.com/datasets/borismarjanovic/price-volume-data-for-all-us-stocks-etfs" TargetMode="External"/><Relationship Id="rId12" Type="http://schemas.openxmlformats.org/officeDocument/2006/relationships/hyperlink" Target="https://www.kaggle.com/code/kratisaxena/stock-market-technical-indicators-visualization" TargetMode="External"/><Relationship Id="rId2" Type="http://schemas.openxmlformats.org/officeDocument/2006/relationships/hyperlink" Target="https://www.kaggle.com/datasets/minhbtnguyen/batadal-a-dataset-for-cyber-attack-detection" TargetMode="External"/><Relationship Id="rId1" Type="http://schemas.openxmlformats.org/officeDocument/2006/relationships/slideLayout" Target="../slideLayouts/slideLayout2.xml"/><Relationship Id="rId6" Type="http://schemas.openxmlformats.org/officeDocument/2006/relationships/hyperlink" Target="https://www.kaggle.com/datasets/khushipitroda/stock-market-historical-data-of-top-10-companies" TargetMode="External"/><Relationship Id="rId11" Type="http://schemas.openxmlformats.org/officeDocument/2006/relationships/hyperlink" Target="https://www.kaggle.com/datasets/debashis74017/nifty-fmcg-data-1-minute-5-minute-daily-data" TargetMode="External"/><Relationship Id="rId5" Type="http://schemas.openxmlformats.org/officeDocument/2006/relationships/hyperlink" Target="https://www.kaggle.com/datasets/prasoonkottarathil/apple-stock-price-5yrs" TargetMode="External"/><Relationship Id="rId15" Type="http://schemas.openxmlformats.org/officeDocument/2006/relationships/hyperlink" Target="https://www.kaggle.com/code/ibrahimkaratas/chatgpt-trading" TargetMode="External"/><Relationship Id="rId10" Type="http://schemas.openxmlformats.org/officeDocument/2006/relationships/hyperlink" Target="https://www.kaggle.com/datasets/debashis74017/lic-stock-price-data" TargetMode="External"/><Relationship Id="rId4" Type="http://schemas.openxmlformats.org/officeDocument/2006/relationships/hyperlink" Target="https://www.kaggle.com/datasets/prasoonkottarathil/amazon-stock-price-20142019" TargetMode="External"/><Relationship Id="rId9" Type="http://schemas.openxmlformats.org/officeDocument/2006/relationships/hyperlink" Target="https://www.kaggle.com/datasets/debashis74017/stock-market-data-nifty-100-stocks-5-min-data" TargetMode="External"/><Relationship Id="rId14" Type="http://schemas.openxmlformats.org/officeDocument/2006/relationships/hyperlink" Target="https://www.kaggle.com/datasets/alincijov/trad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C982-30FB-C3CC-0733-BD580F8E0AF2}"/>
              </a:ext>
            </a:extLst>
          </p:cNvPr>
          <p:cNvSpPr>
            <a:spLocks noGrp="1"/>
          </p:cNvSpPr>
          <p:nvPr>
            <p:ph type="title"/>
          </p:nvPr>
        </p:nvSpPr>
        <p:spPr/>
        <p:txBody>
          <a:bodyPr/>
          <a:lstStyle/>
          <a:p>
            <a:r>
              <a:rPr lang="en-SG" altLang="zh-CN" sz="4400" u="none" strike="noStrike" dirty="0">
                <a:solidFill>
                  <a:srgbClr val="002060"/>
                </a:solidFill>
                <a:effectLst/>
                <a:latin typeface="Arial" panose="020B0604020202020204" pitchFamily="34" charset="0"/>
                <a:cs typeface="Arial" panose="020B0604020202020204" pitchFamily="34" charset="0"/>
              </a:rPr>
              <a:t>Asset</a:t>
            </a:r>
            <a:r>
              <a:rPr lang="en-SG" altLang="zh-CN" sz="4400" u="none" strike="noStrike" dirty="0">
                <a:solidFill>
                  <a:srgbClr val="002060"/>
                </a:solidFill>
                <a:effectLst/>
                <a:latin typeface="Abadi" panose="020B0604020104020204" pitchFamily="34" charset="0"/>
                <a:cs typeface="Arial" panose="020B0604020202020204" pitchFamily="34" charset="0"/>
              </a:rPr>
              <a:t> Return vs Market Return </a:t>
            </a:r>
            <a:endParaRPr lang="zh-CN" altLang="en-US" dirty="0">
              <a:solidFill>
                <a:srgbClr val="002060"/>
              </a:solidFill>
              <a:latin typeface="Abadi" panose="020B0604020104020204" pitchFamily="34" charset="0"/>
            </a:endParaRPr>
          </a:p>
        </p:txBody>
      </p:sp>
      <p:graphicFrame>
        <p:nvGraphicFramePr>
          <p:cNvPr id="4" name="Content Placeholder 3">
            <a:extLst>
              <a:ext uri="{FF2B5EF4-FFF2-40B4-BE49-F238E27FC236}">
                <a16:creationId xmlns:a16="http://schemas.microsoft.com/office/drawing/2014/main" id="{5FDFAC73-684D-8DF6-B664-30EA0D99CE64}"/>
              </a:ext>
            </a:extLst>
          </p:cNvPr>
          <p:cNvGraphicFramePr>
            <a:graphicFrameLocks noGrp="1"/>
          </p:cNvGraphicFramePr>
          <p:nvPr>
            <p:ph idx="1"/>
            <p:extLst>
              <p:ext uri="{D42A27DB-BD31-4B8C-83A1-F6EECF244321}">
                <p14:modId xmlns:p14="http://schemas.microsoft.com/office/powerpoint/2010/main" val="4079975241"/>
              </p:ext>
            </p:extLst>
          </p:nvPr>
        </p:nvGraphicFramePr>
        <p:xfrm>
          <a:off x="997472" y="2172546"/>
          <a:ext cx="10356328" cy="3115734"/>
        </p:xfrm>
        <a:graphic>
          <a:graphicData uri="http://schemas.openxmlformats.org/drawingml/2006/table">
            <a:tbl>
              <a:tblPr>
                <a:tableStyleId>{5C22544A-7EE6-4342-B048-85BDC9FD1C3A}</a:tableStyleId>
              </a:tblPr>
              <a:tblGrid>
                <a:gridCol w="1470155">
                  <a:extLst>
                    <a:ext uri="{9D8B030D-6E8A-4147-A177-3AD203B41FA5}">
                      <a16:colId xmlns:a16="http://schemas.microsoft.com/office/drawing/2014/main" val="264263389"/>
                    </a:ext>
                  </a:extLst>
                </a:gridCol>
                <a:gridCol w="3670126">
                  <a:extLst>
                    <a:ext uri="{9D8B030D-6E8A-4147-A177-3AD203B41FA5}">
                      <a16:colId xmlns:a16="http://schemas.microsoft.com/office/drawing/2014/main" val="1640581081"/>
                    </a:ext>
                  </a:extLst>
                </a:gridCol>
                <a:gridCol w="5216047">
                  <a:extLst>
                    <a:ext uri="{9D8B030D-6E8A-4147-A177-3AD203B41FA5}">
                      <a16:colId xmlns:a16="http://schemas.microsoft.com/office/drawing/2014/main" val="2352365562"/>
                    </a:ext>
                  </a:extLst>
                </a:gridCol>
              </a:tblGrid>
              <a:tr h="532554">
                <a:tc>
                  <a:txBody>
                    <a:bodyPr/>
                    <a:lstStyle/>
                    <a:p>
                      <a:pPr algn="ctr" fontAlgn="ctr"/>
                      <a:r>
                        <a:rPr lang="en-SG" sz="2400" u="none" strike="noStrike">
                          <a:solidFill>
                            <a:schemeClr val="bg1"/>
                          </a:solidFill>
                          <a:effectLst/>
                          <a:latin typeface="Arial" panose="020B0604020202020204" pitchFamily="34" charset="0"/>
                          <a:cs typeface="Arial" panose="020B0604020202020204" pitchFamily="34" charset="0"/>
                        </a:rPr>
                        <a:t>Aspect</a:t>
                      </a:r>
                      <a:endParaRPr lang="en-SG" sz="24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2400" u="none" strike="noStrike" dirty="0">
                          <a:solidFill>
                            <a:schemeClr val="bg1"/>
                          </a:solidFill>
                          <a:effectLst/>
                          <a:latin typeface="Arial" panose="020B0604020202020204" pitchFamily="34" charset="0"/>
                          <a:cs typeface="Arial" panose="020B0604020202020204" pitchFamily="34" charset="0"/>
                        </a:rPr>
                        <a:t>Asset Return</a:t>
                      </a:r>
                      <a:endParaRPr lang="en-SG" sz="2400" b="1" i="0" u="none" strike="noStrike"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2400" u="none" strike="noStrike">
                          <a:solidFill>
                            <a:schemeClr val="bg1"/>
                          </a:solidFill>
                          <a:effectLst/>
                          <a:latin typeface="Arial" panose="020B0604020202020204" pitchFamily="34" charset="0"/>
                          <a:cs typeface="Arial" panose="020B0604020202020204" pitchFamily="34" charset="0"/>
                        </a:rPr>
                        <a:t>Market Return</a:t>
                      </a:r>
                      <a:endParaRPr lang="en-SG" sz="24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501392983"/>
                  </a:ext>
                </a:extLst>
              </a:tr>
              <a:tr h="556260">
                <a:tc>
                  <a:txBody>
                    <a:bodyPr/>
                    <a:lstStyle/>
                    <a:p>
                      <a:pPr algn="ctr" fontAlgn="ctr"/>
                      <a:r>
                        <a:rPr lang="en-SG" sz="2400" u="none" strike="noStrike">
                          <a:effectLst/>
                          <a:latin typeface="Arial" panose="020B0604020202020204" pitchFamily="34" charset="0"/>
                          <a:cs typeface="Arial" panose="020B0604020202020204" pitchFamily="34" charset="0"/>
                        </a:rPr>
                        <a:t>Definition</a:t>
                      </a:r>
                      <a:endParaRPr lang="en-SG" sz="24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none" strike="noStrike" dirty="0">
                          <a:effectLst/>
                          <a:latin typeface="Arial" panose="020B0604020202020204" pitchFamily="34" charset="0"/>
                          <a:cs typeface="Arial" panose="020B0604020202020204" pitchFamily="34" charset="0"/>
                        </a:rPr>
                        <a:t>Specific investment return, often as </a:t>
                      </a:r>
                      <a:r>
                        <a:rPr lang="en-GB" sz="2400" u="none" strike="noStrike" dirty="0">
                          <a:solidFill>
                            <a:srgbClr val="7030A0"/>
                          </a:solidFill>
                          <a:effectLst/>
                          <a:latin typeface="Arial" panose="020B0604020202020204" pitchFamily="34" charset="0"/>
                          <a:cs typeface="Arial" panose="020B0604020202020204" pitchFamily="34" charset="0"/>
                        </a:rPr>
                        <a:t>a percentage.</a:t>
                      </a:r>
                      <a:endParaRPr lang="en-GB" sz="2400" b="0" i="0" u="none" strike="noStrike" dirty="0">
                        <a:solidFill>
                          <a:srgbClr val="7030A0"/>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none" strike="noStrike" dirty="0">
                          <a:effectLst/>
                          <a:latin typeface="Arial" panose="020B0604020202020204" pitchFamily="34" charset="0"/>
                          <a:cs typeface="Arial" panose="020B0604020202020204" pitchFamily="34" charset="0"/>
                        </a:rPr>
                        <a:t>Return on market index like S&amp;P 500, expressed as </a:t>
                      </a:r>
                      <a:r>
                        <a:rPr lang="en-GB" sz="2400" u="none" strike="noStrike" dirty="0">
                          <a:solidFill>
                            <a:srgbClr val="7030A0"/>
                          </a:solidFill>
                          <a:effectLst/>
                          <a:latin typeface="Arial" panose="020B0604020202020204" pitchFamily="34" charset="0"/>
                          <a:cs typeface="Arial" panose="020B0604020202020204" pitchFamily="34" charset="0"/>
                        </a:rPr>
                        <a:t>a percentage.</a:t>
                      </a:r>
                      <a:endParaRPr lang="en-GB" sz="2400" b="0" i="0" u="none" strike="noStrike" dirty="0">
                        <a:solidFill>
                          <a:srgbClr val="7030A0"/>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9973069"/>
                  </a:ext>
                </a:extLst>
              </a:tr>
              <a:tr h="556260">
                <a:tc>
                  <a:txBody>
                    <a:bodyPr/>
                    <a:lstStyle/>
                    <a:p>
                      <a:pPr algn="ctr" fontAlgn="ctr"/>
                      <a:r>
                        <a:rPr lang="en-SG" sz="2400" u="none" strike="noStrike">
                          <a:effectLst/>
                          <a:latin typeface="Arial" panose="020B0604020202020204" pitchFamily="34" charset="0"/>
                          <a:cs typeface="Arial" panose="020B0604020202020204" pitchFamily="34" charset="0"/>
                        </a:rPr>
                        <a:t>Volatility</a:t>
                      </a:r>
                      <a:endParaRPr lang="en-SG" sz="24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none" strike="noStrike" dirty="0">
                          <a:effectLst/>
                          <a:latin typeface="Arial" panose="020B0604020202020204" pitchFamily="34" charset="0"/>
                          <a:cs typeface="Arial" panose="020B0604020202020204" pitchFamily="34" charset="0"/>
                        </a:rPr>
                        <a:t>Volatile due to individual asset characteristics.</a:t>
                      </a:r>
                      <a:endParaRPr lang="en-GB" sz="24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none" strike="noStrike" dirty="0">
                          <a:effectLst/>
                          <a:latin typeface="Arial" panose="020B0604020202020204" pitchFamily="34" charset="0"/>
                          <a:cs typeface="Arial" panose="020B0604020202020204" pitchFamily="34" charset="0"/>
                        </a:rPr>
                        <a:t>Less volatile but still affected by market-wide fluctuations.</a:t>
                      </a:r>
                      <a:endParaRPr lang="en-GB" sz="24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9142454"/>
                  </a:ext>
                </a:extLst>
              </a:tr>
              <a:tr h="556260">
                <a:tc>
                  <a:txBody>
                    <a:bodyPr/>
                    <a:lstStyle/>
                    <a:p>
                      <a:pPr algn="ctr" fontAlgn="ctr"/>
                      <a:r>
                        <a:rPr lang="en-SG" sz="2400" u="none" strike="noStrike">
                          <a:effectLst/>
                          <a:latin typeface="Arial" panose="020B0604020202020204" pitchFamily="34" charset="0"/>
                          <a:cs typeface="Arial" panose="020B0604020202020204" pitchFamily="34" charset="0"/>
                        </a:rPr>
                        <a:t>Examples</a:t>
                      </a:r>
                      <a:endParaRPr lang="en-SG" sz="24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none" strike="noStrike" dirty="0">
                          <a:effectLst/>
                          <a:latin typeface="Arial" panose="020B0604020202020204" pitchFamily="34" charset="0"/>
                          <a:cs typeface="Arial" panose="020B0604020202020204" pitchFamily="34" charset="0"/>
                        </a:rPr>
                        <a:t>Stock, bond, mutual fund, or real estate investment returns.</a:t>
                      </a:r>
                      <a:endParaRPr lang="en-GB" sz="24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2400" u="sng" strike="noStrike" dirty="0">
                          <a:effectLst/>
                          <a:latin typeface="Arial" panose="020B0604020202020204" pitchFamily="34" charset="0"/>
                          <a:cs typeface="Arial" panose="020B0604020202020204" pitchFamily="34" charset="0"/>
                        </a:rPr>
                        <a:t>S&amp;P 500 </a:t>
                      </a:r>
                      <a:r>
                        <a:rPr lang="en-GB" sz="2400" u="none" strike="noStrike" dirty="0">
                          <a:effectLst/>
                          <a:latin typeface="Arial" panose="020B0604020202020204" pitchFamily="34" charset="0"/>
                          <a:cs typeface="Arial" panose="020B0604020202020204" pitchFamily="34" charset="0"/>
                        </a:rPr>
                        <a:t>index for U.S. stocks, the </a:t>
                      </a:r>
                      <a:r>
                        <a:rPr lang="en-GB" sz="2400" u="sng" strike="noStrike" dirty="0">
                          <a:effectLst/>
                          <a:latin typeface="Arial" panose="020B0604020202020204" pitchFamily="34" charset="0"/>
                          <a:cs typeface="Arial" panose="020B0604020202020204" pitchFamily="34" charset="0"/>
                        </a:rPr>
                        <a:t>FTSE 100</a:t>
                      </a:r>
                      <a:r>
                        <a:rPr lang="en-GB" sz="2400" u="none" strike="noStrike" dirty="0">
                          <a:effectLst/>
                          <a:latin typeface="Arial" panose="020B0604020202020204" pitchFamily="34" charset="0"/>
                          <a:cs typeface="Arial" panose="020B0604020202020204" pitchFamily="34" charset="0"/>
                        </a:rPr>
                        <a:t> for UK stocks, or the </a:t>
                      </a:r>
                      <a:r>
                        <a:rPr lang="en-GB" sz="2400" u="sng" strike="noStrike" dirty="0">
                          <a:effectLst/>
                          <a:latin typeface="Arial" panose="020B0604020202020204" pitchFamily="34" charset="0"/>
                          <a:cs typeface="Arial" panose="020B0604020202020204" pitchFamily="34" charset="0"/>
                        </a:rPr>
                        <a:t>MSCI</a:t>
                      </a:r>
                      <a:r>
                        <a:rPr lang="en-GB" sz="2400" u="none" strike="noStrike" dirty="0">
                          <a:effectLst/>
                          <a:latin typeface="Arial" panose="020B0604020202020204" pitchFamily="34" charset="0"/>
                          <a:cs typeface="Arial" panose="020B0604020202020204" pitchFamily="34" charset="0"/>
                        </a:rPr>
                        <a:t> World Index for global equities.</a:t>
                      </a:r>
                      <a:endParaRPr lang="en-GB" sz="24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2443843"/>
                  </a:ext>
                </a:extLst>
              </a:tr>
            </a:tbl>
          </a:graphicData>
        </a:graphic>
      </p:graphicFrame>
    </p:spTree>
    <p:extLst>
      <p:ext uri="{BB962C8B-B14F-4D97-AF65-F5344CB8AC3E}">
        <p14:creationId xmlns:p14="http://schemas.microsoft.com/office/powerpoint/2010/main" val="333643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327-F94B-4C82-E385-9FC2595E6124}"/>
              </a:ext>
            </a:extLst>
          </p:cNvPr>
          <p:cNvSpPr>
            <a:spLocks noGrp="1"/>
          </p:cNvSpPr>
          <p:nvPr>
            <p:ph type="title"/>
          </p:nvPr>
        </p:nvSpPr>
        <p:spPr/>
        <p:txBody>
          <a:bodyPr>
            <a:normAutofit/>
          </a:bodyPr>
          <a:lstStyle/>
          <a:p>
            <a:r>
              <a:rPr lang="en-SG" altLang="zh-CN" sz="3600" dirty="0">
                <a:solidFill>
                  <a:srgbClr val="002060"/>
                </a:solidFill>
                <a:latin typeface="Arial" panose="020B0604020202020204" pitchFamily="34" charset="0"/>
                <a:cs typeface="Arial" panose="020B0604020202020204" pitchFamily="34" charset="0"/>
              </a:rPr>
              <a:t>Collaboration</a:t>
            </a:r>
            <a:endParaRPr lang="zh-CN" altLang="en-US" sz="36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C47EF8A-ACED-22EC-ECCC-E8CE7084F6CC}"/>
              </a:ext>
            </a:extLst>
          </p:cNvPr>
          <p:cNvSpPr>
            <a:spLocks noGrp="1"/>
          </p:cNvSpPr>
          <p:nvPr>
            <p:ph idx="1"/>
          </p:nvPr>
        </p:nvSpPr>
        <p:spPr>
          <a:xfrm>
            <a:off x="838200" y="1867189"/>
            <a:ext cx="10515600" cy="4351338"/>
          </a:xfrm>
        </p:spPr>
        <p:txBody>
          <a:bodyPr vert="horz" lIns="91440" tIns="45720" rIns="91440" bIns="45720" rtlCol="0" anchor="t">
            <a:normAutofit/>
          </a:bodyPr>
          <a:lstStyle/>
          <a:p>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MML: Fu </a:t>
            </a:r>
            <a:r>
              <a:rPr lang="en-US" altLang="zh-CN" sz="2800"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Rongrong</a:t>
            </a:r>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 Wong Jia Jie  - Wang Lin</a:t>
            </a:r>
          </a:p>
          <a:p>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DRL: Yuan Han  - Zhao Xuan - Wang Lin</a:t>
            </a:r>
          </a:p>
          <a:p>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Real </a:t>
            </a:r>
            <a:r>
              <a:rPr lang="en-US" altLang="zh-CN" dirty="0">
                <a:solidFill>
                  <a:srgbClr val="000000"/>
                </a:solidFill>
                <a:latin typeface="Calibri" panose="020F0502020204030204" pitchFamily="34" charset="0"/>
                <a:ea typeface="DengXian" panose="02010600030101010101" pitchFamily="2" charset="-122"/>
                <a:cs typeface="Calibri" panose="020F0502020204030204" pitchFamily="34" charset="0"/>
              </a:rPr>
              <a:t>estate fund: </a:t>
            </a:r>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Leong Wei Ming - Wong Jia Jie  - Wang Lin</a:t>
            </a:r>
          </a:p>
          <a:p>
            <a:endPar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endParaRPr>
          </a:p>
          <a:p>
            <a:r>
              <a:rPr lang="en-US" altLang="zh-CN" sz="2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2b:</a:t>
            </a:r>
          </a:p>
          <a:p>
            <a:pPr lvl="1"/>
            <a:r>
              <a:rPr lang="en-US" altLang="zh-CN" dirty="0">
                <a:solidFill>
                  <a:srgbClr val="000000"/>
                </a:solidFill>
                <a:effectLst/>
                <a:latin typeface="Calibri"/>
                <a:ea typeface="DengXian"/>
                <a:cs typeface="Calibri"/>
              </a:rPr>
              <a:t>Bond:</a:t>
            </a:r>
            <a:r>
              <a:rPr lang="en-US" altLang="zh-CN" dirty="0">
                <a:solidFill>
                  <a:srgbClr val="000000"/>
                </a:solidFill>
                <a:latin typeface="Calibri"/>
                <a:ea typeface="DengXian"/>
                <a:cs typeface="Calibri"/>
              </a:rPr>
              <a:t>  </a:t>
            </a:r>
            <a:r>
              <a:rPr lang="en-US" altLang="zh-CN" dirty="0">
                <a:solidFill>
                  <a:srgbClr val="000000"/>
                </a:solidFill>
                <a:effectLst/>
                <a:latin typeface="Calibri"/>
                <a:ea typeface="DengXian"/>
                <a:cs typeface="Calibri"/>
              </a:rPr>
              <a:t> Wang Lin, Zhao Xuan (</a:t>
            </a:r>
            <a:r>
              <a:rPr lang="en-US" altLang="zh-CN" dirty="0">
                <a:solidFill>
                  <a:srgbClr val="000000"/>
                </a:solidFill>
                <a:latin typeface="Calibri"/>
                <a:ea typeface="DengXian"/>
                <a:cs typeface="Calibri"/>
                <a:hlinkClick r:id="rId3"/>
              </a:rPr>
              <a:t>T</a:t>
            </a:r>
            <a:r>
              <a:rPr lang="en-US" altLang="zh-CN" dirty="0">
                <a:solidFill>
                  <a:srgbClr val="000000"/>
                </a:solidFill>
                <a:effectLst/>
                <a:latin typeface="Calibri"/>
                <a:ea typeface="DengXian"/>
                <a:cs typeface="Calibri"/>
                <a:hlinkClick r:id="rId3"/>
              </a:rPr>
              <a:t> bill</a:t>
            </a:r>
            <a:r>
              <a:rPr lang="en-US" altLang="zh-CN" dirty="0">
                <a:solidFill>
                  <a:srgbClr val="000000"/>
                </a:solidFill>
                <a:effectLst/>
                <a:latin typeface="Calibri"/>
                <a:ea typeface="DengXian"/>
                <a:cs typeface="Calibri"/>
              </a:rPr>
              <a:t>,</a:t>
            </a:r>
            <a:r>
              <a:rPr lang="en-US" altLang="zh-CN" dirty="0">
                <a:solidFill>
                  <a:srgbClr val="000000"/>
                </a:solidFill>
                <a:latin typeface="Calibri"/>
                <a:ea typeface="DengXian"/>
                <a:cs typeface="Calibri"/>
              </a:rPr>
              <a:t> 5 Sept. </a:t>
            </a:r>
            <a:r>
              <a:rPr lang="en-US" dirty="0">
                <a:solidFill>
                  <a:srgbClr val="000000"/>
                </a:solidFill>
                <a:latin typeface="Calibri"/>
                <a:ea typeface="DengXian"/>
                <a:cs typeface="Calibri"/>
              </a:rPr>
              <a:t>BS23117Z, </a:t>
            </a:r>
            <a:r>
              <a:rPr lang="en-US" altLang="zh-CN" dirty="0">
                <a:solidFill>
                  <a:srgbClr val="000000"/>
                </a:solidFill>
                <a:latin typeface="Calibri"/>
                <a:ea typeface="DengXian"/>
                <a:cs typeface="Calibri"/>
              </a:rPr>
              <a:t> 5.5b</a:t>
            </a:r>
            <a:r>
              <a:rPr lang="en-US" altLang="zh-CN" dirty="0">
                <a:solidFill>
                  <a:srgbClr val="000000"/>
                </a:solidFill>
                <a:effectLst/>
                <a:latin typeface="Calibri"/>
                <a:ea typeface="DengXian"/>
                <a:cs typeface="Calibri"/>
              </a:rPr>
              <a:t>*1.5%)</a:t>
            </a:r>
          </a:p>
          <a:p>
            <a:pPr lvl="1"/>
            <a:r>
              <a:rPr lang="en-US" altLang="zh-CN"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Stock(index/equity): </a:t>
            </a:r>
            <a:r>
              <a:rPr lang="en-US" altLang="zh-CN"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Rongrong</a:t>
            </a:r>
            <a:r>
              <a:rPr lang="en-US" altLang="zh-CN"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a:t>
            </a:r>
            <a:r>
              <a:rPr lang="en-US" altLang="zh-CN" dirty="0">
                <a:solidFill>
                  <a:srgbClr val="7030A0"/>
                </a:solidFill>
                <a:effectLst/>
                <a:latin typeface="Calibri" panose="020F0502020204030204" pitchFamily="34" charset="0"/>
                <a:ea typeface="DengXian" panose="02010600030101010101" pitchFamily="2" charset="-122"/>
                <a:cs typeface="Calibri" panose="020F0502020204030204" pitchFamily="34" charset="0"/>
              </a:rPr>
              <a:t>Jia Jie</a:t>
            </a:r>
            <a:r>
              <a:rPr lang="en-US" altLang="zh-CN"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Yuan Han, Wei Ming, Zhao Xuan</a:t>
            </a:r>
          </a:p>
        </p:txBody>
      </p:sp>
    </p:spTree>
    <p:extLst>
      <p:ext uri="{BB962C8B-B14F-4D97-AF65-F5344CB8AC3E}">
        <p14:creationId xmlns:p14="http://schemas.microsoft.com/office/powerpoint/2010/main" val="130387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CCAC-F6EE-CB3E-5F83-AD905A64E7BF}"/>
              </a:ext>
            </a:extLst>
          </p:cNvPr>
          <p:cNvSpPr>
            <a:spLocks noGrp="1"/>
          </p:cNvSpPr>
          <p:nvPr>
            <p:ph type="title"/>
          </p:nvPr>
        </p:nvSpPr>
        <p:spPr/>
        <p:txBody>
          <a:bodyPr>
            <a:normAutofit/>
          </a:bodyPr>
          <a:lstStyle/>
          <a:p>
            <a:r>
              <a:rPr lang="en-GB" altLang="zh-CN" b="0" i="0" dirty="0">
                <a:solidFill>
                  <a:srgbClr val="374151"/>
                </a:solidFill>
                <a:effectLst/>
                <a:latin typeface="Söhne"/>
              </a:rPr>
              <a:t>Discreet asset accumulation: enhanced confidentiality &amp; minimized impact</a:t>
            </a:r>
            <a:endParaRPr lang="zh-CN" altLang="en-US" dirty="0"/>
          </a:p>
        </p:txBody>
      </p:sp>
      <p:sp>
        <p:nvSpPr>
          <p:cNvPr id="3" name="Content Placeholder 2">
            <a:extLst>
              <a:ext uri="{FF2B5EF4-FFF2-40B4-BE49-F238E27FC236}">
                <a16:creationId xmlns:a16="http://schemas.microsoft.com/office/drawing/2014/main" id="{708994CC-90DC-CDD9-7EE2-8F697C821E3A}"/>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3705D99E-5610-AF63-5664-7EE18DF28B60}"/>
              </a:ext>
            </a:extLst>
          </p:cNvPr>
          <p:cNvPicPr>
            <a:picLocks noChangeAspect="1"/>
          </p:cNvPicPr>
          <p:nvPr/>
        </p:nvPicPr>
        <p:blipFill>
          <a:blip r:embed="rId3"/>
          <a:stretch>
            <a:fillRect/>
          </a:stretch>
        </p:blipFill>
        <p:spPr>
          <a:xfrm>
            <a:off x="838200" y="1690688"/>
            <a:ext cx="5897880" cy="4943811"/>
          </a:xfrm>
          <a:prstGeom prst="rect">
            <a:avLst/>
          </a:prstGeom>
        </p:spPr>
      </p:pic>
    </p:spTree>
    <p:extLst>
      <p:ext uri="{BB962C8B-B14F-4D97-AF65-F5344CB8AC3E}">
        <p14:creationId xmlns:p14="http://schemas.microsoft.com/office/powerpoint/2010/main" val="187530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5413-4964-EE9B-027C-4A2C01FBAC3D}"/>
              </a:ext>
            </a:extLst>
          </p:cNvPr>
          <p:cNvSpPr>
            <a:spLocks noGrp="1"/>
          </p:cNvSpPr>
          <p:nvPr>
            <p:ph type="title"/>
          </p:nvPr>
        </p:nvSpPr>
        <p:spPr>
          <a:xfrm>
            <a:off x="838200" y="365125"/>
            <a:ext cx="10896600" cy="1325563"/>
          </a:xfrm>
        </p:spPr>
        <p:txBody>
          <a:bodyPr>
            <a:normAutofit fontScale="90000"/>
          </a:bodyPr>
          <a:lstStyle/>
          <a:p>
            <a:r>
              <a:rPr lang="en-GB" altLang="zh-CN" b="0" i="0" dirty="0">
                <a:solidFill>
                  <a:srgbClr val="374151"/>
                </a:solidFill>
                <a:effectLst/>
                <a:latin typeface="Söhne"/>
              </a:rPr>
              <a:t>Enhancing Trading Secrecy in </a:t>
            </a:r>
            <a:br>
              <a:rPr lang="en-GB" altLang="zh-CN" b="0" i="0" dirty="0">
                <a:solidFill>
                  <a:srgbClr val="374151"/>
                </a:solidFill>
                <a:effectLst/>
                <a:latin typeface="Söhne"/>
              </a:rPr>
            </a:br>
            <a:r>
              <a:rPr lang="en-GB" altLang="zh-CN" b="0" i="0" dirty="0">
                <a:solidFill>
                  <a:srgbClr val="374151"/>
                </a:solidFill>
                <a:effectLst/>
                <a:latin typeface="Söhne"/>
              </a:rPr>
              <a:t>VWAP (Volume Weighted Average Price)  Strategies</a:t>
            </a:r>
            <a:endParaRPr lang="zh-CN" altLang="en-US" dirty="0"/>
          </a:p>
        </p:txBody>
      </p:sp>
      <p:pic>
        <p:nvPicPr>
          <p:cNvPr id="4" name="Picture 3">
            <a:extLst>
              <a:ext uri="{FF2B5EF4-FFF2-40B4-BE49-F238E27FC236}">
                <a16:creationId xmlns:a16="http://schemas.microsoft.com/office/drawing/2014/main" id="{F2713411-C84E-F1BA-E07C-C6996882E852}"/>
              </a:ext>
            </a:extLst>
          </p:cNvPr>
          <p:cNvPicPr>
            <a:picLocks noChangeAspect="1"/>
          </p:cNvPicPr>
          <p:nvPr/>
        </p:nvPicPr>
        <p:blipFill>
          <a:blip r:embed="rId3"/>
          <a:stretch>
            <a:fillRect/>
          </a:stretch>
        </p:blipFill>
        <p:spPr>
          <a:xfrm>
            <a:off x="838200" y="1690688"/>
            <a:ext cx="5257800" cy="4866595"/>
          </a:xfrm>
          <a:prstGeom prst="rect">
            <a:avLst/>
          </a:prstGeom>
        </p:spPr>
      </p:pic>
    </p:spTree>
    <p:extLst>
      <p:ext uri="{BB962C8B-B14F-4D97-AF65-F5344CB8AC3E}">
        <p14:creationId xmlns:p14="http://schemas.microsoft.com/office/powerpoint/2010/main" val="108914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5413-4964-EE9B-027C-4A2C01FBAC3D}"/>
              </a:ext>
            </a:extLst>
          </p:cNvPr>
          <p:cNvSpPr>
            <a:spLocks noGrp="1"/>
          </p:cNvSpPr>
          <p:nvPr>
            <p:ph type="title"/>
          </p:nvPr>
        </p:nvSpPr>
        <p:spPr>
          <a:xfrm>
            <a:off x="838200" y="365125"/>
            <a:ext cx="10896600" cy="1325563"/>
          </a:xfrm>
        </p:spPr>
        <p:txBody>
          <a:bodyPr>
            <a:normAutofit fontScale="90000"/>
          </a:bodyPr>
          <a:lstStyle/>
          <a:p>
            <a:r>
              <a:rPr lang="en-GB" altLang="zh-CN" b="0" i="0" dirty="0">
                <a:solidFill>
                  <a:srgbClr val="374151"/>
                </a:solidFill>
                <a:effectLst/>
                <a:latin typeface="Söhne"/>
              </a:rPr>
              <a:t>VWAP (Volume-Weighted Average Price) Algorithmic Trading for Discreet Asset Accumulation</a:t>
            </a:r>
            <a:endParaRPr lang="zh-CN" altLang="en-US" dirty="0"/>
          </a:p>
        </p:txBody>
      </p:sp>
      <p:pic>
        <p:nvPicPr>
          <p:cNvPr id="5" name="Picture 4">
            <a:extLst>
              <a:ext uri="{FF2B5EF4-FFF2-40B4-BE49-F238E27FC236}">
                <a16:creationId xmlns:a16="http://schemas.microsoft.com/office/drawing/2014/main" id="{B5E1C062-76B9-97E4-A25D-0FC541856523}"/>
              </a:ext>
            </a:extLst>
          </p:cNvPr>
          <p:cNvPicPr>
            <a:picLocks noChangeAspect="1"/>
          </p:cNvPicPr>
          <p:nvPr/>
        </p:nvPicPr>
        <p:blipFill>
          <a:blip r:embed="rId3"/>
          <a:stretch>
            <a:fillRect/>
          </a:stretch>
        </p:blipFill>
        <p:spPr>
          <a:xfrm>
            <a:off x="1043940" y="2054225"/>
            <a:ext cx="8610600" cy="4267200"/>
          </a:xfrm>
          <a:prstGeom prst="rect">
            <a:avLst/>
          </a:prstGeom>
        </p:spPr>
      </p:pic>
    </p:spTree>
    <p:extLst>
      <p:ext uri="{BB962C8B-B14F-4D97-AF65-F5344CB8AC3E}">
        <p14:creationId xmlns:p14="http://schemas.microsoft.com/office/powerpoint/2010/main" val="27343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21EE-F2B0-DD36-E10E-B54B66AAE4D4}"/>
              </a:ext>
            </a:extLst>
          </p:cNvPr>
          <p:cNvSpPr>
            <a:spLocks noGrp="1"/>
          </p:cNvSpPr>
          <p:nvPr>
            <p:ph type="title"/>
          </p:nvPr>
        </p:nvSpPr>
        <p:spPr/>
        <p:txBody>
          <a:bodyPr>
            <a:normAutofit/>
          </a:bodyPr>
          <a:lstStyle/>
          <a:p>
            <a:r>
              <a:rPr lang="en-GB" altLang="zh-CN" b="0" i="0" dirty="0">
                <a:solidFill>
                  <a:srgbClr val="374151"/>
                </a:solidFill>
                <a:effectLst/>
                <a:latin typeface="Söhne"/>
              </a:rPr>
              <a:t>Key Considerations for the VWAP algorithmic trading strategy</a:t>
            </a:r>
            <a:endParaRPr lang="zh-CN" altLang="en-US" dirty="0"/>
          </a:p>
        </p:txBody>
      </p:sp>
      <p:sp>
        <p:nvSpPr>
          <p:cNvPr id="3" name="Content Placeholder 2">
            <a:extLst>
              <a:ext uri="{FF2B5EF4-FFF2-40B4-BE49-F238E27FC236}">
                <a16:creationId xmlns:a16="http://schemas.microsoft.com/office/drawing/2014/main" id="{C4DA25B2-A096-8881-B831-0FA88F99E54B}"/>
              </a:ext>
            </a:extLst>
          </p:cNvPr>
          <p:cNvSpPr>
            <a:spLocks noGrp="1"/>
          </p:cNvSpPr>
          <p:nvPr>
            <p:ph idx="1"/>
          </p:nvPr>
        </p:nvSpPr>
        <p:spPr>
          <a:xfrm>
            <a:off x="838200" y="2285999"/>
            <a:ext cx="10515600" cy="3890963"/>
          </a:xfrm>
        </p:spPr>
        <p:txBody>
          <a:bodyPr/>
          <a:lstStyle/>
          <a:p>
            <a:pPr algn="l">
              <a:buFont typeface="Arial" panose="020B0604020202020204" pitchFamily="34" charset="0"/>
              <a:buChar char="•"/>
            </a:pPr>
            <a:r>
              <a:rPr lang="en-GB" altLang="zh-CN" b="1" i="0" dirty="0">
                <a:solidFill>
                  <a:srgbClr val="374151"/>
                </a:solidFill>
                <a:effectLst/>
                <a:latin typeface="Söhne"/>
              </a:rPr>
              <a:t>Execution Risk</a:t>
            </a:r>
            <a:r>
              <a:rPr lang="en-GB" altLang="zh-CN" b="0" i="0" dirty="0">
                <a:solidFill>
                  <a:srgbClr val="374151"/>
                </a:solidFill>
                <a:effectLst/>
                <a:latin typeface="Söhne"/>
              </a:rPr>
              <a:t>: There is a risk that the entire order may not be filled within the specified time frame, especially if the market is illiquid.</a:t>
            </a:r>
          </a:p>
          <a:p>
            <a:pPr algn="l">
              <a:buFont typeface="Arial" panose="020B0604020202020204" pitchFamily="34" charset="0"/>
              <a:buChar char="•"/>
            </a:pPr>
            <a:r>
              <a:rPr lang="en-GB" altLang="zh-CN" b="1" i="0" dirty="0">
                <a:solidFill>
                  <a:srgbClr val="374151"/>
                </a:solidFill>
                <a:effectLst/>
                <a:latin typeface="Söhne"/>
              </a:rPr>
              <a:t>Market Impact</a:t>
            </a:r>
            <a:r>
              <a:rPr lang="en-GB" altLang="zh-CN" b="0" i="0" dirty="0">
                <a:solidFill>
                  <a:srgbClr val="374151"/>
                </a:solidFill>
                <a:effectLst/>
                <a:latin typeface="Söhne"/>
              </a:rPr>
              <a:t>: While the strategy minimizes market impact, it may still influence the asset's price to some extent, particularly in less liquid markets.</a:t>
            </a:r>
          </a:p>
          <a:p>
            <a:pPr algn="l">
              <a:buFont typeface="Arial" panose="020B0604020202020204" pitchFamily="34" charset="0"/>
              <a:buChar char="•"/>
            </a:pPr>
            <a:r>
              <a:rPr lang="en-GB" altLang="zh-CN" b="1" i="0" dirty="0">
                <a:solidFill>
                  <a:srgbClr val="374151"/>
                </a:solidFill>
                <a:effectLst/>
                <a:latin typeface="Söhne"/>
              </a:rPr>
              <a:t>Costs</a:t>
            </a:r>
            <a:r>
              <a:rPr lang="en-GB" altLang="zh-CN" b="0" i="0" dirty="0">
                <a:solidFill>
                  <a:srgbClr val="374151"/>
                </a:solidFill>
                <a:effectLst/>
                <a:latin typeface="Söhne"/>
              </a:rPr>
              <a:t>: Algorithmic trading often incurs costs in the form of execution fees and spreads, which should be factored into the strategy.</a:t>
            </a:r>
          </a:p>
          <a:p>
            <a:endParaRPr lang="zh-CN" altLang="en-US" dirty="0"/>
          </a:p>
        </p:txBody>
      </p:sp>
    </p:spTree>
    <p:extLst>
      <p:ext uri="{BB962C8B-B14F-4D97-AF65-F5344CB8AC3E}">
        <p14:creationId xmlns:p14="http://schemas.microsoft.com/office/powerpoint/2010/main" val="133935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74151"/>
                </a:solidFill>
                <a:effectLst/>
                <a:latin typeface="Söhne"/>
              </a:rPr>
              <a:t>Strategies for Selecting the Optimal Trading Time Frame</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a:xfrm>
            <a:off x="6486526" y="1953419"/>
            <a:ext cx="4310062" cy="4351338"/>
          </a:xfrm>
        </p:spPr>
        <p:txBody>
          <a:bodyPr/>
          <a:lstStyle/>
          <a:p>
            <a:pPr marL="0" indent="0" algn="just">
              <a:buNone/>
            </a:pPr>
            <a:r>
              <a:rPr lang="en-GB" altLang="zh-CN" b="0" i="0" dirty="0">
                <a:solidFill>
                  <a:srgbClr val="374151"/>
                </a:solidFill>
                <a:effectLst/>
                <a:latin typeface="Söhne"/>
              </a:rPr>
              <a:t>Remember that the optimal time frame may vary from one trader to another and from one asset to another. It's essential to align your time frame with your trading goals, risk tolerance, and the specific strategy you're implementing.</a:t>
            </a:r>
            <a:endParaRPr lang="zh-CN" altLang="en-US" dirty="0"/>
          </a:p>
        </p:txBody>
      </p:sp>
      <p:pic>
        <p:nvPicPr>
          <p:cNvPr id="5" name="Picture 4">
            <a:extLst>
              <a:ext uri="{FF2B5EF4-FFF2-40B4-BE49-F238E27FC236}">
                <a16:creationId xmlns:a16="http://schemas.microsoft.com/office/drawing/2014/main" id="{7DA4A43E-2E1A-AE39-5BD5-A748C1F01B00}"/>
              </a:ext>
            </a:extLst>
          </p:cNvPr>
          <p:cNvPicPr>
            <a:picLocks noChangeAspect="1"/>
          </p:cNvPicPr>
          <p:nvPr/>
        </p:nvPicPr>
        <p:blipFill>
          <a:blip r:embed="rId3"/>
          <a:stretch>
            <a:fillRect/>
          </a:stretch>
        </p:blipFill>
        <p:spPr>
          <a:xfrm>
            <a:off x="838200" y="1819276"/>
            <a:ext cx="4448175" cy="4876800"/>
          </a:xfrm>
          <a:prstGeom prst="rect">
            <a:avLst/>
          </a:prstGeom>
        </p:spPr>
      </p:pic>
    </p:spTree>
    <p:extLst>
      <p:ext uri="{BB962C8B-B14F-4D97-AF65-F5344CB8AC3E}">
        <p14:creationId xmlns:p14="http://schemas.microsoft.com/office/powerpoint/2010/main" val="56850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74151"/>
                </a:solidFill>
                <a:effectLst/>
                <a:latin typeface="Söhne"/>
              </a:rPr>
              <a:t>Calculating VWAP: A Weighted Average Price Indicator</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a:xfrm>
            <a:off x="7700962" y="1825625"/>
            <a:ext cx="3652837" cy="4351338"/>
          </a:xfrm>
        </p:spPr>
        <p:txBody>
          <a:bodyPr/>
          <a:lstStyle/>
          <a:p>
            <a:pPr marL="0" indent="0" algn="just">
              <a:buNone/>
            </a:pPr>
            <a:r>
              <a:rPr lang="en-GB" altLang="zh-CN" b="0" i="0" dirty="0">
                <a:solidFill>
                  <a:srgbClr val="374151"/>
                </a:solidFill>
                <a:effectLst/>
                <a:latin typeface="Söhne"/>
              </a:rPr>
              <a:t>This table outlines the step-by-step process for calculating VWAP, a valuable indicator for assessing the average trading price weighted by volume over a specified time frame.</a:t>
            </a:r>
            <a:endParaRPr lang="zh-CN" altLang="en-US" dirty="0"/>
          </a:p>
        </p:txBody>
      </p:sp>
      <p:pic>
        <p:nvPicPr>
          <p:cNvPr id="5" name="Picture 4">
            <a:extLst>
              <a:ext uri="{FF2B5EF4-FFF2-40B4-BE49-F238E27FC236}">
                <a16:creationId xmlns:a16="http://schemas.microsoft.com/office/drawing/2014/main" id="{255655E5-DABB-07A9-0D08-FFCC004BE8A0}"/>
              </a:ext>
            </a:extLst>
          </p:cNvPr>
          <p:cNvPicPr>
            <a:picLocks noChangeAspect="1"/>
          </p:cNvPicPr>
          <p:nvPr/>
        </p:nvPicPr>
        <p:blipFill>
          <a:blip r:embed="rId3"/>
          <a:stretch>
            <a:fillRect/>
          </a:stretch>
        </p:blipFill>
        <p:spPr>
          <a:xfrm>
            <a:off x="838200" y="1825625"/>
            <a:ext cx="6562725" cy="4448175"/>
          </a:xfrm>
          <a:prstGeom prst="rect">
            <a:avLst/>
          </a:prstGeom>
        </p:spPr>
      </p:pic>
    </p:spTree>
    <p:extLst>
      <p:ext uri="{BB962C8B-B14F-4D97-AF65-F5344CB8AC3E}">
        <p14:creationId xmlns:p14="http://schemas.microsoft.com/office/powerpoint/2010/main" val="342107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1" i="0" dirty="0">
                <a:solidFill>
                  <a:srgbClr val="374151"/>
                </a:solidFill>
                <a:effectLst/>
                <a:latin typeface="Söhne"/>
              </a:rPr>
              <a:t>Set Participation Rate</a:t>
            </a:r>
            <a:endParaRPr lang="zh-CN" altLang="en-US" dirty="0"/>
          </a:p>
        </p:txBody>
      </p:sp>
      <p:pic>
        <p:nvPicPr>
          <p:cNvPr id="7" name="Picture 6">
            <a:extLst>
              <a:ext uri="{FF2B5EF4-FFF2-40B4-BE49-F238E27FC236}">
                <a16:creationId xmlns:a16="http://schemas.microsoft.com/office/drawing/2014/main" id="{B7C1A45C-7B1F-91E4-AB74-0D48FE53102B}"/>
              </a:ext>
            </a:extLst>
          </p:cNvPr>
          <p:cNvPicPr>
            <a:picLocks noChangeAspect="1"/>
          </p:cNvPicPr>
          <p:nvPr/>
        </p:nvPicPr>
        <p:blipFill>
          <a:blip r:embed="rId3"/>
          <a:stretch>
            <a:fillRect/>
          </a:stretch>
        </p:blipFill>
        <p:spPr>
          <a:xfrm>
            <a:off x="838200" y="1490661"/>
            <a:ext cx="7791450" cy="4399777"/>
          </a:xfrm>
          <a:prstGeom prst="rect">
            <a:avLst/>
          </a:prstGeom>
        </p:spPr>
      </p:pic>
      <p:sp>
        <p:nvSpPr>
          <p:cNvPr id="11" name="TextBox 10">
            <a:extLst>
              <a:ext uri="{FF2B5EF4-FFF2-40B4-BE49-F238E27FC236}">
                <a16:creationId xmlns:a16="http://schemas.microsoft.com/office/drawing/2014/main" id="{2F11ACCE-0265-F74B-64D6-8ECE0E250B19}"/>
              </a:ext>
            </a:extLst>
          </p:cNvPr>
          <p:cNvSpPr txBox="1"/>
          <p:nvPr/>
        </p:nvSpPr>
        <p:spPr>
          <a:xfrm>
            <a:off x="838199" y="6059786"/>
            <a:ext cx="10620375" cy="461665"/>
          </a:xfrm>
          <a:prstGeom prst="rect">
            <a:avLst/>
          </a:prstGeom>
          <a:noFill/>
        </p:spPr>
        <p:txBody>
          <a:bodyPr wrap="square">
            <a:spAutoFit/>
          </a:bodyPr>
          <a:lstStyle/>
          <a:p>
            <a:r>
              <a:rPr lang="en-GB" altLang="zh-CN" sz="2400" b="0" i="0" dirty="0">
                <a:solidFill>
                  <a:srgbClr val="374151"/>
                </a:solidFill>
                <a:effectLst/>
                <a:latin typeface="Arial" panose="020B0604020202020204" pitchFamily="34" charset="0"/>
                <a:cs typeface="Arial" panose="020B0604020202020204" pitchFamily="34" charset="0"/>
              </a:rPr>
              <a:t>Structured approach to optimize execution &amp; minimize market impact.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619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1" dirty="0">
                <a:solidFill>
                  <a:srgbClr val="374151"/>
                </a:solidFill>
                <a:latin typeface="Söhne"/>
              </a:rPr>
              <a:t>Adjust Order Sizes </a:t>
            </a:r>
            <a:endParaRPr lang="zh-CN" altLang="en-US" b="1" dirty="0">
              <a:solidFill>
                <a:srgbClr val="374151"/>
              </a:solidFill>
              <a:latin typeface="Söhne"/>
            </a:endParaRPr>
          </a:p>
        </p:txBody>
      </p:sp>
      <p:pic>
        <p:nvPicPr>
          <p:cNvPr id="7" name="Picture 6">
            <a:extLst>
              <a:ext uri="{FF2B5EF4-FFF2-40B4-BE49-F238E27FC236}">
                <a16:creationId xmlns:a16="http://schemas.microsoft.com/office/drawing/2014/main" id="{A7991A72-D489-139E-92BE-0B307EC6AA78}"/>
              </a:ext>
            </a:extLst>
          </p:cNvPr>
          <p:cNvPicPr>
            <a:picLocks noChangeAspect="1"/>
          </p:cNvPicPr>
          <p:nvPr/>
        </p:nvPicPr>
        <p:blipFill>
          <a:blip r:embed="rId3"/>
          <a:stretch>
            <a:fillRect/>
          </a:stretch>
        </p:blipFill>
        <p:spPr>
          <a:xfrm>
            <a:off x="585787" y="1897062"/>
            <a:ext cx="8677275" cy="4314825"/>
          </a:xfrm>
          <a:prstGeom prst="rect">
            <a:avLst/>
          </a:prstGeom>
        </p:spPr>
      </p:pic>
    </p:spTree>
    <p:extLst>
      <p:ext uri="{BB962C8B-B14F-4D97-AF65-F5344CB8AC3E}">
        <p14:creationId xmlns:p14="http://schemas.microsoft.com/office/powerpoint/2010/main" val="377866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1" i="0" dirty="0">
                <a:solidFill>
                  <a:srgbClr val="374151"/>
                </a:solidFill>
                <a:effectLst/>
                <a:latin typeface="Söhne"/>
              </a:rPr>
              <a:t>Execute Orders</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p:txBody>
          <a:bodyPr/>
          <a:lstStyle/>
          <a:p>
            <a:r>
              <a:rPr lang="en-GB" altLang="zh-CN" b="0" i="0" dirty="0">
                <a:solidFill>
                  <a:srgbClr val="374151"/>
                </a:solidFill>
                <a:effectLst/>
                <a:latin typeface="Söhne"/>
              </a:rPr>
              <a:t>Execute orders confidentially, minimize market impact strategically.</a:t>
            </a:r>
          </a:p>
          <a:p>
            <a:endParaRPr lang="en-GB" altLang="zh-CN" dirty="0">
              <a:solidFill>
                <a:srgbClr val="374151"/>
              </a:solidFill>
              <a:latin typeface="Söhne"/>
            </a:endParaRPr>
          </a:p>
          <a:p>
            <a:r>
              <a:rPr lang="en-GB" altLang="zh-CN" dirty="0"/>
              <a:t>Algorithmic trading: Executive orders confidentiality, and minimizes market impact using dark pools, federated learning, differential privacy, and more.</a:t>
            </a:r>
          </a:p>
          <a:p>
            <a:endParaRPr lang="zh-CN" altLang="en-US" dirty="0"/>
          </a:p>
        </p:txBody>
      </p:sp>
    </p:spTree>
    <p:extLst>
      <p:ext uri="{BB962C8B-B14F-4D97-AF65-F5344CB8AC3E}">
        <p14:creationId xmlns:p14="http://schemas.microsoft.com/office/powerpoint/2010/main" val="131356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74C4DC-2AA9-F6EA-0D2C-38FA5284E0E9}"/>
              </a:ext>
            </a:extLst>
          </p:cNvPr>
          <p:cNvSpPr>
            <a:spLocks noGrp="1"/>
          </p:cNvSpPr>
          <p:nvPr>
            <p:ph type="title"/>
          </p:nvPr>
        </p:nvSpPr>
        <p:spPr>
          <a:xfrm>
            <a:off x="403860" y="333693"/>
            <a:ext cx="6964680" cy="1325563"/>
          </a:xfrm>
        </p:spPr>
        <p:txBody>
          <a:bodyPr/>
          <a:lstStyle/>
          <a:p>
            <a:r>
              <a:rPr lang="en-SG" altLang="zh-CN" b="0" i="0" u="none" strike="noStrike" baseline="0" dirty="0">
                <a:solidFill>
                  <a:srgbClr val="33339A"/>
                </a:solidFill>
                <a:latin typeface="Arial" panose="020B0604020202020204" pitchFamily="34" charset="0"/>
                <a:cs typeface="Arial" panose="020B0604020202020204" pitchFamily="34" charset="0"/>
              </a:rPr>
              <a:t>Market Risk Exposure</a:t>
            </a:r>
            <a:endParaRPr lang="zh-CN" altLang="en-US"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EF028E10-3E1B-8350-F4ED-FE1028D8B7DA}"/>
              </a:ext>
            </a:extLst>
          </p:cNvPr>
          <p:cNvGraphicFramePr>
            <a:graphicFrameLocks noGrp="1"/>
          </p:cNvGraphicFramePr>
          <p:nvPr>
            <p:extLst>
              <p:ext uri="{D42A27DB-BD31-4B8C-83A1-F6EECF244321}">
                <p14:modId xmlns:p14="http://schemas.microsoft.com/office/powerpoint/2010/main" val="1047929826"/>
              </p:ext>
            </p:extLst>
          </p:nvPr>
        </p:nvGraphicFramePr>
        <p:xfrm>
          <a:off x="495300" y="1690688"/>
          <a:ext cx="11201400" cy="4404360"/>
        </p:xfrm>
        <a:graphic>
          <a:graphicData uri="http://schemas.openxmlformats.org/drawingml/2006/table">
            <a:tbl>
              <a:tblPr>
                <a:tableStyleId>{5C22544A-7EE6-4342-B048-85BDC9FD1C3A}</a:tableStyleId>
              </a:tblPr>
              <a:tblGrid>
                <a:gridCol w="2301240">
                  <a:extLst>
                    <a:ext uri="{9D8B030D-6E8A-4147-A177-3AD203B41FA5}">
                      <a16:colId xmlns:a16="http://schemas.microsoft.com/office/drawing/2014/main" val="1342981175"/>
                    </a:ext>
                  </a:extLst>
                </a:gridCol>
                <a:gridCol w="4328160">
                  <a:extLst>
                    <a:ext uri="{9D8B030D-6E8A-4147-A177-3AD203B41FA5}">
                      <a16:colId xmlns:a16="http://schemas.microsoft.com/office/drawing/2014/main" val="2277457543"/>
                    </a:ext>
                  </a:extLst>
                </a:gridCol>
                <a:gridCol w="4572000">
                  <a:extLst>
                    <a:ext uri="{9D8B030D-6E8A-4147-A177-3AD203B41FA5}">
                      <a16:colId xmlns:a16="http://schemas.microsoft.com/office/drawing/2014/main" val="2793330790"/>
                    </a:ext>
                  </a:extLst>
                </a:gridCol>
              </a:tblGrid>
              <a:tr h="434340">
                <a:tc>
                  <a:txBody>
                    <a:bodyPr/>
                    <a:lstStyle/>
                    <a:p>
                      <a:pPr algn="ctr" fontAlgn="ctr"/>
                      <a:r>
                        <a:rPr lang="en-SG" sz="1600" u="none" strike="noStrike">
                          <a:solidFill>
                            <a:schemeClr val="bg1"/>
                          </a:solidFill>
                          <a:effectLst/>
                          <a:latin typeface="Arial" panose="020B0604020202020204" pitchFamily="34" charset="0"/>
                          <a:cs typeface="Arial" panose="020B0604020202020204" pitchFamily="34" charset="0"/>
                        </a:rPr>
                        <a:t>Type of Market Risk</a:t>
                      </a:r>
                      <a:endParaRPr lang="en-SG" sz="16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600" u="none" strike="noStrike">
                          <a:solidFill>
                            <a:schemeClr val="bg1"/>
                          </a:solidFill>
                          <a:effectLst/>
                          <a:latin typeface="Arial" panose="020B0604020202020204" pitchFamily="34" charset="0"/>
                          <a:cs typeface="Arial" panose="020B0604020202020204" pitchFamily="34" charset="0"/>
                        </a:rPr>
                        <a:t>Description</a:t>
                      </a:r>
                      <a:endParaRPr lang="en-SG" sz="16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600" u="none" strike="noStrike">
                          <a:solidFill>
                            <a:schemeClr val="bg1"/>
                          </a:solidFill>
                          <a:effectLst/>
                          <a:latin typeface="Arial" panose="020B0604020202020204" pitchFamily="34" charset="0"/>
                          <a:cs typeface="Arial" panose="020B0604020202020204" pitchFamily="34" charset="0"/>
                        </a:rPr>
                        <a:t>Management Strategies</a:t>
                      </a:r>
                      <a:endParaRPr lang="en-SG" sz="16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9197825"/>
                  </a:ext>
                </a:extLst>
              </a:tr>
              <a:tr h="434340">
                <a:tc>
                  <a:txBody>
                    <a:bodyPr/>
                    <a:lstStyle/>
                    <a:p>
                      <a:pPr algn="ctr" fontAlgn="ctr"/>
                      <a:r>
                        <a:rPr lang="en-SG" sz="1600" u="none" strike="noStrike">
                          <a:solidFill>
                            <a:schemeClr val="tx1"/>
                          </a:solidFill>
                          <a:effectLst/>
                          <a:latin typeface="Arial" panose="020B0604020202020204" pitchFamily="34" charset="0"/>
                          <a:cs typeface="Arial" panose="020B0604020202020204" pitchFamily="34" charset="0"/>
                        </a:rPr>
                        <a:t>Equity Risk</a:t>
                      </a:r>
                      <a:endParaRPr lang="en-SG"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600" u="none" strike="noStrike">
                          <a:solidFill>
                            <a:schemeClr val="tx1"/>
                          </a:solidFill>
                          <a:effectLst/>
                          <a:latin typeface="Arial" panose="020B0604020202020204" pitchFamily="34" charset="0"/>
                          <a:cs typeface="Arial" panose="020B0604020202020204" pitchFamily="34" charset="0"/>
                        </a:rPr>
                        <a:t>Risk of losses due to fluctuations in stock prices</a:t>
                      </a:r>
                      <a:endParaRPr lang="en-GB"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SG" sz="1600" u="none" strike="noStrike">
                          <a:solidFill>
                            <a:schemeClr val="tx1"/>
                          </a:solidFill>
                          <a:effectLst/>
                          <a:latin typeface="Arial" panose="020B0604020202020204" pitchFamily="34" charset="0"/>
                          <a:cs typeface="Arial" panose="020B0604020202020204" pitchFamily="34" charset="0"/>
                        </a:rPr>
                        <a:t>Diversification, Portfolio Optimization</a:t>
                      </a:r>
                      <a:endParaRPr lang="en-SG"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051383741"/>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Interest Rate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of losses due to interest rate movements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Hedging, Asset Liability Management</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7312768"/>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Currency Risk (FX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from changes in exchange rates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Hedging, Currency Swaps</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929942"/>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Commodity Price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tied to fluctuations in commodity prices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Hedging, Commodity Futures Contracts</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350119"/>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Systemic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of a widespread financial system collapse</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Stress Testing, Diversification</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0605448"/>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Volatility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associated with sudden market volatility</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Volatility Derivatives, Options Strategies</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454716"/>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Liquidity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related to difficulty in buying/selling assets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Cash Reserves, Asset-Liability Matching</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5544288"/>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Credit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of counterparties failing to meet obligations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Credit Analysis, Credit Derivatives</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2268039"/>
                  </a:ext>
                </a:extLst>
              </a:tr>
              <a:tr h="434340">
                <a:tc>
                  <a:txBody>
                    <a:bodyPr/>
                    <a:lstStyle/>
                    <a:p>
                      <a:pPr algn="ctr" fontAlgn="ctr"/>
                      <a:r>
                        <a:rPr lang="en-SG" sz="1600" u="none" strike="noStrike">
                          <a:effectLst/>
                          <a:latin typeface="Arial" panose="020B0604020202020204" pitchFamily="34" charset="0"/>
                          <a:cs typeface="Arial" panose="020B0604020202020204" pitchFamily="34" charset="0"/>
                        </a:rPr>
                        <a:t>Regulatory Risk</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600" u="none" strike="noStrike">
                          <a:effectLst/>
                          <a:latin typeface="Arial" panose="020B0604020202020204" pitchFamily="34" charset="0"/>
                          <a:cs typeface="Arial" panose="020B0604020202020204" pitchFamily="34" charset="0"/>
                        </a:rPr>
                        <a:t>Risk due to changes in financial regulations</a:t>
                      </a:r>
                      <a:endParaRPr lang="en-GB"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600" u="none" strike="noStrike">
                          <a:effectLst/>
                          <a:latin typeface="Arial" panose="020B0604020202020204" pitchFamily="34" charset="0"/>
                          <a:cs typeface="Arial" panose="020B0604020202020204" pitchFamily="34" charset="0"/>
                        </a:rPr>
                        <a:t>Compliance, Regulatory Compliance Assessment</a:t>
                      </a:r>
                      <a:endParaRPr lang="en-SG" sz="16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7245849"/>
                  </a:ext>
                </a:extLst>
              </a:tr>
            </a:tbl>
          </a:graphicData>
        </a:graphic>
      </p:graphicFrame>
    </p:spTree>
    <p:extLst>
      <p:ext uri="{BB962C8B-B14F-4D97-AF65-F5344CB8AC3E}">
        <p14:creationId xmlns:p14="http://schemas.microsoft.com/office/powerpoint/2010/main" val="71146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1" i="0" dirty="0">
                <a:solidFill>
                  <a:srgbClr val="374151"/>
                </a:solidFill>
                <a:effectLst/>
                <a:latin typeface="Söhne"/>
              </a:rPr>
              <a:t>Comprehensive Monitoring </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a:xfrm>
            <a:off x="8029574" y="2581344"/>
            <a:ext cx="3924300" cy="3060700"/>
          </a:xfrm>
        </p:spPr>
        <p:txBody>
          <a:bodyPr/>
          <a:lstStyle/>
          <a:p>
            <a:pPr marL="0" indent="0" algn="just">
              <a:buNone/>
            </a:pPr>
            <a:r>
              <a:rPr lang="en-GB" altLang="zh-CN" b="0" i="0" dirty="0">
                <a:solidFill>
                  <a:srgbClr val="374151"/>
                </a:solidFill>
                <a:effectLst/>
                <a:latin typeface="Söhne"/>
              </a:rPr>
              <a:t>These top 8 items represent critical aspects to monitor in algorithmic trading for effective decision-making and strategy optimization.</a:t>
            </a:r>
          </a:p>
          <a:p>
            <a:pPr marL="0" indent="0" algn="just">
              <a:buNone/>
            </a:pPr>
            <a:endParaRPr lang="zh-CN" altLang="en-US" dirty="0"/>
          </a:p>
        </p:txBody>
      </p:sp>
      <p:pic>
        <p:nvPicPr>
          <p:cNvPr id="7" name="Picture 6">
            <a:extLst>
              <a:ext uri="{FF2B5EF4-FFF2-40B4-BE49-F238E27FC236}">
                <a16:creationId xmlns:a16="http://schemas.microsoft.com/office/drawing/2014/main" id="{371A8D48-CA8C-A9C1-563F-B2F0CC7F2177}"/>
              </a:ext>
            </a:extLst>
          </p:cNvPr>
          <p:cNvPicPr>
            <a:picLocks noChangeAspect="1"/>
          </p:cNvPicPr>
          <p:nvPr/>
        </p:nvPicPr>
        <p:blipFill>
          <a:blip r:embed="rId3"/>
          <a:stretch>
            <a:fillRect/>
          </a:stretch>
        </p:blipFill>
        <p:spPr>
          <a:xfrm>
            <a:off x="838200" y="1547813"/>
            <a:ext cx="7191374" cy="5127762"/>
          </a:xfrm>
          <a:prstGeom prst="rect">
            <a:avLst/>
          </a:prstGeom>
        </p:spPr>
      </p:pic>
    </p:spTree>
    <p:extLst>
      <p:ext uri="{BB962C8B-B14F-4D97-AF65-F5344CB8AC3E}">
        <p14:creationId xmlns:p14="http://schemas.microsoft.com/office/powerpoint/2010/main" val="94674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SG" altLang="zh-CN" b="0" i="0" dirty="0">
                <a:solidFill>
                  <a:srgbClr val="374151"/>
                </a:solidFill>
                <a:effectLst/>
                <a:latin typeface="Söhne"/>
              </a:rPr>
              <a:t>Dynamic Adjustments</a:t>
            </a:r>
            <a:endParaRPr lang="zh-CN" altLang="en-US" dirty="0"/>
          </a:p>
        </p:txBody>
      </p:sp>
      <p:pic>
        <p:nvPicPr>
          <p:cNvPr id="5" name="Picture 4">
            <a:extLst>
              <a:ext uri="{FF2B5EF4-FFF2-40B4-BE49-F238E27FC236}">
                <a16:creationId xmlns:a16="http://schemas.microsoft.com/office/drawing/2014/main" id="{311559D0-E7D4-8069-2787-AD83C683CA4A}"/>
              </a:ext>
            </a:extLst>
          </p:cNvPr>
          <p:cNvPicPr>
            <a:picLocks noChangeAspect="1"/>
          </p:cNvPicPr>
          <p:nvPr/>
        </p:nvPicPr>
        <p:blipFill>
          <a:blip r:embed="rId3"/>
          <a:stretch>
            <a:fillRect/>
          </a:stretch>
        </p:blipFill>
        <p:spPr>
          <a:xfrm>
            <a:off x="966785" y="1443037"/>
            <a:ext cx="7291389" cy="5244683"/>
          </a:xfrm>
          <a:prstGeom prst="rect">
            <a:avLst/>
          </a:prstGeom>
        </p:spPr>
      </p:pic>
    </p:spTree>
    <p:extLst>
      <p:ext uri="{BB962C8B-B14F-4D97-AF65-F5344CB8AC3E}">
        <p14:creationId xmlns:p14="http://schemas.microsoft.com/office/powerpoint/2010/main" val="1298393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1ED8-A48F-3EAC-176A-C80660A1608D}"/>
              </a:ext>
            </a:extLst>
          </p:cNvPr>
          <p:cNvSpPr>
            <a:spLocks noGrp="1"/>
          </p:cNvSpPr>
          <p:nvPr>
            <p:ph type="title"/>
          </p:nvPr>
        </p:nvSpPr>
        <p:spPr/>
        <p:txBody>
          <a:bodyPr/>
          <a:lstStyle/>
          <a:p>
            <a:r>
              <a:rPr lang="en-SG" altLang="zh-CN" b="0" i="0" dirty="0">
                <a:solidFill>
                  <a:srgbClr val="374151"/>
                </a:solidFill>
                <a:effectLst/>
                <a:latin typeface="Söhne"/>
              </a:rPr>
              <a:t>End</a:t>
            </a:r>
            <a:endParaRPr lang="zh-CN" altLang="en-US" b="1" dirty="0"/>
          </a:p>
        </p:txBody>
      </p:sp>
      <p:sp>
        <p:nvSpPr>
          <p:cNvPr id="3" name="Content Placeholder 2">
            <a:extLst>
              <a:ext uri="{FF2B5EF4-FFF2-40B4-BE49-F238E27FC236}">
                <a16:creationId xmlns:a16="http://schemas.microsoft.com/office/drawing/2014/main" id="{9ACD79B9-1F86-9CE6-6761-15E80BA28CB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88261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74151"/>
                </a:solidFill>
                <a:effectLst/>
                <a:latin typeface="Söhne"/>
              </a:rPr>
              <a:t>Mastering Order Book Analysis</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p:txBody>
          <a:bodyPr/>
          <a:lstStyle/>
          <a:p>
            <a:r>
              <a:rPr lang="en-SG" altLang="zh-CN" dirty="0"/>
              <a:t>How to </a:t>
            </a:r>
            <a:r>
              <a:rPr lang="en-GB" altLang="zh-CN" b="0" i="0" dirty="0">
                <a:solidFill>
                  <a:srgbClr val="374151"/>
                </a:solidFill>
                <a:effectLst/>
                <a:latin typeface="Söhne"/>
              </a:rPr>
              <a:t>Assess the depth of the order book to anticipate price movements and execution challenges.</a:t>
            </a:r>
            <a:endParaRPr lang="zh-CN" altLang="en-US" dirty="0"/>
          </a:p>
        </p:txBody>
      </p:sp>
      <p:pic>
        <p:nvPicPr>
          <p:cNvPr id="5" name="Picture 4">
            <a:extLst>
              <a:ext uri="{FF2B5EF4-FFF2-40B4-BE49-F238E27FC236}">
                <a16:creationId xmlns:a16="http://schemas.microsoft.com/office/drawing/2014/main" id="{D28DF5B3-BA9F-4C0C-B83D-6FB655963DA7}"/>
              </a:ext>
            </a:extLst>
          </p:cNvPr>
          <p:cNvPicPr>
            <a:picLocks noChangeAspect="1"/>
          </p:cNvPicPr>
          <p:nvPr/>
        </p:nvPicPr>
        <p:blipFill>
          <a:blip r:embed="rId3"/>
          <a:stretch>
            <a:fillRect/>
          </a:stretch>
        </p:blipFill>
        <p:spPr>
          <a:xfrm>
            <a:off x="966787" y="1825625"/>
            <a:ext cx="6543675" cy="4943475"/>
          </a:xfrm>
          <a:prstGeom prst="rect">
            <a:avLst/>
          </a:prstGeom>
        </p:spPr>
      </p:pic>
    </p:spTree>
    <p:extLst>
      <p:ext uri="{BB962C8B-B14F-4D97-AF65-F5344CB8AC3E}">
        <p14:creationId xmlns:p14="http://schemas.microsoft.com/office/powerpoint/2010/main" val="85174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74151"/>
                </a:solidFill>
                <a:effectLst/>
                <a:latin typeface="Söhne"/>
              </a:rPr>
              <a:t>Mastering Order Book Analysis</a:t>
            </a:r>
            <a:endParaRPr lang="zh-CN" altLang="en-US" dirty="0"/>
          </a:p>
        </p:txBody>
      </p:sp>
      <p:pic>
        <p:nvPicPr>
          <p:cNvPr id="8" name="Picture 7">
            <a:extLst>
              <a:ext uri="{FF2B5EF4-FFF2-40B4-BE49-F238E27FC236}">
                <a16:creationId xmlns:a16="http://schemas.microsoft.com/office/drawing/2014/main" id="{E303CD53-8D5E-698C-F3CE-7A8147DB07E9}"/>
              </a:ext>
            </a:extLst>
          </p:cNvPr>
          <p:cNvPicPr>
            <a:picLocks noChangeAspect="1"/>
          </p:cNvPicPr>
          <p:nvPr/>
        </p:nvPicPr>
        <p:blipFill>
          <a:blip r:embed="rId3"/>
          <a:stretch>
            <a:fillRect/>
          </a:stretch>
        </p:blipFill>
        <p:spPr>
          <a:xfrm>
            <a:off x="976312" y="1576384"/>
            <a:ext cx="6793875" cy="5167312"/>
          </a:xfrm>
          <a:prstGeom prst="rect">
            <a:avLst/>
          </a:prstGeom>
        </p:spPr>
      </p:pic>
    </p:spTree>
    <p:extLst>
      <p:ext uri="{BB962C8B-B14F-4D97-AF65-F5344CB8AC3E}">
        <p14:creationId xmlns:p14="http://schemas.microsoft.com/office/powerpoint/2010/main" val="44155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43541"/>
                </a:solidFill>
                <a:effectLst/>
                <a:latin typeface="Söhne"/>
              </a:rPr>
              <a:t>how to Access Level II market data</a:t>
            </a:r>
            <a:endParaRPr lang="zh-CN" altLang="en-US" dirty="0"/>
          </a:p>
        </p:txBody>
      </p:sp>
      <p:pic>
        <p:nvPicPr>
          <p:cNvPr id="4" name="Picture 3">
            <a:extLst>
              <a:ext uri="{FF2B5EF4-FFF2-40B4-BE49-F238E27FC236}">
                <a16:creationId xmlns:a16="http://schemas.microsoft.com/office/drawing/2014/main" id="{5C484996-055F-1EC6-F241-B2E7E430D9E1}"/>
              </a:ext>
            </a:extLst>
          </p:cNvPr>
          <p:cNvPicPr>
            <a:picLocks noChangeAspect="1"/>
          </p:cNvPicPr>
          <p:nvPr/>
        </p:nvPicPr>
        <p:blipFill>
          <a:blip r:embed="rId3"/>
          <a:stretch>
            <a:fillRect/>
          </a:stretch>
        </p:blipFill>
        <p:spPr>
          <a:xfrm>
            <a:off x="1109661" y="1995487"/>
            <a:ext cx="3457575" cy="2867025"/>
          </a:xfrm>
          <a:prstGeom prst="rect">
            <a:avLst/>
          </a:prstGeom>
        </p:spPr>
      </p:pic>
    </p:spTree>
    <p:extLst>
      <p:ext uri="{BB962C8B-B14F-4D97-AF65-F5344CB8AC3E}">
        <p14:creationId xmlns:p14="http://schemas.microsoft.com/office/powerpoint/2010/main" val="2453628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SG" altLang="zh-CN" b="1" i="0" dirty="0">
                <a:solidFill>
                  <a:srgbClr val="111827"/>
                </a:solidFill>
                <a:effectLst/>
                <a:latin typeface="Arial" panose="020B0604020202020204" pitchFamily="34" charset="0"/>
                <a:cs typeface="Arial" panose="020B0604020202020204" pitchFamily="34" charset="0"/>
              </a:rPr>
              <a:t>Position Management</a:t>
            </a:r>
            <a:endParaRPr lang="zh-CN" alt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a:xfrm>
            <a:off x="966788" y="1690688"/>
            <a:ext cx="4276725" cy="4910136"/>
          </a:xfrm>
        </p:spPr>
        <p:txBody>
          <a:bodyPr>
            <a:normAutofit fontScale="70000" lnSpcReduction="20000"/>
          </a:bodyPr>
          <a:lstStyle/>
          <a:p>
            <a:pPr marL="0" indent="0">
              <a:buNone/>
            </a:pPr>
            <a:r>
              <a:rPr lang="en-SG" altLang="zh-CN" b="1" dirty="0">
                <a:solidFill>
                  <a:srgbClr val="111827"/>
                </a:solidFill>
                <a:latin typeface="Arial" panose="020B0604020202020204" pitchFamily="34" charset="0"/>
                <a:cs typeface="Arial" panose="020B0604020202020204" pitchFamily="34" charset="0"/>
              </a:rPr>
              <a:t>S</a:t>
            </a:r>
            <a:r>
              <a:rPr lang="en-SG" altLang="zh-CN" b="1" i="0" dirty="0">
                <a:solidFill>
                  <a:srgbClr val="111827"/>
                </a:solidFill>
                <a:effectLst/>
                <a:latin typeface="Arial" panose="020B0604020202020204" pitchFamily="34" charset="0"/>
                <a:cs typeface="Arial" panose="020B0604020202020204" pitchFamily="34" charset="0"/>
              </a:rPr>
              <a:t>teps</a:t>
            </a:r>
          </a:p>
          <a:p>
            <a:r>
              <a:rPr lang="en-SG" altLang="zh-CN" b="0" i="0" dirty="0">
                <a:solidFill>
                  <a:srgbClr val="374151"/>
                </a:solidFill>
                <a:effectLst/>
                <a:latin typeface="Arial" panose="020B0604020202020204" pitchFamily="34" charset="0"/>
                <a:cs typeface="Arial" panose="020B0604020202020204" pitchFamily="34" charset="0"/>
              </a:rPr>
              <a:t>Open Position Monitoring</a:t>
            </a:r>
          </a:p>
          <a:p>
            <a:r>
              <a:rPr lang="en-SG" altLang="zh-CN" b="0" i="0" dirty="0">
                <a:solidFill>
                  <a:srgbClr val="374151"/>
                </a:solidFill>
                <a:effectLst/>
                <a:latin typeface="Arial" panose="020B0604020202020204" pitchFamily="34" charset="0"/>
                <a:cs typeface="Arial" panose="020B0604020202020204" pitchFamily="34" charset="0"/>
              </a:rPr>
              <a:t>Trading Objectives Review</a:t>
            </a:r>
            <a:endParaRPr lang="en-SG" altLang="zh-CN" dirty="0">
              <a:solidFill>
                <a:srgbClr val="374151"/>
              </a:solidFill>
              <a:latin typeface="Arial" panose="020B0604020202020204" pitchFamily="34" charset="0"/>
              <a:cs typeface="Arial" panose="020B0604020202020204" pitchFamily="34" charset="0"/>
            </a:endParaRPr>
          </a:p>
          <a:p>
            <a:r>
              <a:rPr lang="en-SG" altLang="zh-CN" b="0" i="0" dirty="0">
                <a:solidFill>
                  <a:srgbClr val="374151"/>
                </a:solidFill>
                <a:effectLst/>
                <a:latin typeface="Arial" panose="020B0604020202020204" pitchFamily="34" charset="0"/>
                <a:cs typeface="Arial" panose="020B0604020202020204" pitchFamily="34" charset="0"/>
              </a:rPr>
              <a:t>Stop-Loss Orders</a:t>
            </a:r>
          </a:p>
          <a:p>
            <a:r>
              <a:rPr lang="en-SG" altLang="zh-CN" b="0" i="0" dirty="0">
                <a:solidFill>
                  <a:srgbClr val="374151"/>
                </a:solidFill>
                <a:effectLst/>
                <a:latin typeface="Arial" panose="020B0604020202020204" pitchFamily="34" charset="0"/>
                <a:cs typeface="Arial" panose="020B0604020202020204" pitchFamily="34" charset="0"/>
              </a:rPr>
              <a:t>Take-Profit Orders</a:t>
            </a:r>
            <a:endParaRPr lang="en-SG" altLang="zh-CN" dirty="0">
              <a:solidFill>
                <a:srgbClr val="374151"/>
              </a:solidFill>
              <a:latin typeface="Arial" panose="020B0604020202020204" pitchFamily="34" charset="0"/>
              <a:cs typeface="Arial" panose="020B0604020202020204" pitchFamily="34" charset="0"/>
            </a:endParaRPr>
          </a:p>
          <a:p>
            <a:r>
              <a:rPr lang="en-SG" altLang="zh-CN" b="0" i="0" dirty="0">
                <a:solidFill>
                  <a:srgbClr val="374151"/>
                </a:solidFill>
                <a:effectLst/>
                <a:latin typeface="Arial" panose="020B0604020202020204" pitchFamily="34" charset="0"/>
                <a:cs typeface="Arial" panose="020B0604020202020204" pitchFamily="34" charset="0"/>
              </a:rPr>
              <a:t>Risk-Reward Ratio Assessment</a:t>
            </a:r>
          </a:p>
          <a:p>
            <a:r>
              <a:rPr lang="en-SG" altLang="zh-CN" b="0" i="0" dirty="0">
                <a:solidFill>
                  <a:srgbClr val="374151"/>
                </a:solidFill>
                <a:effectLst/>
                <a:latin typeface="Arial" panose="020B0604020202020204" pitchFamily="34" charset="0"/>
                <a:cs typeface="Arial" panose="020B0604020202020204" pitchFamily="34" charset="0"/>
              </a:rPr>
              <a:t>Trailing Stop Orders</a:t>
            </a:r>
            <a:endParaRPr lang="en-SG" altLang="zh-CN" dirty="0">
              <a:solidFill>
                <a:srgbClr val="374151"/>
              </a:solidFill>
              <a:latin typeface="Arial" panose="020B0604020202020204" pitchFamily="34" charset="0"/>
              <a:cs typeface="Arial" panose="020B0604020202020204" pitchFamily="34" charset="0"/>
            </a:endParaRPr>
          </a:p>
          <a:p>
            <a:r>
              <a:rPr lang="en-SG" altLang="zh-CN" b="0" i="0" dirty="0">
                <a:solidFill>
                  <a:srgbClr val="374151"/>
                </a:solidFill>
                <a:effectLst/>
                <a:latin typeface="Arial" panose="020B0604020202020204" pitchFamily="34" charset="0"/>
                <a:cs typeface="Arial" panose="020B0604020202020204" pitchFamily="34" charset="0"/>
              </a:rPr>
              <a:t>Partial Profit-Taking</a:t>
            </a:r>
          </a:p>
          <a:p>
            <a:r>
              <a:rPr lang="en-SG" altLang="zh-CN" b="0" i="0" dirty="0">
                <a:solidFill>
                  <a:srgbClr val="374151"/>
                </a:solidFill>
                <a:effectLst/>
                <a:latin typeface="Arial" panose="020B0604020202020204" pitchFamily="34" charset="0"/>
                <a:cs typeface="Arial" panose="020B0604020202020204" pitchFamily="34" charset="0"/>
              </a:rPr>
              <a:t>Diversification</a:t>
            </a:r>
            <a:endParaRPr lang="en-SG" altLang="zh-CN" dirty="0">
              <a:solidFill>
                <a:srgbClr val="374151"/>
              </a:solidFill>
              <a:latin typeface="Arial" panose="020B0604020202020204" pitchFamily="34" charset="0"/>
              <a:cs typeface="Arial" panose="020B0604020202020204" pitchFamily="34" charset="0"/>
            </a:endParaRPr>
          </a:p>
          <a:p>
            <a:r>
              <a:rPr lang="en-SG" altLang="zh-CN" b="0" i="0" dirty="0">
                <a:solidFill>
                  <a:srgbClr val="374151"/>
                </a:solidFill>
                <a:effectLst/>
                <a:latin typeface="Arial" panose="020B0604020202020204" pitchFamily="34" charset="0"/>
                <a:cs typeface="Arial" panose="020B0604020202020204" pitchFamily="34" charset="0"/>
              </a:rPr>
              <a:t>Real-time Monitoring</a:t>
            </a:r>
          </a:p>
          <a:p>
            <a:r>
              <a:rPr lang="en-SG" altLang="zh-CN" b="0" i="0" dirty="0">
                <a:solidFill>
                  <a:srgbClr val="374151"/>
                </a:solidFill>
                <a:effectLst/>
                <a:latin typeface="Arial" panose="020B0604020202020204" pitchFamily="34" charset="0"/>
                <a:cs typeface="Arial" panose="020B0604020202020204" pitchFamily="34" charset="0"/>
              </a:rPr>
              <a:t>Position Sizing</a:t>
            </a:r>
          </a:p>
          <a:p>
            <a:r>
              <a:rPr lang="en-SG" altLang="zh-CN" b="0" i="0" dirty="0">
                <a:solidFill>
                  <a:srgbClr val="374151"/>
                </a:solidFill>
                <a:effectLst/>
                <a:latin typeface="Arial" panose="020B0604020202020204" pitchFamily="34" charset="0"/>
                <a:cs typeface="Arial" panose="020B0604020202020204" pitchFamily="34" charset="0"/>
              </a:rPr>
              <a:t>Record-Keeping</a:t>
            </a:r>
          </a:p>
          <a:p>
            <a:r>
              <a:rPr lang="en-SG" altLang="zh-CN" b="0" i="0" dirty="0">
                <a:solidFill>
                  <a:srgbClr val="374151"/>
                </a:solidFill>
                <a:effectLst/>
                <a:latin typeface="Arial" panose="020B0604020202020204" pitchFamily="34" charset="0"/>
                <a:cs typeface="Arial" panose="020B0604020202020204" pitchFamily="34" charset="0"/>
              </a:rPr>
              <a:t>Adapt to Market Conditions</a:t>
            </a:r>
          </a:p>
          <a:p>
            <a:r>
              <a:rPr lang="en-SG" altLang="zh-CN" b="0" i="0" dirty="0">
                <a:solidFill>
                  <a:srgbClr val="374151"/>
                </a:solidFill>
                <a:effectLst/>
                <a:latin typeface="Arial" panose="020B0604020202020204" pitchFamily="34" charset="0"/>
                <a:cs typeface="Arial" panose="020B0604020202020204" pitchFamily="34" charset="0"/>
              </a:rPr>
              <a:t>Emotional Discipline</a:t>
            </a:r>
          </a:p>
          <a:p>
            <a:endParaRPr lang="zh-CN" alt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51EAE5-CDBC-F6A7-2AF4-1C6C68B9F185}"/>
              </a:ext>
            </a:extLst>
          </p:cNvPr>
          <p:cNvSpPr txBox="1"/>
          <p:nvPr/>
        </p:nvSpPr>
        <p:spPr>
          <a:xfrm>
            <a:off x="5372101" y="2576037"/>
            <a:ext cx="6093618" cy="1938992"/>
          </a:xfrm>
          <a:prstGeom prst="rect">
            <a:avLst/>
          </a:prstGeom>
          <a:noFill/>
        </p:spPr>
        <p:txBody>
          <a:bodyPr wrap="square">
            <a:spAutoFit/>
          </a:bodyPr>
          <a:lstStyle/>
          <a:p>
            <a:pPr algn="just"/>
            <a:r>
              <a:rPr lang="en-GB" altLang="zh-CN" sz="2000" b="0" i="0" dirty="0">
                <a:solidFill>
                  <a:srgbClr val="374151"/>
                </a:solidFill>
                <a:effectLst/>
                <a:latin typeface="Arial" panose="020B0604020202020204" pitchFamily="34" charset="0"/>
                <a:cs typeface="Arial" panose="020B0604020202020204" pitchFamily="34" charset="0"/>
              </a:rPr>
              <a:t>Effective position management in trading involves continuous monitoring of open positions, alignment with trading objectives, setting stop-loss and take-profit orders, assessing risk-reward ratios, using trailing stops, and practicing emotional discipline to make informed decisions.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85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1019-2B3A-7771-572B-51941AF15CEF}"/>
              </a:ext>
            </a:extLst>
          </p:cNvPr>
          <p:cNvSpPr>
            <a:spLocks noGrp="1"/>
          </p:cNvSpPr>
          <p:nvPr>
            <p:ph type="title"/>
          </p:nvPr>
        </p:nvSpPr>
        <p:spPr/>
        <p:txBody>
          <a:bodyPr/>
          <a:lstStyle/>
          <a:p>
            <a:r>
              <a:rPr lang="en-GB" altLang="zh-CN" b="0" i="0" dirty="0">
                <a:solidFill>
                  <a:srgbClr val="374151"/>
                </a:solidFill>
                <a:effectLst/>
                <a:latin typeface="Söhne"/>
              </a:rPr>
              <a:t>Deciphering </a:t>
            </a:r>
            <a:r>
              <a:rPr lang="en-GB" altLang="zh-CN" b="1" i="0" dirty="0">
                <a:solidFill>
                  <a:srgbClr val="374151"/>
                </a:solidFill>
                <a:effectLst/>
                <a:latin typeface="Söhne"/>
              </a:rPr>
              <a:t>Market Microstructure</a:t>
            </a:r>
            <a:r>
              <a:rPr lang="en-GB" altLang="zh-CN" b="0" i="0" dirty="0">
                <a:solidFill>
                  <a:srgbClr val="374151"/>
                </a:solidFill>
                <a:effectLst/>
                <a:latin typeface="Söhne"/>
              </a:rPr>
              <a:t>: Analysing Order Impact and Patterns</a:t>
            </a:r>
            <a:endParaRPr lang="zh-CN" altLang="en-US" dirty="0"/>
          </a:p>
        </p:txBody>
      </p:sp>
      <p:sp>
        <p:nvSpPr>
          <p:cNvPr id="3" name="Content Placeholder 2">
            <a:extLst>
              <a:ext uri="{FF2B5EF4-FFF2-40B4-BE49-F238E27FC236}">
                <a16:creationId xmlns:a16="http://schemas.microsoft.com/office/drawing/2014/main" id="{A62173ED-2A8D-63A2-F4D2-0907805A1C2E}"/>
              </a:ext>
            </a:extLst>
          </p:cNvPr>
          <p:cNvSpPr>
            <a:spLocks noGrp="1"/>
          </p:cNvSpPr>
          <p:nvPr>
            <p:ph idx="1"/>
          </p:nvPr>
        </p:nvSpPr>
        <p:spPr>
          <a:xfrm>
            <a:off x="5343525" y="1997080"/>
            <a:ext cx="5414964" cy="4351338"/>
          </a:xfrm>
        </p:spPr>
        <p:txBody>
          <a:bodyPr>
            <a:normAutofit lnSpcReduction="10000"/>
          </a:bodyPr>
          <a:lstStyle/>
          <a:p>
            <a:pPr algn="just"/>
            <a:r>
              <a:rPr lang="en-GB" altLang="zh-CN" b="0" i="0" dirty="0">
                <a:solidFill>
                  <a:srgbClr val="374151"/>
                </a:solidFill>
                <a:effectLst/>
                <a:latin typeface="Söhne"/>
              </a:rPr>
              <a:t>Study market microstructure to uncover patterns and assess order impact on the market.</a:t>
            </a:r>
          </a:p>
          <a:p>
            <a:pPr algn="just"/>
            <a:endParaRPr lang="en-GB" altLang="zh-CN" b="0" i="0" dirty="0">
              <a:solidFill>
                <a:srgbClr val="374151"/>
              </a:solidFill>
              <a:effectLst/>
              <a:latin typeface="Söhne"/>
            </a:endParaRPr>
          </a:p>
          <a:p>
            <a:pPr algn="just"/>
            <a:r>
              <a:rPr lang="en-GB" altLang="zh-CN" b="0" i="0" dirty="0">
                <a:solidFill>
                  <a:srgbClr val="374151"/>
                </a:solidFill>
                <a:effectLst/>
                <a:latin typeface="Söhne"/>
              </a:rPr>
              <a:t>These steps provide a structured approach to comprehensively </a:t>
            </a:r>
            <a:r>
              <a:rPr lang="en-GB" altLang="zh-CN" b="0" i="0" dirty="0" err="1">
                <a:solidFill>
                  <a:srgbClr val="374151"/>
                </a:solidFill>
                <a:effectLst/>
                <a:latin typeface="Söhne"/>
              </a:rPr>
              <a:t>analyze</a:t>
            </a:r>
            <a:r>
              <a:rPr lang="en-GB" altLang="zh-CN" b="0" i="0" dirty="0">
                <a:solidFill>
                  <a:srgbClr val="374151"/>
                </a:solidFill>
                <a:effectLst/>
                <a:latin typeface="Söhne"/>
              </a:rPr>
              <a:t> market microstructure, helping traders, investors, and institutions gain valuable insights for informed decision-making and risk management.</a:t>
            </a:r>
            <a:endParaRPr lang="zh-CN" altLang="en-US" dirty="0"/>
          </a:p>
        </p:txBody>
      </p:sp>
      <p:graphicFrame>
        <p:nvGraphicFramePr>
          <p:cNvPr id="4" name="Table 3">
            <a:extLst>
              <a:ext uri="{FF2B5EF4-FFF2-40B4-BE49-F238E27FC236}">
                <a16:creationId xmlns:a16="http://schemas.microsoft.com/office/drawing/2014/main" id="{54F6DE50-7B2C-BFFF-8709-53F5B771A131}"/>
              </a:ext>
            </a:extLst>
          </p:cNvPr>
          <p:cNvGraphicFramePr>
            <a:graphicFrameLocks noGrp="1"/>
          </p:cNvGraphicFramePr>
          <p:nvPr>
            <p:extLst>
              <p:ext uri="{D42A27DB-BD31-4B8C-83A1-F6EECF244321}">
                <p14:modId xmlns:p14="http://schemas.microsoft.com/office/powerpoint/2010/main" val="1971678442"/>
              </p:ext>
            </p:extLst>
          </p:nvPr>
        </p:nvGraphicFramePr>
        <p:xfrm>
          <a:off x="960012" y="1960556"/>
          <a:ext cx="3699725" cy="4351344"/>
        </p:xfrm>
        <a:graphic>
          <a:graphicData uri="http://schemas.openxmlformats.org/drawingml/2006/table">
            <a:tbl>
              <a:tblPr/>
              <a:tblGrid>
                <a:gridCol w="3699725">
                  <a:extLst>
                    <a:ext uri="{9D8B030D-6E8A-4147-A177-3AD203B41FA5}">
                      <a16:colId xmlns:a16="http://schemas.microsoft.com/office/drawing/2014/main" val="3153829937"/>
                    </a:ext>
                  </a:extLst>
                </a:gridCol>
              </a:tblGrid>
              <a:tr h="271959">
                <a:tc>
                  <a:txBody>
                    <a:bodyPr/>
                    <a:lstStyle/>
                    <a:p>
                      <a:pPr fontAlgn="b"/>
                      <a:r>
                        <a:rPr lang="en-GB" sz="1300" b="1">
                          <a:effectLst/>
                        </a:rPr>
                        <a:t>Steps in Studying Market Microstructure</a:t>
                      </a:r>
                    </a:p>
                  </a:txBody>
                  <a:tcPr marL="67990" marR="67990" marT="33995" marB="3399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23748728"/>
                  </a:ext>
                </a:extLst>
              </a:tr>
              <a:tr h="271959">
                <a:tc>
                  <a:txBody>
                    <a:bodyPr/>
                    <a:lstStyle/>
                    <a:p>
                      <a:pPr fontAlgn="base"/>
                      <a:r>
                        <a:rPr lang="en-SG" sz="1300">
                          <a:effectLst/>
                        </a:rPr>
                        <a:t>1. Understand Market Microstructure</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08042811"/>
                  </a:ext>
                </a:extLst>
              </a:tr>
              <a:tr h="271959">
                <a:tc>
                  <a:txBody>
                    <a:bodyPr/>
                    <a:lstStyle/>
                    <a:p>
                      <a:pPr fontAlgn="base"/>
                      <a:r>
                        <a:rPr lang="en-SG" sz="1300">
                          <a:effectLst/>
                        </a:rPr>
                        <a:t>2. Data Collection</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14140799"/>
                  </a:ext>
                </a:extLst>
              </a:tr>
              <a:tr h="271959">
                <a:tc>
                  <a:txBody>
                    <a:bodyPr/>
                    <a:lstStyle/>
                    <a:p>
                      <a:pPr fontAlgn="base"/>
                      <a:r>
                        <a:rPr lang="en-SG" sz="1300">
                          <a:effectLst/>
                        </a:rPr>
                        <a:t>3. Order Book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78673327"/>
                  </a:ext>
                </a:extLst>
              </a:tr>
              <a:tr h="271959">
                <a:tc>
                  <a:txBody>
                    <a:bodyPr/>
                    <a:lstStyle/>
                    <a:p>
                      <a:pPr fontAlgn="base"/>
                      <a:r>
                        <a:rPr lang="en-SG" sz="1300">
                          <a:effectLst/>
                        </a:rPr>
                        <a:t>4. Trade Data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49105796"/>
                  </a:ext>
                </a:extLst>
              </a:tr>
              <a:tr h="271959">
                <a:tc>
                  <a:txBody>
                    <a:bodyPr/>
                    <a:lstStyle/>
                    <a:p>
                      <a:pPr fontAlgn="base"/>
                      <a:r>
                        <a:rPr lang="en-SG" sz="1300">
                          <a:effectLst/>
                        </a:rPr>
                        <a:t>5. Market Participant Behavior</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56662831"/>
                  </a:ext>
                </a:extLst>
              </a:tr>
              <a:tr h="271959">
                <a:tc>
                  <a:txBody>
                    <a:bodyPr/>
                    <a:lstStyle/>
                    <a:p>
                      <a:pPr fontAlgn="base"/>
                      <a:r>
                        <a:rPr lang="en-SG" sz="1300">
                          <a:effectLst/>
                        </a:rPr>
                        <a:t>6. Market Impact Assessment</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29072714"/>
                  </a:ext>
                </a:extLst>
              </a:tr>
              <a:tr h="271959">
                <a:tc>
                  <a:txBody>
                    <a:bodyPr/>
                    <a:lstStyle/>
                    <a:p>
                      <a:pPr fontAlgn="base"/>
                      <a:r>
                        <a:rPr lang="en-SG" sz="1300">
                          <a:effectLst/>
                        </a:rPr>
                        <a:t>7. Liquidity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88685023"/>
                  </a:ext>
                </a:extLst>
              </a:tr>
              <a:tr h="271959">
                <a:tc>
                  <a:txBody>
                    <a:bodyPr/>
                    <a:lstStyle/>
                    <a:p>
                      <a:pPr fontAlgn="base"/>
                      <a:r>
                        <a:rPr lang="en-GB" sz="1300">
                          <a:effectLst/>
                        </a:rPr>
                        <a:t>8. Time and Sales Data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07561303"/>
                  </a:ext>
                </a:extLst>
              </a:tr>
              <a:tr h="271959">
                <a:tc>
                  <a:txBody>
                    <a:bodyPr/>
                    <a:lstStyle/>
                    <a:p>
                      <a:pPr fontAlgn="base"/>
                      <a:r>
                        <a:rPr lang="en-SG" sz="1300">
                          <a:effectLst/>
                        </a:rPr>
                        <a:t>9. Tick Data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88022584"/>
                  </a:ext>
                </a:extLst>
              </a:tr>
              <a:tr h="271959">
                <a:tc>
                  <a:txBody>
                    <a:bodyPr/>
                    <a:lstStyle/>
                    <a:p>
                      <a:pPr fontAlgn="base"/>
                      <a:r>
                        <a:rPr lang="en-SG" sz="1300">
                          <a:effectLst/>
                        </a:rPr>
                        <a:t>10. Event Studies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64295459"/>
                  </a:ext>
                </a:extLst>
              </a:tr>
              <a:tr h="271959">
                <a:tc>
                  <a:txBody>
                    <a:bodyPr/>
                    <a:lstStyle/>
                    <a:p>
                      <a:pPr fontAlgn="base"/>
                      <a:r>
                        <a:rPr lang="en-SG" sz="1300">
                          <a:effectLst/>
                        </a:rPr>
                        <a:t>11. Statistical Analysis</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40357501"/>
                  </a:ext>
                </a:extLst>
              </a:tr>
              <a:tr h="271959">
                <a:tc>
                  <a:txBody>
                    <a:bodyPr/>
                    <a:lstStyle/>
                    <a:p>
                      <a:pPr fontAlgn="base"/>
                      <a:r>
                        <a:rPr lang="en-GB" sz="1300">
                          <a:effectLst/>
                        </a:rPr>
                        <a:t>12. Machine Learning and Data Visualization</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46542147"/>
                  </a:ext>
                </a:extLst>
              </a:tr>
              <a:tr h="271959">
                <a:tc>
                  <a:txBody>
                    <a:bodyPr/>
                    <a:lstStyle/>
                    <a:p>
                      <a:pPr fontAlgn="base"/>
                      <a:r>
                        <a:rPr lang="en-SG" sz="1300">
                          <a:effectLst/>
                        </a:rPr>
                        <a:t>13. Continuous Monitoring</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18601958"/>
                  </a:ext>
                </a:extLst>
              </a:tr>
              <a:tr h="271959">
                <a:tc>
                  <a:txBody>
                    <a:bodyPr/>
                    <a:lstStyle/>
                    <a:p>
                      <a:pPr fontAlgn="base"/>
                      <a:r>
                        <a:rPr lang="en-SG" sz="1300">
                          <a:effectLst/>
                        </a:rPr>
                        <a:t>14. Research and Literature</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49949721"/>
                  </a:ext>
                </a:extLst>
              </a:tr>
              <a:tr h="271959">
                <a:tc>
                  <a:txBody>
                    <a:bodyPr/>
                    <a:lstStyle/>
                    <a:p>
                      <a:pPr fontAlgn="base"/>
                      <a:r>
                        <a:rPr lang="en-SG" sz="1300" dirty="0">
                          <a:effectLst/>
                        </a:rPr>
                        <a:t>15. Risk Management</a:t>
                      </a:r>
                    </a:p>
                  </a:txBody>
                  <a:tcPr marL="67990" marR="67990" marT="33995" marB="3399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06388335"/>
                  </a:ext>
                </a:extLst>
              </a:tr>
            </a:tbl>
          </a:graphicData>
        </a:graphic>
      </p:graphicFrame>
    </p:spTree>
    <p:extLst>
      <p:ext uri="{BB962C8B-B14F-4D97-AF65-F5344CB8AC3E}">
        <p14:creationId xmlns:p14="http://schemas.microsoft.com/office/powerpoint/2010/main" val="376065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277-0675-FF2E-3C6A-3E94558A347B}"/>
              </a:ext>
            </a:extLst>
          </p:cNvPr>
          <p:cNvSpPr>
            <a:spLocks noGrp="1"/>
          </p:cNvSpPr>
          <p:nvPr>
            <p:ph type="title"/>
          </p:nvPr>
        </p:nvSpPr>
        <p:spPr/>
        <p:txBody>
          <a:bodyPr/>
          <a:lstStyle/>
          <a:p>
            <a:r>
              <a:rPr lang="en-SG" altLang="zh-CN" b="0" i="0" dirty="0">
                <a:solidFill>
                  <a:srgbClr val="374151"/>
                </a:solidFill>
                <a:effectLst/>
                <a:latin typeface="Söhne"/>
              </a:rPr>
              <a:t>Understanding Leverage in Investments</a:t>
            </a:r>
            <a:endParaRPr lang="zh-CN" altLang="en-US" dirty="0"/>
          </a:p>
        </p:txBody>
      </p:sp>
      <p:sp>
        <p:nvSpPr>
          <p:cNvPr id="3" name="Content Placeholder 2">
            <a:extLst>
              <a:ext uri="{FF2B5EF4-FFF2-40B4-BE49-F238E27FC236}">
                <a16:creationId xmlns:a16="http://schemas.microsoft.com/office/drawing/2014/main" id="{1ECC83F7-73D8-10B8-D998-C6E5654F5872}"/>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41DFE773-A3C4-2890-B9BB-E63A5B06AAD6}"/>
              </a:ext>
            </a:extLst>
          </p:cNvPr>
          <p:cNvPicPr>
            <a:picLocks noChangeAspect="1"/>
          </p:cNvPicPr>
          <p:nvPr/>
        </p:nvPicPr>
        <p:blipFill>
          <a:blip r:embed="rId3"/>
          <a:stretch>
            <a:fillRect/>
          </a:stretch>
        </p:blipFill>
        <p:spPr>
          <a:xfrm>
            <a:off x="838200" y="1690688"/>
            <a:ext cx="6543675" cy="4762500"/>
          </a:xfrm>
          <a:prstGeom prst="rect">
            <a:avLst/>
          </a:prstGeom>
        </p:spPr>
      </p:pic>
    </p:spTree>
    <p:extLst>
      <p:ext uri="{BB962C8B-B14F-4D97-AF65-F5344CB8AC3E}">
        <p14:creationId xmlns:p14="http://schemas.microsoft.com/office/powerpoint/2010/main" val="1463690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4A42-E019-3887-7DA5-0CD0DE468C6A}"/>
              </a:ext>
            </a:extLst>
          </p:cNvPr>
          <p:cNvSpPr>
            <a:spLocks noGrp="1"/>
          </p:cNvSpPr>
          <p:nvPr>
            <p:ph type="title"/>
          </p:nvPr>
        </p:nvSpPr>
        <p:spPr/>
        <p:txBody>
          <a:bodyPr/>
          <a:lstStyle/>
          <a:p>
            <a:r>
              <a:rPr lang="en-GB" altLang="zh-CN" b="0" i="0" dirty="0">
                <a:solidFill>
                  <a:srgbClr val="374151"/>
                </a:solidFill>
                <a:effectLst/>
                <a:latin typeface="Söhne"/>
              </a:rPr>
              <a:t>Leverage Comparison: Using vs. Not Using Leverage in Real Estate Investment</a:t>
            </a:r>
            <a:endParaRPr lang="zh-CN" altLang="en-US" dirty="0"/>
          </a:p>
        </p:txBody>
      </p:sp>
      <p:pic>
        <p:nvPicPr>
          <p:cNvPr id="5" name="Picture 4">
            <a:extLst>
              <a:ext uri="{FF2B5EF4-FFF2-40B4-BE49-F238E27FC236}">
                <a16:creationId xmlns:a16="http://schemas.microsoft.com/office/drawing/2014/main" id="{70DAF196-CD1E-E006-D134-5F39F299AA16}"/>
              </a:ext>
            </a:extLst>
          </p:cNvPr>
          <p:cNvPicPr>
            <a:picLocks noChangeAspect="1"/>
          </p:cNvPicPr>
          <p:nvPr/>
        </p:nvPicPr>
        <p:blipFill>
          <a:blip r:embed="rId3"/>
          <a:stretch>
            <a:fillRect/>
          </a:stretch>
        </p:blipFill>
        <p:spPr>
          <a:xfrm>
            <a:off x="838199" y="2014538"/>
            <a:ext cx="9967911" cy="4271962"/>
          </a:xfrm>
          <a:prstGeom prst="rect">
            <a:avLst/>
          </a:prstGeom>
        </p:spPr>
      </p:pic>
    </p:spTree>
    <p:extLst>
      <p:ext uri="{BB962C8B-B14F-4D97-AF65-F5344CB8AC3E}">
        <p14:creationId xmlns:p14="http://schemas.microsoft.com/office/powerpoint/2010/main" val="193570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9B57-1D28-9B81-580E-9285704D5CFD}"/>
              </a:ext>
            </a:extLst>
          </p:cNvPr>
          <p:cNvSpPr>
            <a:spLocks noGrp="1"/>
          </p:cNvSpPr>
          <p:nvPr>
            <p:ph type="title"/>
          </p:nvPr>
        </p:nvSpPr>
        <p:spPr/>
        <p:txBody>
          <a:bodyPr>
            <a:normAutofit/>
          </a:bodyPr>
          <a:lstStyle/>
          <a:p>
            <a:r>
              <a:rPr lang="en-GB" altLang="zh-CN" sz="3600" b="0" i="0" dirty="0">
                <a:solidFill>
                  <a:srgbClr val="002060"/>
                </a:solidFill>
                <a:effectLst/>
                <a:latin typeface="Arial" panose="020B0604020202020204" pitchFamily="34" charset="0"/>
                <a:cs typeface="Arial" panose="020B0604020202020204" pitchFamily="34" charset="0"/>
              </a:rPr>
              <a:t>High-Low Range Percentage: Assessing Volatility Relative to Closing Price</a:t>
            </a:r>
            <a:endParaRPr lang="zh-CN" altLang="en-US" sz="3600"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CFB5DF-ABB0-1EDA-0C26-17AADEE37413}"/>
              </a:ext>
            </a:extLst>
          </p:cNvPr>
          <p:cNvPicPr>
            <a:picLocks noChangeAspect="1"/>
          </p:cNvPicPr>
          <p:nvPr/>
        </p:nvPicPr>
        <p:blipFill>
          <a:blip r:embed="rId3"/>
          <a:stretch>
            <a:fillRect/>
          </a:stretch>
        </p:blipFill>
        <p:spPr>
          <a:xfrm>
            <a:off x="838200" y="2111359"/>
            <a:ext cx="9870434" cy="4261731"/>
          </a:xfrm>
          <a:prstGeom prst="rect">
            <a:avLst/>
          </a:prstGeom>
        </p:spPr>
      </p:pic>
    </p:spTree>
    <p:extLst>
      <p:ext uri="{BB962C8B-B14F-4D97-AF65-F5344CB8AC3E}">
        <p14:creationId xmlns:p14="http://schemas.microsoft.com/office/powerpoint/2010/main" val="279827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4E37-D768-B4AB-58B8-D1E03A0DA4D8}"/>
              </a:ext>
            </a:extLst>
          </p:cNvPr>
          <p:cNvSpPr>
            <a:spLocks noGrp="1"/>
          </p:cNvSpPr>
          <p:nvPr>
            <p:ph type="title"/>
          </p:nvPr>
        </p:nvSpPr>
        <p:spPr/>
        <p:txBody>
          <a:bodyPr/>
          <a:lstStyle/>
          <a:p>
            <a:r>
              <a:rPr lang="en-GB" altLang="zh-CN" b="0" i="0" dirty="0">
                <a:solidFill>
                  <a:srgbClr val="374151"/>
                </a:solidFill>
                <a:effectLst/>
                <a:latin typeface="Söhne"/>
              </a:rPr>
              <a:t>Leverage Comparison: Using vs. Not Using Leverage in Stock Trading</a:t>
            </a:r>
            <a:endParaRPr lang="zh-CN" altLang="en-US" dirty="0"/>
          </a:p>
        </p:txBody>
      </p:sp>
      <p:pic>
        <p:nvPicPr>
          <p:cNvPr id="5" name="Picture 4">
            <a:extLst>
              <a:ext uri="{FF2B5EF4-FFF2-40B4-BE49-F238E27FC236}">
                <a16:creationId xmlns:a16="http://schemas.microsoft.com/office/drawing/2014/main" id="{2C3475BB-C575-647C-6129-374FD97A96EB}"/>
              </a:ext>
            </a:extLst>
          </p:cNvPr>
          <p:cNvPicPr>
            <a:picLocks noChangeAspect="1"/>
          </p:cNvPicPr>
          <p:nvPr/>
        </p:nvPicPr>
        <p:blipFill>
          <a:blip r:embed="rId3"/>
          <a:stretch>
            <a:fillRect/>
          </a:stretch>
        </p:blipFill>
        <p:spPr>
          <a:xfrm>
            <a:off x="990600" y="1876425"/>
            <a:ext cx="8667750" cy="4448175"/>
          </a:xfrm>
          <a:prstGeom prst="rect">
            <a:avLst/>
          </a:prstGeom>
        </p:spPr>
      </p:pic>
    </p:spTree>
    <p:extLst>
      <p:ext uri="{BB962C8B-B14F-4D97-AF65-F5344CB8AC3E}">
        <p14:creationId xmlns:p14="http://schemas.microsoft.com/office/powerpoint/2010/main" val="28566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BB78-5701-4688-2764-07D42808CC9D}"/>
              </a:ext>
            </a:extLst>
          </p:cNvPr>
          <p:cNvSpPr>
            <a:spLocks noGrp="1"/>
          </p:cNvSpPr>
          <p:nvPr>
            <p:ph type="title"/>
          </p:nvPr>
        </p:nvSpPr>
        <p:spPr/>
        <p:txBody>
          <a:bodyPr/>
          <a:lstStyle/>
          <a:p>
            <a:r>
              <a:rPr lang="en-GB" altLang="zh-CN" b="0" i="0" dirty="0">
                <a:solidFill>
                  <a:srgbClr val="374151"/>
                </a:solidFill>
                <a:effectLst/>
                <a:latin typeface="Söhne"/>
              </a:rPr>
              <a:t>Securing Data Privacy in Customized RL Algorithms for Trading</a:t>
            </a:r>
            <a:endParaRPr lang="zh-CN" altLang="en-US" dirty="0"/>
          </a:p>
        </p:txBody>
      </p:sp>
      <p:sp>
        <p:nvSpPr>
          <p:cNvPr id="3" name="Content Placeholder 2">
            <a:extLst>
              <a:ext uri="{FF2B5EF4-FFF2-40B4-BE49-F238E27FC236}">
                <a16:creationId xmlns:a16="http://schemas.microsoft.com/office/drawing/2014/main" id="{6FC88E67-E08A-382C-334E-CF65BB6465FE}"/>
              </a:ext>
            </a:extLst>
          </p:cNvPr>
          <p:cNvSpPr>
            <a:spLocks noGrp="1"/>
          </p:cNvSpPr>
          <p:nvPr>
            <p:ph idx="1"/>
          </p:nvPr>
        </p:nvSpPr>
        <p:spPr>
          <a:xfrm>
            <a:off x="5586412" y="1825625"/>
            <a:ext cx="5767387" cy="4351338"/>
          </a:xfrm>
        </p:spPr>
        <p:txBody>
          <a:bodyPr>
            <a:normAutofit fontScale="85000" lnSpcReduction="20000"/>
          </a:bodyPr>
          <a:lstStyle/>
          <a:p>
            <a:pPr algn="just"/>
            <a:r>
              <a:rPr lang="en-GB" altLang="zh-CN" dirty="0"/>
              <a:t>Developing customized reinforcement learning (RL) algorithms for trading prioritizes data privacy, minimizing the exposure of sensitive trading information while optimizing strategies and enhancing trading confidentiality.</a:t>
            </a:r>
          </a:p>
          <a:p>
            <a:pPr algn="just"/>
            <a:endParaRPr lang="en-GB" altLang="zh-CN" dirty="0"/>
          </a:p>
          <a:p>
            <a:pPr algn="l"/>
            <a:r>
              <a:rPr lang="en-GB" altLang="zh-CN" b="1" i="0" dirty="0">
                <a:solidFill>
                  <a:srgbClr val="374151"/>
                </a:solidFill>
                <a:effectLst/>
                <a:latin typeface="Söhne"/>
              </a:rPr>
              <a:t>Privacy-Preserving RL Techniques: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Explore privacy-preserving RL techniques, such as Federated Learning, Differential Privacy, and Homomorphic Encryption. These methods allow training RL models without exposing sensitive data to the algorithm.</a:t>
            </a:r>
          </a:p>
          <a:p>
            <a:pPr algn="just"/>
            <a:endParaRPr lang="zh-CN" altLang="en-US" dirty="0"/>
          </a:p>
          <a:p>
            <a:pPr algn="just"/>
            <a:endParaRPr lang="zh-CN" altLang="en-US" dirty="0"/>
          </a:p>
        </p:txBody>
      </p:sp>
      <p:pic>
        <p:nvPicPr>
          <p:cNvPr id="5" name="Picture 4">
            <a:extLst>
              <a:ext uri="{FF2B5EF4-FFF2-40B4-BE49-F238E27FC236}">
                <a16:creationId xmlns:a16="http://schemas.microsoft.com/office/drawing/2014/main" id="{99C3A1D0-0AD7-32B5-15AE-2719BB542547}"/>
              </a:ext>
            </a:extLst>
          </p:cNvPr>
          <p:cNvPicPr>
            <a:picLocks noChangeAspect="1"/>
          </p:cNvPicPr>
          <p:nvPr/>
        </p:nvPicPr>
        <p:blipFill>
          <a:blip r:embed="rId3"/>
          <a:stretch>
            <a:fillRect/>
          </a:stretch>
        </p:blipFill>
        <p:spPr>
          <a:xfrm>
            <a:off x="838200" y="1690688"/>
            <a:ext cx="4419600" cy="5124450"/>
          </a:xfrm>
          <a:prstGeom prst="rect">
            <a:avLst/>
          </a:prstGeom>
        </p:spPr>
      </p:pic>
    </p:spTree>
    <p:extLst>
      <p:ext uri="{BB962C8B-B14F-4D97-AF65-F5344CB8AC3E}">
        <p14:creationId xmlns:p14="http://schemas.microsoft.com/office/powerpoint/2010/main" val="352924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CEAD-0FCE-D636-0B04-E7B436422B90}"/>
              </a:ext>
            </a:extLst>
          </p:cNvPr>
          <p:cNvSpPr>
            <a:spLocks noGrp="1"/>
          </p:cNvSpPr>
          <p:nvPr>
            <p:ph type="title"/>
          </p:nvPr>
        </p:nvSpPr>
        <p:spPr/>
        <p:txBody>
          <a:bodyPr/>
          <a:lstStyle/>
          <a:p>
            <a:r>
              <a:rPr lang="en-GB" altLang="zh-CN" b="0" i="0" dirty="0">
                <a:solidFill>
                  <a:srgbClr val="374151"/>
                </a:solidFill>
                <a:effectLst/>
                <a:latin typeface="Söhne"/>
              </a:rPr>
              <a:t>Modify volume for improved trading secrecy</a:t>
            </a:r>
            <a:endParaRPr lang="zh-CN" altLang="en-US" dirty="0"/>
          </a:p>
        </p:txBody>
      </p:sp>
      <p:sp>
        <p:nvSpPr>
          <p:cNvPr id="3" name="Content Placeholder 2">
            <a:extLst>
              <a:ext uri="{FF2B5EF4-FFF2-40B4-BE49-F238E27FC236}">
                <a16:creationId xmlns:a16="http://schemas.microsoft.com/office/drawing/2014/main" id="{3F92D806-B84E-6967-5628-E8F80B67596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3918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B01C-5D99-5E64-8733-9A1E5057DB32}"/>
              </a:ext>
            </a:extLst>
          </p:cNvPr>
          <p:cNvSpPr>
            <a:spLocks noGrp="1"/>
          </p:cNvSpPr>
          <p:nvPr>
            <p:ph type="title"/>
          </p:nvPr>
        </p:nvSpPr>
        <p:spPr/>
        <p:txBody>
          <a:bodyPr>
            <a:normAutofit/>
          </a:bodyPr>
          <a:lstStyle/>
          <a:p>
            <a:r>
              <a:rPr lang="en-GB" altLang="zh-CN" b="0" i="0" dirty="0">
                <a:solidFill>
                  <a:srgbClr val="374151"/>
                </a:solidFill>
                <a:effectLst/>
                <a:latin typeface="Söhne"/>
              </a:rPr>
              <a:t>Improved forecasting with volatility-based kernels</a:t>
            </a:r>
            <a:endParaRPr lang="zh-CN" altLang="en-US" dirty="0"/>
          </a:p>
        </p:txBody>
      </p:sp>
      <p:sp>
        <p:nvSpPr>
          <p:cNvPr id="3" name="Content Placeholder 2">
            <a:extLst>
              <a:ext uri="{FF2B5EF4-FFF2-40B4-BE49-F238E27FC236}">
                <a16:creationId xmlns:a16="http://schemas.microsoft.com/office/drawing/2014/main" id="{5952A742-24A6-9D12-3C54-EB67F89CD95A}"/>
              </a:ext>
            </a:extLst>
          </p:cNvPr>
          <p:cNvSpPr>
            <a:spLocks noGrp="1"/>
          </p:cNvSpPr>
          <p:nvPr>
            <p:ph idx="1"/>
          </p:nvPr>
        </p:nvSpPr>
        <p:spPr>
          <a:xfrm>
            <a:off x="696278" y="5796915"/>
            <a:ext cx="11099800" cy="695960"/>
          </a:xfrm>
        </p:spPr>
        <p:txBody>
          <a:bodyPr>
            <a:normAutofit/>
          </a:bodyPr>
          <a:lstStyle/>
          <a:p>
            <a:pPr marL="0" indent="0">
              <a:lnSpc>
                <a:spcPct val="120000"/>
              </a:lnSpc>
              <a:spcBef>
                <a:spcPts val="0"/>
              </a:spcBef>
              <a:buNone/>
            </a:pPr>
            <a:r>
              <a:rPr lang="en-GB" altLang="zh-CN" sz="1600" b="0" i="0" dirty="0">
                <a:solidFill>
                  <a:srgbClr val="222222"/>
                </a:solidFill>
                <a:effectLst/>
                <a:latin typeface="Arial" panose="020B0604020202020204" pitchFamily="34" charset="0"/>
              </a:rPr>
              <a:t>[1]. Benton, Gregory, Wesley Maddox, and Andrew Gordon Wilson. “</a:t>
            </a:r>
            <a:r>
              <a:rPr lang="en-GB" altLang="zh-CN" sz="1600" b="0" i="0" dirty="0">
                <a:solidFill>
                  <a:srgbClr val="7030A0"/>
                </a:solidFill>
                <a:effectLst/>
                <a:latin typeface="Arial" panose="020B0604020202020204" pitchFamily="34" charset="0"/>
                <a:hlinkClick r:id="rId2"/>
              </a:rPr>
              <a:t>Volatility</a:t>
            </a:r>
            <a:r>
              <a:rPr lang="en-GB" altLang="zh-CN" sz="1600" b="0" i="0" dirty="0">
                <a:solidFill>
                  <a:srgbClr val="222222"/>
                </a:solidFill>
                <a:effectLst/>
                <a:latin typeface="Arial" panose="020B0604020202020204" pitchFamily="34" charset="0"/>
                <a:hlinkClick r:id="rId2"/>
              </a:rPr>
              <a:t> Based Kernels and </a:t>
            </a:r>
            <a:r>
              <a:rPr lang="en-GB" altLang="zh-CN" sz="1600" b="0" i="0" dirty="0">
                <a:solidFill>
                  <a:srgbClr val="7030A0"/>
                </a:solidFill>
                <a:effectLst/>
                <a:latin typeface="Arial" panose="020B0604020202020204" pitchFamily="34" charset="0"/>
                <a:hlinkClick r:id="rId2"/>
              </a:rPr>
              <a:t>Moving Average </a:t>
            </a:r>
            <a:r>
              <a:rPr lang="en-GB" altLang="zh-CN" sz="1600" b="0" i="0" dirty="0">
                <a:solidFill>
                  <a:srgbClr val="222222"/>
                </a:solidFill>
                <a:effectLst/>
                <a:latin typeface="Arial" panose="020B0604020202020204" pitchFamily="34" charset="0"/>
                <a:hlinkClick r:id="rId2"/>
              </a:rPr>
              <a:t>Means for Accurate Forecasting with </a:t>
            </a:r>
            <a:r>
              <a:rPr lang="en-GB" altLang="zh-CN" sz="1600" b="0" i="0" dirty="0">
                <a:solidFill>
                  <a:srgbClr val="7030A0"/>
                </a:solidFill>
                <a:effectLst/>
                <a:latin typeface="Arial" panose="020B0604020202020204" pitchFamily="34" charset="0"/>
                <a:hlinkClick r:id="rId2"/>
              </a:rPr>
              <a:t>Gaussian Processes</a:t>
            </a:r>
            <a:r>
              <a:rPr lang="en-GB" altLang="zh-CN" sz="1600" b="0" i="0" dirty="0">
                <a:solidFill>
                  <a:srgbClr val="222222"/>
                </a:solidFill>
                <a:effectLst/>
                <a:latin typeface="Arial" panose="020B0604020202020204" pitchFamily="34" charset="0"/>
              </a:rPr>
              <a:t>.” </a:t>
            </a:r>
            <a:r>
              <a:rPr lang="en-GB" altLang="zh-CN" sz="1600" b="0" i="1" dirty="0">
                <a:solidFill>
                  <a:srgbClr val="222222"/>
                </a:solidFill>
                <a:effectLst/>
                <a:latin typeface="Arial" panose="020B0604020202020204" pitchFamily="34" charset="0"/>
              </a:rPr>
              <a:t>International Conference on Machine Learning</a:t>
            </a:r>
            <a:r>
              <a:rPr lang="en-GB" altLang="zh-CN" sz="1600" b="0" i="0" dirty="0">
                <a:solidFill>
                  <a:srgbClr val="222222"/>
                </a:solidFill>
                <a:effectLst/>
                <a:latin typeface="Arial" panose="020B0604020202020204" pitchFamily="34" charset="0"/>
              </a:rPr>
              <a:t>. PMLR, 2022.</a:t>
            </a:r>
            <a:r>
              <a:rPr lang="zh-CN" altLang="en-US" sz="1600" b="0" i="0" dirty="0">
                <a:solidFill>
                  <a:srgbClr val="222222"/>
                </a:solidFill>
                <a:effectLst/>
                <a:latin typeface="Arial" panose="020B0604020202020204" pitchFamily="34" charset="0"/>
              </a:rPr>
              <a:t> </a:t>
            </a:r>
            <a:r>
              <a:rPr lang="en-SG" altLang="zh-CN" sz="1600" b="0" i="0" dirty="0">
                <a:solidFill>
                  <a:srgbClr val="222222"/>
                </a:solidFill>
                <a:effectLst/>
                <a:latin typeface="Arial" panose="020B0604020202020204" pitchFamily="34" charset="0"/>
                <a:hlinkClick r:id="rId3"/>
              </a:rPr>
              <a:t>Code</a:t>
            </a:r>
            <a:endParaRPr lang="en-GB" altLang="zh-CN" sz="1600" b="0"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id="{5DB5927D-2BEA-09CB-CC61-8BE6715509CC}"/>
              </a:ext>
            </a:extLst>
          </p:cNvPr>
          <p:cNvPicPr>
            <a:picLocks noChangeAspect="1"/>
          </p:cNvPicPr>
          <p:nvPr/>
        </p:nvPicPr>
        <p:blipFill>
          <a:blip r:embed="rId4"/>
          <a:stretch>
            <a:fillRect/>
          </a:stretch>
        </p:blipFill>
        <p:spPr>
          <a:xfrm>
            <a:off x="679134" y="2220475"/>
            <a:ext cx="8930640" cy="3160951"/>
          </a:xfrm>
          <a:prstGeom prst="rect">
            <a:avLst/>
          </a:prstGeom>
        </p:spPr>
      </p:pic>
    </p:spTree>
    <p:extLst>
      <p:ext uri="{BB962C8B-B14F-4D97-AF65-F5344CB8AC3E}">
        <p14:creationId xmlns:p14="http://schemas.microsoft.com/office/powerpoint/2010/main" val="3696944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B01C-5D99-5E64-8733-9A1E5057DB32}"/>
              </a:ext>
            </a:extLst>
          </p:cNvPr>
          <p:cNvSpPr>
            <a:spLocks noGrp="1"/>
          </p:cNvSpPr>
          <p:nvPr>
            <p:ph type="title"/>
          </p:nvPr>
        </p:nvSpPr>
        <p:spPr/>
        <p:txBody>
          <a:bodyPr>
            <a:normAutofit/>
          </a:bodyPr>
          <a:lstStyle/>
          <a:p>
            <a:r>
              <a:rPr lang="en-SG" altLang="zh-CN" sz="3600" b="0" i="0" u="none" strike="noStrike" baseline="0" dirty="0">
                <a:solidFill>
                  <a:srgbClr val="002060"/>
                </a:solidFill>
                <a:latin typeface="Arial" panose="020B0604020202020204" pitchFamily="34" charset="0"/>
                <a:cs typeface="Arial" panose="020B0604020202020204" pitchFamily="34" charset="0"/>
              </a:rPr>
              <a:t>Volume-Weighted Average Price (VWAP)</a:t>
            </a:r>
            <a:endParaRPr lang="zh-CN" altLang="en-US" sz="36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52A742-24A6-9D12-3C54-EB67F89CD95A}"/>
              </a:ext>
            </a:extLst>
          </p:cNvPr>
          <p:cNvSpPr>
            <a:spLocks noGrp="1"/>
          </p:cNvSpPr>
          <p:nvPr>
            <p:ph idx="1"/>
          </p:nvPr>
        </p:nvSpPr>
        <p:spPr>
          <a:xfrm>
            <a:off x="696278" y="5796915"/>
            <a:ext cx="11099800" cy="695960"/>
          </a:xfrm>
        </p:spPr>
        <p:txBody>
          <a:bodyPr>
            <a:normAutofit/>
          </a:bodyPr>
          <a:lstStyle/>
          <a:p>
            <a:pPr marL="0" indent="0">
              <a:lnSpc>
                <a:spcPct val="120000"/>
              </a:lnSpc>
              <a:spcBef>
                <a:spcPts val="0"/>
              </a:spcBef>
              <a:buNone/>
            </a:pPr>
            <a:r>
              <a:rPr lang="en-SG" altLang="zh-CN" sz="1600" b="0" i="0" dirty="0">
                <a:solidFill>
                  <a:srgbClr val="222222"/>
                </a:solidFill>
                <a:effectLst/>
                <a:latin typeface="Arial" panose="020B0604020202020204" pitchFamily="34" charset="0"/>
              </a:rPr>
              <a:t>Zhang, </a:t>
            </a:r>
            <a:r>
              <a:rPr lang="en-SG" altLang="zh-CN" sz="1600" b="0" i="0" dirty="0" err="1">
                <a:solidFill>
                  <a:srgbClr val="222222"/>
                </a:solidFill>
                <a:effectLst/>
                <a:latin typeface="Arial" panose="020B0604020202020204" pitchFamily="34" charset="0"/>
              </a:rPr>
              <a:t>Luyao</a:t>
            </a:r>
            <a:r>
              <a:rPr lang="en-SG" altLang="zh-CN" sz="1600" b="0" i="0" dirty="0">
                <a:solidFill>
                  <a:srgbClr val="222222"/>
                </a:solidFill>
                <a:effectLst/>
                <a:latin typeface="Arial" panose="020B0604020202020204" pitchFamily="34" charset="0"/>
              </a:rPr>
              <a:t>, et al. "</a:t>
            </a:r>
            <a:r>
              <a:rPr lang="en-SG" altLang="zh-CN" sz="1600" b="0" i="0" dirty="0">
                <a:solidFill>
                  <a:srgbClr val="222222"/>
                </a:solidFill>
                <a:effectLst/>
                <a:latin typeface="Arial" panose="020B0604020202020204" pitchFamily="34" charset="0"/>
                <a:hlinkClick r:id="rId2"/>
              </a:rPr>
              <a:t>A data science pipeline for algorithmic trading: A comparative study of applications for finance and </a:t>
            </a:r>
            <a:r>
              <a:rPr lang="en-SG" altLang="zh-CN" sz="1600" b="0" i="0" dirty="0" err="1">
                <a:solidFill>
                  <a:srgbClr val="222222"/>
                </a:solidFill>
                <a:effectLst/>
                <a:latin typeface="Arial" panose="020B0604020202020204" pitchFamily="34" charset="0"/>
                <a:hlinkClick r:id="rId2"/>
              </a:rPr>
              <a:t>cryptoeconomic</a:t>
            </a:r>
            <a:r>
              <a:rPr lang="en-SG" altLang="zh-CN" sz="1600" b="0" i="0" dirty="0" err="1">
                <a:solidFill>
                  <a:srgbClr val="222222"/>
                </a:solidFill>
                <a:effectLst/>
                <a:latin typeface="Arial" panose="020B0604020202020204" pitchFamily="34" charset="0"/>
                <a:hlinkClick r:id="rId3"/>
              </a:rPr>
              <a:t>s</a:t>
            </a:r>
            <a:r>
              <a:rPr lang="en-SG" altLang="zh-CN" sz="1600" b="0" i="0" dirty="0">
                <a:solidFill>
                  <a:srgbClr val="222222"/>
                </a:solidFill>
                <a:effectLst/>
                <a:latin typeface="Arial" panose="020B0604020202020204" pitchFamily="34" charset="0"/>
              </a:rPr>
              <a:t>." </a:t>
            </a:r>
            <a:r>
              <a:rPr lang="en-SG" altLang="zh-CN" sz="1600" b="0" i="1" dirty="0">
                <a:solidFill>
                  <a:srgbClr val="222222"/>
                </a:solidFill>
                <a:effectLst/>
                <a:latin typeface="Arial" panose="020B0604020202020204" pitchFamily="34" charset="0"/>
              </a:rPr>
              <a:t>2022 IEEE International Conference on Blockchain (Blockchain)</a:t>
            </a:r>
            <a:r>
              <a:rPr lang="en-SG" altLang="zh-CN" sz="1600" b="0" i="0" dirty="0">
                <a:solidFill>
                  <a:srgbClr val="222222"/>
                </a:solidFill>
                <a:effectLst/>
                <a:latin typeface="Arial" panose="020B0604020202020204" pitchFamily="34" charset="0"/>
              </a:rPr>
              <a:t>. IEEE, 2022. </a:t>
            </a:r>
            <a:r>
              <a:rPr lang="en-SG" altLang="zh-CN" sz="1600" b="0" i="0" dirty="0">
                <a:solidFill>
                  <a:srgbClr val="222222"/>
                </a:solidFill>
                <a:effectLst/>
                <a:latin typeface="Arial" panose="020B0604020202020204" pitchFamily="34" charset="0"/>
                <a:hlinkClick r:id="rId4"/>
              </a:rPr>
              <a:t>Dataset</a:t>
            </a:r>
            <a:endParaRPr lang="en-GB" altLang="zh-CN" sz="1600" b="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id="{3EAB0B5E-FB95-0DAA-455D-2590B730469A}"/>
              </a:ext>
            </a:extLst>
          </p:cNvPr>
          <p:cNvPicPr>
            <a:picLocks noChangeAspect="1"/>
          </p:cNvPicPr>
          <p:nvPr/>
        </p:nvPicPr>
        <p:blipFill>
          <a:blip r:embed="rId5"/>
          <a:stretch>
            <a:fillRect/>
          </a:stretch>
        </p:blipFill>
        <p:spPr>
          <a:xfrm>
            <a:off x="838200" y="1466736"/>
            <a:ext cx="10163175" cy="3924528"/>
          </a:xfrm>
          <a:prstGeom prst="rect">
            <a:avLst/>
          </a:prstGeom>
        </p:spPr>
      </p:pic>
    </p:spTree>
    <p:extLst>
      <p:ext uri="{BB962C8B-B14F-4D97-AF65-F5344CB8AC3E}">
        <p14:creationId xmlns:p14="http://schemas.microsoft.com/office/powerpoint/2010/main" val="156305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EB45-56BE-1E32-CC54-422103F57B4A}"/>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B29A02B5-2244-4DDA-3EA3-17E1C5FC109D}"/>
              </a:ext>
            </a:extLst>
          </p:cNvPr>
          <p:cNvSpPr>
            <a:spLocks noGrp="1"/>
          </p:cNvSpPr>
          <p:nvPr>
            <p:ph idx="1"/>
          </p:nvPr>
        </p:nvSpPr>
        <p:spPr/>
        <p:txBody>
          <a:bodyPr/>
          <a:lstStyle/>
          <a:p>
            <a:r>
              <a:rPr lang="en-SG" altLang="zh-CN" dirty="0">
                <a:hlinkClick r:id="rId2"/>
              </a:rPr>
              <a:t>https://www.researchgate.net/publication/373427239_End-to-end_risk_budgeting_portfolio_optimization_with_neural_networks</a:t>
            </a:r>
            <a:endParaRPr lang="en-SG" altLang="zh-CN" dirty="0"/>
          </a:p>
          <a:p>
            <a:endParaRPr lang="en-SG" altLang="zh-CN" dirty="0"/>
          </a:p>
          <a:p>
            <a:r>
              <a:rPr lang="en-SG" altLang="zh-CN" dirty="0">
                <a:hlinkClick r:id="rId3"/>
              </a:rPr>
              <a:t>https://www.researchgate.net/publication/351803947_Multi-Horizon_Forecasting_for_Limit_Order_Books_Novel_Deep_Learning_Approaches_and_Hardware_Acceleration_using_Intelligent_Processing_Units</a:t>
            </a:r>
            <a:endParaRPr lang="en-SG" altLang="zh-CN" dirty="0"/>
          </a:p>
          <a:p>
            <a:endParaRPr lang="en-SG" altLang="zh-CN" dirty="0"/>
          </a:p>
          <a:p>
            <a:endParaRPr lang="zh-CN" altLang="en-US" dirty="0"/>
          </a:p>
        </p:txBody>
      </p:sp>
    </p:spTree>
    <p:extLst>
      <p:ext uri="{BB962C8B-B14F-4D97-AF65-F5344CB8AC3E}">
        <p14:creationId xmlns:p14="http://schemas.microsoft.com/office/powerpoint/2010/main" val="1987753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61A5-C10A-7D8A-7BB1-306DFFDEE1E7}"/>
              </a:ext>
            </a:extLst>
          </p:cNvPr>
          <p:cNvSpPr>
            <a:spLocks noGrp="1"/>
          </p:cNvSpPr>
          <p:nvPr>
            <p:ph type="title"/>
          </p:nvPr>
        </p:nvSpPr>
        <p:spPr/>
        <p:txBody>
          <a:bodyPr/>
          <a:lstStyle/>
          <a:p>
            <a:r>
              <a:rPr lang="en-GB" altLang="zh-CN" sz="3600" dirty="0">
                <a:solidFill>
                  <a:srgbClr val="002060"/>
                </a:solidFill>
                <a:latin typeface="Arial" panose="020B0604020202020204" pitchFamily="34" charset="0"/>
                <a:cs typeface="Arial" panose="020B0604020202020204" pitchFamily="34" charset="0"/>
              </a:rPr>
              <a:t>Graph neural networks for deep portfolio optimization</a:t>
            </a:r>
            <a:endParaRPr lang="zh-CN" altLang="en-US" sz="3600" dirty="0">
              <a:solidFill>
                <a:srgbClr val="002060"/>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1A70C60-481D-30A2-9B6D-0AB799692331}"/>
              </a:ext>
            </a:extLst>
          </p:cNvPr>
          <p:cNvGraphicFramePr>
            <a:graphicFrameLocks noGrp="1" noChangeAspect="1"/>
          </p:cNvGraphicFramePr>
          <p:nvPr>
            <p:ph idx="1"/>
            <p:extLst>
              <p:ext uri="{D42A27DB-BD31-4B8C-83A1-F6EECF244321}">
                <p14:modId xmlns:p14="http://schemas.microsoft.com/office/powerpoint/2010/main" val="736195084"/>
              </p:ext>
            </p:extLst>
          </p:nvPr>
        </p:nvGraphicFramePr>
        <p:xfrm>
          <a:off x="4459288" y="1825625"/>
          <a:ext cx="3273425" cy="4351338"/>
        </p:xfrm>
        <a:graphic>
          <a:graphicData uri="http://schemas.openxmlformats.org/presentationml/2006/ole">
            <mc:AlternateContent xmlns:mc="http://schemas.openxmlformats.org/markup-compatibility/2006">
              <mc:Choice xmlns:v="urn:schemas-microsoft-com:vml" Requires="v">
                <p:oleObj name="Acrobat Document" r:id="rId2" imgW="4533717" imgH="6027214" progId="Acrobat.Document.DC">
                  <p:embed/>
                </p:oleObj>
              </mc:Choice>
              <mc:Fallback>
                <p:oleObj name="Acrobat Document" r:id="rId2" imgW="4533717" imgH="6027214" progId="Acrobat.Document.DC">
                  <p:embed/>
                  <p:pic>
                    <p:nvPicPr>
                      <p:cNvPr id="0" name=""/>
                      <p:cNvPicPr/>
                      <p:nvPr/>
                    </p:nvPicPr>
                    <p:blipFill>
                      <a:blip r:embed="rId3"/>
                      <a:stretch>
                        <a:fillRect/>
                      </a:stretch>
                    </p:blipFill>
                    <p:spPr>
                      <a:xfrm>
                        <a:off x="4459288" y="1825625"/>
                        <a:ext cx="3273425" cy="4351338"/>
                      </a:xfrm>
                      <a:prstGeom prst="rect">
                        <a:avLst/>
                      </a:prstGeom>
                    </p:spPr>
                  </p:pic>
                </p:oleObj>
              </mc:Fallback>
            </mc:AlternateContent>
          </a:graphicData>
        </a:graphic>
      </p:graphicFrame>
    </p:spTree>
    <p:extLst>
      <p:ext uri="{BB962C8B-B14F-4D97-AF65-F5344CB8AC3E}">
        <p14:creationId xmlns:p14="http://schemas.microsoft.com/office/powerpoint/2010/main" val="3003374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A75C-5333-DB4E-BA57-3E8CE04BD2F8}"/>
              </a:ext>
            </a:extLst>
          </p:cNvPr>
          <p:cNvSpPr>
            <a:spLocks noGrp="1"/>
          </p:cNvSpPr>
          <p:nvPr>
            <p:ph type="title"/>
          </p:nvPr>
        </p:nvSpPr>
        <p:spPr/>
        <p:txBody>
          <a:bodyPr/>
          <a:lstStyle/>
          <a:p>
            <a:r>
              <a:rPr lang="en-SG" altLang="zh-CN" dirty="0"/>
              <a:t>Graph based networks</a:t>
            </a:r>
            <a:endParaRPr lang="zh-CN" altLang="en-US" dirty="0"/>
          </a:p>
        </p:txBody>
      </p:sp>
      <p:sp>
        <p:nvSpPr>
          <p:cNvPr id="3" name="Content Placeholder 2">
            <a:extLst>
              <a:ext uri="{FF2B5EF4-FFF2-40B4-BE49-F238E27FC236}">
                <a16:creationId xmlns:a16="http://schemas.microsoft.com/office/drawing/2014/main" id="{6951CC7B-F918-F51F-3293-F2D0FB53E49E}"/>
              </a:ext>
            </a:extLst>
          </p:cNvPr>
          <p:cNvSpPr>
            <a:spLocks noGrp="1"/>
          </p:cNvSpPr>
          <p:nvPr>
            <p:ph idx="1"/>
          </p:nvPr>
        </p:nvSpPr>
        <p:spPr>
          <a:xfrm>
            <a:off x="7828383" y="2508069"/>
            <a:ext cx="3545702" cy="3749830"/>
          </a:xfrm>
        </p:spPr>
        <p:txBody>
          <a:bodyPr>
            <a:normAutofit/>
          </a:bodyPr>
          <a:lstStyle/>
          <a:p>
            <a:pPr marL="0" indent="0">
              <a:buNone/>
            </a:pPr>
            <a:r>
              <a:rPr lang="en-SG" altLang="zh-CN" sz="2400" dirty="0">
                <a:latin typeface="Arial" panose="020B0604020202020204" pitchFamily="34" charset="0"/>
                <a:cs typeface="Arial" panose="020B0604020202020204" pitchFamily="34" charset="0"/>
              </a:rPr>
              <a:t>Knowledge graph for structured data and text data</a:t>
            </a:r>
          </a:p>
          <a:p>
            <a:pPr marL="0" indent="0">
              <a:buNone/>
            </a:pPr>
            <a:endParaRPr lang="en-SG" altLang="zh-CN" sz="2400" dirty="0">
              <a:latin typeface="Arial" panose="020B0604020202020204" pitchFamily="34" charset="0"/>
              <a:cs typeface="Arial" panose="020B0604020202020204" pitchFamily="34" charset="0"/>
            </a:endParaRPr>
          </a:p>
          <a:p>
            <a:pPr marL="0" indent="0">
              <a:buNone/>
            </a:pPr>
            <a:r>
              <a:rPr lang="en-SG" altLang="zh-CN" sz="2400" i="0" dirty="0">
                <a:solidFill>
                  <a:srgbClr val="111827"/>
                </a:solidFill>
                <a:effectLst/>
                <a:latin typeface="Arial" panose="020B0604020202020204" pitchFamily="34" charset="0"/>
                <a:cs typeface="Arial" panose="020B0604020202020204" pitchFamily="34" charset="0"/>
              </a:rPr>
              <a:t>Graph Neural Networks (GNNs)</a:t>
            </a:r>
            <a:r>
              <a:rPr lang="en-SG" altLang="zh-CN" sz="2400" dirty="0">
                <a:latin typeface="Arial" panose="020B0604020202020204" pitchFamily="34" charset="0"/>
                <a:cs typeface="Arial" panose="020B0604020202020204" pitchFamily="34" charset="0"/>
              </a:rPr>
              <a:t>  to improve Knowledge graph with more advanced features. </a:t>
            </a:r>
            <a:endParaRPr lang="zh-CN" alt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70FD49-9FF5-0B55-1EBE-3812E734AB73}"/>
              </a:ext>
            </a:extLst>
          </p:cNvPr>
          <p:cNvPicPr>
            <a:picLocks noChangeAspect="1"/>
          </p:cNvPicPr>
          <p:nvPr/>
        </p:nvPicPr>
        <p:blipFill>
          <a:blip r:embed="rId2"/>
          <a:stretch>
            <a:fillRect/>
          </a:stretch>
        </p:blipFill>
        <p:spPr>
          <a:xfrm>
            <a:off x="735238" y="1979023"/>
            <a:ext cx="7093145" cy="4134394"/>
          </a:xfrm>
          <a:prstGeom prst="rect">
            <a:avLst/>
          </a:prstGeom>
        </p:spPr>
      </p:pic>
    </p:spTree>
    <p:extLst>
      <p:ext uri="{BB962C8B-B14F-4D97-AF65-F5344CB8AC3E}">
        <p14:creationId xmlns:p14="http://schemas.microsoft.com/office/powerpoint/2010/main" val="4244446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A1B8C-59B1-7EBE-73FB-B9234B4CCBD3}"/>
              </a:ext>
            </a:extLst>
          </p:cNvPr>
          <p:cNvSpPr>
            <a:spLocks noGrp="1"/>
          </p:cNvSpPr>
          <p:nvPr>
            <p:ph idx="1"/>
          </p:nvPr>
        </p:nvSpPr>
        <p:spPr>
          <a:xfrm>
            <a:off x="595313" y="211138"/>
            <a:ext cx="4902200" cy="6418262"/>
          </a:xfrm>
        </p:spPr>
        <p:txBody>
          <a:bodyPr>
            <a:noAutofit/>
          </a:bodyPr>
          <a:lstStyle/>
          <a:p>
            <a:pPr marL="0" indent="0" algn="just">
              <a:lnSpc>
                <a:spcPct val="100000"/>
              </a:lnSpc>
              <a:buNone/>
            </a:pPr>
            <a:r>
              <a:rPr lang="en-GB" altLang="zh-CN" sz="1800" kern="100" dirty="0">
                <a:solidFill>
                  <a:srgbClr val="374151"/>
                </a:solidFill>
                <a:effectLst/>
                <a:latin typeface="Arial" panose="020B0604020202020204" pitchFamily="34" charset="0"/>
                <a:ea typeface="DengXian" panose="02010600030101010101" pitchFamily="2" charset="-122"/>
                <a:cs typeface="Arial" panose="020B0604020202020204" pitchFamily="34" charset="0"/>
              </a:rPr>
              <a:t>GATs (Graph Attention Networks)</a:t>
            </a:r>
            <a:endParaRPr lang="zh-CN" altLang="zh-CN" sz="1800" kern="1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300"/>
              </a:spcBef>
              <a:spcAft>
                <a:spcPts val="1300"/>
              </a:spcAft>
              <a:buFont typeface="+mj-lt"/>
              <a:buAutoNum type="arabicPeriod"/>
            </a:pPr>
            <a:r>
              <a:rPr lang="en-GB" altLang="zh-CN" sz="1800" b="1" u="sng" kern="100" dirty="0">
                <a:solidFill>
                  <a:srgbClr val="202124"/>
                </a:solidFill>
                <a:effectLst/>
                <a:latin typeface="Arial" panose="020B0604020202020204" pitchFamily="34" charset="0"/>
                <a:ea typeface="DengXian Light" panose="02010600030101010101" pitchFamily="2" charset="-122"/>
                <a:cs typeface="Arial" panose="020B0604020202020204" pitchFamily="34" charset="0"/>
                <a:hlinkClick r:id="rId2"/>
              </a:rPr>
              <a:t>BATADAL: Cyber Attacks Detection in Water Systems</a:t>
            </a:r>
            <a:endParaRPr lang="zh-CN" altLang="zh-CN" sz="1800" b="1" kern="100" dirty="0">
              <a:effectLst/>
              <a:latin typeface="Arial" panose="020B0604020202020204" pitchFamily="34" charset="0"/>
              <a:ea typeface="DengXian Light" panose="02010600030101010101" pitchFamily="2" charset="-122"/>
              <a:cs typeface="Arial" panose="020B0604020202020204" pitchFamily="34" charset="0"/>
            </a:endParaRPr>
          </a:p>
          <a:p>
            <a:pPr marL="0" indent="0" algn="just">
              <a:lnSpc>
                <a:spcPct val="100000"/>
              </a:lnSpc>
              <a:buNone/>
            </a:pPr>
            <a:r>
              <a:rPr lang="en-GB" altLang="zh-CN" sz="1800" kern="100" dirty="0">
                <a:effectLst/>
                <a:latin typeface="Arial" panose="020B0604020202020204" pitchFamily="34" charset="0"/>
                <a:ea typeface="DengXian" panose="02010600030101010101" pitchFamily="2" charset="-122"/>
                <a:cs typeface="Arial" panose="020B0604020202020204" pitchFamily="34" charset="0"/>
              </a:rPr>
              <a:t>Search “reinforcement learning  stock” in Kaggle, to find some relevant datasets and code: </a:t>
            </a:r>
            <a:endParaRPr lang="zh-CN" altLang="zh-CN" sz="1800" kern="1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00000"/>
              </a:lnSpc>
              <a:buFont typeface="+mj-lt"/>
              <a:buAutoNum type="arabicPeriod"/>
            </a:pPr>
            <a:r>
              <a:rPr lang="en-GB" altLang="zh-CN" sz="1800" u="sng" kern="1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3"/>
              </a:rPr>
              <a:t>https://www.kaggle.com/search?q=reinforcement+learning+stock</a:t>
            </a:r>
            <a:endParaRPr lang="zh-CN" altLang="zh-CN" sz="1800" kern="1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4"/>
              </a:rPr>
              <a:t>amazon stock price 2014-2019</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5"/>
              </a:rPr>
              <a:t>apple stock price 5yrs</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6"/>
              </a:rPr>
              <a:t>Stock Market: Historical Data of Top 10 Companies</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7"/>
              </a:rPr>
              <a:t>Huge Stock Market Dataset</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8"/>
              </a:rPr>
              <a:t>Stock Price and Volume IDN</a:t>
            </a:r>
            <a:endParaRPr lang="zh-CN" alt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6B88BDA-47BB-43ED-B068-A99DEA1389DA}"/>
              </a:ext>
            </a:extLst>
          </p:cNvPr>
          <p:cNvSpPr txBox="1"/>
          <p:nvPr/>
        </p:nvSpPr>
        <p:spPr>
          <a:xfrm>
            <a:off x="5967412" y="1220559"/>
            <a:ext cx="6096000" cy="5637441"/>
          </a:xfrm>
          <a:prstGeom prst="rect">
            <a:avLst/>
          </a:prstGeom>
          <a:noFill/>
        </p:spPr>
        <p:txBody>
          <a:bodyPr wrap="square">
            <a:spAutoFit/>
          </a:bodyPr>
          <a:lstStyle/>
          <a:p>
            <a:pPr algn="just" fontAlgn="base">
              <a:lnSpc>
                <a:spcPct val="100000"/>
              </a:lnSpc>
              <a:spcBef>
                <a:spcPts val="1700"/>
              </a:spcBef>
              <a:spcAft>
                <a:spcPts val="1650"/>
              </a:spcAft>
              <a:buFont typeface="+mj-lt"/>
              <a:buAutoNum type="arabicPeriod"/>
            </a:pP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marL="342900" indent="-342900" algn="just" fontAlgn="base">
              <a:lnSpc>
                <a:spcPct val="100000"/>
              </a:lnSpc>
              <a:spcBef>
                <a:spcPts val="1700"/>
              </a:spcBef>
              <a:spcAft>
                <a:spcPts val="1650"/>
              </a:spcAft>
              <a:buFont typeface="+mj-lt"/>
              <a:buAutoNum type="arabicPeriod" startAt="7"/>
            </a:pPr>
            <a:r>
              <a:rPr lang="en-GB" altLang="zh-CN" sz="1800" b="1" u="sng" kern="2200" dirty="0">
                <a:solidFill>
                  <a:srgbClr val="202124"/>
                </a:solidFill>
                <a:effectLst/>
                <a:latin typeface="Arial" panose="020B0604020202020204" pitchFamily="34" charset="0"/>
                <a:ea typeface="DengXian" panose="02010600030101010101" pitchFamily="2" charset="-122"/>
                <a:cs typeface="Arial" panose="020B0604020202020204" pitchFamily="34" charset="0"/>
                <a:hlinkClick r:id="rId9"/>
              </a:rPr>
              <a:t>Stock Market Data - Nifty 100 stocks (5 min) data</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0"/>
              </a:rPr>
              <a:t>LIC Stock Price Data</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1"/>
              </a:rPr>
              <a:t>NIFTY FMCG DATA 1 MINUTE 5 MINUTE DAILY DATA</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2"/>
              </a:rPr>
              <a:t>Stock Market (Technical Indicators) Visualization</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3"/>
              </a:rPr>
              <a:t>Deep Reinforcement Learning on Stock Data</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4"/>
              </a:rPr>
              <a:t>Reinforcement Learning Stock Trading</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a:p>
            <a:pPr algn="just" fontAlgn="base">
              <a:lnSpc>
                <a:spcPct val="100000"/>
              </a:lnSpc>
              <a:spcBef>
                <a:spcPts val="1700"/>
              </a:spcBef>
              <a:spcAft>
                <a:spcPts val="1650"/>
              </a:spcAft>
              <a:buFont typeface="+mj-lt"/>
              <a:buAutoNum type="arabicPeriod" startAt="7"/>
            </a:pPr>
            <a:r>
              <a:rPr lang="en-GB" altLang="zh-CN" sz="1800" b="1" u="sng" kern="2200" dirty="0">
                <a:solidFill>
                  <a:srgbClr val="0000FF"/>
                </a:solidFill>
                <a:effectLst/>
                <a:latin typeface="Arial" panose="020B0604020202020204" pitchFamily="34" charset="0"/>
                <a:ea typeface="DengXian" panose="02010600030101010101" pitchFamily="2" charset="-122"/>
                <a:cs typeface="Arial" panose="020B0604020202020204" pitchFamily="34" charset="0"/>
                <a:hlinkClick r:id="rId15"/>
              </a:rPr>
              <a:t>ChatGPT Trading</a:t>
            </a:r>
            <a:endParaRPr lang="zh-CN" altLang="zh-CN" sz="1800" b="1" kern="2200"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11862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3947-96EE-BFFB-5E6A-92187687411D}"/>
              </a:ext>
            </a:extLst>
          </p:cNvPr>
          <p:cNvSpPr>
            <a:spLocks noGrp="1"/>
          </p:cNvSpPr>
          <p:nvPr>
            <p:ph type="title"/>
          </p:nvPr>
        </p:nvSpPr>
        <p:spPr/>
        <p:txBody>
          <a:bodyPr>
            <a:normAutofit/>
          </a:bodyPr>
          <a:lstStyle/>
          <a:p>
            <a:r>
              <a:rPr lang="en-GB" altLang="zh-CN" sz="3600" kern="100" dirty="0">
                <a:solidFill>
                  <a:srgbClr val="002060"/>
                </a:solidFill>
                <a:effectLst/>
                <a:latin typeface="Arial" panose="020B0604020202020204" pitchFamily="34" charset="0"/>
                <a:ea typeface="DengXian" panose="02010600030101010101" pitchFamily="2" charset="-122"/>
                <a:cs typeface="Arial" panose="020B0604020202020204" pitchFamily="34" charset="0"/>
              </a:rPr>
              <a:t>Search “reinforcement learning  stock” in Kaggle, to find some relevant datasets: </a:t>
            </a:r>
            <a:endParaRPr lang="zh-CN" altLang="en-US" sz="36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737759-390E-B22E-633B-39CD44CB14C9}"/>
              </a:ext>
            </a:extLst>
          </p:cNvPr>
          <p:cNvSpPr>
            <a:spLocks noGrp="1"/>
          </p:cNvSpPr>
          <p:nvPr>
            <p:ph idx="1"/>
          </p:nvPr>
        </p:nvSpPr>
        <p:spPr>
          <a:xfrm>
            <a:off x="838200" y="2414587"/>
            <a:ext cx="10515600" cy="3762375"/>
          </a:xfrm>
        </p:spPr>
        <p:txBody>
          <a:bodyPr>
            <a:normAutofit/>
          </a:bodyPr>
          <a:lstStyle/>
          <a:p>
            <a:pPr marL="0" indent="0">
              <a:buNone/>
            </a:pPr>
            <a:r>
              <a:rPr lang="en-GB" altLang="zh-CN" sz="2400" kern="100" dirty="0">
                <a:solidFill>
                  <a:srgbClr val="002060"/>
                </a:solidFill>
                <a:effectLst/>
                <a:latin typeface="Arial" panose="020B0604020202020204" pitchFamily="34" charset="0"/>
                <a:ea typeface="DengXian" panose="02010600030101010101" pitchFamily="2" charset="-122"/>
                <a:cs typeface="Arial" panose="020B0604020202020204" pitchFamily="34" charset="0"/>
              </a:rPr>
              <a:t>Search “Volume Weighted Average Price(VWAP)” to find other 19  relevant datasets for VWAP algorithmic trading strategy, this VWAP strategy is designed to execute trades while minimizing the market impact, which includes keeping the trading activity as discreet as possible. To improve trading secrecy in a VWAP strategy, you can consider the following adjustments: Enhance VWAP trading secrecy with tactics like time slicing, iceberg orders, randomization, and risk management, while ensuring compliance.</a:t>
            </a:r>
            <a:endParaRPr lang="zh-CN" altLang="zh-CN" sz="2400" kern="100" dirty="0">
              <a:solidFill>
                <a:srgbClr val="002060"/>
              </a:solidFill>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zh-CN" alt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75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p:txBody>
          <a:bodyPr/>
          <a:lstStyle/>
          <a:p>
            <a:r>
              <a:rPr lang="en-GB" altLang="zh-CN" b="0" i="0" dirty="0">
                <a:solidFill>
                  <a:srgbClr val="002060"/>
                </a:solidFill>
                <a:effectLst/>
                <a:latin typeface="Arial" panose="020B0604020202020204" pitchFamily="34" charset="0"/>
                <a:cs typeface="Arial" panose="020B0604020202020204" pitchFamily="34" charset="0"/>
              </a:rPr>
              <a:t>Risk-related Concepts and Formulas</a:t>
            </a:r>
            <a:endParaRPr lang="zh-CN" altLang="en-US" dirty="0">
              <a:solidFill>
                <a:srgbClr val="00206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1844155-6C7D-203F-DB4F-DFFE450F892C}"/>
              </a:ext>
            </a:extLst>
          </p:cNvPr>
          <p:cNvPicPr>
            <a:picLocks noChangeAspect="1"/>
          </p:cNvPicPr>
          <p:nvPr/>
        </p:nvPicPr>
        <p:blipFill>
          <a:blip r:embed="rId3"/>
          <a:stretch>
            <a:fillRect/>
          </a:stretch>
        </p:blipFill>
        <p:spPr>
          <a:xfrm>
            <a:off x="838199" y="1690687"/>
            <a:ext cx="6644659" cy="4802187"/>
          </a:xfrm>
          <a:prstGeom prst="rect">
            <a:avLst/>
          </a:prstGeom>
        </p:spPr>
      </p:pic>
    </p:spTree>
    <p:extLst>
      <p:ext uri="{BB962C8B-B14F-4D97-AF65-F5344CB8AC3E}">
        <p14:creationId xmlns:p14="http://schemas.microsoft.com/office/powerpoint/2010/main" val="291245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a:xfrm>
            <a:off x="838200" y="365125"/>
            <a:ext cx="11506200" cy="1325563"/>
          </a:xfrm>
        </p:spPr>
        <p:txBody>
          <a:bodyPr>
            <a:normAutofit/>
          </a:bodyPr>
          <a:lstStyle/>
          <a:p>
            <a:r>
              <a:rPr lang="en-GB" altLang="zh-CN" sz="3600" b="0" i="0" dirty="0">
                <a:solidFill>
                  <a:srgbClr val="374151"/>
                </a:solidFill>
                <a:effectLst/>
                <a:latin typeface="Arial" panose="020B0604020202020204" pitchFamily="34" charset="0"/>
                <a:cs typeface="Arial" panose="020B0604020202020204" pitchFamily="34" charset="0"/>
              </a:rPr>
              <a:t>Cost Calculation Formula for Trading Strategies</a:t>
            </a:r>
            <a:endParaRPr lang="zh-CN" alt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F62872-7296-769E-2716-B41DF214E12C}"/>
              </a:ext>
            </a:extLst>
          </p:cNvPr>
          <p:cNvSpPr>
            <a:spLocks noGrp="1"/>
          </p:cNvSpPr>
          <p:nvPr>
            <p:ph idx="1"/>
          </p:nvPr>
        </p:nvSpPr>
        <p:spPr/>
        <p:txBody>
          <a:bodyPr vert="horz" lIns="91440" tIns="45720" rIns="91440" bIns="45720" rtlCol="0" anchor="t">
            <a:normAutofit/>
          </a:bodyPr>
          <a:lstStyle/>
          <a:p>
            <a:endParaRPr lang="en-GB" altLang="zh-CN" b="0" i="0" dirty="0">
              <a:solidFill>
                <a:srgbClr val="374151"/>
              </a:solidFill>
              <a:effectLst/>
              <a:latin typeface="Arial" panose="020B0604020202020204" pitchFamily="34" charset="0"/>
              <a:cs typeface="Arial" panose="020B0604020202020204" pitchFamily="34" charset="0"/>
            </a:endParaRPr>
          </a:p>
          <a:p>
            <a:endParaRPr lang="en-GB" altLang="zh-CN" dirty="0">
              <a:solidFill>
                <a:srgbClr val="374151"/>
              </a:solidFill>
              <a:latin typeface="Arial" panose="020B0604020202020204" pitchFamily="34" charset="0"/>
              <a:cs typeface="Arial" panose="020B0604020202020204" pitchFamily="34" charset="0"/>
            </a:endParaRPr>
          </a:p>
          <a:p>
            <a:r>
              <a:rPr lang="en-GB" altLang="zh-CN" b="0" i="0" dirty="0">
                <a:solidFill>
                  <a:srgbClr val="374151"/>
                </a:solidFill>
                <a:effectLst/>
                <a:latin typeface="Arial" panose="020B0604020202020204" pitchFamily="34" charset="0"/>
                <a:cs typeface="Arial" panose="020B0604020202020204" pitchFamily="34" charset="0"/>
              </a:rPr>
              <a:t>Cost in trading strategies can be calculated using the formula C = Fixed cost + B * RL * (Q / ADV)^0.5, where fixed cost, coefficient B, the range-to-close ratio (RL), the number of shares to be traded (Q), and the average daily trading volume (ADV) are key components influencing the total cost.</a:t>
            </a:r>
          </a:p>
          <a:p>
            <a:endParaRPr lang="en-GB" altLang="zh-CN" dirty="0">
              <a:solidFill>
                <a:srgbClr val="374151"/>
              </a:solidFill>
              <a:latin typeface="Arial" panose="020B0604020202020204" pitchFamily="34" charset="0"/>
              <a:cs typeface="Arial" panose="020B0604020202020204" pitchFamily="34" charset="0"/>
            </a:endParaRPr>
          </a:p>
          <a:p>
            <a:pPr marL="0" indent="0">
              <a:buNone/>
            </a:pPr>
            <a:r>
              <a:rPr lang="en-GB" altLang="zh-CN" b="0" i="0" dirty="0">
                <a:solidFill>
                  <a:srgbClr val="374151"/>
                </a:solidFill>
                <a:effectLst/>
                <a:highlight>
                  <a:srgbClr val="FFFF00"/>
                </a:highlight>
                <a:latin typeface="Arial"/>
                <a:ea typeface="等线"/>
                <a:cs typeface="Arial"/>
              </a:rPr>
              <a:t>Simplified</a:t>
            </a:r>
            <a:r>
              <a:rPr lang="en-GB" altLang="zh-CN" dirty="0">
                <a:solidFill>
                  <a:srgbClr val="374151"/>
                </a:solidFill>
                <a:highlight>
                  <a:srgbClr val="FFFF00"/>
                </a:highlight>
                <a:latin typeface="Arial"/>
                <a:ea typeface="等线"/>
                <a:cs typeface="Arial"/>
              </a:rPr>
              <a:t>  </a:t>
            </a:r>
            <a:r>
              <a:rPr lang="en-GB" altLang="zh-CN" b="0" i="0" dirty="0">
                <a:solidFill>
                  <a:srgbClr val="374151"/>
                </a:solidFill>
                <a:effectLst/>
                <a:highlight>
                  <a:srgbClr val="FFFF00"/>
                </a:highlight>
                <a:latin typeface="Arial"/>
                <a:ea typeface="等线"/>
                <a:cs typeface="Arial"/>
              </a:rPr>
              <a:t>formula:</a:t>
            </a:r>
            <a:r>
              <a:rPr lang="en-GB" altLang="zh-CN" dirty="0">
                <a:solidFill>
                  <a:srgbClr val="374151"/>
                </a:solidFill>
                <a:highlight>
                  <a:srgbClr val="FFFF00"/>
                </a:highlight>
                <a:latin typeface="Arial"/>
                <a:ea typeface="等线"/>
                <a:cs typeface="Arial"/>
              </a:rPr>
              <a:t> </a:t>
            </a:r>
            <a:r>
              <a:rPr lang="en-GB" altLang="zh-CN" b="0" i="0" dirty="0">
                <a:solidFill>
                  <a:srgbClr val="374151"/>
                </a:solidFill>
                <a:effectLst/>
                <a:highlight>
                  <a:srgbClr val="FFFF00"/>
                </a:highlight>
                <a:latin typeface="Arial"/>
                <a:ea typeface="等线"/>
                <a:cs typeface="Arial"/>
              </a:rPr>
              <a:t> C = </a:t>
            </a:r>
            <a:r>
              <a:rPr lang="en-SG" altLang="zh-CN" b="0" i="0" dirty="0">
                <a:solidFill>
                  <a:srgbClr val="374151"/>
                </a:solidFill>
                <a:effectLst/>
                <a:highlight>
                  <a:srgbClr val="FFFF00"/>
                </a:highlight>
                <a:latin typeface="Arial"/>
                <a:ea typeface="等线"/>
                <a:cs typeface="Arial"/>
              </a:rPr>
              <a:t>(High - Low) </a:t>
            </a:r>
            <a:r>
              <a:rPr lang="en-SG" altLang="zh-CN" dirty="0">
                <a:solidFill>
                  <a:srgbClr val="374151"/>
                </a:solidFill>
                <a:highlight>
                  <a:srgbClr val="FFFF00"/>
                </a:highlight>
                <a:latin typeface="Arial"/>
                <a:ea typeface="等线"/>
                <a:cs typeface="Arial"/>
              </a:rPr>
              <a:t>*Q</a:t>
            </a:r>
            <a:r>
              <a:rPr lang="en-GB" altLang="zh-CN" b="0" i="0" dirty="0">
                <a:solidFill>
                  <a:srgbClr val="374151"/>
                </a:solidFill>
                <a:effectLst/>
                <a:highlight>
                  <a:srgbClr val="FFFF00"/>
                </a:highlight>
                <a:latin typeface="Arial"/>
                <a:ea typeface="等线"/>
                <a:cs typeface="Arial"/>
              </a:rPr>
              <a:t>/2</a:t>
            </a:r>
          </a:p>
          <a:p>
            <a:endParaRPr lang="zh-CN" alt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340831-9C30-ACE8-B4BE-A3ADD348A899}"/>
              </a:ext>
            </a:extLst>
          </p:cNvPr>
          <p:cNvPicPr>
            <a:picLocks noChangeAspect="1"/>
          </p:cNvPicPr>
          <p:nvPr/>
        </p:nvPicPr>
        <p:blipFill>
          <a:blip r:embed="rId3"/>
          <a:stretch>
            <a:fillRect/>
          </a:stretch>
        </p:blipFill>
        <p:spPr>
          <a:xfrm>
            <a:off x="1031353" y="1649123"/>
            <a:ext cx="6117580" cy="1066367"/>
          </a:xfrm>
          <a:prstGeom prst="rect">
            <a:avLst/>
          </a:prstGeom>
        </p:spPr>
      </p:pic>
    </p:spTree>
    <p:extLst>
      <p:ext uri="{BB962C8B-B14F-4D97-AF65-F5344CB8AC3E}">
        <p14:creationId xmlns:p14="http://schemas.microsoft.com/office/powerpoint/2010/main" val="67725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p:txBody>
          <a:bodyPr>
            <a:normAutofit/>
          </a:bodyPr>
          <a:lstStyle/>
          <a:p>
            <a:r>
              <a:rPr lang="en-GB" altLang="zh-CN" sz="3600" b="0" i="0" dirty="0">
                <a:solidFill>
                  <a:srgbClr val="002060"/>
                </a:solidFill>
                <a:effectLst/>
                <a:latin typeface="Arial" panose="020B0604020202020204" pitchFamily="34" charset="0"/>
                <a:cs typeface="Arial" panose="020B0604020202020204" pitchFamily="34" charset="0"/>
              </a:rPr>
              <a:t>Key Components of Portfolio Optimization</a:t>
            </a:r>
            <a:endParaRPr lang="zh-CN" altLang="en-US" sz="36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F62872-7296-769E-2716-B41DF214E12C}"/>
              </a:ext>
            </a:extLst>
          </p:cNvPr>
          <p:cNvSpPr>
            <a:spLocks noGrp="1"/>
          </p:cNvSpPr>
          <p:nvPr>
            <p:ph idx="1"/>
          </p:nvPr>
        </p:nvSpPr>
        <p:spPr>
          <a:xfrm>
            <a:off x="5382227" y="1825625"/>
            <a:ext cx="6491117" cy="4351338"/>
          </a:xfrm>
        </p:spPr>
        <p:txBody>
          <a:bodyPr>
            <a:normAutofit fontScale="70000" lnSpcReduction="20000"/>
          </a:bodyPr>
          <a:lstStyle/>
          <a:p>
            <a:pPr>
              <a:lnSpc>
                <a:spcPct val="120000"/>
              </a:lnSpc>
              <a:spcBef>
                <a:spcPts val="0"/>
              </a:spcBef>
            </a:pPr>
            <a:r>
              <a:rPr lang="en-GB" altLang="zh-CN" b="0" i="0">
                <a:solidFill>
                  <a:srgbClr val="002060"/>
                </a:solidFill>
                <a:effectLst/>
                <a:latin typeface="Arial" panose="020B0604020202020204" pitchFamily="34" charset="0"/>
                <a:cs typeface="Arial" panose="020B0604020202020204" pitchFamily="34" charset="0"/>
              </a:rPr>
              <a:t>Portfolio optimization seeks ideal weights to maximize returns, minimize risk, adhering to constraints like </a:t>
            </a:r>
            <a:r>
              <a:rPr lang="en-GB" altLang="zh-CN" b="0" i="0">
                <a:solidFill>
                  <a:srgbClr val="002060"/>
                </a:solidFill>
                <a:effectLst/>
                <a:highlight>
                  <a:srgbClr val="FFFF00"/>
                </a:highlight>
                <a:latin typeface="Arial" panose="020B0604020202020204" pitchFamily="34" charset="0"/>
                <a:cs typeface="Arial" panose="020B0604020202020204" pitchFamily="34" charset="0"/>
              </a:rPr>
              <a:t>budget allocation </a:t>
            </a:r>
            <a:r>
              <a:rPr lang="en-GB" altLang="zh-CN" b="0" i="0">
                <a:solidFill>
                  <a:srgbClr val="002060"/>
                </a:solidFill>
                <a:effectLst/>
                <a:latin typeface="Arial" panose="020B0604020202020204" pitchFamily="34" charset="0"/>
                <a:cs typeface="Arial" panose="020B0604020202020204" pitchFamily="34" charset="0"/>
              </a:rPr>
              <a:t>(sum of weights equal to 1) and asset limits.</a:t>
            </a:r>
          </a:p>
          <a:p>
            <a:pPr>
              <a:lnSpc>
                <a:spcPct val="120000"/>
              </a:lnSpc>
              <a:spcBef>
                <a:spcPts val="0"/>
              </a:spcBef>
            </a:pPr>
            <a:endParaRPr lang="en-GB" altLang="zh-CN" b="0" i="0">
              <a:solidFill>
                <a:srgbClr val="002060"/>
              </a:solidFill>
              <a:effectLst/>
              <a:latin typeface="Arial" panose="020B0604020202020204" pitchFamily="34" charset="0"/>
              <a:cs typeface="Arial" panose="020B0604020202020204" pitchFamily="34" charset="0"/>
            </a:endParaRPr>
          </a:p>
          <a:p>
            <a:pPr>
              <a:lnSpc>
                <a:spcPct val="120000"/>
              </a:lnSpc>
              <a:spcBef>
                <a:spcPts val="0"/>
              </a:spcBef>
            </a:pPr>
            <a:r>
              <a:rPr lang="en-GB" altLang="zh-CN" b="0" i="0">
                <a:solidFill>
                  <a:srgbClr val="002060"/>
                </a:solidFill>
                <a:effectLst/>
                <a:latin typeface="Arial" panose="020B0604020202020204" pitchFamily="34" charset="0"/>
                <a:cs typeface="Arial" panose="020B0604020202020204" pitchFamily="34" charset="0"/>
              </a:rPr>
              <a:t>Portfolio optimization varies with goals, risk tolerance; uses techniques like Mean-Variance Optimization (MVO) or the Capital Market Line (CML); adapts to investor preferences and constraints.</a:t>
            </a:r>
          </a:p>
          <a:p>
            <a:pPr>
              <a:lnSpc>
                <a:spcPct val="120000"/>
              </a:lnSpc>
              <a:spcBef>
                <a:spcPts val="0"/>
              </a:spcBef>
            </a:pPr>
            <a:endParaRPr lang="en-GB" altLang="zh-CN" b="0" i="0">
              <a:solidFill>
                <a:srgbClr val="002060"/>
              </a:solidFill>
              <a:effectLst/>
              <a:latin typeface="Arial" panose="020B0604020202020204" pitchFamily="34" charset="0"/>
              <a:cs typeface="Arial" panose="020B0604020202020204" pitchFamily="34" charset="0"/>
            </a:endParaRPr>
          </a:p>
          <a:p>
            <a:pPr>
              <a:lnSpc>
                <a:spcPct val="120000"/>
              </a:lnSpc>
              <a:spcBef>
                <a:spcPts val="0"/>
              </a:spcBef>
            </a:pPr>
            <a:r>
              <a:rPr lang="en-GB" altLang="zh-CN" b="0" i="0">
                <a:solidFill>
                  <a:srgbClr val="002060"/>
                </a:solidFill>
                <a:effectLst/>
                <a:latin typeface="Arial" panose="020B0604020202020204" pitchFamily="34" charset="0"/>
                <a:cs typeface="Arial" panose="020B0604020202020204" pitchFamily="34" charset="0"/>
              </a:rPr>
              <a:t>Portfolio optimization complexity involves factors like risk-free rates, target returns, and </a:t>
            </a:r>
            <a:r>
              <a:rPr lang="en-GB" altLang="zh-CN" b="0" i="0" u="sng">
                <a:solidFill>
                  <a:srgbClr val="002060"/>
                </a:solidFill>
                <a:effectLst/>
                <a:highlight>
                  <a:srgbClr val="FFFF00"/>
                </a:highlight>
                <a:latin typeface="Arial" panose="020B0604020202020204" pitchFamily="34" charset="0"/>
                <a:cs typeface="Arial" panose="020B0604020202020204" pitchFamily="34" charset="0"/>
              </a:rPr>
              <a:t>allocation constraints</a:t>
            </a:r>
            <a:r>
              <a:rPr lang="en-GB" altLang="zh-CN" b="0" i="0">
                <a:solidFill>
                  <a:srgbClr val="002060"/>
                </a:solidFill>
                <a:effectLst/>
                <a:latin typeface="Arial" panose="020B0604020202020204" pitchFamily="34" charset="0"/>
                <a:cs typeface="Arial" panose="020B0604020202020204" pitchFamily="34" charset="0"/>
              </a:rPr>
              <a:t> tailored to investor or manager objectives.</a:t>
            </a:r>
            <a:endParaRPr lang="zh-CN" altLang="en-US">
              <a:solidFill>
                <a:srgbClr val="00206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55B2B78-8779-503B-B11C-6B5FB4D44187}"/>
              </a:ext>
            </a:extLst>
          </p:cNvPr>
          <p:cNvPicPr>
            <a:picLocks noChangeAspect="1"/>
          </p:cNvPicPr>
          <p:nvPr/>
        </p:nvPicPr>
        <p:blipFill>
          <a:blip r:embed="rId3"/>
          <a:stretch>
            <a:fillRect/>
          </a:stretch>
        </p:blipFill>
        <p:spPr>
          <a:xfrm>
            <a:off x="879765" y="1662977"/>
            <a:ext cx="3730412" cy="3070667"/>
          </a:xfrm>
          <a:prstGeom prst="rect">
            <a:avLst/>
          </a:prstGeom>
        </p:spPr>
      </p:pic>
      <p:pic>
        <p:nvPicPr>
          <p:cNvPr id="9" name="Picture 8">
            <a:extLst>
              <a:ext uri="{FF2B5EF4-FFF2-40B4-BE49-F238E27FC236}">
                <a16:creationId xmlns:a16="http://schemas.microsoft.com/office/drawing/2014/main" id="{E01256B1-EF66-30A7-8629-A1D277F90D1D}"/>
              </a:ext>
            </a:extLst>
          </p:cNvPr>
          <p:cNvPicPr>
            <a:picLocks noChangeAspect="1"/>
          </p:cNvPicPr>
          <p:nvPr/>
        </p:nvPicPr>
        <p:blipFill>
          <a:blip r:embed="rId4"/>
          <a:stretch>
            <a:fillRect/>
          </a:stretch>
        </p:blipFill>
        <p:spPr>
          <a:xfrm>
            <a:off x="838200" y="4955317"/>
            <a:ext cx="3771977" cy="1587373"/>
          </a:xfrm>
          <a:prstGeom prst="rect">
            <a:avLst/>
          </a:prstGeom>
        </p:spPr>
      </p:pic>
    </p:spTree>
    <p:extLst>
      <p:ext uri="{BB962C8B-B14F-4D97-AF65-F5344CB8AC3E}">
        <p14:creationId xmlns:p14="http://schemas.microsoft.com/office/powerpoint/2010/main" val="195817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p:txBody>
          <a:bodyPr>
            <a:normAutofit/>
          </a:bodyPr>
          <a:lstStyle/>
          <a:p>
            <a:r>
              <a:rPr lang="en-GB" altLang="zh-CN" sz="3600" b="0" i="0" dirty="0">
                <a:solidFill>
                  <a:srgbClr val="002060"/>
                </a:solidFill>
                <a:effectLst/>
                <a:latin typeface="Arial" panose="020B0604020202020204" pitchFamily="34" charset="0"/>
                <a:cs typeface="Arial" panose="020B0604020202020204" pitchFamily="34" charset="0"/>
              </a:rPr>
              <a:t>Trading Strategies</a:t>
            </a:r>
            <a:endParaRPr lang="zh-CN" altLang="en-US" sz="3600" dirty="0">
              <a:solidFill>
                <a:srgbClr val="002060"/>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CAD0978-C387-A865-DA59-40743C5A59E0}"/>
              </a:ext>
            </a:extLst>
          </p:cNvPr>
          <p:cNvGraphicFramePr>
            <a:graphicFrameLocks noGrp="1"/>
          </p:cNvGraphicFramePr>
          <p:nvPr>
            <p:ph idx="1"/>
            <p:extLst>
              <p:ext uri="{D42A27DB-BD31-4B8C-83A1-F6EECF244321}">
                <p14:modId xmlns:p14="http://schemas.microsoft.com/office/powerpoint/2010/main" val="1156200444"/>
              </p:ext>
            </p:extLst>
          </p:nvPr>
        </p:nvGraphicFramePr>
        <p:xfrm>
          <a:off x="949957" y="1656877"/>
          <a:ext cx="10319796" cy="4808288"/>
        </p:xfrm>
        <a:graphic>
          <a:graphicData uri="http://schemas.openxmlformats.org/drawingml/2006/table">
            <a:tbl>
              <a:tblPr>
                <a:tableStyleId>{5C22544A-7EE6-4342-B048-85BDC9FD1C3A}</a:tableStyleId>
              </a:tblPr>
              <a:tblGrid>
                <a:gridCol w="1362993">
                  <a:extLst>
                    <a:ext uri="{9D8B030D-6E8A-4147-A177-3AD203B41FA5}">
                      <a16:colId xmlns:a16="http://schemas.microsoft.com/office/drawing/2014/main" val="311452838"/>
                    </a:ext>
                  </a:extLst>
                </a:gridCol>
                <a:gridCol w="2053339">
                  <a:extLst>
                    <a:ext uri="{9D8B030D-6E8A-4147-A177-3AD203B41FA5}">
                      <a16:colId xmlns:a16="http://schemas.microsoft.com/office/drawing/2014/main" val="2599778160"/>
                    </a:ext>
                  </a:extLst>
                </a:gridCol>
                <a:gridCol w="3310123">
                  <a:extLst>
                    <a:ext uri="{9D8B030D-6E8A-4147-A177-3AD203B41FA5}">
                      <a16:colId xmlns:a16="http://schemas.microsoft.com/office/drawing/2014/main" val="748343365"/>
                    </a:ext>
                  </a:extLst>
                </a:gridCol>
                <a:gridCol w="3593341">
                  <a:extLst>
                    <a:ext uri="{9D8B030D-6E8A-4147-A177-3AD203B41FA5}">
                      <a16:colId xmlns:a16="http://schemas.microsoft.com/office/drawing/2014/main" val="896148808"/>
                    </a:ext>
                  </a:extLst>
                </a:gridCol>
              </a:tblGrid>
              <a:tr h="193748">
                <a:tc>
                  <a:txBody>
                    <a:bodyPr/>
                    <a:lstStyle/>
                    <a:p>
                      <a:pPr algn="ctr" fontAlgn="ctr"/>
                      <a:r>
                        <a:rPr lang="en-SG" sz="1000" u="none" strike="noStrike">
                          <a:solidFill>
                            <a:schemeClr val="bg1"/>
                          </a:solidFill>
                          <a:effectLst/>
                          <a:latin typeface="Arial" panose="020B0604020202020204" pitchFamily="34" charset="0"/>
                          <a:cs typeface="Arial" panose="020B0604020202020204" pitchFamily="34" charset="0"/>
                        </a:rPr>
                        <a:t>Strategy</a:t>
                      </a:r>
                      <a:endParaRPr lang="en-SG" sz="10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000" u="none" strike="noStrike">
                          <a:solidFill>
                            <a:schemeClr val="bg1"/>
                          </a:solidFill>
                          <a:effectLst/>
                          <a:latin typeface="Arial" panose="020B0604020202020204" pitchFamily="34" charset="0"/>
                          <a:cs typeface="Arial" panose="020B0604020202020204" pitchFamily="34" charset="0"/>
                        </a:rPr>
                        <a:t>Description</a:t>
                      </a:r>
                      <a:endParaRPr lang="en-SG" sz="10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000" u="none" strike="noStrike">
                          <a:solidFill>
                            <a:schemeClr val="bg1"/>
                          </a:solidFill>
                          <a:effectLst/>
                          <a:latin typeface="Arial" panose="020B0604020202020204" pitchFamily="34" charset="0"/>
                          <a:cs typeface="Arial" panose="020B0604020202020204" pitchFamily="34" charset="0"/>
                        </a:rPr>
                        <a:t>Advantages</a:t>
                      </a:r>
                      <a:endParaRPr lang="en-SG" sz="10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000" u="none" strike="noStrike">
                          <a:solidFill>
                            <a:schemeClr val="bg1"/>
                          </a:solidFill>
                          <a:effectLst/>
                          <a:latin typeface="Arial" panose="020B0604020202020204" pitchFamily="34" charset="0"/>
                          <a:cs typeface="Arial" panose="020B0604020202020204" pitchFamily="34" charset="0"/>
                        </a:rPr>
                        <a:t>Limitations</a:t>
                      </a:r>
                      <a:endParaRPr lang="en-SG" sz="10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383653745"/>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Buy and Hold</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000" u="none" strike="noStrike">
                          <a:effectLst/>
                          <a:latin typeface="Arial" panose="020B0604020202020204" pitchFamily="34" charset="0"/>
                          <a:cs typeface="Arial" panose="020B0604020202020204" pitchFamily="34" charset="0"/>
                        </a:rPr>
                        <a:t>Long-term investment; passive strategy.</a:t>
                      </a:r>
                      <a:endParaRPr lang="en-SG"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Minimal trading costs. - Potential for long-term capital appreciation. - Simplicity and ease of execution.</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Vulnerable to market downturns. - May miss short-term opportunities. - Requires patience and discipline during market fluctuations.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00873"/>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Day Trading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Intraday trading, aiming to profit from short-term price movements.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Potential for quick profits. - High trading activity can yield frequent opportunities. - No overnight risk.</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High transaction costs (commissions, spreads). - Requires substantial time, focus, and expertise. - Risk of significant losses due to volatility.</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1798317"/>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Swing Trading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Captures short to medium-term price swings within trends.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Potential for intermediate-term gains. - Less intense than day trading. - Opportunity to capitalize on market trends.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Holding positions can lead to overnight risk. - Requires technical analysis skills. - May involve holding through retracements.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8425691"/>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Value Investing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Seeks undervalued assets for long-term growth.</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Focuses on fundamentals and intrinsic value. - Potential for significant long-term returns. - Less market timing required.</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May require patience during market corrections. - Value may not be realized for an extended period. - Can involve significant research and analysis.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637840"/>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Trend Following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Trades in the direction of established trends.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Potential for profit during trend continuation. - Utilizes technical indicators for decision-making. - Diversification can mitigate risk.</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False signals in choppy or range-bound markets. - May enter trends late or exit early. - Vulnerable to significant market reversals.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64134"/>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Arbitrage</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Exploits price differences in related assets/markets.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Potential for risk-free profits. - Low to no market exposure. - Requires minimal market forecasting.</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Requires fast execution and monitoring. - Arbitrage opportunities may be short-lived. - May involve high transaction costs.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507726"/>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Algorithmic Trading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Automated trading using computer algorithms.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High-speed execution and scalability. - Reduces emotional bias. - Allows for backtesting and optimization.</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Development and maintenance of algorithms require expertise. - Risk of technical failures or glitches. - May amplify market downturns if not well-designed.</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829893"/>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Pairs Trading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Simultaneously trades two related assets.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Attempts to profit from relative price movements. - Market-neutral strategy, hedges against market risk. - Reduces directional exposure.</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Requires identification of suitable pairs. - Correlations may change over time. - May encounter periods of low trading opportunities.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0840213"/>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Options Trading</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Uses options contracts for hedging or speculation.</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Flexible risk management and profit potential. - Can be used in various market conditions. - Strategies cater to specific risk-reward profiles.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000" u="none" strike="noStrike">
                          <a:effectLst/>
                          <a:latin typeface="Arial" panose="020B0604020202020204" pitchFamily="34" charset="0"/>
                          <a:cs typeface="Arial" panose="020B0604020202020204" pitchFamily="34" charset="0"/>
                        </a:rPr>
                        <a:t>- Complex strategies may involve significant learning curve. - Option premiums can be costly. - Timing and selection of options crucial for success.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5517558"/>
                  </a:ext>
                </a:extLst>
              </a:tr>
              <a:tr h="441563">
                <a:tc>
                  <a:txBody>
                    <a:bodyPr/>
                    <a:lstStyle/>
                    <a:p>
                      <a:pPr algn="ctr" fontAlgn="ctr"/>
                      <a:r>
                        <a:rPr lang="en-SG" sz="1000" u="none" strike="noStrike">
                          <a:effectLst/>
                          <a:latin typeface="Arial" panose="020B0604020202020204" pitchFamily="34" charset="0"/>
                          <a:cs typeface="Arial" panose="020B0604020202020204" pitchFamily="34" charset="0"/>
                        </a:rPr>
                        <a:t>Quantitative Strategies</a:t>
                      </a:r>
                      <a:endParaRPr lang="en-SG" sz="10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000" u="none" strike="noStrike">
                          <a:effectLst/>
                          <a:latin typeface="Arial" panose="020B0604020202020204" pitchFamily="34" charset="0"/>
                          <a:cs typeface="Arial" panose="020B0604020202020204" pitchFamily="34" charset="0"/>
                        </a:rPr>
                        <a:t>Utilizes mathematical and statistical models.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000" u="none" strike="noStrike">
                          <a:effectLst/>
                          <a:latin typeface="Arial" panose="020B0604020202020204" pitchFamily="34" charset="0"/>
                          <a:cs typeface="Arial" panose="020B0604020202020204" pitchFamily="34" charset="0"/>
                        </a:rPr>
                        <a:t>- Data-driven and systematic approach. - Potential for automation and scalability. - Can identify opportunities across various markets.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000" u="none" strike="noStrike">
                          <a:effectLst/>
                          <a:latin typeface="Arial" panose="020B0604020202020204" pitchFamily="34" charset="0"/>
                          <a:cs typeface="Arial" panose="020B0604020202020204" pitchFamily="34" charset="0"/>
                        </a:rPr>
                        <a:t>- Requires advanced quantitative and programming skills. - Model risk and overfitting can lead to unexpected results. - May not adapt well to rapidly changing markets.</a:t>
                      </a:r>
                      <a:endParaRPr lang="en-GB" sz="10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254" marR="4254" marT="42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35029584"/>
                  </a:ext>
                </a:extLst>
              </a:tr>
            </a:tbl>
          </a:graphicData>
        </a:graphic>
      </p:graphicFrame>
    </p:spTree>
    <p:extLst>
      <p:ext uri="{BB962C8B-B14F-4D97-AF65-F5344CB8AC3E}">
        <p14:creationId xmlns:p14="http://schemas.microsoft.com/office/powerpoint/2010/main" val="283010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a:xfrm>
            <a:off x="868679" y="334645"/>
            <a:ext cx="10922827" cy="1325563"/>
          </a:xfrm>
        </p:spPr>
        <p:txBody>
          <a:bodyPr/>
          <a:lstStyle/>
          <a:p>
            <a:r>
              <a:rPr lang="en-SG" altLang="zh-CN" b="0" i="0" dirty="0">
                <a:solidFill>
                  <a:srgbClr val="374151"/>
                </a:solidFill>
                <a:effectLst/>
                <a:latin typeface="Söhne"/>
              </a:rPr>
              <a:t>Quantitative Strategies </a:t>
            </a:r>
            <a:r>
              <a:rPr lang="en-SG" altLang="zh-CN" b="0" i="0" dirty="0">
                <a:solidFill>
                  <a:srgbClr val="7030A0"/>
                </a:solidFill>
                <a:effectLst/>
                <a:latin typeface="Söhne"/>
              </a:rPr>
              <a:t>for Confidential Trading</a:t>
            </a:r>
            <a:endParaRPr lang="zh-CN" altLang="en-US" dirty="0">
              <a:solidFill>
                <a:srgbClr val="7030A0"/>
              </a:solidFill>
            </a:endParaRPr>
          </a:p>
        </p:txBody>
      </p:sp>
      <p:graphicFrame>
        <p:nvGraphicFramePr>
          <p:cNvPr id="4" name="Content Placeholder 3">
            <a:extLst>
              <a:ext uri="{FF2B5EF4-FFF2-40B4-BE49-F238E27FC236}">
                <a16:creationId xmlns:a16="http://schemas.microsoft.com/office/drawing/2014/main" id="{85A1ABE8-4CB3-D88D-84CE-49BE9B6B6BB9}"/>
              </a:ext>
            </a:extLst>
          </p:cNvPr>
          <p:cNvGraphicFramePr>
            <a:graphicFrameLocks noGrp="1"/>
          </p:cNvGraphicFramePr>
          <p:nvPr>
            <p:ph idx="1"/>
            <p:extLst>
              <p:ext uri="{D42A27DB-BD31-4B8C-83A1-F6EECF244321}">
                <p14:modId xmlns:p14="http://schemas.microsoft.com/office/powerpoint/2010/main" val="977278224"/>
              </p:ext>
            </p:extLst>
          </p:nvPr>
        </p:nvGraphicFramePr>
        <p:xfrm>
          <a:off x="1036320" y="1795146"/>
          <a:ext cx="10515600" cy="4509000"/>
        </p:xfrm>
        <a:graphic>
          <a:graphicData uri="http://schemas.openxmlformats.org/drawingml/2006/table">
            <a:tbl>
              <a:tblPr>
                <a:tableStyleId>{5C22544A-7EE6-4342-B048-85BDC9FD1C3A}</a:tableStyleId>
              </a:tblPr>
              <a:tblGrid>
                <a:gridCol w="1764753">
                  <a:extLst>
                    <a:ext uri="{9D8B030D-6E8A-4147-A177-3AD203B41FA5}">
                      <a16:colId xmlns:a16="http://schemas.microsoft.com/office/drawing/2014/main" val="1049250374"/>
                    </a:ext>
                  </a:extLst>
                </a:gridCol>
                <a:gridCol w="3414532">
                  <a:extLst>
                    <a:ext uri="{9D8B030D-6E8A-4147-A177-3AD203B41FA5}">
                      <a16:colId xmlns:a16="http://schemas.microsoft.com/office/drawing/2014/main" val="2285582720"/>
                    </a:ext>
                  </a:extLst>
                </a:gridCol>
                <a:gridCol w="2810828">
                  <a:extLst>
                    <a:ext uri="{9D8B030D-6E8A-4147-A177-3AD203B41FA5}">
                      <a16:colId xmlns:a16="http://schemas.microsoft.com/office/drawing/2014/main" val="3250404483"/>
                    </a:ext>
                  </a:extLst>
                </a:gridCol>
                <a:gridCol w="2525487">
                  <a:extLst>
                    <a:ext uri="{9D8B030D-6E8A-4147-A177-3AD203B41FA5}">
                      <a16:colId xmlns:a16="http://schemas.microsoft.com/office/drawing/2014/main" val="2623397696"/>
                    </a:ext>
                  </a:extLst>
                </a:gridCol>
              </a:tblGrid>
              <a:tr h="395576">
                <a:tc>
                  <a:txBody>
                    <a:bodyPr/>
                    <a:lstStyle/>
                    <a:p>
                      <a:pPr algn="ctr" fontAlgn="ctr"/>
                      <a:r>
                        <a:rPr lang="en-SG" sz="1200" b="1" u="none" strike="noStrike">
                          <a:solidFill>
                            <a:schemeClr val="bg1"/>
                          </a:solidFill>
                          <a:effectLst/>
                          <a:latin typeface="Arial" panose="020B0604020202020204" pitchFamily="34" charset="0"/>
                          <a:cs typeface="Arial" panose="020B0604020202020204" pitchFamily="34" charset="0"/>
                        </a:rPr>
                        <a:t>Quantitative Strategy</a:t>
                      </a:r>
                      <a:endParaRPr lang="en-SG" sz="12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panose="020B0604020202020204" pitchFamily="34" charset="0"/>
                          <a:cs typeface="Arial" panose="020B0604020202020204" pitchFamily="34" charset="0"/>
                        </a:rPr>
                        <a:t>Description</a:t>
                      </a:r>
                      <a:endParaRPr lang="en-SG" sz="12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panose="020B0604020202020204" pitchFamily="34" charset="0"/>
                          <a:cs typeface="Arial" panose="020B0604020202020204" pitchFamily="34" charset="0"/>
                        </a:rPr>
                        <a:t>Advantages</a:t>
                      </a:r>
                      <a:endParaRPr lang="en-SG" sz="12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panose="020B0604020202020204" pitchFamily="34" charset="0"/>
                          <a:cs typeface="Arial" panose="020B0604020202020204" pitchFamily="34" charset="0"/>
                        </a:rPr>
                        <a:t>Limitations</a:t>
                      </a:r>
                      <a:endParaRPr lang="en-SG" sz="12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61871222"/>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Randomized Trading Algorithms</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Introduce randomness in trading algorithms to avoid predictable patterns.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Reduces predictability of trading strategy.</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May result in suboptimal execution.</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690017"/>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Obfuscation Techniques</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Implement techniques to obscure trading signals, such as adding noise or using cryptographic methods.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panose="020B0604020202020204" pitchFamily="34" charset="0"/>
                          <a:cs typeface="Arial" panose="020B0604020202020204" pitchFamily="34" charset="0"/>
                        </a:rPr>
                        <a:t>Conceals true order intentions.</a:t>
                      </a:r>
                      <a:endParaRPr lang="en-SG"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Increased complexity and potential for errors.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60295"/>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Smart Order Routing</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Use algorithms to split orders across multiple venues and time intervals.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Prevents others from deducing strategy from large orders.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May incur additional costs and execution risk.</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9982139"/>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Alternative Data Sources</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Incorporate unique data sources like sentiment analysis from news or social media.</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Provides unconventional insights less likely to be widely used.</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Data quality and interpretation challenges.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6681848"/>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Machine Learning (ML)</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200" u="none" strike="noStrike">
                          <a:effectLst/>
                          <a:latin typeface="Arial" panose="020B0604020202020204" pitchFamily="34" charset="0"/>
                          <a:cs typeface="Arial" panose="020B0604020202020204" pitchFamily="34" charset="0"/>
                        </a:rPr>
                        <a:t>Deploy adaptive algorithms driven by AI to adjust strategies in real-time.</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200" u="none" strike="noStrike">
                          <a:effectLst/>
                          <a:latin typeface="Arial" panose="020B0604020202020204" pitchFamily="34" charset="0"/>
                          <a:cs typeface="Arial" panose="020B0604020202020204" pitchFamily="34" charset="0"/>
                        </a:rPr>
                        <a:t>Increases adaptability and reduces predictability.</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en-GB" sz="1200" u="none" strike="noStrike">
                          <a:effectLst/>
                          <a:latin typeface="Arial" panose="020B0604020202020204" pitchFamily="34" charset="0"/>
                          <a:cs typeface="Arial" panose="020B0604020202020204" pitchFamily="34" charset="0"/>
                        </a:rPr>
                        <a:t>Requires substantial computing power and expertise.</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457498592"/>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Statistical Arbitrage</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Focus on relative value trading to profit from relative price movements.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Less conspicuous than directional bets.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Sensitivity to market regime changes.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481378"/>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Dark Pools</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Utilize trading in dark pools and alternative venues offering anonymity.</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Keeps trading activities hidden from public view.</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Limited availability and potential for information leakage.</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37938"/>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Liquidity Fragmentation</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Fragment orders into smaller sizes and trade across multiple liquidity pools.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Reduces visibility of entire strategy.</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Increased complexity and execution challenges.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590319"/>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Stochastic Optimization</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Apply stochastic optimization methods to add randomness to the optimization process.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panose="020B0604020202020204" pitchFamily="34" charset="0"/>
                          <a:cs typeface="Arial" panose="020B0604020202020204" pitchFamily="34" charset="0"/>
                        </a:rPr>
                        <a:t>Enhances unpredictability in strategy.</a:t>
                      </a:r>
                      <a:endParaRPr lang="en-SG"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Risk of suboptimal solutions and slower convergence.</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7941009"/>
                  </a:ext>
                </a:extLst>
              </a:tr>
              <a:tr h="395576">
                <a:tc>
                  <a:txBody>
                    <a:bodyPr/>
                    <a:lstStyle/>
                    <a:p>
                      <a:pPr algn="l" fontAlgn="ctr"/>
                      <a:r>
                        <a:rPr lang="en-SG" sz="1200" u="none" strike="noStrike">
                          <a:effectLst/>
                          <a:latin typeface="Arial" panose="020B0604020202020204" pitchFamily="34" charset="0"/>
                          <a:cs typeface="Arial" panose="020B0604020202020204" pitchFamily="34" charset="0"/>
                        </a:rPr>
                        <a:t>Constantly Evolving Models</a:t>
                      </a:r>
                      <a:endParaRPr lang="en-SG" sz="1200" b="1"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Continuously update and evolve quantitative models to adapt to changing market conditions.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panose="020B0604020202020204" pitchFamily="34" charset="0"/>
                          <a:cs typeface="Arial" panose="020B0604020202020204" pitchFamily="34" charset="0"/>
                        </a:rPr>
                        <a:t>Reduces predictability of strategies.</a:t>
                      </a:r>
                      <a:endParaRPr lang="en-SG"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Demands ongoing research and development efforts.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4600" marR="4600" marT="46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147018"/>
                  </a:ext>
                </a:extLst>
              </a:tr>
            </a:tbl>
          </a:graphicData>
        </a:graphic>
      </p:graphicFrame>
    </p:spTree>
    <p:extLst>
      <p:ext uri="{BB962C8B-B14F-4D97-AF65-F5344CB8AC3E}">
        <p14:creationId xmlns:p14="http://schemas.microsoft.com/office/powerpoint/2010/main" val="254040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862-8E2D-2274-2572-F9E3DBF30432}"/>
              </a:ext>
            </a:extLst>
          </p:cNvPr>
          <p:cNvSpPr>
            <a:spLocks noGrp="1"/>
          </p:cNvSpPr>
          <p:nvPr>
            <p:ph type="title"/>
          </p:nvPr>
        </p:nvSpPr>
        <p:spPr>
          <a:xfrm>
            <a:off x="928255" y="240867"/>
            <a:ext cx="10764981" cy="1325563"/>
          </a:xfrm>
        </p:spPr>
        <p:txBody>
          <a:bodyPr>
            <a:normAutofit/>
          </a:bodyPr>
          <a:lstStyle/>
          <a:p>
            <a:r>
              <a:rPr lang="en-GB" altLang="zh-CN" sz="3600" b="0" i="0" dirty="0">
                <a:solidFill>
                  <a:srgbClr val="002060"/>
                </a:solidFill>
                <a:effectLst/>
                <a:latin typeface="Arial" panose="020B0604020202020204" pitchFamily="34" charset="0"/>
                <a:cs typeface="Arial" panose="020B0604020202020204" pitchFamily="34" charset="0"/>
              </a:rPr>
              <a:t>Enhancing Trading Confidentiality with </a:t>
            </a:r>
            <a:r>
              <a:rPr lang="en-GB" altLang="zh-CN" sz="3600" b="0" i="0" dirty="0">
                <a:solidFill>
                  <a:srgbClr val="7030A0"/>
                </a:solidFill>
                <a:effectLst/>
                <a:latin typeface="Arial" panose="020B0604020202020204" pitchFamily="34" charset="0"/>
                <a:cs typeface="Arial" panose="020B0604020202020204" pitchFamily="34" charset="0"/>
              </a:rPr>
              <a:t>ML</a:t>
            </a:r>
            <a:endParaRPr lang="zh-CN" altLang="en-US" sz="3600" dirty="0">
              <a:solidFill>
                <a:srgbClr val="7030A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F5942FD-28D1-77C5-8218-FD866FD1992D}"/>
              </a:ext>
            </a:extLst>
          </p:cNvPr>
          <p:cNvGraphicFramePr>
            <a:graphicFrameLocks noGrp="1"/>
          </p:cNvGraphicFramePr>
          <p:nvPr>
            <p:extLst>
              <p:ext uri="{D42A27DB-BD31-4B8C-83A1-F6EECF244321}">
                <p14:modId xmlns:p14="http://schemas.microsoft.com/office/powerpoint/2010/main" val="1222013587"/>
              </p:ext>
            </p:extLst>
          </p:nvPr>
        </p:nvGraphicFramePr>
        <p:xfrm>
          <a:off x="1063739" y="1394459"/>
          <a:ext cx="9397368" cy="5305804"/>
        </p:xfrm>
        <a:graphic>
          <a:graphicData uri="http://schemas.openxmlformats.org/drawingml/2006/table">
            <a:tbl>
              <a:tblPr>
                <a:tableStyleId>{5C22544A-7EE6-4342-B048-85BDC9FD1C3A}</a:tableStyleId>
              </a:tblPr>
              <a:tblGrid>
                <a:gridCol w="2349342">
                  <a:extLst>
                    <a:ext uri="{9D8B030D-6E8A-4147-A177-3AD203B41FA5}">
                      <a16:colId xmlns:a16="http://schemas.microsoft.com/office/drawing/2014/main" val="3849908733"/>
                    </a:ext>
                  </a:extLst>
                </a:gridCol>
                <a:gridCol w="2349342">
                  <a:extLst>
                    <a:ext uri="{9D8B030D-6E8A-4147-A177-3AD203B41FA5}">
                      <a16:colId xmlns:a16="http://schemas.microsoft.com/office/drawing/2014/main" val="675052934"/>
                    </a:ext>
                  </a:extLst>
                </a:gridCol>
                <a:gridCol w="2349342">
                  <a:extLst>
                    <a:ext uri="{9D8B030D-6E8A-4147-A177-3AD203B41FA5}">
                      <a16:colId xmlns:a16="http://schemas.microsoft.com/office/drawing/2014/main" val="1977406386"/>
                    </a:ext>
                  </a:extLst>
                </a:gridCol>
                <a:gridCol w="2349342">
                  <a:extLst>
                    <a:ext uri="{9D8B030D-6E8A-4147-A177-3AD203B41FA5}">
                      <a16:colId xmlns:a16="http://schemas.microsoft.com/office/drawing/2014/main" val="1542253560"/>
                    </a:ext>
                  </a:extLst>
                </a:gridCol>
              </a:tblGrid>
              <a:tr h="435134">
                <a:tc>
                  <a:txBody>
                    <a:bodyPr/>
                    <a:lstStyle/>
                    <a:p>
                      <a:pPr algn="ctr" fontAlgn="ctr"/>
                      <a:r>
                        <a:rPr lang="en-SG" sz="1200" b="1" u="none" strike="noStrike">
                          <a:solidFill>
                            <a:schemeClr val="bg1"/>
                          </a:solidFill>
                          <a:effectLst/>
                          <a:latin typeface="Arial" panose="020B0604020202020204" pitchFamily="34" charset="0"/>
                          <a:cs typeface="Arial" panose="020B0604020202020204" pitchFamily="34" charset="0"/>
                        </a:rPr>
                        <a:t>Strategy</a:t>
                      </a:r>
                      <a:endParaRPr lang="en-SG" sz="1200" b="1"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a:cs typeface="Arial"/>
                        </a:rPr>
                        <a:t>Description</a:t>
                      </a:r>
                      <a:endParaRPr lang="en-SG" sz="1200" b="0" i="0" u="none" strike="noStrike">
                        <a:solidFill>
                          <a:schemeClr val="bg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a:cs typeface="Arial"/>
                        </a:rPr>
                        <a:t>Advantages</a:t>
                      </a:r>
                      <a:endParaRPr lang="en-SG" sz="1200" b="0" i="0" u="none" strike="noStrike">
                        <a:solidFill>
                          <a:schemeClr val="bg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SG" sz="1200" u="none" strike="noStrike">
                          <a:solidFill>
                            <a:schemeClr val="bg1"/>
                          </a:solidFill>
                          <a:effectLst/>
                          <a:latin typeface="Arial" panose="020B0604020202020204" pitchFamily="34" charset="0"/>
                          <a:cs typeface="Arial" panose="020B0604020202020204" pitchFamily="34" charset="0"/>
                        </a:rPr>
                        <a:t>Considerations and Limitations</a:t>
                      </a:r>
                      <a:endParaRPr lang="en-SG" sz="1200" b="0" i="0" u="none" strike="noStrike">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800919420"/>
                  </a:ext>
                </a:extLst>
              </a:tr>
              <a:tr h="435134">
                <a:tc>
                  <a:txBody>
                    <a:bodyPr/>
                    <a:lstStyle/>
                    <a:p>
                      <a:pPr algn="l" fontAlgn="ctr"/>
                      <a:r>
                        <a:rPr lang="en-SG" sz="1200" u="none" strike="noStrike" dirty="0">
                          <a:effectLst/>
                          <a:latin typeface="Arial" panose="020B0604020202020204" pitchFamily="34" charset="0"/>
                          <a:cs typeface="Arial" panose="020B0604020202020204" pitchFamily="34" charset="0"/>
                        </a:rPr>
                        <a:t>Privacy-Preserving Machine Learning</a:t>
                      </a:r>
                      <a:endParaRPr lang="en-SG"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Protects sensitive data while allowing for collaborative model training.</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a:cs typeface="Arial"/>
                        </a:rPr>
                        <a:t>Preserves data privacy, enables secure collaboration.</a:t>
                      </a:r>
                      <a:endParaRPr lang="en-SG"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a:cs typeface="Arial"/>
                        </a:rPr>
                        <a:t>Complex implementation, potential performance trade-offs.</a:t>
                      </a:r>
                      <a:endParaRPr lang="en-SG"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341023"/>
                  </a:ext>
                </a:extLst>
              </a:tr>
              <a:tr h="435134">
                <a:tc>
                  <a:txBody>
                    <a:bodyPr/>
                    <a:lstStyle/>
                    <a:p>
                      <a:pPr algn="l" fontAlgn="ctr"/>
                      <a:r>
                        <a:rPr lang="en-GB" sz="1200" u="none" strike="noStrike" dirty="0">
                          <a:effectLst/>
                          <a:latin typeface="Arial" panose="020B0604020202020204" pitchFamily="34" charset="0"/>
                          <a:cs typeface="Arial" panose="020B0604020202020204" pitchFamily="34" charset="0"/>
                        </a:rPr>
                        <a:t>Algorithmic Trading with Sentiment Analysis</a:t>
                      </a:r>
                      <a:endParaRPr lang="en-GB"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solidFill>
                            <a:srgbClr val="7030A0"/>
                          </a:solidFill>
                          <a:effectLst/>
                          <a:latin typeface="Arial" panose="020B0604020202020204" pitchFamily="34" charset="0"/>
                          <a:cs typeface="Arial" panose="020B0604020202020204" pitchFamily="34" charset="0"/>
                        </a:rPr>
                        <a:t>Combines ML and sentiment analysis to uncover hidden opportunities.</a:t>
                      </a:r>
                      <a:endParaRPr lang="en-GB" sz="1200" b="0" i="0" u="none" strike="noStrike" dirty="0">
                        <a:solidFill>
                          <a:srgbClr val="7030A0"/>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a:cs typeface="Arial"/>
                        </a:rPr>
                        <a:t>Incorporates market sentiment, enhances market understanding.</a:t>
                      </a:r>
                      <a:endParaRPr lang="en-SG"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a:cs typeface="Arial"/>
                        </a:rPr>
                        <a:t>Reliance on external data sources, sentiment accuracy.</a:t>
                      </a:r>
                      <a:endParaRPr lang="en-SG"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158523"/>
                  </a:ext>
                </a:extLst>
              </a:tr>
              <a:tr h="435134">
                <a:tc>
                  <a:txBody>
                    <a:bodyPr/>
                    <a:lstStyle/>
                    <a:p>
                      <a:pPr algn="l" fontAlgn="ctr"/>
                      <a:r>
                        <a:rPr lang="en-SG" sz="1200" u="none" strike="noStrike" dirty="0">
                          <a:effectLst/>
                          <a:latin typeface="Arial" panose="020B0604020202020204" pitchFamily="34" charset="0"/>
                          <a:cs typeface="Arial" panose="020B0604020202020204" pitchFamily="34" charset="0"/>
                        </a:rPr>
                        <a:t>Market Microstructure Analysis</a:t>
                      </a:r>
                      <a:endParaRPr lang="en-SG"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Uses ML to </a:t>
                      </a:r>
                      <a:r>
                        <a:rPr lang="en-GB" sz="1200" u="none" strike="noStrike" dirty="0" err="1">
                          <a:effectLst/>
                          <a:latin typeface="Arial"/>
                          <a:cs typeface="Arial"/>
                        </a:rPr>
                        <a:t>analyze</a:t>
                      </a:r>
                      <a:r>
                        <a:rPr lang="en-GB" sz="1200" u="none" strike="noStrike" dirty="0">
                          <a:effectLst/>
                          <a:latin typeface="Arial"/>
                          <a:cs typeface="Arial"/>
                        </a:rPr>
                        <a:t> market microstructure data, revealing subtle patterns.</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Identifies trading opportunities from microstructure insights.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Requires access to granular market data, may involve high data costs.</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4910609"/>
                  </a:ext>
                </a:extLst>
              </a:tr>
              <a:tr h="435134">
                <a:tc>
                  <a:txBody>
                    <a:bodyPr/>
                    <a:lstStyle/>
                    <a:p>
                      <a:pPr algn="l" fontAlgn="ctr"/>
                      <a:r>
                        <a:rPr lang="en-GB" sz="1200" u="none" strike="noStrike" dirty="0">
                          <a:solidFill>
                            <a:schemeClr val="accent4">
                              <a:lumMod val="50000"/>
                            </a:schemeClr>
                          </a:solidFill>
                          <a:effectLst/>
                          <a:latin typeface="Arial" panose="020B0604020202020204" pitchFamily="34" charset="0"/>
                          <a:cs typeface="Arial" panose="020B0604020202020204" pitchFamily="34" charset="0"/>
                        </a:rPr>
                        <a:t>Unsupervised Learning for Anomaly Detection</a:t>
                      </a:r>
                      <a:endParaRPr lang="en-GB" sz="1200" b="0" i="0" u="none" strike="noStrike" dirty="0">
                        <a:solidFill>
                          <a:schemeClr val="accent4">
                            <a:lumMod val="50000"/>
                          </a:schemeClr>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Detects anomalies in trading data using unsupervised learning.</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Identifies irregular </a:t>
                      </a:r>
                      <a:r>
                        <a:rPr lang="en-GB" sz="1200" u="none" strike="noStrike" dirty="0" err="1">
                          <a:effectLst/>
                          <a:latin typeface="Arial"/>
                          <a:cs typeface="Arial"/>
                        </a:rPr>
                        <a:t>behaviors</a:t>
                      </a:r>
                      <a:r>
                        <a:rPr lang="en-GB" sz="1200" u="none" strike="noStrike" dirty="0">
                          <a:effectLst/>
                          <a:latin typeface="Arial"/>
                          <a:cs typeface="Arial"/>
                        </a:rPr>
                        <a:t>, enhances security.</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SG" sz="1200" u="none" strike="noStrike">
                          <a:effectLst/>
                          <a:latin typeface="Arial"/>
                          <a:cs typeface="Arial"/>
                        </a:rPr>
                        <a:t>Challenges in defining anomalies, potential for false positives.</a:t>
                      </a:r>
                      <a:endParaRPr lang="en-SG"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505191"/>
                  </a:ext>
                </a:extLst>
              </a:tr>
              <a:tr h="435134">
                <a:tc>
                  <a:txBody>
                    <a:bodyPr/>
                    <a:lstStyle/>
                    <a:p>
                      <a:pPr algn="l" fontAlgn="ctr"/>
                      <a:r>
                        <a:rPr lang="en-SG" sz="1200" u="none" strike="noStrike" dirty="0">
                          <a:effectLst/>
                          <a:latin typeface="Arial"/>
                          <a:cs typeface="Arial"/>
                        </a:rPr>
                        <a:t>Generative Adversarial Networks (GANs)</a:t>
                      </a:r>
                      <a:endParaRPr lang="en-SG"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Generates synthetic trading data for </a:t>
                      </a:r>
                      <a:r>
                        <a:rPr lang="en-GB" sz="1200" u="none" strike="noStrike" dirty="0" err="1">
                          <a:effectLst/>
                          <a:latin typeface="Arial"/>
                          <a:cs typeface="Arial"/>
                        </a:rPr>
                        <a:t>backtesting</a:t>
                      </a:r>
                      <a:r>
                        <a:rPr lang="en-GB" sz="1200" u="none" strike="noStrike" dirty="0">
                          <a:effectLst/>
                          <a:latin typeface="Arial"/>
                          <a:cs typeface="Arial"/>
                        </a:rPr>
                        <a:t> and strategy development.</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panose="020B0604020202020204" pitchFamily="34" charset="0"/>
                          <a:cs typeface="Arial" panose="020B0604020202020204" pitchFamily="34" charset="0"/>
                        </a:rPr>
                        <a:t>Maintains data confidentiality while enabling strategy testing.</a:t>
                      </a:r>
                      <a:endParaRPr lang="en-GB"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Synthetic data may not fully capture market nuances.</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6288241"/>
                  </a:ext>
                </a:extLst>
              </a:tr>
              <a:tr h="530342">
                <a:tc>
                  <a:txBody>
                    <a:bodyPr/>
                    <a:lstStyle/>
                    <a:p>
                      <a:pPr algn="l" fontAlgn="ctr"/>
                      <a:r>
                        <a:rPr lang="en-SG" sz="1200" u="none" strike="noStrike" dirty="0">
                          <a:effectLst/>
                          <a:latin typeface="Arial" panose="020B0604020202020204" pitchFamily="34" charset="0"/>
                          <a:cs typeface="Arial" panose="020B0604020202020204" pitchFamily="34" charset="0"/>
                        </a:rPr>
                        <a:t>Private Prediction Markets</a:t>
                      </a:r>
                      <a:endParaRPr lang="en-SG"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a:cs typeface="Arial"/>
                        </a:rPr>
                        <a:t>Uses blockchain and smart contracts to create private prediction markets.</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Confidential trading with exposure to various assets.</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Regulatory and legal considerations, blockchain adoption challenges.</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4145542"/>
                  </a:ext>
                </a:extLst>
              </a:tr>
              <a:tr h="435134">
                <a:tc>
                  <a:txBody>
                    <a:bodyPr/>
                    <a:lstStyle/>
                    <a:p>
                      <a:pPr algn="l" fontAlgn="ctr"/>
                      <a:r>
                        <a:rPr lang="en-SG" sz="1200" u="none" strike="noStrike" dirty="0">
                          <a:solidFill>
                            <a:srgbClr val="7030A0"/>
                          </a:solidFill>
                          <a:effectLst/>
                          <a:latin typeface="Arial" panose="020B0604020202020204" pitchFamily="34" charset="0"/>
                          <a:cs typeface="Arial" panose="020B0604020202020204" pitchFamily="34" charset="0"/>
                        </a:rPr>
                        <a:t>Customized Reinforcement Learning</a:t>
                      </a:r>
                      <a:endParaRPr lang="en-SG" sz="1200" b="0" i="0" u="none" strike="noStrike" dirty="0">
                        <a:solidFill>
                          <a:srgbClr val="7030A0"/>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panose="020B0604020202020204" pitchFamily="34" charset="0"/>
                          <a:cs typeface="Arial" panose="020B0604020202020204" pitchFamily="34" charset="0"/>
                        </a:rPr>
                        <a:t>Develops RL algorithms for optimizing strategies with minimized exposure.</a:t>
                      </a:r>
                      <a:endParaRPr lang="en-GB"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panose="020B0604020202020204" pitchFamily="34" charset="0"/>
                          <a:cs typeface="Arial" panose="020B0604020202020204" pitchFamily="34" charset="0"/>
                        </a:rPr>
                        <a:t>Adapts to changing market dynamics while preserving confidentiality.</a:t>
                      </a:r>
                      <a:endParaRPr lang="en-GB" sz="1200" b="0" i="0" u="none" strike="noStrike">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Complex algorithm development, training data challenges.</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4995712"/>
                  </a:ext>
                </a:extLst>
              </a:tr>
              <a:tr h="435134">
                <a:tc>
                  <a:txBody>
                    <a:bodyPr/>
                    <a:lstStyle/>
                    <a:p>
                      <a:pPr algn="l" fontAlgn="ctr"/>
                      <a:r>
                        <a:rPr lang="en-SG" sz="1200" u="none" strike="noStrike" dirty="0">
                          <a:effectLst/>
                          <a:latin typeface="Arial" panose="020B0604020202020204" pitchFamily="34" charset="0"/>
                          <a:cs typeface="Arial" panose="020B0604020202020204" pitchFamily="34" charset="0"/>
                        </a:rPr>
                        <a:t>Differential Privacy</a:t>
                      </a:r>
                      <a:endParaRPr lang="en-SG"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panose="020B0604020202020204" pitchFamily="34" charset="0"/>
                          <a:cs typeface="Arial" panose="020B0604020202020204" pitchFamily="34" charset="0"/>
                        </a:rPr>
                        <a:t>Applies differential privacy techniques to protect individual trading data.</a:t>
                      </a:r>
                      <a:endParaRPr lang="en-GB"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Enhances privacy while extracting valuable insights.</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Trade-off between privacy and utility, potential for noise in data.</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8608695"/>
                  </a:ext>
                </a:extLst>
              </a:tr>
              <a:tr h="435134">
                <a:tc>
                  <a:txBody>
                    <a:bodyPr/>
                    <a:lstStyle/>
                    <a:p>
                      <a:pPr algn="l" fontAlgn="ctr"/>
                      <a:r>
                        <a:rPr lang="en-GB" sz="1200" u="none" strike="noStrike" dirty="0">
                          <a:effectLst/>
                          <a:latin typeface="Arial"/>
                          <a:cs typeface="Arial"/>
                        </a:rPr>
                        <a:t>Dark Pools and Alternative Trading Venues</a:t>
                      </a:r>
                      <a:endParaRPr lang="en-GB" sz="1200" b="0" i="0" u="none" strike="noStrike" dirty="0">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Explores alternative venues prioritizing confidentiality.</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a:effectLst/>
                          <a:latin typeface="Arial"/>
                          <a:cs typeface="Arial"/>
                        </a:rPr>
                        <a:t>Offers anonymity and privacy in trading.</a:t>
                      </a:r>
                      <a:endParaRPr lang="en-GB" sz="1200" b="0" i="0" u="none" strike="noStrike">
                        <a:solidFill>
                          <a:srgbClr val="374151"/>
                        </a:solidFill>
                        <a:effectLst/>
                        <a:latin typeface="Arial"/>
                        <a:ea typeface="等线" panose="02010600030101010101" pitchFamily="2" charset="-122"/>
                        <a:cs typeface="Arial"/>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GB" sz="1200" u="none" strike="noStrike" dirty="0">
                          <a:effectLst/>
                          <a:latin typeface="Arial" panose="020B0604020202020204" pitchFamily="34" charset="0"/>
                          <a:cs typeface="Arial" panose="020B0604020202020204" pitchFamily="34" charset="0"/>
                        </a:rPr>
                        <a:t>Limited liquidity and access in some venues, possible information leakage.</a:t>
                      </a:r>
                      <a:endParaRPr lang="en-GB" sz="1200" b="0" i="0" u="none" strike="noStrike" dirty="0">
                        <a:solidFill>
                          <a:srgbClr val="374151"/>
                        </a:solidFill>
                        <a:effectLst/>
                        <a:latin typeface="Arial" panose="020B0604020202020204" pitchFamily="34" charset="0"/>
                        <a:ea typeface="等线" panose="02010600030101010101" pitchFamily="2" charset="-122"/>
                        <a:cs typeface="Arial" panose="020B0604020202020204" pitchFamily="34" charset="0"/>
                      </a:endParaRPr>
                    </a:p>
                  </a:txBody>
                  <a:tcPr marL="5802" marR="5802" marT="58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4841815"/>
                  </a:ext>
                </a:extLst>
              </a:tr>
            </a:tbl>
          </a:graphicData>
        </a:graphic>
      </p:graphicFrame>
    </p:spTree>
    <p:extLst>
      <p:ext uri="{BB962C8B-B14F-4D97-AF65-F5344CB8AC3E}">
        <p14:creationId xmlns:p14="http://schemas.microsoft.com/office/powerpoint/2010/main" val="60044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12363</Words>
  <Application>Microsoft Office PowerPoint</Application>
  <PresentationFormat>Widescreen</PresentationFormat>
  <Paragraphs>827</Paragraphs>
  <Slides>39</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等线</vt:lpstr>
      <vt:lpstr>等线</vt:lpstr>
      <vt:lpstr>等线 Light</vt:lpstr>
      <vt:lpstr>Söhne</vt:lpstr>
      <vt:lpstr>Abadi</vt:lpstr>
      <vt:lpstr>Arial</vt:lpstr>
      <vt:lpstr>Calibri</vt:lpstr>
      <vt:lpstr>Office Theme</vt:lpstr>
      <vt:lpstr>Acrobat Document</vt:lpstr>
      <vt:lpstr>Asset Return vs Market Return </vt:lpstr>
      <vt:lpstr>Market Risk Exposure</vt:lpstr>
      <vt:lpstr>High-Low Range Percentage: Assessing Volatility Relative to Closing Price</vt:lpstr>
      <vt:lpstr>Risk-related Concepts and Formulas</vt:lpstr>
      <vt:lpstr>Cost Calculation Formula for Trading Strategies</vt:lpstr>
      <vt:lpstr>Key Components of Portfolio Optimization</vt:lpstr>
      <vt:lpstr>Trading Strategies</vt:lpstr>
      <vt:lpstr>Quantitative Strategies for Confidential Trading</vt:lpstr>
      <vt:lpstr>Enhancing Trading Confidentiality with ML</vt:lpstr>
      <vt:lpstr>Collaboration</vt:lpstr>
      <vt:lpstr>Discreet asset accumulation: enhanced confidentiality &amp; minimized impact</vt:lpstr>
      <vt:lpstr>Enhancing Trading Secrecy in  VWAP (Volume Weighted Average Price)  Strategies</vt:lpstr>
      <vt:lpstr>VWAP (Volume-Weighted Average Price) Algorithmic Trading for Discreet Asset Accumulation</vt:lpstr>
      <vt:lpstr>Key Considerations for the VWAP algorithmic trading strategy</vt:lpstr>
      <vt:lpstr>Strategies for Selecting the Optimal Trading Time Frame</vt:lpstr>
      <vt:lpstr>Calculating VWAP: A Weighted Average Price Indicator</vt:lpstr>
      <vt:lpstr>Set Participation Rate</vt:lpstr>
      <vt:lpstr>Adjust Order Sizes </vt:lpstr>
      <vt:lpstr>Execute Orders</vt:lpstr>
      <vt:lpstr>Comprehensive Monitoring </vt:lpstr>
      <vt:lpstr>Dynamic Adjustments</vt:lpstr>
      <vt:lpstr>End</vt:lpstr>
      <vt:lpstr>Mastering Order Book Analysis</vt:lpstr>
      <vt:lpstr>Mastering Order Book Analysis</vt:lpstr>
      <vt:lpstr>how to Access Level II market data</vt:lpstr>
      <vt:lpstr>Position Management</vt:lpstr>
      <vt:lpstr>Deciphering Market Microstructure: Analysing Order Impact and Patterns</vt:lpstr>
      <vt:lpstr>Understanding Leverage in Investments</vt:lpstr>
      <vt:lpstr>Leverage Comparison: Using vs. Not Using Leverage in Real Estate Investment</vt:lpstr>
      <vt:lpstr>Leverage Comparison: Using vs. Not Using Leverage in Stock Trading</vt:lpstr>
      <vt:lpstr>Securing Data Privacy in Customized RL Algorithms for Trading</vt:lpstr>
      <vt:lpstr>Modify volume for improved trading secrecy</vt:lpstr>
      <vt:lpstr>Improved forecasting with volatility-based kernels</vt:lpstr>
      <vt:lpstr>Volume-Weighted Average Price (VWAP)</vt:lpstr>
      <vt:lpstr>PowerPoint Presentation</vt:lpstr>
      <vt:lpstr>Graph neural networks for deep portfolio optimization</vt:lpstr>
      <vt:lpstr>Graph based networks</vt:lpstr>
      <vt:lpstr>PowerPoint Presentation</vt:lpstr>
      <vt:lpstr>Search “reinforcement learning  stock” in Kaggle, to find some relevant datasets: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Lily LIU</dc:creator>
  <cp:lastModifiedBy>Lily LIU</cp:lastModifiedBy>
  <cp:revision>248</cp:revision>
  <dcterms:created xsi:type="dcterms:W3CDTF">2023-09-08T06:27:24Z</dcterms:created>
  <dcterms:modified xsi:type="dcterms:W3CDTF">2023-09-11T02:20:58Z</dcterms:modified>
</cp:coreProperties>
</file>