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77" r:id="rId4"/>
    <p:sldId id="276" r:id="rId5"/>
    <p:sldId id="271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6100" y="3124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主界面设计，及风格（深色科技感）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86580" y="422275"/>
            <a:ext cx="5621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https://mp.usr.cn/monitor/#/monitorScreen</a:t>
            </a:r>
            <a:endParaRPr lang="zh-CN" altLang="en-US"/>
          </a:p>
        </p:txBody>
      </p:sp>
      <p:pic>
        <p:nvPicPr>
          <p:cNvPr id="5" name="图片 4" descr="捕获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806450"/>
            <a:ext cx="11664950" cy="524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155" y="6407150"/>
            <a:ext cx="886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主要强化主界面。当出现报警时，在主界面弹出报警信息，及声音报警。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48260" y="836930"/>
            <a:ext cx="120954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1135" y="931545"/>
            <a:ext cx="3531235" cy="100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36365" y="1024890"/>
            <a:ext cx="8019415" cy="5534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5740" y="2028825"/>
            <a:ext cx="3531235" cy="232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5740" y="4446270"/>
            <a:ext cx="3531235" cy="232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43730" y="189230"/>
            <a:ext cx="330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防雷箱监测控制系统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71760" y="45085"/>
            <a:ext cx="1263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14:30:21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42830" y="405130"/>
            <a:ext cx="2132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2021-10-30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星期六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1135" y="255270"/>
            <a:ext cx="3307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苏州安睿源电气有限公司</a:t>
            </a:r>
            <a:endParaRPr lang="zh-CN" altLang="en-US" sz="2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（用户手动填入公司名称）</a:t>
            </a:r>
            <a:endParaRPr lang="zh-CN" altLang="en-US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08120" y="112458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地图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4160" y="1341120"/>
            <a:ext cx="1122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设备总数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7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5740" y="96329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联网设备统计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44295" y="1337945"/>
            <a:ext cx="104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在线设备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7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24430" y="1341120"/>
            <a:ext cx="1036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离线设备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0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7495" y="206311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雷击次数统计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63955" y="3824605"/>
            <a:ext cx="835025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68275" y="384175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设备</a:t>
            </a:r>
            <a:r>
              <a:rPr lang="zh-CN" altLang="en-US" sz="1600"/>
              <a:t>位置</a:t>
            </a:r>
            <a:endParaRPr lang="zh-CN" altLang="en-US" sz="1600"/>
          </a:p>
        </p:txBody>
      </p:sp>
      <p:sp>
        <p:nvSpPr>
          <p:cNvPr id="57" name="矩形 56"/>
          <p:cNvSpPr/>
          <p:nvPr/>
        </p:nvSpPr>
        <p:spPr>
          <a:xfrm>
            <a:off x="2725420" y="3824605"/>
            <a:ext cx="835025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023110" y="38506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时间</a:t>
            </a:r>
            <a:endParaRPr lang="zh-CN" altLang="en-US" sz="1600"/>
          </a:p>
        </p:txBody>
      </p:sp>
      <p:sp>
        <p:nvSpPr>
          <p:cNvPr id="59" name="文本框 58"/>
          <p:cNvSpPr txBox="1"/>
          <p:nvPr/>
        </p:nvSpPr>
        <p:spPr>
          <a:xfrm>
            <a:off x="205740" y="4474845"/>
            <a:ext cx="233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报警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统计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81685" y="4873625"/>
            <a:ext cx="1921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雷击报警</a:t>
            </a:r>
            <a:r>
              <a:rPr lang="en-US" altLang="zh-CN" sz="1600">
                <a:sym typeface="+mn-ea"/>
              </a:rPr>
              <a:t>                  0</a:t>
            </a:r>
            <a:endParaRPr lang="en-US" altLang="zh-CN" sz="1600"/>
          </a:p>
        </p:txBody>
      </p:sp>
      <p:sp>
        <p:nvSpPr>
          <p:cNvPr id="65" name="文本框 64"/>
          <p:cNvSpPr txBox="1"/>
          <p:nvPr/>
        </p:nvSpPr>
        <p:spPr>
          <a:xfrm>
            <a:off x="791845" y="5915025"/>
            <a:ext cx="1916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接地异常报警</a:t>
            </a:r>
            <a:r>
              <a:rPr lang="en-US" altLang="zh-CN" sz="1600"/>
              <a:t>         0</a:t>
            </a:r>
            <a:endParaRPr lang="en-US" altLang="zh-CN" sz="1600"/>
          </a:p>
        </p:txBody>
      </p:sp>
      <p:sp>
        <p:nvSpPr>
          <p:cNvPr id="66" name="文本框 65"/>
          <p:cNvSpPr txBox="1"/>
          <p:nvPr/>
        </p:nvSpPr>
        <p:spPr>
          <a:xfrm>
            <a:off x="786765" y="5569585"/>
            <a:ext cx="1921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裂化报警</a:t>
            </a:r>
            <a:r>
              <a:rPr lang="en-US" altLang="zh-CN" sz="1600"/>
              <a:t>                  0</a:t>
            </a:r>
            <a:endParaRPr lang="en-US" altLang="zh-CN" sz="1600"/>
          </a:p>
        </p:txBody>
      </p:sp>
      <p:sp>
        <p:nvSpPr>
          <p:cNvPr id="67" name="文本框 66"/>
          <p:cNvSpPr txBox="1"/>
          <p:nvPr/>
        </p:nvSpPr>
        <p:spPr>
          <a:xfrm>
            <a:off x="786765" y="5210810"/>
            <a:ext cx="1916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空开断开报警</a:t>
            </a:r>
            <a:r>
              <a:rPr lang="en-US" altLang="zh-CN" sz="1600"/>
              <a:t>         0</a:t>
            </a:r>
            <a:endParaRPr lang="en-US" altLang="zh-CN" sz="1600"/>
          </a:p>
        </p:txBody>
      </p:sp>
      <p:sp>
        <p:nvSpPr>
          <p:cNvPr id="70" name="菱形 69"/>
          <p:cNvSpPr/>
          <p:nvPr/>
        </p:nvSpPr>
        <p:spPr>
          <a:xfrm>
            <a:off x="494030" y="5992495"/>
            <a:ext cx="204470" cy="23495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菱形 70"/>
          <p:cNvSpPr/>
          <p:nvPr/>
        </p:nvSpPr>
        <p:spPr>
          <a:xfrm>
            <a:off x="494030" y="4924425"/>
            <a:ext cx="204470" cy="23495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菱形 71"/>
          <p:cNvSpPr/>
          <p:nvPr/>
        </p:nvSpPr>
        <p:spPr>
          <a:xfrm>
            <a:off x="494030" y="5262245"/>
            <a:ext cx="204470" cy="23495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菱形 72"/>
          <p:cNvSpPr/>
          <p:nvPr/>
        </p:nvSpPr>
        <p:spPr>
          <a:xfrm>
            <a:off x="494030" y="5652135"/>
            <a:ext cx="204470" cy="23495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290320" y="6306185"/>
            <a:ext cx="835025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94640" y="632333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设备</a:t>
            </a:r>
            <a:r>
              <a:rPr lang="zh-CN" altLang="en-US" sz="1600"/>
              <a:t>位置</a:t>
            </a:r>
            <a:endParaRPr lang="zh-CN" altLang="en-US" sz="1600"/>
          </a:p>
        </p:txBody>
      </p:sp>
      <p:sp>
        <p:nvSpPr>
          <p:cNvPr id="76" name="矩形 75"/>
          <p:cNvSpPr/>
          <p:nvPr/>
        </p:nvSpPr>
        <p:spPr>
          <a:xfrm>
            <a:off x="2851785" y="6306185"/>
            <a:ext cx="835025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149475" y="633222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时间</a:t>
            </a:r>
            <a:endParaRPr lang="zh-CN" altLang="en-US" sz="160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2461895"/>
            <a:ext cx="2219325" cy="1308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88335" y="3358515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（时间按年份选择，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如：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2018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柱形图中显示所选年份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1~12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月的雷击次数）</a:t>
            </a:r>
            <a:endParaRPr lang="zh-CN" altLang="en-US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1785" y="5804535"/>
            <a:ext cx="257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（时间按月份选择，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如：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2018-1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对当月的各报警次数显示）</a:t>
            </a:r>
            <a:endParaRPr lang="zh-CN" altLang="en-US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80510" y="1584960"/>
            <a:ext cx="3670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在没有明确选择定位信息时，默认显示中国地图版图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700530"/>
            <a:ext cx="9744075" cy="4928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8840" y="508000"/>
            <a:ext cx="32702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、标注红色位置增加设备图片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、将图标与文字对齐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、调整底色与主界面风格一致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267075"/>
            <a:ext cx="398145" cy="324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668395"/>
            <a:ext cx="398145" cy="324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4020" y="2493010"/>
            <a:ext cx="2903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（提供透明底色的设备图片）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3660" y="4220845"/>
            <a:ext cx="2126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（左侧控制栏做成隐藏式的）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6090" y="258445"/>
            <a:ext cx="114992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、历史数据，以列表方式展示；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、对数据保存要求，不是把所有接收到的数据都进行保存；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、而是根据接收的数据</a:t>
            </a:r>
            <a:r>
              <a:rPr lang="en-US" altLang="zh-CN"/>
              <a:t>   </a:t>
            </a:r>
            <a:r>
              <a:rPr lang="zh-CN" altLang="en-US">
                <a:highlight>
                  <a:srgbClr val="FFFF00"/>
                </a:highlight>
              </a:rPr>
              <a:t>02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01 00 00 01 66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相同设备识别码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</a:rPr>
              <a:t>02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下，如何本次接收的数据（</a:t>
            </a:r>
            <a:r>
              <a:rPr lang="zh-CN" altLang="en-US">
                <a:solidFill>
                  <a:srgbClr val="FF0000"/>
                </a:solidFill>
              </a:rPr>
              <a:t>01 00 00 01 66</a:t>
            </a:r>
            <a:r>
              <a:rPr lang="zh-CN" altLang="en-US">
                <a:solidFill>
                  <a:schemeClr val="tx1"/>
                </a:solidFill>
              </a:rPr>
              <a:t>）与上次保存的数据不同，则记录改数据并保存到数据库，如接收的数据与上次保存的数据相同，则丢弃该数据。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、添加一栏设备描述。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、文字对齐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2288540"/>
            <a:ext cx="8738235" cy="442404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728210" y="2780665"/>
            <a:ext cx="1045210" cy="2965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51855" y="263652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（增加报警信息筛选项或者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做成分页形式）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28025" y="2853055"/>
            <a:ext cx="2903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（更新日期改名为故障发生时间）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6260" y="49720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考虑增加报文过滤处理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1360" y="1073150"/>
            <a:ext cx="987679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68 </a:t>
            </a:r>
            <a:r>
              <a:rPr lang="en-US" sz="2000" b="1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06 06</a:t>
            </a:r>
            <a:r>
              <a:rPr lang="en-US" sz="2000" b="1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68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0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0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0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01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13</a:t>
            </a:r>
            <a:r>
              <a:rPr lang="en-US" sz="2000" b="1">
                <a:solidFill>
                  <a:srgbClr val="7E7E7E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2000" b="1">
                <a:solidFill>
                  <a:srgbClr val="1C981C"/>
                </a:solidFill>
                <a:latin typeface="Calibri" panose="020F0502020204030204" charset="0"/>
                <a:ea typeface="宋体" panose="02010600030101010101" pitchFamily="2" charset="-122"/>
              </a:rPr>
              <a:t>DE 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16</a:t>
            </a:r>
            <a:r>
              <a:rPr lang="en-US" sz="2000" b="1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68 06 </a:t>
            </a:r>
            <a:r>
              <a:rPr lang="en-US" sz="2000" b="1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06</a:t>
            </a:r>
            <a:r>
              <a:rPr lang="en-US" sz="2000" b="1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：固定格式，</a:t>
            </a:r>
            <a:r>
              <a:rPr lang="en-US" altLang="zh-CN" sz="2000" b="1">
                <a:latin typeface="Calibri" panose="020F0502020204030204" charset="0"/>
                <a:ea typeface="宋体" panose="02010600030101010101" pitchFamily="2" charset="-122"/>
              </a:rPr>
              <a:t>06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代表帧长（即帧头之后到校验和之前的字节数）</a:t>
            </a:r>
            <a:endParaRPr lang="zh-CN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68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：安装地址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（用于区分子账号）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0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：链路地址为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02</a:t>
            </a:r>
            <a:endParaRPr lang="en-US" sz="20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00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空开状态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endParaRPr lang="en-US" sz="2000" b="1">
              <a:solidFill>
                <a:srgbClr val="FFC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sz="2000" b="1">
                <a:solidFill>
                  <a:srgbClr val="FFC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01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：裂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化状态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sz="2000" b="1">
                <a:solidFill>
                  <a:srgbClr val="92D050"/>
                </a:solidFill>
                <a:latin typeface="Calibri" panose="020F0502020204030204" charset="0"/>
                <a:ea typeface="宋体" panose="02010600030101010101" pitchFamily="2" charset="-122"/>
              </a:rPr>
              <a:t>00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雷击状态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sz="2000" b="1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01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接地状态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sz="2000" b="1">
                <a:solidFill>
                  <a:srgbClr val="00B0F0"/>
                </a:solidFill>
                <a:latin typeface="Calibri" panose="020F0502020204030204" charset="0"/>
                <a:ea typeface="宋体" panose="02010600030101010101" pitchFamily="2" charset="-122"/>
              </a:rPr>
              <a:t>13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雷击次数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sz="2000" b="1">
                <a:solidFill>
                  <a:srgbClr val="1C981C"/>
                </a:solidFill>
                <a:latin typeface="Calibri" panose="020F0502020204030204" charset="0"/>
                <a:ea typeface="宋体" panose="02010600030101010101" pitchFamily="2" charset="-122"/>
              </a:rPr>
              <a:t>DE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：校验和，计算方式，第二个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68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之后到校验和之前所有字节相加，再模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256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得到；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16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：结束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78840" y="508000"/>
            <a:ext cx="3727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、将用户管理中的地图挪至主界面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、地图无法正常显示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196975"/>
            <a:ext cx="9896475" cy="5013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11675" y="5228590"/>
            <a:ext cx="2903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（保留地图显示以及固定地图显示位置）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03745" y="4868545"/>
            <a:ext cx="2903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（显示内容以分页的方式实现）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48115" y="10528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（在删除记录时，弹出对话框，让用户再次确认自己的操作，防止误操作）</a:t>
            </a:r>
            <a:endParaRPr 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6100" y="202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用户管理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46100" y="651510"/>
            <a:ext cx="101688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b="0">
                <a:solidFill>
                  <a:srgbClr val="000000"/>
                </a:solidFill>
              </a:rPr>
              <a:t>3.1、由一个母账号管理各个</a:t>
            </a:r>
            <a:r>
              <a:rPr b="0">
                <a:solidFill>
                  <a:srgbClr val="000000"/>
                </a:solidFill>
              </a:rPr>
              <a:t>子账号，母账号有权限修改或者查看子账号信息，子账号没有权限查看母账号，以及其他子账号，子账号下不在需要创建子账号。</a:t>
            </a:r>
            <a:endParaRPr b="0">
              <a:solidFill>
                <a:srgbClr val="000000"/>
              </a:solidFill>
            </a:endParaRPr>
          </a:p>
          <a:p>
            <a:pPr indent="266700"/>
            <a:r>
              <a:rPr b="0">
                <a:solidFill>
                  <a:srgbClr val="000000"/>
                </a:solidFill>
              </a:rPr>
              <a:t>3.2、在创建子账号时，应可以同时更改子账号对应的客户名称，或左上角添加一张图片（公司LOG及名称的图片</a:t>
            </a:r>
            <a:r>
              <a:rPr b="0">
                <a:solidFill>
                  <a:srgbClr val="000000"/>
                </a:solidFill>
              </a:rPr>
              <a:t>）。</a:t>
            </a:r>
            <a:endParaRPr b="0">
              <a:solidFill>
                <a:srgbClr val="000000"/>
              </a:solidFill>
            </a:endParaRPr>
          </a:p>
          <a:p>
            <a:pPr indent="266700"/>
            <a:r>
              <a:rPr b="0">
                <a:solidFill>
                  <a:srgbClr val="000000"/>
                </a:solidFill>
              </a:rPr>
              <a:t>3.3、子账号自己</a:t>
            </a:r>
            <a:r>
              <a:rPr>
                <a:solidFill>
                  <a:srgbClr val="000000"/>
                </a:solidFill>
              </a:rPr>
              <a:t>管理智能防</a:t>
            </a:r>
            <a:r>
              <a:rPr b="0">
                <a:solidFill>
                  <a:srgbClr val="000000"/>
                </a:solidFill>
              </a:rPr>
              <a:t>雷模块信息，能够自己添加、更改、删除模块信息，子账号添加模块时。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2485390"/>
            <a:ext cx="8228965" cy="405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演示</Application>
  <PresentationFormat>宽屏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Saber</cp:lastModifiedBy>
  <cp:revision>36</cp:revision>
  <dcterms:created xsi:type="dcterms:W3CDTF">2021-05-26T01:44:00Z</dcterms:created>
  <dcterms:modified xsi:type="dcterms:W3CDTF">2021-11-01T12:19:43Z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1C5D687C8D6D4F51B0D1B56F08B9F2F9</vt:lpwstr>
  </property>
  <property fmtid="{D5CDD505-2E9C-101B-9397-08002B2CF9AE}" pid="3" name="KSOProductBuildVer">
    <vt:lpwstr>2052-11.1.0.10938</vt:lpwstr>
  </property>
</Properties>
</file>