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 id="257"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9" d="100"/>
          <a:sy n="129" d="100"/>
        </p:scale>
        <p:origin x="-186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ivanliu:Google%20Drive:Melbourne%20Datathon:Melbourne_Datathon:ivan%20is%20a%20tomato%20sause:measures_dimens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barChart>
        <c:barDir val="col"/>
        <c:grouping val="clustered"/>
        <c:varyColors val="0"/>
        <c:ser>
          <c:idx val="0"/>
          <c:order val="0"/>
          <c:tx>
            <c:strRef>
              <c:f>Sheet2!$Q$14</c:f>
              <c:strCache>
                <c:ptCount val="1"/>
                <c:pt idx="0">
                  <c:v># Account</c:v>
                </c:pt>
              </c:strCache>
            </c:strRef>
          </c:tx>
          <c:invertIfNegative val="0"/>
          <c:cat>
            <c:strRef>
              <c:f>Sheet2!$P$15:$P$23</c:f>
              <c:strCache>
                <c:ptCount val="9"/>
                <c:pt idx="0">
                  <c:v>1. Large Gambling Group or Business</c:v>
                </c:pt>
                <c:pt idx="1">
                  <c:v>2. Small Casual Group</c:v>
                </c:pt>
                <c:pt idx="2">
                  <c:v>3. Professional gambler</c:v>
                </c:pt>
                <c:pt idx="3">
                  <c:v>4. Strategy Driven Gambler</c:v>
                </c:pt>
                <c:pt idx="4">
                  <c:v>5. Opportunism</c:v>
                </c:pt>
                <c:pt idx="5">
                  <c:v>6. Frequent Gambler</c:v>
                </c:pt>
                <c:pt idx="6">
                  <c:v>7. Casual Entertainer</c:v>
                </c:pt>
                <c:pt idx="7">
                  <c:v>8. Event Focused Player</c:v>
                </c:pt>
                <c:pt idx="8">
                  <c:v>9. Try Person</c:v>
                </c:pt>
              </c:strCache>
            </c:strRef>
          </c:cat>
          <c:val>
            <c:numRef>
              <c:f>Sheet2!$Q$15:$Q$23</c:f>
              <c:numCache>
                <c:formatCode>0%</c:formatCode>
                <c:ptCount val="9"/>
                <c:pt idx="0">
                  <c:v>0.0240774291980547</c:v>
                </c:pt>
                <c:pt idx="1">
                  <c:v>0.00934490321350243</c:v>
                </c:pt>
                <c:pt idx="2">
                  <c:v>0.136311623915324</c:v>
                </c:pt>
                <c:pt idx="3">
                  <c:v>0.0790025746161915</c:v>
                </c:pt>
                <c:pt idx="4">
                  <c:v>0.04252884523696</c:v>
                </c:pt>
                <c:pt idx="5">
                  <c:v>0.157909793077143</c:v>
                </c:pt>
                <c:pt idx="6">
                  <c:v>0.283493849527987</c:v>
                </c:pt>
                <c:pt idx="7">
                  <c:v>0.0618861447506436</c:v>
                </c:pt>
                <c:pt idx="8">
                  <c:v>0.205444836464194</c:v>
                </c:pt>
              </c:numCache>
            </c:numRef>
          </c:val>
        </c:ser>
        <c:dLbls>
          <c:showLegendKey val="0"/>
          <c:showVal val="0"/>
          <c:showCatName val="0"/>
          <c:showSerName val="0"/>
          <c:showPercent val="0"/>
          <c:showBubbleSize val="0"/>
        </c:dLbls>
        <c:gapWidth val="150"/>
        <c:axId val="-2094049160"/>
        <c:axId val="-2094479960"/>
      </c:barChart>
      <c:lineChart>
        <c:grouping val="standard"/>
        <c:varyColors val="0"/>
        <c:ser>
          <c:idx val="1"/>
          <c:order val="1"/>
          <c:tx>
            <c:strRef>
              <c:f>Sheet2!$R$14</c:f>
              <c:strCache>
                <c:ptCount val="1"/>
                <c:pt idx="0">
                  <c:v>Transactions</c:v>
                </c:pt>
              </c:strCache>
            </c:strRef>
          </c:tx>
          <c:marker>
            <c:symbol val="none"/>
          </c:marker>
          <c:cat>
            <c:strRef>
              <c:f>Sheet2!$P$15:$P$23</c:f>
              <c:strCache>
                <c:ptCount val="9"/>
                <c:pt idx="0">
                  <c:v>1. Large Gambling Group or Business</c:v>
                </c:pt>
                <c:pt idx="1">
                  <c:v>2. Small Casual Group</c:v>
                </c:pt>
                <c:pt idx="2">
                  <c:v>3. Professional gambler</c:v>
                </c:pt>
                <c:pt idx="3">
                  <c:v>4. Strategy Driven Gambler</c:v>
                </c:pt>
                <c:pt idx="4">
                  <c:v>5. Opportunism</c:v>
                </c:pt>
                <c:pt idx="5">
                  <c:v>6. Frequent Gambler</c:v>
                </c:pt>
                <c:pt idx="6">
                  <c:v>7. Casual Entertainer</c:v>
                </c:pt>
                <c:pt idx="7">
                  <c:v>8. Event Focused Player</c:v>
                </c:pt>
                <c:pt idx="8">
                  <c:v>9. Try Person</c:v>
                </c:pt>
              </c:strCache>
            </c:strRef>
          </c:cat>
          <c:val>
            <c:numRef>
              <c:f>Sheet2!$R$15:$R$23</c:f>
              <c:numCache>
                <c:formatCode>0%</c:formatCode>
                <c:ptCount val="9"/>
                <c:pt idx="0">
                  <c:v>0.513562368559985</c:v>
                </c:pt>
                <c:pt idx="1">
                  <c:v>0.0770354175725223</c:v>
                </c:pt>
                <c:pt idx="2">
                  <c:v>0.227605357193789</c:v>
                </c:pt>
                <c:pt idx="3">
                  <c:v>0.0920424985258927</c:v>
                </c:pt>
                <c:pt idx="4">
                  <c:v>0.0421498624263601</c:v>
                </c:pt>
                <c:pt idx="5">
                  <c:v>0.0205778383912819</c:v>
                </c:pt>
                <c:pt idx="6">
                  <c:v>0.0243683166772313</c:v>
                </c:pt>
                <c:pt idx="7">
                  <c:v>0.000845756288311508</c:v>
                </c:pt>
                <c:pt idx="8">
                  <c:v>0.00181258436462632</c:v>
                </c:pt>
              </c:numCache>
            </c:numRef>
          </c:val>
          <c:smooth val="0"/>
        </c:ser>
        <c:ser>
          <c:idx val="2"/>
          <c:order val="2"/>
          <c:tx>
            <c:strRef>
              <c:f>Sheet2!$S$14</c:f>
              <c:strCache>
                <c:ptCount val="1"/>
                <c:pt idx="0">
                  <c:v>Transaction amounts</c:v>
                </c:pt>
              </c:strCache>
            </c:strRef>
          </c:tx>
          <c:marker>
            <c:symbol val="none"/>
          </c:marker>
          <c:cat>
            <c:strRef>
              <c:f>Sheet2!$P$15:$P$23</c:f>
              <c:strCache>
                <c:ptCount val="9"/>
                <c:pt idx="0">
                  <c:v>1. Large Gambling Group or Business</c:v>
                </c:pt>
                <c:pt idx="1">
                  <c:v>2. Small Casual Group</c:v>
                </c:pt>
                <c:pt idx="2">
                  <c:v>3. Professional gambler</c:v>
                </c:pt>
                <c:pt idx="3">
                  <c:v>4. Strategy Driven Gambler</c:v>
                </c:pt>
                <c:pt idx="4">
                  <c:v>5. Opportunism</c:v>
                </c:pt>
                <c:pt idx="5">
                  <c:v>6. Frequent Gambler</c:v>
                </c:pt>
                <c:pt idx="6">
                  <c:v>7. Casual Entertainer</c:v>
                </c:pt>
                <c:pt idx="7">
                  <c:v>8. Event Focused Player</c:v>
                </c:pt>
                <c:pt idx="8">
                  <c:v>9. Try Person</c:v>
                </c:pt>
              </c:strCache>
            </c:strRef>
          </c:cat>
          <c:val>
            <c:numRef>
              <c:f>Sheet2!$S$15:$S$23</c:f>
              <c:numCache>
                <c:formatCode>0%</c:formatCode>
                <c:ptCount val="9"/>
                <c:pt idx="0">
                  <c:v>0.954067732811621</c:v>
                </c:pt>
                <c:pt idx="1">
                  <c:v>0.000993976896900801</c:v>
                </c:pt>
                <c:pt idx="2">
                  <c:v>0.0413083258250457</c:v>
                </c:pt>
                <c:pt idx="3">
                  <c:v>0.00209948249786384</c:v>
                </c:pt>
                <c:pt idx="4">
                  <c:v>0.000250013012194118</c:v>
                </c:pt>
                <c:pt idx="5">
                  <c:v>0.000972134582420621</c:v>
                </c:pt>
                <c:pt idx="6">
                  <c:v>0.000220988712438251</c:v>
                </c:pt>
                <c:pt idx="7">
                  <c:v>6.7881530985778E-5</c:v>
                </c:pt>
                <c:pt idx="8">
                  <c:v>1.94641305301388E-5</c:v>
                </c:pt>
              </c:numCache>
            </c:numRef>
          </c:val>
          <c:smooth val="0"/>
        </c:ser>
        <c:dLbls>
          <c:showLegendKey val="0"/>
          <c:showVal val="0"/>
          <c:showCatName val="0"/>
          <c:showSerName val="0"/>
          <c:showPercent val="0"/>
          <c:showBubbleSize val="0"/>
        </c:dLbls>
        <c:marker val="1"/>
        <c:smooth val="0"/>
        <c:axId val="-2083983176"/>
        <c:axId val="-2094683480"/>
      </c:lineChart>
      <c:catAx>
        <c:axId val="-2094049160"/>
        <c:scaling>
          <c:orientation val="minMax"/>
        </c:scaling>
        <c:delete val="0"/>
        <c:axPos val="b"/>
        <c:majorTickMark val="out"/>
        <c:minorTickMark val="none"/>
        <c:tickLblPos val="nextTo"/>
        <c:crossAx val="-2094479960"/>
        <c:crosses val="autoZero"/>
        <c:auto val="1"/>
        <c:lblAlgn val="ctr"/>
        <c:lblOffset val="100"/>
        <c:noMultiLvlLbl val="0"/>
      </c:catAx>
      <c:valAx>
        <c:axId val="-2094479960"/>
        <c:scaling>
          <c:orientation val="minMax"/>
        </c:scaling>
        <c:delete val="0"/>
        <c:axPos val="l"/>
        <c:numFmt formatCode="0%" sourceLinked="1"/>
        <c:majorTickMark val="out"/>
        <c:minorTickMark val="none"/>
        <c:tickLblPos val="nextTo"/>
        <c:crossAx val="-2094049160"/>
        <c:crosses val="autoZero"/>
        <c:crossBetween val="between"/>
      </c:valAx>
      <c:valAx>
        <c:axId val="-2094683480"/>
        <c:scaling>
          <c:orientation val="minMax"/>
        </c:scaling>
        <c:delete val="0"/>
        <c:axPos val="r"/>
        <c:numFmt formatCode="0%" sourceLinked="1"/>
        <c:majorTickMark val="out"/>
        <c:minorTickMark val="none"/>
        <c:tickLblPos val="nextTo"/>
        <c:crossAx val="-2083983176"/>
        <c:crosses val="max"/>
        <c:crossBetween val="between"/>
      </c:valAx>
      <c:catAx>
        <c:axId val="-2083983176"/>
        <c:scaling>
          <c:orientation val="minMax"/>
        </c:scaling>
        <c:delete val="1"/>
        <c:axPos val="b"/>
        <c:majorTickMark val="out"/>
        <c:minorTickMark val="none"/>
        <c:tickLblPos val="nextTo"/>
        <c:crossAx val="-2094683480"/>
        <c:crosses val="autoZero"/>
        <c:auto val="1"/>
        <c:lblAlgn val="ctr"/>
        <c:lblOffset val="100"/>
        <c:noMultiLvlLbl val="0"/>
      </c:catAx>
    </c:plotArea>
    <c:legend>
      <c:legendPos val="b"/>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3412062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334473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66793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363500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DA710146-507A-6444-9B2C-489BD3E9AAA7}" type="datetimeFigureOut">
              <a:rPr lang="en-US" smtClean="0"/>
              <a:t>21/10/15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41755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DA710146-507A-6444-9B2C-489BD3E9AAA7}" type="datetimeFigureOut">
              <a:rPr lang="en-US" smtClean="0"/>
              <a:t>21/10/15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073049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DA710146-507A-6444-9B2C-489BD3E9AAA7}" type="datetimeFigureOut">
              <a:rPr lang="en-US" smtClean="0"/>
              <a:t>21/10/15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10205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DA710146-507A-6444-9B2C-489BD3E9AAA7}" type="datetimeFigureOut">
              <a:rPr lang="en-US" smtClean="0"/>
              <a:t>21/10/15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200263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10146-507A-6444-9B2C-489BD3E9AAA7}" type="datetimeFigureOut">
              <a:rPr lang="en-US" smtClean="0"/>
              <a:t>21/10/15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148031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A710146-507A-6444-9B2C-489BD3E9AAA7}" type="datetimeFigureOut">
              <a:rPr lang="en-US" smtClean="0"/>
              <a:t>21/10/15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352644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A710146-507A-6444-9B2C-489BD3E9AAA7}" type="datetimeFigureOut">
              <a:rPr lang="en-US" smtClean="0"/>
              <a:t>21/10/15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79C40-97CD-8545-A4E1-26EE9FD3056E}" type="slidenum">
              <a:rPr lang="en-US" smtClean="0"/>
              <a:t>‹#›</a:t>
            </a:fld>
            <a:endParaRPr lang="en-US"/>
          </a:p>
        </p:txBody>
      </p:sp>
    </p:spTree>
    <p:extLst>
      <p:ext uri="{BB962C8B-B14F-4D97-AF65-F5344CB8AC3E}">
        <p14:creationId xmlns:p14="http://schemas.microsoft.com/office/powerpoint/2010/main" val="17237385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10146-507A-6444-9B2C-489BD3E9AAA7}" type="datetimeFigureOut">
              <a:rPr lang="en-US" smtClean="0"/>
              <a:t>21/10/15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679C40-97CD-8545-A4E1-26EE9FD3056E}" type="slidenum">
              <a:rPr lang="en-US" smtClean="0"/>
              <a:t>‹#›</a:t>
            </a:fld>
            <a:endParaRPr lang="en-US"/>
          </a:p>
        </p:txBody>
      </p:sp>
    </p:spTree>
    <p:extLst>
      <p:ext uri="{BB962C8B-B14F-4D97-AF65-F5344CB8AC3E}">
        <p14:creationId xmlns:p14="http://schemas.microsoft.com/office/powerpoint/2010/main" val="1083504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4600" y="1664572"/>
            <a:ext cx="7537990" cy="4524315"/>
          </a:xfrm>
          <a:prstGeom prst="rect">
            <a:avLst/>
          </a:prstGeom>
          <a:noFill/>
        </p:spPr>
        <p:txBody>
          <a:bodyPr wrap="square" rtlCol="0">
            <a:spAutoFit/>
          </a:bodyPr>
          <a:lstStyle/>
          <a:p>
            <a:r>
              <a:rPr lang="en-AU" sz="9600" dirty="0" err="1" smtClean="0">
                <a:solidFill>
                  <a:schemeClr val="bg1">
                    <a:lumMod val="50000"/>
                  </a:schemeClr>
                </a:solidFill>
              </a:rPr>
              <a:t>R</a:t>
            </a:r>
            <a:r>
              <a:rPr lang="en-AU" sz="5400" dirty="0" err="1" smtClean="0">
                <a:solidFill>
                  <a:schemeClr val="bg1">
                    <a:lumMod val="50000"/>
                  </a:schemeClr>
                </a:solidFill>
              </a:rPr>
              <a:t>ecency</a:t>
            </a:r>
            <a:endParaRPr lang="en-AU" sz="5400" dirty="0" smtClean="0">
              <a:solidFill>
                <a:schemeClr val="bg1">
                  <a:lumMod val="50000"/>
                </a:schemeClr>
              </a:solidFill>
            </a:endParaRPr>
          </a:p>
          <a:p>
            <a:r>
              <a:rPr lang="en-AU" sz="9600" dirty="0" smtClean="0">
                <a:solidFill>
                  <a:schemeClr val="bg1">
                    <a:lumMod val="50000"/>
                  </a:schemeClr>
                </a:solidFill>
              </a:rPr>
              <a:t>F</a:t>
            </a:r>
            <a:r>
              <a:rPr lang="en-AU" sz="5400" dirty="0" smtClean="0">
                <a:solidFill>
                  <a:schemeClr val="bg1">
                    <a:lumMod val="50000"/>
                  </a:schemeClr>
                </a:solidFill>
              </a:rPr>
              <a:t>requency</a:t>
            </a:r>
          </a:p>
          <a:p>
            <a:r>
              <a:rPr lang="en-AU" sz="9600" dirty="0" smtClean="0">
                <a:solidFill>
                  <a:schemeClr val="bg1">
                    <a:lumMod val="50000"/>
                  </a:schemeClr>
                </a:solidFill>
              </a:rPr>
              <a:t>M</a:t>
            </a:r>
            <a:r>
              <a:rPr lang="en-AU" sz="5400" dirty="0" smtClean="0">
                <a:solidFill>
                  <a:schemeClr val="bg1">
                    <a:lumMod val="50000"/>
                  </a:schemeClr>
                </a:solidFill>
              </a:rPr>
              <a:t>onetary</a:t>
            </a:r>
            <a:endParaRPr lang="en-AU" dirty="0">
              <a:solidFill>
                <a:schemeClr val="bg1">
                  <a:lumMod val="50000"/>
                </a:schemeClr>
              </a:solidFill>
            </a:endParaRPr>
          </a:p>
        </p:txBody>
      </p:sp>
    </p:spTree>
    <p:extLst>
      <p:ext uri="{BB962C8B-B14F-4D97-AF65-F5344CB8AC3E}">
        <p14:creationId xmlns:p14="http://schemas.microsoft.com/office/powerpoint/2010/main" val="389722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27283467"/>
              </p:ext>
            </p:extLst>
          </p:nvPr>
        </p:nvGraphicFramePr>
        <p:xfrm>
          <a:off x="685450" y="2921207"/>
          <a:ext cx="7556500" cy="2336800"/>
        </p:xfrm>
        <a:graphic>
          <a:graphicData uri="http://schemas.openxmlformats.org/drawingml/2006/table">
            <a:tbl>
              <a:tblPr/>
              <a:tblGrid>
                <a:gridCol w="1079500"/>
                <a:gridCol w="1079500"/>
                <a:gridCol w="1079500"/>
                <a:gridCol w="1079500"/>
                <a:gridCol w="1079500"/>
                <a:gridCol w="1079500"/>
                <a:gridCol w="1079500"/>
              </a:tblGrid>
              <a:tr h="292100">
                <a:tc>
                  <a:txBody>
                    <a:bodyPr/>
                    <a:lstStyle/>
                    <a:p>
                      <a:pPr algn="l" fontAlgn="ctr"/>
                      <a:endParaRPr lang="en-US" sz="1200" b="0" i="0" u="none" strike="noStrike">
                        <a:solidFill>
                          <a:srgbClr val="000000"/>
                        </a:solidFill>
                        <a:effectLst/>
                        <a:latin typeface="Calibri"/>
                      </a:endParaRPr>
                    </a:p>
                  </a:txBody>
                  <a:tcPr marL="12700" marR="12700" marT="1270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6">
                  <a:txBody>
                    <a:bodyPr/>
                    <a:lstStyle/>
                    <a:p>
                      <a:pPr algn="ctr" fontAlgn="ctr"/>
                      <a:r>
                        <a:rPr lang="en-US" sz="1200" b="1" i="0" u="none" strike="noStrike" dirty="0">
                          <a:solidFill>
                            <a:srgbClr val="FFFFFF"/>
                          </a:solidFill>
                          <a:effectLst/>
                          <a:latin typeface="Calibri"/>
                        </a:rPr>
                        <a:t>Average Spend Bands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2100">
                <a:tc>
                  <a:txBody>
                    <a:bodyPr/>
                    <a:lstStyle/>
                    <a:p>
                      <a:pPr algn="l" fontAlgn="ctr"/>
                      <a:r>
                        <a:rPr lang="en-US" sz="1200" b="1" i="0" u="none" strike="noStrike" dirty="0" smtClean="0">
                          <a:solidFill>
                            <a:srgbClr val="FFFFFF"/>
                          </a:solidFill>
                          <a:effectLst/>
                          <a:latin typeface="Calibri"/>
                        </a:rPr>
                        <a:t>Bets Bands</a:t>
                      </a:r>
                      <a:endParaRPr lang="en-US" sz="1200" b="1" i="0" u="none" strike="noStrike" dirty="0">
                        <a:solidFill>
                          <a:srgbClr val="FFFFFF"/>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fontAlgn="ctr"/>
                      <a:r>
                        <a:rPr lang="en-US" sz="1200" b="0" i="0" u="none" strike="noStrike" dirty="0">
                          <a:solidFill>
                            <a:srgbClr val="000000"/>
                          </a:solidFill>
                          <a:effectLst/>
                          <a:latin typeface="Calibri"/>
                        </a:rPr>
                        <a:t>&lt;=$20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$21 to $45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$46 to $100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$101 to $290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$291 to $1000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&gt;$1000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r>
              <a:tr h="292100">
                <a:tc>
                  <a:txBody>
                    <a:bodyPr/>
                    <a:lstStyle/>
                    <a:p>
                      <a:pPr algn="l" fontAlgn="ctr"/>
                      <a:r>
                        <a:rPr lang="sv-SE" sz="1200" b="0" i="0" u="none" strike="noStrike" dirty="0">
                          <a:solidFill>
                            <a:srgbClr val="000000"/>
                          </a:solidFill>
                          <a:effectLst/>
                          <a:latin typeface="Calibri"/>
                        </a:rPr>
                        <a:t>&lt;= 2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a:solidFill>
                            <a:srgbClr val="000000"/>
                          </a:solidFill>
                          <a:effectLst/>
                          <a:latin typeface="Calibri"/>
                        </a:rPr>
                        <a:t>9. Try person</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8. Event focused player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hMerge="1">
                  <a:txBody>
                    <a:bodyPr/>
                    <a:lstStyle/>
                    <a:p>
                      <a:endParaRPr lang="en-US"/>
                    </a:p>
                  </a:txBody>
                  <a:tcPr/>
                </a:tc>
                <a:tc h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3 </a:t>
                      </a:r>
                      <a:r>
                        <a:rPr lang="sv-SE" sz="1200" b="0" i="0" u="none" strike="noStrike" dirty="0" err="1">
                          <a:solidFill>
                            <a:srgbClr val="000000"/>
                          </a:solidFill>
                          <a:effectLst/>
                          <a:latin typeface="Calibri"/>
                        </a:rPr>
                        <a:t>to</a:t>
                      </a:r>
                      <a:r>
                        <a:rPr lang="sv-SE" sz="1200" b="0" i="0" u="none" strike="noStrike" dirty="0">
                          <a:solidFill>
                            <a:srgbClr val="000000"/>
                          </a:solidFill>
                          <a:effectLst/>
                          <a:latin typeface="Calibri"/>
                        </a:rPr>
                        <a:t> 9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3">
                  <a:txBody>
                    <a:bodyPr/>
                    <a:lstStyle/>
                    <a:p>
                      <a:pPr algn="ctr" fontAlgn="ctr"/>
                      <a:r>
                        <a:rPr lang="en-US" sz="1200" b="0" i="0" u="none" strike="noStrike">
                          <a:solidFill>
                            <a:srgbClr val="000000"/>
                          </a:solidFill>
                          <a:effectLst/>
                          <a:latin typeface="Calibri"/>
                        </a:rPr>
                        <a:t>7. Casual entertainer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6. Frequent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a:txBody>
                    <a:bodyPr/>
                    <a:lstStyle/>
                    <a:p>
                      <a:pPr algn="ctr" fontAlgn="ctr"/>
                      <a:r>
                        <a:rPr lang="en-US" sz="1200" b="0" i="0" u="none" strike="noStrike">
                          <a:solidFill>
                            <a:srgbClr val="000000"/>
                          </a:solidFill>
                          <a:effectLst/>
                          <a:latin typeface="Calibri"/>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4D79B"/>
                    </a:solidFill>
                  </a:tcPr>
                </a:tc>
              </a:tr>
              <a:tr h="292100">
                <a:tc>
                  <a:txBody>
                    <a:bodyPr/>
                    <a:lstStyle/>
                    <a:p>
                      <a:pPr algn="l" fontAlgn="ctr"/>
                      <a:r>
                        <a:rPr lang="sv-SE" sz="1200" b="0" i="0" u="none" strike="noStrike">
                          <a:solidFill>
                            <a:srgbClr val="000000"/>
                          </a:solidFill>
                          <a:effectLst/>
                          <a:latin typeface="Calibri"/>
                        </a:rPr>
                        <a:t>10 to 50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51 to 100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2">
                  <a:txBody>
                    <a:bodyPr/>
                    <a:lstStyle/>
                    <a:p>
                      <a:pPr algn="ctr" fontAlgn="ctr"/>
                      <a:r>
                        <a:rPr lang="en-US" sz="1200" b="0" i="0" u="none" strike="noStrike">
                          <a:solidFill>
                            <a:srgbClr val="000000"/>
                          </a:solidFill>
                          <a:effectLst/>
                          <a:latin typeface="Calibri"/>
                        </a:rPr>
                        <a:t>5. Opportunism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4. Strategy driven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3. Professional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101 to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&gt;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dirty="0">
                          <a:solidFill>
                            <a:srgbClr val="000000"/>
                          </a:solidFill>
                          <a:effectLst/>
                          <a:latin typeface="Calibri"/>
                        </a:rPr>
                        <a:t>2. Small casual groups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1. Large gambling group / business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r>
            </a:tbl>
          </a:graphicData>
        </a:graphic>
      </p:graphicFrame>
      <p:sp>
        <p:nvSpPr>
          <p:cNvPr id="5" name="TextBox 4"/>
          <p:cNvSpPr txBox="1"/>
          <p:nvPr/>
        </p:nvSpPr>
        <p:spPr>
          <a:xfrm>
            <a:off x="1005015" y="2066880"/>
            <a:ext cx="7149769" cy="561692"/>
          </a:xfrm>
          <a:prstGeom prst="rect">
            <a:avLst/>
          </a:prstGeom>
          <a:noFill/>
        </p:spPr>
        <p:txBody>
          <a:bodyPr wrap="square" rtlCol="0">
            <a:spAutoFit/>
          </a:bodyPr>
          <a:lstStyle/>
          <a:p>
            <a:pPr algn="ctr">
              <a:spcAft>
                <a:spcPts val="300"/>
              </a:spcAft>
            </a:pPr>
            <a:r>
              <a:rPr lang="en-AU" sz="1400" b="1" i="1" dirty="0" err="1"/>
              <a:t>Recency</a:t>
            </a:r>
            <a:endParaRPr lang="en-AU" sz="1400" b="1" i="1" dirty="0"/>
          </a:p>
          <a:p>
            <a:pPr algn="ctr"/>
            <a:r>
              <a:rPr lang="en-AU" sz="1400" dirty="0" smtClean="0">
                <a:solidFill>
                  <a:schemeClr val="bg1">
                    <a:lumMod val="50000"/>
                  </a:schemeClr>
                </a:solidFill>
              </a:rPr>
              <a:t>The </a:t>
            </a:r>
            <a:r>
              <a:rPr lang="en-AU" sz="1400" dirty="0" err="1" smtClean="0">
                <a:solidFill>
                  <a:schemeClr val="bg1">
                    <a:lumMod val="50000"/>
                  </a:schemeClr>
                </a:solidFill>
              </a:rPr>
              <a:t>BetFair</a:t>
            </a:r>
            <a:r>
              <a:rPr lang="en-AU" sz="1400" dirty="0" smtClean="0">
                <a:solidFill>
                  <a:schemeClr val="bg1">
                    <a:lumMod val="50000"/>
                  </a:schemeClr>
                </a:solidFill>
              </a:rPr>
              <a:t> </a:t>
            </a:r>
            <a:r>
              <a:rPr lang="en-AU" sz="1400" dirty="0" smtClean="0">
                <a:solidFill>
                  <a:schemeClr val="bg1">
                    <a:lumMod val="50000"/>
                  </a:schemeClr>
                </a:solidFill>
              </a:rPr>
              <a:t>RFM </a:t>
            </a:r>
            <a:r>
              <a:rPr lang="en-AU" sz="1400" dirty="0" smtClean="0">
                <a:solidFill>
                  <a:schemeClr val="bg1">
                    <a:lumMod val="50000"/>
                  </a:schemeClr>
                </a:solidFill>
              </a:rPr>
              <a:t>model has been built over </a:t>
            </a:r>
            <a:r>
              <a:rPr lang="en-AU" sz="1400" dirty="0" smtClean="0">
                <a:solidFill>
                  <a:schemeClr val="bg1">
                    <a:lumMod val="50000"/>
                  </a:schemeClr>
                </a:solidFill>
              </a:rPr>
              <a:t>3 months period</a:t>
            </a:r>
            <a:r>
              <a:rPr lang="en-AU" sz="1400" dirty="0" smtClean="0">
                <a:solidFill>
                  <a:schemeClr val="bg1">
                    <a:lumMod val="50000"/>
                  </a:schemeClr>
                </a:solidFill>
              </a:rPr>
              <a:t>. </a:t>
            </a:r>
          </a:p>
        </p:txBody>
      </p:sp>
      <p:sp>
        <p:nvSpPr>
          <p:cNvPr id="6" name="Oval 5"/>
          <p:cNvSpPr/>
          <p:nvPr/>
        </p:nvSpPr>
        <p:spPr>
          <a:xfrm>
            <a:off x="561968" y="3163916"/>
            <a:ext cx="1103607" cy="2181706"/>
          </a:xfrm>
          <a:prstGeom prst="ellipse">
            <a:avLst/>
          </a:prstGeom>
          <a:noFill/>
          <a:ln w="28575">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Oval 6"/>
          <p:cNvSpPr/>
          <p:nvPr/>
        </p:nvSpPr>
        <p:spPr>
          <a:xfrm rot="5400000">
            <a:off x="4695196" y="-68069"/>
            <a:ext cx="750463" cy="6537406"/>
          </a:xfrm>
          <a:prstGeom prst="ellipse">
            <a:avLst/>
          </a:prstGeom>
          <a:noFill/>
          <a:ln w="28575">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TextBox 7"/>
          <p:cNvSpPr txBox="1"/>
          <p:nvPr/>
        </p:nvSpPr>
        <p:spPr>
          <a:xfrm>
            <a:off x="4723388" y="5411606"/>
            <a:ext cx="3292027" cy="992579"/>
          </a:xfrm>
          <a:prstGeom prst="rect">
            <a:avLst/>
          </a:prstGeom>
          <a:noFill/>
        </p:spPr>
        <p:txBody>
          <a:bodyPr wrap="square" rtlCol="0" anchor="ctr">
            <a:spAutoFit/>
          </a:bodyPr>
          <a:lstStyle/>
          <a:p>
            <a:pPr algn="ctr">
              <a:spcAft>
                <a:spcPts val="300"/>
              </a:spcAft>
            </a:pPr>
            <a:r>
              <a:rPr lang="en-AU" sz="1400" b="1" i="1" dirty="0"/>
              <a:t>Monetary</a:t>
            </a:r>
          </a:p>
          <a:p>
            <a:pPr algn="ctr"/>
            <a:r>
              <a:rPr lang="en-AU" sz="1400" dirty="0" smtClean="0">
                <a:solidFill>
                  <a:schemeClr val="bg1">
                    <a:lumMod val="50000"/>
                  </a:schemeClr>
                </a:solidFill>
              </a:rPr>
              <a:t>Average </a:t>
            </a:r>
            <a:r>
              <a:rPr lang="en-AU" sz="1400" dirty="0" smtClean="0">
                <a:solidFill>
                  <a:schemeClr val="bg1">
                    <a:lumMod val="50000"/>
                  </a:schemeClr>
                </a:solidFill>
              </a:rPr>
              <a:t>Transaction Value </a:t>
            </a:r>
            <a:r>
              <a:rPr lang="en-AU" sz="1400" dirty="0" smtClean="0">
                <a:solidFill>
                  <a:schemeClr val="bg1">
                    <a:lumMod val="50000"/>
                  </a:schemeClr>
                </a:solidFill>
              </a:rPr>
              <a:t>(ATV) over the </a:t>
            </a:r>
            <a:r>
              <a:rPr lang="en-AU" sz="1400" dirty="0" smtClean="0">
                <a:solidFill>
                  <a:schemeClr val="bg1">
                    <a:lumMod val="50000"/>
                  </a:schemeClr>
                </a:solidFill>
              </a:rPr>
              <a:t>3 months (</a:t>
            </a:r>
            <a:r>
              <a:rPr lang="en-AU" sz="1400" dirty="0" smtClean="0">
                <a:solidFill>
                  <a:schemeClr val="bg1">
                    <a:lumMod val="50000"/>
                  </a:schemeClr>
                </a:solidFill>
              </a:rPr>
              <a:t>grouped into 6 </a:t>
            </a:r>
            <a:r>
              <a:rPr lang="en-AU" sz="1400" dirty="0" smtClean="0">
                <a:solidFill>
                  <a:schemeClr val="bg1">
                    <a:lumMod val="50000"/>
                  </a:schemeClr>
                </a:solidFill>
              </a:rPr>
              <a:t>bands based on distribution of data.</a:t>
            </a:r>
            <a:r>
              <a:rPr lang="en-AU" sz="1400" dirty="0" smtClean="0">
                <a:solidFill>
                  <a:schemeClr val="bg1">
                    <a:lumMod val="50000"/>
                  </a:schemeClr>
                </a:solidFill>
              </a:rPr>
              <a:t>)</a:t>
            </a:r>
            <a:endParaRPr lang="en-AU" sz="1400" dirty="0">
              <a:solidFill>
                <a:schemeClr val="bg1">
                  <a:lumMod val="50000"/>
                </a:schemeClr>
              </a:solidFill>
            </a:endParaRPr>
          </a:p>
        </p:txBody>
      </p:sp>
      <p:cxnSp>
        <p:nvCxnSpPr>
          <p:cNvPr id="9" name="Straight Connector 8"/>
          <p:cNvCxnSpPr>
            <a:endCxn id="8" idx="0"/>
          </p:cNvCxnSpPr>
          <p:nvPr/>
        </p:nvCxnSpPr>
        <p:spPr>
          <a:xfrm>
            <a:off x="5003711" y="3575865"/>
            <a:ext cx="1365691" cy="1835741"/>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325879" y="5544616"/>
            <a:ext cx="2819400" cy="992579"/>
          </a:xfrm>
          <a:prstGeom prst="rect">
            <a:avLst/>
          </a:prstGeom>
          <a:noFill/>
        </p:spPr>
        <p:txBody>
          <a:bodyPr wrap="square" rtlCol="0">
            <a:spAutoFit/>
          </a:bodyPr>
          <a:lstStyle/>
          <a:p>
            <a:pPr algn="ctr">
              <a:spcAft>
                <a:spcPts val="300"/>
              </a:spcAft>
            </a:pPr>
            <a:r>
              <a:rPr lang="en-AU" sz="1400" b="1" i="1" dirty="0" smtClean="0"/>
              <a:t>Frequency</a:t>
            </a:r>
          </a:p>
          <a:p>
            <a:pPr algn="ctr"/>
            <a:r>
              <a:rPr lang="en-AU" sz="1400" dirty="0" smtClean="0">
                <a:solidFill>
                  <a:schemeClr val="bg1">
                    <a:lumMod val="50000"/>
                  </a:schemeClr>
                </a:solidFill>
              </a:rPr>
              <a:t>Number of </a:t>
            </a:r>
            <a:r>
              <a:rPr lang="en-AU" sz="1400" dirty="0" smtClean="0">
                <a:solidFill>
                  <a:schemeClr val="bg1">
                    <a:lumMod val="50000"/>
                  </a:schemeClr>
                </a:solidFill>
              </a:rPr>
              <a:t>bets over 3 months (</a:t>
            </a:r>
            <a:r>
              <a:rPr lang="en-AU" sz="1400" dirty="0" smtClean="0">
                <a:solidFill>
                  <a:schemeClr val="bg1">
                    <a:lumMod val="50000"/>
                  </a:schemeClr>
                </a:solidFill>
              </a:rPr>
              <a:t>grouped into </a:t>
            </a:r>
            <a:r>
              <a:rPr lang="en-AU" sz="1400" dirty="0" smtClean="0">
                <a:solidFill>
                  <a:schemeClr val="bg1">
                    <a:lumMod val="50000"/>
                  </a:schemeClr>
                </a:solidFill>
              </a:rPr>
              <a:t>6 bands based on distribution of data)</a:t>
            </a:r>
            <a:r>
              <a:rPr lang="en-AU" sz="1400" dirty="0" smtClean="0">
                <a:solidFill>
                  <a:schemeClr val="bg1">
                    <a:lumMod val="50000"/>
                  </a:schemeClr>
                </a:solidFill>
              </a:rPr>
              <a:t>.</a:t>
            </a:r>
            <a:endParaRPr lang="en-AU" sz="1400" dirty="0">
              <a:solidFill>
                <a:schemeClr val="bg1">
                  <a:lumMod val="50000"/>
                </a:schemeClr>
              </a:solidFill>
            </a:endParaRPr>
          </a:p>
        </p:txBody>
      </p:sp>
      <p:cxnSp>
        <p:nvCxnSpPr>
          <p:cNvPr id="12" name="Straight Connector 11"/>
          <p:cNvCxnSpPr>
            <a:endCxn id="11" idx="0"/>
          </p:cNvCxnSpPr>
          <p:nvPr/>
        </p:nvCxnSpPr>
        <p:spPr>
          <a:xfrm>
            <a:off x="1665575" y="4297839"/>
            <a:ext cx="1070004" cy="1246777"/>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3848398592"/>
              </p:ext>
            </p:extLst>
          </p:nvPr>
        </p:nvGraphicFramePr>
        <p:xfrm>
          <a:off x="1170428" y="1478288"/>
          <a:ext cx="6819900" cy="398780"/>
        </p:xfrm>
        <a:graphic>
          <a:graphicData uri="http://schemas.openxmlformats.org/drawingml/2006/table">
            <a:tbl>
              <a:tblPr/>
              <a:tblGrid>
                <a:gridCol w="1447800"/>
                <a:gridCol w="368300"/>
                <a:gridCol w="1447800"/>
                <a:gridCol w="330200"/>
                <a:gridCol w="1447800"/>
                <a:gridCol w="330200"/>
                <a:gridCol w="1447800"/>
              </a:tblGrid>
              <a:tr h="190500">
                <a:tc rowSpan="2">
                  <a:txBody>
                    <a:bodyPr/>
                    <a:lstStyle/>
                    <a:p>
                      <a:pPr algn="ctr" fontAlgn="ctr"/>
                      <a:r>
                        <a:rPr lang="en-US" sz="1200" b="0" i="0" u="none" strike="noStrike">
                          <a:solidFill>
                            <a:srgbClr val="000000"/>
                          </a:solidFill>
                          <a:effectLst/>
                          <a:latin typeface="Calibri"/>
                        </a:rPr>
                        <a:t>Key Account</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a:txBody>
                    <a:bodyPr/>
                    <a:lstStyle/>
                    <a:p>
                      <a:pPr algn="l" fontAlgn="b"/>
                      <a:endParaRPr lang="en-US" sz="1200" b="0" i="0" u="none" strike="noStrike">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200" b="0" i="0" u="none" strike="noStrike">
                          <a:solidFill>
                            <a:srgbClr val="000000"/>
                          </a:solidFill>
                          <a:effectLst/>
                          <a:latin typeface="Calibri"/>
                        </a:rPr>
                        <a:t>High Value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l" fontAlgn="ctr"/>
                      <a:endParaRPr lang="en-US" sz="1200" b="0" i="0" u="none" strike="noStrike">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200" b="0" i="0" u="none" strike="noStrike">
                          <a:solidFill>
                            <a:srgbClr val="000000"/>
                          </a:solidFill>
                          <a:effectLst/>
                          <a:latin typeface="Calibri"/>
                        </a:rPr>
                        <a:t>Mid Value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l" fontAlgn="b"/>
                      <a:endParaRPr lang="en-US" sz="1200" b="0" i="0" u="none" strike="noStrike">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ctr"/>
                      <a:r>
                        <a:rPr lang="en-US" sz="1200" b="0" i="0" u="none" strike="noStrike">
                          <a:solidFill>
                            <a:srgbClr val="000000"/>
                          </a:solidFill>
                          <a:effectLst/>
                          <a:latin typeface="Calibri"/>
                        </a:rPr>
                        <a:t>Low Value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r>
              <a:tr h="203200">
                <a:tc vMerge="1">
                  <a:txBody>
                    <a:bodyPr/>
                    <a:lstStyle/>
                    <a:p>
                      <a:endParaRPr lang="en-US"/>
                    </a:p>
                  </a:txBody>
                  <a:tcPr/>
                </a:tc>
                <a:tc>
                  <a:txBody>
                    <a:bodyPr/>
                    <a:lstStyle/>
                    <a:p>
                      <a:pPr algn="l" fontAlgn="b"/>
                      <a:endParaRPr lang="en-US" sz="1200" b="0" i="0" u="none" strike="noStrike">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endParaRPr lang="en-US" sz="1200" b="0" i="0" u="none" strike="noStrike">
                        <a:solidFill>
                          <a:srgbClr val="000000"/>
                        </a:solidFill>
                        <a:effectLst/>
                        <a:latin typeface="Calibri"/>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b"/>
                      <a:endParaRPr lang="en-US" sz="1200" b="0" i="0" u="none" strike="noStrike" dirty="0">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r>
            </a:tbl>
          </a:graphicData>
        </a:graphic>
      </p:graphicFrame>
    </p:spTree>
    <p:extLst>
      <p:ext uri="{BB962C8B-B14F-4D97-AF65-F5344CB8AC3E}">
        <p14:creationId xmlns:p14="http://schemas.microsoft.com/office/powerpoint/2010/main" val="2171634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42476" y="566655"/>
            <a:ext cx="5838662" cy="39092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baseline="30000" dirty="0">
                <a:solidFill>
                  <a:schemeClr val="bg1">
                    <a:lumMod val="50000"/>
                  </a:schemeClr>
                </a:solidFill>
                <a:latin typeface="+mn-lt"/>
                <a:cs typeface="Arial"/>
              </a:rPr>
              <a:t>The S</a:t>
            </a:r>
            <a:r>
              <a:rPr lang="en-GB" baseline="30000" dirty="0" smtClean="0">
                <a:solidFill>
                  <a:schemeClr val="bg1">
                    <a:lumMod val="50000"/>
                  </a:schemeClr>
                </a:solidFill>
                <a:latin typeface="+mn-lt"/>
                <a:cs typeface="Arial"/>
              </a:rPr>
              <a:t>egments – Key</a:t>
            </a:r>
            <a:r>
              <a:rPr lang="en-GB" dirty="0" smtClean="0">
                <a:solidFill>
                  <a:schemeClr val="bg1">
                    <a:lumMod val="50000"/>
                  </a:schemeClr>
                </a:solidFill>
                <a:latin typeface="+mn-lt"/>
                <a:cs typeface="Arial"/>
              </a:rPr>
              <a:t> </a:t>
            </a:r>
            <a:r>
              <a:rPr lang="en-GB" baseline="30000" dirty="0">
                <a:solidFill>
                  <a:schemeClr val="bg1">
                    <a:lumMod val="50000"/>
                  </a:schemeClr>
                </a:solidFill>
                <a:latin typeface="+mn-lt"/>
                <a:cs typeface="Arial"/>
              </a:rPr>
              <a:t>St</a:t>
            </a:r>
            <a:r>
              <a:rPr lang="en-GB" baseline="30000" dirty="0" smtClean="0">
                <a:solidFill>
                  <a:schemeClr val="bg1">
                    <a:lumMod val="50000"/>
                  </a:schemeClr>
                </a:solidFill>
                <a:latin typeface="+mn-lt"/>
                <a:cs typeface="Arial"/>
              </a:rPr>
              <a:t>ats </a:t>
            </a:r>
            <a:endParaRPr lang="en-GB" baseline="30000" dirty="0">
              <a:solidFill>
                <a:schemeClr val="bg1">
                  <a:lumMod val="50000"/>
                </a:schemeClr>
              </a:solidFill>
              <a:latin typeface="+mn-lt"/>
              <a:cs typeface="Arial"/>
            </a:endParaRPr>
          </a:p>
        </p:txBody>
      </p:sp>
      <p:graphicFrame>
        <p:nvGraphicFramePr>
          <p:cNvPr id="9" name="Chart 8"/>
          <p:cNvGraphicFramePr>
            <a:graphicFrameLocks/>
          </p:cNvGraphicFramePr>
          <p:nvPr>
            <p:extLst>
              <p:ext uri="{D42A27DB-BD31-4B8C-83A1-F6EECF244321}">
                <p14:modId xmlns:p14="http://schemas.microsoft.com/office/powerpoint/2010/main" val="135763459"/>
              </p:ext>
            </p:extLst>
          </p:nvPr>
        </p:nvGraphicFramePr>
        <p:xfrm>
          <a:off x="342476" y="3032138"/>
          <a:ext cx="8515521" cy="3705463"/>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353801" y="1324480"/>
            <a:ext cx="7751974"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solidFill>
                  <a:schemeClr val="bg1">
                    <a:lumMod val="50000"/>
                  </a:schemeClr>
                </a:solidFill>
              </a:rPr>
              <a:t>Key account segments customers (segment 1 &amp; 2) generate well over half of transactions and over 90% of total transaction values. </a:t>
            </a:r>
            <a:endParaRPr lang="en-GB" sz="1400" dirty="0" smtClean="0">
              <a:solidFill>
                <a:schemeClr val="bg1">
                  <a:lumMod val="50000"/>
                </a:schemeClr>
              </a:solidFill>
            </a:endParaRPr>
          </a:p>
          <a:p>
            <a:pPr marL="285750" indent="-285750">
              <a:buFont typeface="Arial" panose="020B0604020202020204" pitchFamily="34" charset="0"/>
              <a:buChar char="•"/>
            </a:pPr>
            <a:r>
              <a:rPr lang="en-GB" sz="1400" dirty="0" smtClean="0">
                <a:solidFill>
                  <a:schemeClr val="bg1">
                    <a:lumMod val="50000"/>
                  </a:schemeClr>
                </a:solidFill>
              </a:rPr>
              <a:t>While middle and lower value customers (over 71% of total customer) generate around 5% of transactions and less than 1% of total transaction values.</a:t>
            </a:r>
          </a:p>
          <a:p>
            <a:pPr marL="285750" indent="-285750">
              <a:buFont typeface="Arial" panose="020B0604020202020204" pitchFamily="34" charset="0"/>
              <a:buChar char="•"/>
            </a:pPr>
            <a:endParaRPr lang="en-GB" sz="1400" dirty="0">
              <a:solidFill>
                <a:schemeClr val="bg1">
                  <a:lumMod val="50000"/>
                </a:schemeClr>
              </a:solidFill>
            </a:endParaRPr>
          </a:p>
        </p:txBody>
      </p:sp>
    </p:spTree>
    <p:extLst>
      <p:ext uri="{BB962C8B-B14F-4D97-AF65-F5344CB8AC3E}">
        <p14:creationId xmlns:p14="http://schemas.microsoft.com/office/powerpoint/2010/main" val="97932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42476" y="566655"/>
            <a:ext cx="5838662" cy="39092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baseline="30000" dirty="0" smtClean="0">
                <a:solidFill>
                  <a:schemeClr val="bg1">
                    <a:lumMod val="50000"/>
                  </a:schemeClr>
                </a:solidFill>
                <a:latin typeface="+mn-lt"/>
                <a:cs typeface="Arial"/>
              </a:rPr>
              <a:t>Strategies</a:t>
            </a:r>
            <a:endParaRPr lang="en-GB" baseline="30000" dirty="0">
              <a:solidFill>
                <a:schemeClr val="bg1">
                  <a:lumMod val="50000"/>
                </a:schemeClr>
              </a:solidFill>
              <a:latin typeface="+mn-lt"/>
              <a:cs typeface="Arial"/>
            </a:endParaRPr>
          </a:p>
        </p:txBody>
      </p:sp>
      <p:sp>
        <p:nvSpPr>
          <p:cNvPr id="10" name="TextBox 9"/>
          <p:cNvSpPr txBox="1"/>
          <p:nvPr/>
        </p:nvSpPr>
        <p:spPr>
          <a:xfrm>
            <a:off x="353801" y="1324480"/>
            <a:ext cx="7751974" cy="1815882"/>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solidFill>
                  <a:schemeClr val="bg1">
                    <a:lumMod val="50000"/>
                  </a:schemeClr>
                </a:solidFill>
              </a:rPr>
              <a:t>The main strategy here is how to convert customers from lower/</a:t>
            </a:r>
            <a:r>
              <a:rPr lang="en-GB" sz="1400" dirty="0" err="1" smtClean="0">
                <a:solidFill>
                  <a:schemeClr val="bg1">
                    <a:lumMod val="50000"/>
                  </a:schemeClr>
                </a:solidFill>
              </a:rPr>
              <a:t>middel</a:t>
            </a:r>
            <a:r>
              <a:rPr lang="en-GB" sz="1400" dirty="0" smtClean="0">
                <a:solidFill>
                  <a:schemeClr val="bg1">
                    <a:lumMod val="50000"/>
                  </a:schemeClr>
                </a:solidFill>
              </a:rPr>
              <a:t> value segments to higher value segment via proper campaigns/promotions.</a:t>
            </a:r>
          </a:p>
          <a:p>
            <a:pPr marL="285750" indent="-285750">
              <a:buFont typeface="Arial" panose="020B0604020202020204" pitchFamily="34" charset="0"/>
              <a:buChar char="•"/>
            </a:pPr>
            <a:endParaRPr lang="en-GB" sz="1400" dirty="0" smtClean="0">
              <a:solidFill>
                <a:schemeClr val="bg1">
                  <a:lumMod val="50000"/>
                </a:schemeClr>
              </a:solidFill>
            </a:endParaRPr>
          </a:p>
          <a:p>
            <a:pPr marL="285750" indent="-285750">
              <a:buFont typeface="Arial" panose="020B0604020202020204" pitchFamily="34" charset="0"/>
              <a:buChar char="•"/>
            </a:pPr>
            <a:r>
              <a:rPr lang="en-GB" sz="1400" dirty="0" smtClean="0">
                <a:solidFill>
                  <a:srgbClr val="FF0000"/>
                </a:solidFill>
              </a:rPr>
              <a:t>In next section, we’ve developed a unsupervised k-means clustering model to identify those who are more likely to be an aggressive (spend more on one bet) or defensive customers (more likely to increase bets). So that we can provide different offers to lead customers into higher segments through two ways (spend stretch, bets stretch).</a:t>
            </a:r>
          </a:p>
          <a:p>
            <a:pPr marL="285750" indent="-285750">
              <a:buFont typeface="Arial" panose="020B0604020202020204" pitchFamily="34" charset="0"/>
              <a:buChar char="•"/>
            </a:pPr>
            <a:endParaRPr lang="en-GB" sz="1400" dirty="0">
              <a:solidFill>
                <a:schemeClr val="bg1">
                  <a:lumMod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3215833"/>
              </p:ext>
            </p:extLst>
          </p:nvPr>
        </p:nvGraphicFramePr>
        <p:xfrm>
          <a:off x="549275" y="3630019"/>
          <a:ext cx="7556500" cy="2336800"/>
        </p:xfrm>
        <a:graphic>
          <a:graphicData uri="http://schemas.openxmlformats.org/drawingml/2006/table">
            <a:tbl>
              <a:tblPr/>
              <a:tblGrid>
                <a:gridCol w="1079500"/>
                <a:gridCol w="1079500"/>
                <a:gridCol w="1079500"/>
                <a:gridCol w="1079500"/>
                <a:gridCol w="1079500"/>
                <a:gridCol w="1079500"/>
                <a:gridCol w="1079500"/>
              </a:tblGrid>
              <a:tr h="292100">
                <a:tc>
                  <a:txBody>
                    <a:bodyPr/>
                    <a:lstStyle/>
                    <a:p>
                      <a:pPr algn="l" fontAlgn="ctr"/>
                      <a:endParaRPr lang="en-US" sz="1200" b="0" i="0" u="none" strike="noStrike">
                        <a:solidFill>
                          <a:srgbClr val="000000"/>
                        </a:solidFill>
                        <a:effectLst/>
                        <a:latin typeface="Calibri"/>
                      </a:endParaRPr>
                    </a:p>
                  </a:txBody>
                  <a:tcPr marL="12700" marR="12700" marT="1270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6">
                  <a:txBody>
                    <a:bodyPr/>
                    <a:lstStyle/>
                    <a:p>
                      <a:pPr algn="ctr" fontAlgn="ctr"/>
                      <a:r>
                        <a:rPr lang="en-US" sz="1200" b="1" i="0" u="none" strike="noStrike" dirty="0">
                          <a:solidFill>
                            <a:srgbClr val="FFFFFF"/>
                          </a:solidFill>
                          <a:effectLst/>
                          <a:latin typeface="Calibri"/>
                        </a:rPr>
                        <a:t>Average Spend Bands</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2100">
                <a:tc>
                  <a:txBody>
                    <a:bodyPr/>
                    <a:lstStyle/>
                    <a:p>
                      <a:pPr algn="l" fontAlgn="ctr"/>
                      <a:r>
                        <a:rPr lang="en-US" sz="1200" b="1" i="0" u="none" strike="noStrike" dirty="0" smtClean="0">
                          <a:solidFill>
                            <a:srgbClr val="FFFFFF"/>
                          </a:solidFill>
                          <a:effectLst/>
                          <a:latin typeface="Calibri"/>
                        </a:rPr>
                        <a:t>Bets Bands</a:t>
                      </a:r>
                      <a:endParaRPr lang="en-US" sz="1200" b="1" i="0" u="none" strike="noStrike" dirty="0">
                        <a:solidFill>
                          <a:srgbClr val="FFFFFF"/>
                        </a:solidFill>
                        <a:effectLst/>
                        <a:latin typeface="Calibri"/>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fontAlgn="ctr"/>
                      <a:r>
                        <a:rPr lang="en-US" sz="1200" b="0" i="0" u="none" strike="noStrike" dirty="0">
                          <a:solidFill>
                            <a:srgbClr val="000000"/>
                          </a:solidFill>
                          <a:effectLst/>
                          <a:latin typeface="Calibri"/>
                        </a:rPr>
                        <a:t>&lt;=$20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$21 to $45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$46 to $100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$101 to $290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$291 to $1000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200" b="0" i="0" u="none" strike="noStrike" dirty="0">
                          <a:solidFill>
                            <a:srgbClr val="000000"/>
                          </a:solidFill>
                          <a:effectLst/>
                          <a:latin typeface="Calibri"/>
                        </a:rPr>
                        <a:t>&gt;$1000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r>
              <a:tr h="292100">
                <a:tc>
                  <a:txBody>
                    <a:bodyPr/>
                    <a:lstStyle/>
                    <a:p>
                      <a:pPr algn="l" fontAlgn="ctr"/>
                      <a:r>
                        <a:rPr lang="sv-SE" sz="1200" b="0" i="0" u="none" strike="noStrike" dirty="0">
                          <a:solidFill>
                            <a:srgbClr val="000000"/>
                          </a:solidFill>
                          <a:effectLst/>
                          <a:latin typeface="Calibri"/>
                        </a:rPr>
                        <a:t>&lt;= 2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a:solidFill>
                            <a:srgbClr val="000000"/>
                          </a:solidFill>
                          <a:effectLst/>
                          <a:latin typeface="Calibri"/>
                        </a:rPr>
                        <a:t>9. Try person</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8. Event focused player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hMerge="1">
                  <a:txBody>
                    <a:bodyPr/>
                    <a:lstStyle/>
                    <a:p>
                      <a:endParaRPr lang="en-US"/>
                    </a:p>
                  </a:txBody>
                  <a:tcPr/>
                </a:tc>
                <a:tc h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3 </a:t>
                      </a:r>
                      <a:r>
                        <a:rPr lang="sv-SE" sz="1200" b="0" i="0" u="none" strike="noStrike" dirty="0" err="1">
                          <a:solidFill>
                            <a:srgbClr val="000000"/>
                          </a:solidFill>
                          <a:effectLst/>
                          <a:latin typeface="Calibri"/>
                        </a:rPr>
                        <a:t>to</a:t>
                      </a:r>
                      <a:r>
                        <a:rPr lang="sv-SE" sz="1200" b="0" i="0" u="none" strike="noStrike" dirty="0">
                          <a:solidFill>
                            <a:srgbClr val="000000"/>
                          </a:solidFill>
                          <a:effectLst/>
                          <a:latin typeface="Calibri"/>
                        </a:rPr>
                        <a:t> 9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3">
                  <a:txBody>
                    <a:bodyPr/>
                    <a:lstStyle/>
                    <a:p>
                      <a:pPr algn="ctr" fontAlgn="ctr"/>
                      <a:r>
                        <a:rPr lang="en-US" sz="1200" b="0" i="0" u="none" strike="noStrike" dirty="0">
                          <a:solidFill>
                            <a:srgbClr val="000000"/>
                          </a:solidFill>
                          <a:effectLst/>
                          <a:latin typeface="Calibri"/>
                        </a:rPr>
                        <a:t>7. Casual entertainer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6. Frequent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rowSpan="2" hMerge="1">
                  <a:txBody>
                    <a:bodyPr/>
                    <a:lstStyle/>
                    <a:p>
                      <a:endParaRPr lang="en-US"/>
                    </a:p>
                  </a:txBody>
                  <a:tcPr/>
                </a:tc>
                <a:tc rowSpan="2">
                  <a:txBody>
                    <a:bodyPr/>
                    <a:lstStyle/>
                    <a:p>
                      <a:pPr algn="ctr" fontAlgn="ctr"/>
                      <a:r>
                        <a:rPr lang="en-US" sz="1200" b="0" i="0" u="none" strike="noStrike">
                          <a:solidFill>
                            <a:srgbClr val="000000"/>
                          </a:solidFill>
                          <a:effectLst/>
                          <a:latin typeface="Calibri"/>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4D79B"/>
                    </a:solidFill>
                  </a:tcPr>
                </a:tc>
              </a:tr>
              <a:tr h="292100">
                <a:tc>
                  <a:txBody>
                    <a:bodyPr/>
                    <a:lstStyle/>
                    <a:p>
                      <a:pPr algn="l" fontAlgn="ctr"/>
                      <a:r>
                        <a:rPr lang="sv-SE" sz="1200" b="0" i="0" u="none" strike="noStrike">
                          <a:solidFill>
                            <a:srgbClr val="000000"/>
                          </a:solidFill>
                          <a:effectLst/>
                          <a:latin typeface="Calibri"/>
                        </a:rPr>
                        <a:t>10 to 50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51 to 100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rowSpan="2" gridSpan="2">
                  <a:txBody>
                    <a:bodyPr/>
                    <a:lstStyle/>
                    <a:p>
                      <a:pPr algn="ctr" fontAlgn="ctr"/>
                      <a:r>
                        <a:rPr lang="en-US" sz="1200" b="0" i="0" u="none" strike="noStrike">
                          <a:solidFill>
                            <a:srgbClr val="000000"/>
                          </a:solidFill>
                          <a:effectLst/>
                          <a:latin typeface="Calibri"/>
                        </a:rPr>
                        <a:t>5. Opportunism</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4. Strategy driven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c rowSpan="2" gridSpan="2">
                  <a:txBody>
                    <a:bodyPr/>
                    <a:lstStyle/>
                    <a:p>
                      <a:pPr algn="ctr" fontAlgn="ctr"/>
                      <a:r>
                        <a:rPr lang="en-US" sz="1200" b="0" i="0" u="none" strike="noStrike">
                          <a:solidFill>
                            <a:srgbClr val="000000"/>
                          </a:solidFill>
                          <a:effectLst/>
                          <a:latin typeface="Calibri"/>
                        </a:rPr>
                        <a:t>3. Professional gambler</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rowSpan="2" hMerge="1">
                  <a:txBody>
                    <a:bodyPr/>
                    <a:lstStyle/>
                    <a:p>
                      <a:endParaRPr lang="en-US"/>
                    </a:p>
                  </a:txBody>
                  <a:tcPr/>
                </a:tc>
              </a:tr>
              <a:tr h="292100">
                <a:tc>
                  <a:txBody>
                    <a:bodyPr/>
                    <a:lstStyle/>
                    <a:p>
                      <a:pPr algn="l" fontAlgn="ctr"/>
                      <a:r>
                        <a:rPr lang="sv-SE" sz="1200" b="0" i="0" u="none" strike="noStrike">
                          <a:solidFill>
                            <a:srgbClr val="000000"/>
                          </a:solidFill>
                          <a:effectLst/>
                          <a:latin typeface="Calibri"/>
                        </a:rPr>
                        <a:t>101 to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r>
              <a:tr h="292100">
                <a:tc>
                  <a:txBody>
                    <a:bodyPr/>
                    <a:lstStyle/>
                    <a:p>
                      <a:pPr algn="l" fontAlgn="ctr"/>
                      <a:r>
                        <a:rPr lang="sv-SE" sz="1200" b="0" i="0" u="none" strike="noStrike" dirty="0">
                          <a:solidFill>
                            <a:srgbClr val="000000"/>
                          </a:solidFill>
                          <a:effectLst/>
                          <a:latin typeface="Calibri"/>
                        </a:rPr>
                        <a:t>&gt; 500 bets</a:t>
                      </a:r>
                    </a:p>
                  </a:txBody>
                  <a:tcPr marL="12700" marR="12700" marT="127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gridSpan="3">
                  <a:txBody>
                    <a:bodyPr/>
                    <a:lstStyle/>
                    <a:p>
                      <a:pPr algn="ctr" fontAlgn="ctr"/>
                      <a:r>
                        <a:rPr lang="en-US" sz="1200" b="0" i="0" u="none" strike="noStrike" dirty="0">
                          <a:solidFill>
                            <a:srgbClr val="000000"/>
                          </a:solidFill>
                          <a:effectLst/>
                          <a:latin typeface="Calibri"/>
                        </a:rPr>
                        <a:t>2. Small casual groups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c gridSpan="3">
                  <a:txBody>
                    <a:bodyPr/>
                    <a:lstStyle/>
                    <a:p>
                      <a:pPr algn="ctr" fontAlgn="ctr"/>
                      <a:r>
                        <a:rPr lang="en-US" sz="1200" b="0" i="0" u="none" strike="noStrike" dirty="0">
                          <a:solidFill>
                            <a:srgbClr val="000000"/>
                          </a:solidFill>
                          <a:effectLst/>
                          <a:latin typeface="Calibri"/>
                        </a:rPr>
                        <a:t>1. Large gambling group / business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6933C"/>
                    </a:solidFill>
                  </a:tcPr>
                </a:tc>
                <a:tc hMerge="1">
                  <a:txBody>
                    <a:bodyPr/>
                    <a:lstStyle/>
                    <a:p>
                      <a:endParaRPr lang="en-US"/>
                    </a:p>
                  </a:txBody>
                  <a:tcPr/>
                </a:tc>
                <a:tc hMerge="1">
                  <a:txBody>
                    <a:bodyPr/>
                    <a:lstStyle/>
                    <a:p>
                      <a:endParaRPr lang="en-US"/>
                    </a:p>
                  </a:txBody>
                  <a:tcPr/>
                </a:tc>
              </a:tr>
            </a:tbl>
          </a:graphicData>
        </a:graphic>
      </p:graphicFrame>
      <p:sp>
        <p:nvSpPr>
          <p:cNvPr id="15" name="Notched Right Arrow 14"/>
          <p:cNvSpPr/>
          <p:nvPr/>
        </p:nvSpPr>
        <p:spPr>
          <a:xfrm>
            <a:off x="4521111" y="4254864"/>
            <a:ext cx="687154" cy="155520"/>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Notched Right Arrow 15"/>
          <p:cNvSpPr/>
          <p:nvPr/>
        </p:nvSpPr>
        <p:spPr>
          <a:xfrm>
            <a:off x="4521111" y="4712447"/>
            <a:ext cx="687154" cy="155520"/>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Notched Right Arrow 16"/>
          <p:cNvSpPr/>
          <p:nvPr/>
        </p:nvSpPr>
        <p:spPr>
          <a:xfrm>
            <a:off x="6701683" y="4709327"/>
            <a:ext cx="687154" cy="155520"/>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Notched Right Arrow 17"/>
          <p:cNvSpPr/>
          <p:nvPr/>
        </p:nvSpPr>
        <p:spPr>
          <a:xfrm rot="5400000">
            <a:off x="7567435" y="4405895"/>
            <a:ext cx="457583" cy="155521"/>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19" name="Notched Right Arrow 18"/>
          <p:cNvSpPr/>
          <p:nvPr/>
        </p:nvSpPr>
        <p:spPr>
          <a:xfrm rot="5400000">
            <a:off x="1595939" y="4538606"/>
            <a:ext cx="457583" cy="155520"/>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20" name="Notched Right Arrow 19"/>
          <p:cNvSpPr/>
          <p:nvPr/>
        </p:nvSpPr>
        <p:spPr>
          <a:xfrm rot="5400000">
            <a:off x="1592818" y="5148590"/>
            <a:ext cx="457583" cy="155520"/>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21" name="Notched Right Arrow 20"/>
          <p:cNvSpPr/>
          <p:nvPr/>
        </p:nvSpPr>
        <p:spPr>
          <a:xfrm>
            <a:off x="2201214" y="3140362"/>
            <a:ext cx="1284090" cy="424619"/>
          </a:xfrm>
          <a:prstGeom prst="notchedRightArrow">
            <a:avLst/>
          </a:prstGeom>
          <a:ln/>
        </p:spPr>
        <p:style>
          <a:lnRef idx="1">
            <a:schemeClr val="accent2"/>
          </a:lnRef>
          <a:fillRef idx="3">
            <a:schemeClr val="accent2"/>
          </a:fillRef>
          <a:effectRef idx="2">
            <a:schemeClr val="accent2"/>
          </a:effectRef>
          <a:fontRef idx="minor">
            <a:schemeClr val="lt1"/>
          </a:fontRef>
        </p:style>
        <p:txBody>
          <a:bodyPr/>
          <a:lstStyle/>
          <a:p>
            <a:r>
              <a:rPr lang="en-US" sz="1200" dirty="0" smtClean="0"/>
              <a:t>Bets stretch</a:t>
            </a:r>
            <a:endParaRPr lang="en-US" sz="1200" dirty="0"/>
          </a:p>
        </p:txBody>
      </p:sp>
      <p:sp>
        <p:nvSpPr>
          <p:cNvPr id="22" name="Notched Right Arrow 21"/>
          <p:cNvSpPr/>
          <p:nvPr/>
        </p:nvSpPr>
        <p:spPr>
          <a:xfrm>
            <a:off x="4243949" y="3140362"/>
            <a:ext cx="1284090" cy="424619"/>
          </a:xfrm>
          <a:prstGeom prst="notchedRightArrow">
            <a:avLst/>
          </a:prstGeom>
          <a:ln/>
        </p:spPr>
        <p:style>
          <a:lnRef idx="1">
            <a:schemeClr val="accent1"/>
          </a:lnRef>
          <a:fillRef idx="3">
            <a:schemeClr val="accent1"/>
          </a:fillRef>
          <a:effectRef idx="2">
            <a:schemeClr val="accent1"/>
          </a:effectRef>
          <a:fontRef idx="minor">
            <a:schemeClr val="lt1"/>
          </a:fontRef>
        </p:style>
        <p:txBody>
          <a:bodyPr/>
          <a:lstStyle/>
          <a:p>
            <a:r>
              <a:rPr lang="en-US" sz="1200" dirty="0" smtClean="0"/>
              <a:t>Spend stretch</a:t>
            </a:r>
            <a:endParaRPr lang="en-US" sz="1200" dirty="0"/>
          </a:p>
        </p:txBody>
      </p:sp>
    </p:spTree>
    <p:extLst>
      <p:ext uri="{BB962C8B-B14F-4D97-AF65-F5344CB8AC3E}">
        <p14:creationId xmlns:p14="http://schemas.microsoft.com/office/powerpoint/2010/main" val="1721065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TotalTime>
  <Words>414</Words>
  <Application>Microsoft Macintosh PowerPoint</Application>
  <PresentationFormat>On-screen Show (4:3)</PresentationFormat>
  <Paragraphs>70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Servian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Ivan Liu</dc:creator>
  <cp:lastModifiedBy>Ivan Liu</cp:lastModifiedBy>
  <cp:revision>14</cp:revision>
  <dcterms:created xsi:type="dcterms:W3CDTF">2015-10-21T04:02:48Z</dcterms:created>
  <dcterms:modified xsi:type="dcterms:W3CDTF">2015-10-21T04:29:34Z</dcterms:modified>
</cp:coreProperties>
</file>