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56"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081044248"/>
        <c:axId val="2081047224"/>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080878920"/>
        <c:axId val="2081050680"/>
      </c:lineChart>
      <c:catAx>
        <c:axId val="2081044248"/>
        <c:scaling>
          <c:orientation val="minMax"/>
        </c:scaling>
        <c:delete val="0"/>
        <c:axPos val="b"/>
        <c:majorTickMark val="out"/>
        <c:minorTickMark val="none"/>
        <c:tickLblPos val="nextTo"/>
        <c:crossAx val="2081047224"/>
        <c:crosses val="autoZero"/>
        <c:auto val="1"/>
        <c:lblAlgn val="ctr"/>
        <c:lblOffset val="100"/>
        <c:noMultiLvlLbl val="0"/>
      </c:catAx>
      <c:valAx>
        <c:axId val="2081047224"/>
        <c:scaling>
          <c:orientation val="minMax"/>
        </c:scaling>
        <c:delete val="0"/>
        <c:axPos val="l"/>
        <c:numFmt formatCode="0%" sourceLinked="1"/>
        <c:majorTickMark val="out"/>
        <c:minorTickMark val="none"/>
        <c:tickLblPos val="nextTo"/>
        <c:crossAx val="2081044248"/>
        <c:crosses val="autoZero"/>
        <c:crossBetween val="between"/>
      </c:valAx>
      <c:valAx>
        <c:axId val="2081050680"/>
        <c:scaling>
          <c:orientation val="minMax"/>
        </c:scaling>
        <c:delete val="0"/>
        <c:axPos val="r"/>
        <c:numFmt formatCode="0%" sourceLinked="1"/>
        <c:majorTickMark val="out"/>
        <c:minorTickMark val="none"/>
        <c:tickLblPos val="nextTo"/>
        <c:crossAx val="2080878920"/>
        <c:crosses val="max"/>
        <c:crossBetween val="between"/>
      </c:valAx>
      <c:catAx>
        <c:axId val="2080878920"/>
        <c:scaling>
          <c:orientation val="minMax"/>
        </c:scaling>
        <c:delete val="1"/>
        <c:axPos val="b"/>
        <c:majorTickMark val="out"/>
        <c:minorTickMark val="none"/>
        <c:tickLblPos val="nextTo"/>
        <c:crossAx val="2081050680"/>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RFM model has been built over 3 months period.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Transaction Value (ATV) over the 3 months (grouped into 6 bands based on distribution of data.)</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bets over 3 months (grouped into 6 bands based on distribution of data).</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600" y="1664572"/>
            <a:ext cx="7537990" cy="1569660"/>
          </a:xfrm>
          <a:prstGeom prst="rect">
            <a:avLst/>
          </a:prstGeom>
          <a:noFill/>
        </p:spPr>
        <p:txBody>
          <a:bodyPr wrap="square" rtlCol="0">
            <a:spAutoFit/>
          </a:bodyPr>
          <a:lstStyle/>
          <a:p>
            <a:r>
              <a:rPr lang="en-AU" sz="9600" dirty="0" smtClean="0">
                <a:solidFill>
                  <a:schemeClr val="bg1">
                    <a:lumMod val="50000"/>
                  </a:schemeClr>
                </a:solidFill>
              </a:rPr>
              <a:t>U</a:t>
            </a:r>
            <a:r>
              <a:rPr lang="en-AU" sz="5400" dirty="0" smtClean="0">
                <a:solidFill>
                  <a:schemeClr val="bg1">
                    <a:lumMod val="50000"/>
                  </a:schemeClr>
                </a:solidFill>
              </a:rPr>
              <a:t>nsupervised Clustering</a:t>
            </a:r>
            <a:endParaRPr lang="en-AU" sz="5400" dirty="0">
              <a:solidFill>
                <a:schemeClr val="bg1">
                  <a:lumMod val="50000"/>
                </a:schemeClr>
              </a:solidFill>
            </a:endParaRPr>
          </a:p>
        </p:txBody>
      </p:sp>
    </p:spTree>
    <p:extLst>
      <p:ext uri="{BB962C8B-B14F-4D97-AF65-F5344CB8AC3E}">
        <p14:creationId xmlns:p14="http://schemas.microsoft.com/office/powerpoint/2010/main" val="16556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3801" y="1324480"/>
            <a:ext cx="775197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lumMod val="50000"/>
                  </a:schemeClr>
                </a:solidFill>
              </a:rPr>
              <a:t>As an extension towards the RFM model, an unsupervised clustering model (</a:t>
            </a:r>
            <a:r>
              <a:rPr lang="en-US" sz="1400" dirty="0" err="1" smtClean="0">
                <a:solidFill>
                  <a:schemeClr val="bg1">
                    <a:lumMod val="50000"/>
                  </a:schemeClr>
                </a:solidFill>
              </a:rPr>
              <a:t>Kmeans</a:t>
            </a:r>
            <a:r>
              <a:rPr lang="en-US" sz="1400" dirty="0" smtClean="0">
                <a:solidFill>
                  <a:schemeClr val="bg1">
                    <a:lumMod val="50000"/>
                  </a:schemeClr>
                </a:solidFill>
              </a:rPr>
              <a:t>) was used to further group the customers from a betting behavioral perspective</a:t>
            </a:r>
            <a:r>
              <a:rPr lang="en-AU" sz="1400" dirty="0" smtClean="0">
                <a:solidFill>
                  <a:schemeClr val="bg1">
                    <a:lumMod val="50000"/>
                  </a:schemeClr>
                </a:solidFill>
              </a:rPr>
              <a:t>. It combines with the RFM segmentations to support a more comprehensive and flexible marketing strategy.</a:t>
            </a:r>
          </a:p>
        </p:txBody>
      </p:sp>
      <p:sp>
        <p:nvSpPr>
          <p:cNvPr id="5"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a:t>
            </a:r>
            <a:r>
              <a:rPr lang="en-GB" baseline="30000" dirty="0" smtClean="0">
                <a:solidFill>
                  <a:schemeClr val="bg1">
                    <a:lumMod val="50000"/>
                  </a:schemeClr>
                </a:solidFill>
                <a:latin typeface="+mn-lt"/>
                <a:cs typeface="Arial"/>
              </a:rPr>
              <a:t>Clusters</a:t>
            </a:r>
            <a:endParaRPr lang="en-GB" baseline="30000" dirty="0">
              <a:solidFill>
                <a:schemeClr val="bg1">
                  <a:lumMod val="50000"/>
                </a:schemeClr>
              </a:solidFill>
              <a:latin typeface="+mn-lt"/>
              <a:cs typeface="Arial"/>
            </a:endParaRPr>
          </a:p>
        </p:txBody>
      </p:sp>
      <p:pic>
        <p:nvPicPr>
          <p:cNvPr id="2" name="Picture 1" descr="heatmap_kme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734" y="2527548"/>
            <a:ext cx="6196014" cy="4045477"/>
          </a:xfrm>
          <a:prstGeom prst="rect">
            <a:avLst/>
          </a:prstGeom>
        </p:spPr>
      </p:pic>
    </p:spTree>
    <p:extLst>
      <p:ext uri="{BB962C8B-B14F-4D97-AF65-F5344CB8AC3E}">
        <p14:creationId xmlns:p14="http://schemas.microsoft.com/office/powerpoint/2010/main" val="727093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3801" y="1324480"/>
            <a:ext cx="4389476" cy="3323987"/>
          </a:xfrm>
          <a:prstGeom prst="rect">
            <a:avLst/>
          </a:prstGeom>
          <a:noFill/>
        </p:spPr>
        <p:txBody>
          <a:bodyPr wrap="square" rtlCol="0">
            <a:spAutoFit/>
          </a:bodyPr>
          <a:lstStyle/>
          <a:p>
            <a:pPr marL="285750" indent="-285750">
              <a:buFont typeface="Arial" panose="020B0604020202020204" pitchFamily="34" charset="0"/>
              <a:buChar char="•"/>
            </a:pPr>
            <a:r>
              <a:rPr lang="en-AU" sz="1400" dirty="0" smtClean="0">
                <a:solidFill>
                  <a:schemeClr val="bg1">
                    <a:lumMod val="50000"/>
                  </a:schemeClr>
                </a:solidFill>
              </a:rPr>
              <a:t>A. Strong but Simple: Bet more and diversely, but does not have a good outcome</a:t>
            </a:r>
          </a:p>
          <a:p>
            <a:pPr marL="285750" indent="-285750">
              <a:buFont typeface="Arial" panose="020B0604020202020204" pitchFamily="34" charset="0"/>
              <a:buChar char="•"/>
            </a:pPr>
            <a:r>
              <a:rPr lang="en-AU" sz="1400" dirty="0" smtClean="0">
                <a:solidFill>
                  <a:schemeClr val="bg1">
                    <a:lumMod val="50000"/>
                  </a:schemeClr>
                </a:solidFill>
              </a:rPr>
              <a:t>B. Frequent and Care: Bet frequently, but cancel a lot</a:t>
            </a:r>
          </a:p>
          <a:p>
            <a:pPr marL="285750" indent="-285750">
              <a:buFont typeface="Arial" panose="020B0604020202020204" pitchFamily="34" charset="0"/>
              <a:buChar char="•"/>
            </a:pPr>
            <a:r>
              <a:rPr lang="en-AU" sz="1400" dirty="0" smtClean="0">
                <a:solidFill>
                  <a:schemeClr val="bg1">
                    <a:lumMod val="50000"/>
                  </a:schemeClr>
                </a:solidFill>
              </a:rPr>
              <a:t>C. Fast then Win!: Bet less and early, but wins a lot</a:t>
            </a:r>
          </a:p>
          <a:p>
            <a:pPr marL="285750" indent="-285750">
              <a:buFont typeface="Arial" panose="020B0604020202020204" pitchFamily="34" charset="0"/>
              <a:buChar char="•"/>
            </a:pPr>
            <a:r>
              <a:rPr lang="en-AU" sz="1400" dirty="0" smtClean="0">
                <a:solidFill>
                  <a:schemeClr val="bg1">
                    <a:lumMod val="50000"/>
                  </a:schemeClr>
                </a:solidFill>
              </a:rPr>
              <a:t>D. Casual and Bold: No strategy, just casually play</a:t>
            </a:r>
          </a:p>
          <a:p>
            <a:pPr marL="285750" indent="-285750">
              <a:buFont typeface="Arial" panose="020B0604020202020204" pitchFamily="34" charset="0"/>
              <a:buChar char="•"/>
            </a:pPr>
            <a:endParaRPr lang="en-AU" sz="1400" dirty="0">
              <a:solidFill>
                <a:schemeClr val="bg1">
                  <a:lumMod val="50000"/>
                </a:schemeClr>
              </a:solidFill>
            </a:endParaRPr>
          </a:p>
          <a:p>
            <a:pPr marL="285750" indent="-285750">
              <a:buFont typeface="Arial" panose="020B0604020202020204" pitchFamily="34" charset="0"/>
              <a:buChar char="•"/>
            </a:pPr>
            <a:endParaRPr lang="en-AU" sz="1400" dirty="0" smtClean="0">
              <a:solidFill>
                <a:schemeClr val="bg1">
                  <a:lumMod val="50000"/>
                </a:schemeClr>
              </a:solidFill>
            </a:endParaRPr>
          </a:p>
          <a:p>
            <a:pPr marL="285750" indent="-285750">
              <a:buFont typeface="Arial" panose="020B0604020202020204" pitchFamily="34" charset="0"/>
              <a:buChar char="•"/>
            </a:pPr>
            <a:endParaRPr lang="en-AU" sz="1400" dirty="0">
              <a:solidFill>
                <a:schemeClr val="bg1">
                  <a:lumMod val="50000"/>
                </a:schemeClr>
              </a:solidFill>
            </a:endParaRPr>
          </a:p>
          <a:p>
            <a:r>
              <a:rPr lang="en-AU" sz="1400" b="1" dirty="0" smtClean="0">
                <a:solidFill>
                  <a:schemeClr val="bg1">
                    <a:lumMod val="50000"/>
                  </a:schemeClr>
                </a:solidFill>
              </a:rPr>
              <a:t>Gut Findings from the Clusters Profiles</a:t>
            </a:r>
            <a:endParaRPr lang="en-AU" sz="1400" b="1" dirty="0">
              <a:solidFill>
                <a:schemeClr val="bg1">
                  <a:lumMod val="50000"/>
                </a:schemeClr>
              </a:solidFill>
            </a:endParaRPr>
          </a:p>
          <a:p>
            <a:pPr marL="285750" indent="-285750">
              <a:buFont typeface="Arial" panose="020B0604020202020204" pitchFamily="34" charset="0"/>
              <a:buChar char="•"/>
            </a:pPr>
            <a:r>
              <a:rPr lang="en-AU" sz="1400" dirty="0" smtClean="0">
                <a:solidFill>
                  <a:schemeClr val="bg1">
                    <a:lumMod val="50000"/>
                  </a:schemeClr>
                </a:solidFill>
              </a:rPr>
              <a:t>Those who placed the bet early and focus on smaller number of bets seem to gain more profit than others</a:t>
            </a:r>
          </a:p>
          <a:p>
            <a:pPr marL="285750" indent="-285750">
              <a:buFont typeface="Arial" panose="020B0604020202020204" pitchFamily="34" charset="0"/>
              <a:buChar char="•"/>
            </a:pPr>
            <a:r>
              <a:rPr lang="en-GB" sz="1400" dirty="0" smtClean="0">
                <a:solidFill>
                  <a:schemeClr val="bg1">
                    <a:lumMod val="50000"/>
                  </a:schemeClr>
                </a:solidFill>
              </a:rPr>
              <a:t>Those who put more transactions into a single bet and carefully considering cancelling offers, turns out to have a higher win rate than others</a:t>
            </a:r>
          </a:p>
          <a:p>
            <a:pPr marL="285750" indent="-285750">
              <a:buFont typeface="Arial" panose="020B0604020202020204" pitchFamily="34" charset="0"/>
              <a:buChar char="•"/>
            </a:pPr>
            <a:r>
              <a:rPr lang="en-GB" sz="1400" dirty="0" smtClean="0">
                <a:solidFill>
                  <a:schemeClr val="bg1">
                    <a:lumMod val="50000"/>
                  </a:schemeClr>
                </a:solidFill>
              </a:rPr>
              <a:t>More bets do not mean more win/profit</a:t>
            </a:r>
          </a:p>
        </p:txBody>
      </p:sp>
      <p:pic>
        <p:nvPicPr>
          <p:cNvPr id="12" name="Picture 11" descr="plot_kmeans_vert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77" y="0"/>
            <a:ext cx="4286250" cy="6858000"/>
          </a:xfrm>
          <a:prstGeom prst="rect">
            <a:avLst/>
          </a:prstGeom>
        </p:spPr>
      </p:pic>
    </p:spTree>
    <p:extLst>
      <p:ext uri="{BB962C8B-B14F-4D97-AF65-F5344CB8AC3E}">
        <p14:creationId xmlns:p14="http://schemas.microsoft.com/office/powerpoint/2010/main" val="37190234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581</Words>
  <Application>Microsoft Macintosh PowerPoint</Application>
  <PresentationFormat>On-screen Show (4:3)</PresentationFormat>
  <Paragraphs>84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Meng Xiao</cp:lastModifiedBy>
  <cp:revision>36</cp:revision>
  <dcterms:created xsi:type="dcterms:W3CDTF">2015-10-21T04:02:48Z</dcterms:created>
  <dcterms:modified xsi:type="dcterms:W3CDTF">2015-10-21T11:32:19Z</dcterms:modified>
</cp:coreProperties>
</file>