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7" r:id="rId7"/>
    <p:sldId id="269" r:id="rId8"/>
    <p:sldId id="261" r:id="rId9"/>
    <p:sldId id="262" r:id="rId10"/>
    <p:sldId id="273" r:id="rId11"/>
    <p:sldId id="263" r:id="rId12"/>
    <p:sldId id="265" r:id="rId13"/>
    <p:sldId id="266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8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6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1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27018" y="1462908"/>
            <a:ext cx="10937965" cy="38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4" y="855922"/>
            <a:ext cx="8743951" cy="46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>
                    <a:lumMod val="65000"/>
                  </a:schemeClr>
                </a:solidFill>
                <a:latin typeface="Bet Fair Flama Medium" panose="02000000000000000000" pitchFamily="50" charset="0"/>
              </a:defRPr>
            </a:lvl1pPr>
          </a:lstStyle>
          <a:p>
            <a:pPr lvl="0"/>
            <a:r>
              <a:rPr lang="en-US" dirty="0" smtClean="0"/>
              <a:t>Enter subtitle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4" y="414345"/>
            <a:ext cx="8779933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Bet Fair Flama Medium" panose="02000000000000000000" pitchFamily="50" charset="0"/>
              </a:defRPr>
            </a:lvl1pPr>
          </a:lstStyle>
          <a:p>
            <a:pPr lvl="0"/>
            <a:r>
              <a:rPr lang="en-US" dirty="0" smtClean="0"/>
              <a:t>Enter main title here</a:t>
            </a:r>
          </a:p>
        </p:txBody>
      </p:sp>
    </p:spTree>
    <p:extLst>
      <p:ext uri="{BB962C8B-B14F-4D97-AF65-F5344CB8AC3E}">
        <p14:creationId xmlns:p14="http://schemas.microsoft.com/office/powerpoint/2010/main" val="3630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8317" y="2426431"/>
            <a:ext cx="7112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025" y="613365"/>
            <a:ext cx="3532796" cy="8425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94285" y="2426432"/>
            <a:ext cx="6735233" cy="1901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 baseline="0">
                <a:latin typeface="Bet Fair Flama Bold" panose="02000000000000000000" pitchFamily="50" charset="0"/>
              </a:defRPr>
            </a:lvl1pPr>
          </a:lstStyle>
          <a:p>
            <a:pPr lvl="0"/>
            <a:r>
              <a:rPr lang="en-US" dirty="0" smtClean="0"/>
              <a:t>HEADLINE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8416" y="5324485"/>
            <a:ext cx="6571101" cy="10414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00">
                <a:latin typeface="Bet Fair Flama Bold" panose="02000000000000000000" pitchFamily="50" charset="0"/>
                <a:ea typeface="Bet Fair Flama Bold" panose="02000000000000000000" pitchFamily="50" charset="0"/>
              </a:defRPr>
            </a:lvl1pPr>
          </a:lstStyle>
          <a:p>
            <a:pPr lvl="0"/>
            <a:r>
              <a:rPr lang="en-US" dirty="0" smtClean="0"/>
              <a:t>Subheadline</a:t>
            </a:r>
          </a:p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03300" y="3940175"/>
            <a:ext cx="728133" cy="546100"/>
            <a:chOff x="752475" y="3940175"/>
            <a:chExt cx="546100" cy="546100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52475" y="394335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5"/>
            <p:cNvSpPr>
              <a:spLocks/>
            </p:cNvSpPr>
            <p:nvPr userDrawn="1"/>
          </p:nvSpPr>
          <p:spPr bwMode="auto">
            <a:xfrm>
              <a:off x="752475" y="3940175"/>
              <a:ext cx="546100" cy="546100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559 h 559"/>
                <a:gd name="T6" fmla="*/ 559 w 559"/>
                <a:gd name="T7" fmla="*/ 559 h 559"/>
                <a:gd name="T8" fmla="*/ 416 w 559"/>
                <a:gd name="T9" fmla="*/ 415 h 559"/>
                <a:gd name="T10" fmla="*/ 143 w 559"/>
                <a:gd name="T11" fmla="*/ 415 h 559"/>
                <a:gd name="T12" fmla="*/ 143 w 559"/>
                <a:gd name="T13" fmla="*/ 142 h 559"/>
                <a:gd name="T14" fmla="*/ 0 w 559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" h="559">
                  <a:moveTo>
                    <a:pt x="0" y="0"/>
                  </a:moveTo>
                  <a:lnTo>
                    <a:pt x="0" y="0"/>
                  </a:lnTo>
                  <a:lnTo>
                    <a:pt x="0" y="559"/>
                  </a:lnTo>
                  <a:lnTo>
                    <a:pt x="559" y="559"/>
                  </a:lnTo>
                  <a:lnTo>
                    <a:pt x="416" y="415"/>
                  </a:lnTo>
                  <a:lnTo>
                    <a:pt x="143" y="415"/>
                  </a:lnTo>
                  <a:lnTo>
                    <a:pt x="143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27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16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9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7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0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8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4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0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04C7-2A88-4DEA-A028-2C814965E268}" type="datetimeFigureOut">
              <a:rPr lang="en-AU" smtClean="0"/>
              <a:t>17/10/2015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955-F4A0-448B-B8DA-0E09039E9C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07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fair.com.au/hub/" TargetMode="External"/><Relationship Id="rId2" Type="http://schemas.openxmlformats.org/officeDocument/2006/relationships/hyperlink" Target="mailto:Robert.Linsley@Betfair.com.au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42812" y="2623859"/>
            <a:ext cx="5442742" cy="1901729"/>
          </a:xfrm>
        </p:spPr>
        <p:txBody>
          <a:bodyPr>
            <a:noAutofit/>
          </a:bodyPr>
          <a:lstStyle/>
          <a:p>
            <a:r>
              <a:rPr lang="en-US" sz="6600" dirty="0" smtClean="0">
                <a:ea typeface="Bet Fair Flama Bold" panose="02000000000000000000" pitchFamily="50" charset="0"/>
              </a:rPr>
              <a:t>Betfair Explained</a:t>
            </a:r>
            <a:endParaRPr lang="en-US" sz="6600" dirty="0">
              <a:ea typeface="Bet Fair Flama Bold" panose="020000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58416" y="5324485"/>
            <a:ext cx="7774433" cy="1041481"/>
          </a:xfrm>
        </p:spPr>
        <p:txBody>
          <a:bodyPr/>
          <a:lstStyle/>
          <a:p>
            <a:r>
              <a:rPr lang="en-US" dirty="0" smtClean="0"/>
              <a:t> Robert Linsley, Head of Analytics and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45184"/>
              </p:ext>
            </p:extLst>
          </p:nvPr>
        </p:nvGraphicFramePr>
        <p:xfrm>
          <a:off x="609600" y="3123679"/>
          <a:ext cx="10750734" cy="1319349"/>
        </p:xfrm>
        <a:graphic>
          <a:graphicData uri="http://schemas.openxmlformats.org/drawingml/2006/table">
            <a:tbl>
              <a:tblPr/>
              <a:tblGrid>
                <a:gridCol w="979716"/>
                <a:gridCol w="1045028"/>
                <a:gridCol w="888274"/>
                <a:gridCol w="1489297"/>
                <a:gridCol w="978292"/>
                <a:gridCol w="600951"/>
                <a:gridCol w="768658"/>
                <a:gridCol w="1247323"/>
                <a:gridCol w="950341"/>
                <a:gridCol w="880463"/>
                <a:gridCol w="922391"/>
              </a:tblGrid>
              <a:tr h="4397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MATCH_BET_ID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BID_TYP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PRICE_TAKEN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PROFIT_LOSS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97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4865425046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4865426811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3F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8971997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 v 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Odds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97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4865426811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3F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4865425046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 v 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Odds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Our Data</a:t>
            </a:r>
            <a:endParaRPr lang="en-AU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9600" y="1600201"/>
            <a:ext cx="10972800" cy="441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Every Matched Bet will have an equivalent bet the other side of the Market.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transaction has the following unique IDs: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 smtClean="0"/>
              <a:t>Identifiers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68853"/>
              </p:ext>
            </p:extLst>
          </p:nvPr>
        </p:nvGraphicFramePr>
        <p:xfrm>
          <a:off x="1037065" y="2654319"/>
          <a:ext cx="9601199" cy="2626995"/>
        </p:xfrm>
        <a:graphic>
          <a:graphicData uri="http://schemas.openxmlformats.org/drawingml/2006/table">
            <a:tbl>
              <a:tblPr/>
              <a:tblGrid>
                <a:gridCol w="2531325"/>
                <a:gridCol w="2598234"/>
                <a:gridCol w="447164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Comment?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4887737237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 Group ID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BET_TRANS_ID </a:t>
                      </a:r>
                      <a:r>
                        <a:rPr lang="en-AU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(PK)</a:t>
                      </a:r>
                      <a:endParaRPr lang="en-AU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6053588011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Transaction Identifier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MATCH_BET_ID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4887737240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Corresponding Match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Identifier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PARENT_EVENT_ID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27402533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  <a:r>
                        <a:rPr lang="en-AU" sz="2400" b="0" i="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Event Identifier</a:t>
                      </a:r>
                      <a:endParaRPr lang="en-AU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EVENT_ID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101187943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Event Identifier</a:t>
                      </a:r>
                      <a:endParaRPr lang="en-AU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898777" cy="3611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transaction has the following Dates/Times: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/>
              <a:t>Date Fields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7065" y="2654319"/>
          <a:ext cx="9601199" cy="2626995"/>
        </p:xfrm>
        <a:graphic>
          <a:graphicData uri="http://schemas.openxmlformats.org/drawingml/2006/table">
            <a:tbl>
              <a:tblPr/>
              <a:tblGrid>
                <a:gridCol w="2531325"/>
                <a:gridCol w="3122342"/>
                <a:gridCol w="394753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Comment?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EVENT_DT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Event Start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OFF_DT</a:t>
                      </a:r>
                      <a:endParaRPr lang="en-A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Event Start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PLACED_DATE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 Placement 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TAKEN_DATE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 Match 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SETTLED_DATE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Settled 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CANCELLED_DATE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24/03/2015  1:00:00 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 Cancelled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1293223" y="5682343"/>
            <a:ext cx="10898777" cy="98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Lapsed bet will not have a taken date or a cancelled date.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transaction has the following Text fields: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 smtClean="0"/>
              <a:t>Text Fields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32842"/>
              </p:ext>
            </p:extLst>
          </p:nvPr>
        </p:nvGraphicFramePr>
        <p:xfrm>
          <a:off x="1037065" y="2654319"/>
          <a:ext cx="9601199" cy="2626995"/>
        </p:xfrm>
        <a:graphic>
          <a:graphicData uri="http://schemas.openxmlformats.org/drawingml/2006/table">
            <a:tbl>
              <a:tblPr/>
              <a:tblGrid>
                <a:gridCol w="3267306"/>
                <a:gridCol w="2386361"/>
                <a:gridCol w="394753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Comment?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COUNTRY_OF_RESIDENCE_NAME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Residence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  <a:endParaRPr lang="en-A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 vs Australia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Match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EVENT_NAME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Odds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Market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SELECTION_NAME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Selection Bet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transaction has the following transactional metrics: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 smtClean="0"/>
              <a:t>Transactional Metrics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97262"/>
              </p:ext>
            </p:extLst>
          </p:nvPr>
        </p:nvGraphicFramePr>
        <p:xfrm>
          <a:off x="1037065" y="2654319"/>
          <a:ext cx="9601199" cy="2626995"/>
        </p:xfrm>
        <a:graphic>
          <a:graphicData uri="http://schemas.openxmlformats.org/drawingml/2006/table">
            <a:tbl>
              <a:tblPr/>
              <a:tblGrid>
                <a:gridCol w="3267306"/>
                <a:gridCol w="2386361"/>
                <a:gridCol w="394753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Comment?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BET_PRICE</a:t>
                      </a:r>
                      <a:endParaRPr lang="en-AU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Requested Price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PRICE_TAKEN</a:t>
                      </a:r>
                      <a:endParaRPr lang="en-A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Matched</a:t>
                      </a:r>
                      <a:r>
                        <a:rPr lang="en-AU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Price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BET_SIZE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PROFIT_LOSS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Outcome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7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transaction has some other important fields: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 smtClean="0"/>
              <a:t>Other Fields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10068"/>
              </p:ext>
            </p:extLst>
          </p:nvPr>
        </p:nvGraphicFramePr>
        <p:xfrm>
          <a:off x="1037065" y="2654319"/>
          <a:ext cx="9601199" cy="2626995"/>
        </p:xfrm>
        <a:graphic>
          <a:graphicData uri="http://schemas.openxmlformats.org/drawingml/2006/table">
            <a:tbl>
              <a:tblPr/>
              <a:tblGrid>
                <a:gridCol w="3267306"/>
                <a:gridCol w="2386361"/>
                <a:gridCol w="394753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Comment?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BID_TYP</a:t>
                      </a:r>
                      <a:endParaRPr lang="en-AU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or Lay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STATUS_ID</a:t>
                      </a:r>
                      <a:endParaRPr lang="en-AU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 Status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PERSISTENCE_TYPE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 Bet Inplay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INPLAY_BET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Inplay Bet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Me and my </a:t>
            </a:r>
            <a:r>
              <a:rPr lang="en-AU" dirty="0" smtClean="0"/>
              <a:t>team </a:t>
            </a:r>
            <a:r>
              <a:rPr lang="en-AU" smtClean="0"/>
              <a:t>(</a:t>
            </a:r>
            <a:r>
              <a:rPr lang="en-AU" smtClean="0">
                <a:hlinkClick r:id="rId2"/>
              </a:rPr>
              <a:t>Robert.Linsley@Betfair.com.au</a:t>
            </a:r>
            <a:r>
              <a:rPr lang="en-AU" smtClean="0"/>
              <a:t>)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://www.betfair.com.au/hub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6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Betfair is a betting exchange - an online marketplace for punters to bet </a:t>
            </a:r>
            <a:r>
              <a:rPr lang="en-US" dirty="0" smtClean="0"/>
              <a:t>between </a:t>
            </a:r>
            <a:r>
              <a:rPr lang="en-US" dirty="0"/>
              <a:t>themselves on sporting and cultural events around the world.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Customers bet against each other not against Betfair.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r>
              <a:rPr lang="en-AU" dirty="0" smtClean="0"/>
              <a:t>Introduction</a:t>
            </a:r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Betfair</a:t>
            </a:r>
            <a:endParaRPr lang="en-AU" cap="smal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3" y="3806101"/>
            <a:ext cx="4222596" cy="25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9816790" cy="440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Unlike traditional bookmakers on Betfair you can back (buy) and lay (sell).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Laying is taking the traditional bookmakers viewpoint i.e. that a selection won’t win.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Betfair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70" y="4124245"/>
            <a:ext cx="6877050" cy="18859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5687122" y="3746809"/>
            <a:ext cx="468352" cy="1672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 rot="5400000">
            <a:off x="8861503" y="3746810"/>
            <a:ext cx="468352" cy="1672683"/>
          </a:xfrm>
          <a:prstGeom prst="downArrow">
            <a:avLst/>
          </a:prstGeom>
          <a:solidFill>
            <a:srgbClr val="F13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4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832195" cy="44118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As well as taking prices customers can ‘make offers’ and request better prices.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Like a stock market this leads to market depth on both the buy and sell side.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Betfair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32" y="1759461"/>
            <a:ext cx="4401014" cy="425073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835697" y="2676292"/>
            <a:ext cx="468352" cy="1672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Down Arrow 6"/>
          <p:cNvSpPr/>
          <p:nvPr/>
        </p:nvSpPr>
        <p:spPr>
          <a:xfrm rot="10800000">
            <a:off x="7980556" y="4635189"/>
            <a:ext cx="468352" cy="1672683"/>
          </a:xfrm>
          <a:prstGeom prst="downArrow">
            <a:avLst/>
          </a:prstGeom>
          <a:solidFill>
            <a:srgbClr val="F13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1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474712" cy="226927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Unlike bookmakers, who build a margin into their prices, Betfair charges commission on winnings.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means our prices are much closer to the true implied probability of each outcome.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Betfair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93" y="4151790"/>
            <a:ext cx="7029450" cy="20764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445405" y="5018049"/>
            <a:ext cx="2642839" cy="17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>
            <a:off x="6445404" y="5472332"/>
            <a:ext cx="2642839" cy="17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266767" y="4839629"/>
            <a:ext cx="1616823" cy="47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83.33% Chance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9266767" y="5394274"/>
            <a:ext cx="1616823" cy="47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16.95% Chance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9266767" y="5988488"/>
            <a:ext cx="1616823" cy="4795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100.3% Chance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641980" cy="139947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Our markets also run ‘In Play’ and customers can trade opinions throughout the event.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Betfair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40" y="2580319"/>
            <a:ext cx="8080916" cy="36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So why is our data so unique??!!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Peer to Peer opinions</a:t>
            </a:r>
          </a:p>
          <a:p>
            <a:r>
              <a:rPr lang="en-AU" dirty="0" smtClean="0"/>
              <a:t>Ability to bet against outcomes occurring</a:t>
            </a:r>
          </a:p>
          <a:p>
            <a:r>
              <a:rPr lang="en-AU" dirty="0" smtClean="0"/>
              <a:t>Prices created by customers</a:t>
            </a:r>
          </a:p>
          <a:p>
            <a:r>
              <a:rPr lang="en-AU" dirty="0" smtClean="0"/>
              <a:t>No margin, prices are close to true implied probability</a:t>
            </a:r>
          </a:p>
          <a:p>
            <a:r>
              <a:rPr lang="en-AU" dirty="0" smtClean="0"/>
              <a:t>Trading continues In Play</a:t>
            </a: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Betfair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7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42812" y="2623859"/>
            <a:ext cx="5442742" cy="1901729"/>
          </a:xfrm>
        </p:spPr>
        <p:txBody>
          <a:bodyPr>
            <a:noAutofit/>
          </a:bodyPr>
          <a:lstStyle/>
          <a:p>
            <a:r>
              <a:rPr lang="en-US" sz="6600" dirty="0" smtClean="0">
                <a:ea typeface="Bet Fair Flama Bold" panose="02000000000000000000" pitchFamily="50" charset="0"/>
              </a:rPr>
              <a:t>Our Data</a:t>
            </a:r>
            <a:endParaRPr lang="en-US" sz="6600" dirty="0">
              <a:ea typeface="Bet Fair Flama Bold" panose="020000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data provided contains every transaction from this year’s Cricket World Cup match </a:t>
            </a:r>
            <a:r>
              <a:rPr lang="en-US" dirty="0"/>
              <a:t>o</a:t>
            </a:r>
            <a:r>
              <a:rPr lang="en-US" dirty="0" smtClean="0"/>
              <a:t>dds markets.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Due to the high trading nature of our Exchange which runs In Play we amassed 3.9m transactions…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…from 24k customers based in 70 different countries.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867073"/>
            <a:ext cx="9390334" cy="461962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cap="small" dirty="0" smtClean="0"/>
              <a:t>Our Data</a:t>
            </a:r>
            <a:endParaRPr lang="en-AU" cap="small" dirty="0"/>
          </a:p>
        </p:txBody>
      </p:sp>
    </p:spTree>
    <p:extLst>
      <p:ext uri="{BB962C8B-B14F-4D97-AF65-F5344CB8AC3E}">
        <p14:creationId xmlns:p14="http://schemas.microsoft.com/office/powerpoint/2010/main" val="41198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561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Bet Fair Flama Bold</vt:lpstr>
      <vt:lpstr>Bet Fair Flama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Linsley</dc:creator>
  <cp:lastModifiedBy>Robert Linsley</cp:lastModifiedBy>
  <cp:revision>41</cp:revision>
  <dcterms:created xsi:type="dcterms:W3CDTF">2015-10-12T06:13:18Z</dcterms:created>
  <dcterms:modified xsi:type="dcterms:W3CDTF">2015-10-16T20:48:54Z</dcterms:modified>
</cp:coreProperties>
</file>