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7" r:id="rId3"/>
    <p:sldId id="259" r:id="rId4"/>
    <p:sldId id="256"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152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ivanliu:Google%20Drive:Melbourne%20Datathon:Melbourne_Datathon:ivan%20is%20a%20tomato%20sause:measures_dimens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barChart>
        <c:barDir val="col"/>
        <c:grouping val="clustered"/>
        <c:varyColors val="0"/>
        <c:ser>
          <c:idx val="0"/>
          <c:order val="0"/>
          <c:tx>
            <c:strRef>
              <c:f>Sheet2!$Q$14</c:f>
              <c:strCache>
                <c:ptCount val="1"/>
                <c:pt idx="0">
                  <c:v># Account</c:v>
                </c:pt>
              </c:strCache>
            </c:strRef>
          </c:tx>
          <c:invertIfNegative val="0"/>
          <c:cat>
            <c:strRef>
              <c:f>Sheet2!$P$15:$P$23</c:f>
              <c:strCache>
                <c:ptCount val="9"/>
                <c:pt idx="0">
                  <c:v>1. Large Gambling Group or Business</c:v>
                </c:pt>
                <c:pt idx="1">
                  <c:v>2. Small Casual Group</c:v>
                </c:pt>
                <c:pt idx="2">
                  <c:v>3. Professional gambler</c:v>
                </c:pt>
                <c:pt idx="3">
                  <c:v>4. Strategy Driven Gambler</c:v>
                </c:pt>
                <c:pt idx="4">
                  <c:v>5. Opportunism</c:v>
                </c:pt>
                <c:pt idx="5">
                  <c:v>6. Frequent Gambler</c:v>
                </c:pt>
                <c:pt idx="6">
                  <c:v>7. Casual Entertainer</c:v>
                </c:pt>
                <c:pt idx="7">
                  <c:v>8. Event Focused Player</c:v>
                </c:pt>
                <c:pt idx="8">
                  <c:v>9. Try Person</c:v>
                </c:pt>
              </c:strCache>
            </c:strRef>
          </c:cat>
          <c:val>
            <c:numRef>
              <c:f>Sheet2!$Q$15:$Q$23</c:f>
              <c:numCache>
                <c:formatCode>0%</c:formatCode>
                <c:ptCount val="9"/>
                <c:pt idx="0">
                  <c:v>0.0240774291980547</c:v>
                </c:pt>
                <c:pt idx="1">
                  <c:v>0.00934490321350243</c:v>
                </c:pt>
                <c:pt idx="2">
                  <c:v>0.136311623915324</c:v>
                </c:pt>
                <c:pt idx="3">
                  <c:v>0.0790025746161915</c:v>
                </c:pt>
                <c:pt idx="4">
                  <c:v>0.04252884523696</c:v>
                </c:pt>
                <c:pt idx="5">
                  <c:v>0.157909793077143</c:v>
                </c:pt>
                <c:pt idx="6">
                  <c:v>0.283493849527987</c:v>
                </c:pt>
                <c:pt idx="7">
                  <c:v>0.0618861447506436</c:v>
                </c:pt>
                <c:pt idx="8">
                  <c:v>0.205444836464194</c:v>
                </c:pt>
              </c:numCache>
            </c:numRef>
          </c:val>
        </c:ser>
        <c:dLbls>
          <c:showLegendKey val="0"/>
          <c:showVal val="0"/>
          <c:showCatName val="0"/>
          <c:showSerName val="0"/>
          <c:showPercent val="0"/>
          <c:showBubbleSize val="0"/>
        </c:dLbls>
        <c:gapWidth val="150"/>
        <c:axId val="-2088073992"/>
        <c:axId val="-2088072584"/>
      </c:barChart>
      <c:lineChart>
        <c:grouping val="standard"/>
        <c:varyColors val="0"/>
        <c:ser>
          <c:idx val="1"/>
          <c:order val="1"/>
          <c:tx>
            <c:strRef>
              <c:f>Sheet2!$R$14</c:f>
              <c:strCache>
                <c:ptCount val="1"/>
                <c:pt idx="0">
                  <c:v>Transactions</c:v>
                </c:pt>
              </c:strCache>
            </c:strRef>
          </c:tx>
          <c:marker>
            <c:symbol val="none"/>
          </c:marker>
          <c:cat>
            <c:strRef>
              <c:f>Sheet2!$P$15:$P$23</c:f>
              <c:strCache>
                <c:ptCount val="9"/>
                <c:pt idx="0">
                  <c:v>1. Large Gambling Group or Business</c:v>
                </c:pt>
                <c:pt idx="1">
                  <c:v>2. Small Casual Group</c:v>
                </c:pt>
                <c:pt idx="2">
                  <c:v>3. Professional gambler</c:v>
                </c:pt>
                <c:pt idx="3">
                  <c:v>4. Strategy Driven Gambler</c:v>
                </c:pt>
                <c:pt idx="4">
                  <c:v>5. Opportunism</c:v>
                </c:pt>
                <c:pt idx="5">
                  <c:v>6. Frequent Gambler</c:v>
                </c:pt>
                <c:pt idx="6">
                  <c:v>7. Casual Entertainer</c:v>
                </c:pt>
                <c:pt idx="7">
                  <c:v>8. Event Focused Player</c:v>
                </c:pt>
                <c:pt idx="8">
                  <c:v>9. Try Person</c:v>
                </c:pt>
              </c:strCache>
            </c:strRef>
          </c:cat>
          <c:val>
            <c:numRef>
              <c:f>Sheet2!$R$15:$R$23</c:f>
              <c:numCache>
                <c:formatCode>0%</c:formatCode>
                <c:ptCount val="9"/>
                <c:pt idx="0">
                  <c:v>0.513562368559985</c:v>
                </c:pt>
                <c:pt idx="1">
                  <c:v>0.0770354175725223</c:v>
                </c:pt>
                <c:pt idx="2">
                  <c:v>0.227605357193789</c:v>
                </c:pt>
                <c:pt idx="3">
                  <c:v>0.0920424985258927</c:v>
                </c:pt>
                <c:pt idx="4">
                  <c:v>0.0421498624263601</c:v>
                </c:pt>
                <c:pt idx="5">
                  <c:v>0.0205778383912819</c:v>
                </c:pt>
                <c:pt idx="6">
                  <c:v>0.0243683166772313</c:v>
                </c:pt>
                <c:pt idx="7">
                  <c:v>0.000845756288311508</c:v>
                </c:pt>
                <c:pt idx="8">
                  <c:v>0.00181258436462632</c:v>
                </c:pt>
              </c:numCache>
            </c:numRef>
          </c:val>
          <c:smooth val="0"/>
        </c:ser>
        <c:ser>
          <c:idx val="2"/>
          <c:order val="2"/>
          <c:tx>
            <c:strRef>
              <c:f>Sheet2!$S$14</c:f>
              <c:strCache>
                <c:ptCount val="1"/>
                <c:pt idx="0">
                  <c:v>Transaction amounts</c:v>
                </c:pt>
              </c:strCache>
            </c:strRef>
          </c:tx>
          <c:marker>
            <c:symbol val="none"/>
          </c:marker>
          <c:cat>
            <c:strRef>
              <c:f>Sheet2!$P$15:$P$23</c:f>
              <c:strCache>
                <c:ptCount val="9"/>
                <c:pt idx="0">
                  <c:v>1. Large Gambling Group or Business</c:v>
                </c:pt>
                <c:pt idx="1">
                  <c:v>2. Small Casual Group</c:v>
                </c:pt>
                <c:pt idx="2">
                  <c:v>3. Professional gambler</c:v>
                </c:pt>
                <c:pt idx="3">
                  <c:v>4. Strategy Driven Gambler</c:v>
                </c:pt>
                <c:pt idx="4">
                  <c:v>5. Opportunism</c:v>
                </c:pt>
                <c:pt idx="5">
                  <c:v>6. Frequent Gambler</c:v>
                </c:pt>
                <c:pt idx="6">
                  <c:v>7. Casual Entertainer</c:v>
                </c:pt>
                <c:pt idx="7">
                  <c:v>8. Event Focused Player</c:v>
                </c:pt>
                <c:pt idx="8">
                  <c:v>9. Try Person</c:v>
                </c:pt>
              </c:strCache>
            </c:strRef>
          </c:cat>
          <c:val>
            <c:numRef>
              <c:f>Sheet2!$S$15:$S$23</c:f>
              <c:numCache>
                <c:formatCode>0%</c:formatCode>
                <c:ptCount val="9"/>
                <c:pt idx="0">
                  <c:v>0.954067732811621</c:v>
                </c:pt>
                <c:pt idx="1">
                  <c:v>0.000993976896900801</c:v>
                </c:pt>
                <c:pt idx="2">
                  <c:v>0.0413083258250457</c:v>
                </c:pt>
                <c:pt idx="3">
                  <c:v>0.00209948249786384</c:v>
                </c:pt>
                <c:pt idx="4">
                  <c:v>0.000250013012194118</c:v>
                </c:pt>
                <c:pt idx="5">
                  <c:v>0.000972134582420621</c:v>
                </c:pt>
                <c:pt idx="6">
                  <c:v>0.000220988712438251</c:v>
                </c:pt>
                <c:pt idx="7">
                  <c:v>6.7881530985778E-5</c:v>
                </c:pt>
                <c:pt idx="8">
                  <c:v>1.94641305301388E-5</c:v>
                </c:pt>
              </c:numCache>
            </c:numRef>
          </c:val>
          <c:smooth val="0"/>
        </c:ser>
        <c:dLbls>
          <c:showLegendKey val="0"/>
          <c:showVal val="0"/>
          <c:showCatName val="0"/>
          <c:showSerName val="0"/>
          <c:showPercent val="0"/>
          <c:showBubbleSize val="0"/>
        </c:dLbls>
        <c:marker val="1"/>
        <c:smooth val="0"/>
        <c:axId val="-2088069464"/>
        <c:axId val="-2088070888"/>
      </c:lineChart>
      <c:catAx>
        <c:axId val="-2088073992"/>
        <c:scaling>
          <c:orientation val="minMax"/>
        </c:scaling>
        <c:delete val="0"/>
        <c:axPos val="b"/>
        <c:majorTickMark val="out"/>
        <c:minorTickMark val="none"/>
        <c:tickLblPos val="nextTo"/>
        <c:crossAx val="-2088072584"/>
        <c:crosses val="autoZero"/>
        <c:auto val="1"/>
        <c:lblAlgn val="ctr"/>
        <c:lblOffset val="100"/>
        <c:noMultiLvlLbl val="0"/>
      </c:catAx>
      <c:valAx>
        <c:axId val="-2088072584"/>
        <c:scaling>
          <c:orientation val="minMax"/>
        </c:scaling>
        <c:delete val="0"/>
        <c:axPos val="l"/>
        <c:numFmt formatCode="0%" sourceLinked="1"/>
        <c:majorTickMark val="out"/>
        <c:minorTickMark val="none"/>
        <c:tickLblPos val="nextTo"/>
        <c:crossAx val="-2088073992"/>
        <c:crosses val="autoZero"/>
        <c:crossBetween val="between"/>
      </c:valAx>
      <c:valAx>
        <c:axId val="-2088070888"/>
        <c:scaling>
          <c:orientation val="minMax"/>
        </c:scaling>
        <c:delete val="0"/>
        <c:axPos val="r"/>
        <c:numFmt formatCode="0%" sourceLinked="1"/>
        <c:majorTickMark val="out"/>
        <c:minorTickMark val="none"/>
        <c:tickLblPos val="nextTo"/>
        <c:crossAx val="-2088069464"/>
        <c:crosses val="max"/>
        <c:crossBetween val="between"/>
      </c:valAx>
      <c:catAx>
        <c:axId val="-2088069464"/>
        <c:scaling>
          <c:orientation val="minMax"/>
        </c:scaling>
        <c:delete val="1"/>
        <c:axPos val="b"/>
        <c:majorTickMark val="out"/>
        <c:minorTickMark val="none"/>
        <c:tickLblPos val="nextTo"/>
        <c:crossAx val="-2088070888"/>
        <c:crosses val="autoZero"/>
        <c:auto val="1"/>
        <c:lblAlgn val="ctr"/>
        <c:lblOffset val="100"/>
        <c:noMultiLvlLbl val="0"/>
      </c:catAx>
    </c:plotArea>
    <c:legend>
      <c:legendPos val="b"/>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3412062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334473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66793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363500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41755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DA710146-507A-6444-9B2C-489BD3E9AAA7}" type="datetimeFigureOut">
              <a:rPr lang="en-US" smtClean="0"/>
              <a:t>21/10/15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073049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DA710146-507A-6444-9B2C-489BD3E9AAA7}" type="datetimeFigureOut">
              <a:rPr lang="en-US" smtClean="0"/>
              <a:t>21/10/15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10205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DA710146-507A-6444-9B2C-489BD3E9AAA7}" type="datetimeFigureOut">
              <a:rPr lang="en-US" smtClean="0"/>
              <a:t>21/10/15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00263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10146-507A-6444-9B2C-489BD3E9AAA7}" type="datetimeFigureOut">
              <a:rPr lang="en-US" smtClean="0"/>
              <a:t>21/10/15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148031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A710146-507A-6444-9B2C-489BD3E9AAA7}" type="datetimeFigureOut">
              <a:rPr lang="en-US" smtClean="0"/>
              <a:t>21/10/15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352644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A710146-507A-6444-9B2C-489BD3E9AAA7}" type="datetimeFigureOut">
              <a:rPr lang="en-US" smtClean="0"/>
              <a:t>21/10/15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17237385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10146-507A-6444-9B2C-489BD3E9AAA7}" type="datetimeFigureOut">
              <a:rPr lang="en-US" smtClean="0"/>
              <a:t>21/10/15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679C40-97CD-8545-A4E1-26EE9FD3056E}" type="slidenum">
              <a:rPr lang="en-US" smtClean="0"/>
              <a:t>‹#›</a:t>
            </a:fld>
            <a:endParaRPr lang="en-US"/>
          </a:p>
        </p:txBody>
      </p:sp>
    </p:spTree>
    <p:extLst>
      <p:ext uri="{BB962C8B-B14F-4D97-AF65-F5344CB8AC3E}">
        <p14:creationId xmlns:p14="http://schemas.microsoft.com/office/powerpoint/2010/main" val="1083504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4600" y="1664572"/>
            <a:ext cx="7537990" cy="4524315"/>
          </a:xfrm>
          <a:prstGeom prst="rect">
            <a:avLst/>
          </a:prstGeom>
          <a:noFill/>
        </p:spPr>
        <p:txBody>
          <a:bodyPr wrap="square" rtlCol="0">
            <a:spAutoFit/>
          </a:bodyPr>
          <a:lstStyle/>
          <a:p>
            <a:r>
              <a:rPr lang="en-AU" sz="9600" dirty="0" err="1" smtClean="0">
                <a:solidFill>
                  <a:schemeClr val="bg1">
                    <a:lumMod val="50000"/>
                  </a:schemeClr>
                </a:solidFill>
              </a:rPr>
              <a:t>R</a:t>
            </a:r>
            <a:r>
              <a:rPr lang="en-AU" sz="5400" dirty="0" err="1" smtClean="0">
                <a:solidFill>
                  <a:schemeClr val="bg1">
                    <a:lumMod val="50000"/>
                  </a:schemeClr>
                </a:solidFill>
              </a:rPr>
              <a:t>ecency</a:t>
            </a:r>
            <a:endParaRPr lang="en-AU" sz="5400" dirty="0" smtClean="0">
              <a:solidFill>
                <a:schemeClr val="bg1">
                  <a:lumMod val="50000"/>
                </a:schemeClr>
              </a:solidFill>
            </a:endParaRPr>
          </a:p>
          <a:p>
            <a:r>
              <a:rPr lang="en-AU" sz="9600" dirty="0" smtClean="0">
                <a:solidFill>
                  <a:schemeClr val="bg1">
                    <a:lumMod val="50000"/>
                  </a:schemeClr>
                </a:solidFill>
              </a:rPr>
              <a:t>F</a:t>
            </a:r>
            <a:r>
              <a:rPr lang="en-AU" sz="5400" dirty="0" smtClean="0">
                <a:solidFill>
                  <a:schemeClr val="bg1">
                    <a:lumMod val="50000"/>
                  </a:schemeClr>
                </a:solidFill>
              </a:rPr>
              <a:t>requency</a:t>
            </a:r>
          </a:p>
          <a:p>
            <a:r>
              <a:rPr lang="en-AU" sz="9600" dirty="0" smtClean="0">
                <a:solidFill>
                  <a:schemeClr val="bg1">
                    <a:lumMod val="50000"/>
                  </a:schemeClr>
                </a:solidFill>
              </a:rPr>
              <a:t>M</a:t>
            </a:r>
            <a:r>
              <a:rPr lang="en-AU" sz="5400" dirty="0" smtClean="0">
                <a:solidFill>
                  <a:schemeClr val="bg1">
                    <a:lumMod val="50000"/>
                  </a:schemeClr>
                </a:solidFill>
              </a:rPr>
              <a:t>onetary</a:t>
            </a:r>
            <a:endParaRPr lang="en-AU" dirty="0">
              <a:solidFill>
                <a:schemeClr val="bg1">
                  <a:lumMod val="50000"/>
                </a:schemeClr>
              </a:solidFill>
            </a:endParaRPr>
          </a:p>
        </p:txBody>
      </p:sp>
    </p:spTree>
    <p:extLst>
      <p:ext uri="{BB962C8B-B14F-4D97-AF65-F5344CB8AC3E}">
        <p14:creationId xmlns:p14="http://schemas.microsoft.com/office/powerpoint/2010/main" val="389722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42476" y="566655"/>
            <a:ext cx="5838662" cy="39092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baseline="30000" dirty="0">
                <a:solidFill>
                  <a:schemeClr val="bg1">
                    <a:lumMod val="50000"/>
                  </a:schemeClr>
                </a:solidFill>
                <a:latin typeface="+mn-lt"/>
                <a:cs typeface="Arial"/>
              </a:rPr>
              <a:t>The S</a:t>
            </a:r>
            <a:r>
              <a:rPr lang="en-GB" baseline="30000" dirty="0" smtClean="0">
                <a:solidFill>
                  <a:schemeClr val="bg1">
                    <a:lumMod val="50000"/>
                  </a:schemeClr>
                </a:solidFill>
                <a:latin typeface="+mn-lt"/>
                <a:cs typeface="Arial"/>
              </a:rPr>
              <a:t>egments – Key</a:t>
            </a:r>
            <a:r>
              <a:rPr lang="en-GB" dirty="0" smtClean="0">
                <a:solidFill>
                  <a:schemeClr val="bg1">
                    <a:lumMod val="50000"/>
                  </a:schemeClr>
                </a:solidFill>
                <a:latin typeface="+mn-lt"/>
                <a:cs typeface="Arial"/>
              </a:rPr>
              <a:t> </a:t>
            </a:r>
            <a:r>
              <a:rPr lang="en-GB" baseline="30000" dirty="0">
                <a:solidFill>
                  <a:schemeClr val="bg1">
                    <a:lumMod val="50000"/>
                  </a:schemeClr>
                </a:solidFill>
                <a:latin typeface="+mn-lt"/>
                <a:cs typeface="Arial"/>
              </a:rPr>
              <a:t>St</a:t>
            </a:r>
            <a:r>
              <a:rPr lang="en-GB" baseline="30000" dirty="0" smtClean="0">
                <a:solidFill>
                  <a:schemeClr val="bg1">
                    <a:lumMod val="50000"/>
                  </a:schemeClr>
                </a:solidFill>
                <a:latin typeface="+mn-lt"/>
                <a:cs typeface="Arial"/>
              </a:rPr>
              <a:t>ats </a:t>
            </a:r>
            <a:endParaRPr lang="en-GB" baseline="30000" dirty="0">
              <a:solidFill>
                <a:schemeClr val="bg1">
                  <a:lumMod val="50000"/>
                </a:schemeClr>
              </a:solidFill>
              <a:latin typeface="+mn-lt"/>
              <a:cs typeface="Arial"/>
            </a:endParaRPr>
          </a:p>
        </p:txBody>
      </p:sp>
      <p:graphicFrame>
        <p:nvGraphicFramePr>
          <p:cNvPr id="9" name="Chart 8"/>
          <p:cNvGraphicFramePr>
            <a:graphicFrameLocks/>
          </p:cNvGraphicFramePr>
          <p:nvPr>
            <p:extLst>
              <p:ext uri="{D42A27DB-BD31-4B8C-83A1-F6EECF244321}">
                <p14:modId xmlns:p14="http://schemas.microsoft.com/office/powerpoint/2010/main" val="135763459"/>
              </p:ext>
            </p:extLst>
          </p:nvPr>
        </p:nvGraphicFramePr>
        <p:xfrm>
          <a:off x="342476" y="3032138"/>
          <a:ext cx="8515521" cy="3705463"/>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353801" y="1324480"/>
            <a:ext cx="7751974"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solidFill>
                  <a:schemeClr val="bg1">
                    <a:lumMod val="50000"/>
                  </a:schemeClr>
                </a:solidFill>
              </a:rPr>
              <a:t>Key account segments customers (segment 1 &amp; 2) generate well over half of transactions and over 90% of total transaction values. </a:t>
            </a:r>
          </a:p>
          <a:p>
            <a:pPr marL="285750" indent="-285750">
              <a:buFont typeface="Arial" panose="020B0604020202020204" pitchFamily="34" charset="0"/>
              <a:buChar char="•"/>
            </a:pPr>
            <a:r>
              <a:rPr lang="en-GB" sz="1400" dirty="0" smtClean="0">
                <a:solidFill>
                  <a:schemeClr val="bg1">
                    <a:lumMod val="50000"/>
                  </a:schemeClr>
                </a:solidFill>
              </a:rPr>
              <a:t>While middle and lower value customers (over 71% of total customer) generate around 5% of transactions and less than 1% of total transaction values.</a:t>
            </a:r>
          </a:p>
          <a:p>
            <a:pPr marL="285750" indent="-285750">
              <a:buFont typeface="Arial" panose="020B0604020202020204" pitchFamily="34" charset="0"/>
              <a:buChar char="•"/>
            </a:pPr>
            <a:endParaRPr lang="en-GB" sz="1400" dirty="0">
              <a:solidFill>
                <a:schemeClr val="bg1">
                  <a:lumMod val="50000"/>
                </a:schemeClr>
              </a:solidFill>
            </a:endParaRPr>
          </a:p>
        </p:txBody>
      </p:sp>
    </p:spTree>
    <p:extLst>
      <p:ext uri="{BB962C8B-B14F-4D97-AF65-F5344CB8AC3E}">
        <p14:creationId xmlns:p14="http://schemas.microsoft.com/office/powerpoint/2010/main" val="97932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42476" y="566655"/>
            <a:ext cx="5838662" cy="39092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baseline="30000" dirty="0" smtClean="0">
                <a:solidFill>
                  <a:schemeClr val="bg1">
                    <a:lumMod val="50000"/>
                  </a:schemeClr>
                </a:solidFill>
                <a:latin typeface="+mn-lt"/>
                <a:cs typeface="Arial"/>
              </a:rPr>
              <a:t>Strategies</a:t>
            </a:r>
            <a:endParaRPr lang="en-GB" baseline="30000" dirty="0">
              <a:solidFill>
                <a:schemeClr val="bg1">
                  <a:lumMod val="50000"/>
                </a:schemeClr>
              </a:solidFill>
              <a:latin typeface="+mn-lt"/>
              <a:cs typeface="Arial"/>
            </a:endParaRPr>
          </a:p>
        </p:txBody>
      </p:sp>
      <p:sp>
        <p:nvSpPr>
          <p:cNvPr id="10" name="TextBox 9"/>
          <p:cNvSpPr txBox="1"/>
          <p:nvPr/>
        </p:nvSpPr>
        <p:spPr>
          <a:xfrm>
            <a:off x="353801" y="1324480"/>
            <a:ext cx="7751974" cy="1815882"/>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solidFill>
                  <a:schemeClr val="bg1">
                    <a:lumMod val="50000"/>
                  </a:schemeClr>
                </a:solidFill>
              </a:rPr>
              <a:t>The main strategy here is how to convert customers from lower/</a:t>
            </a:r>
            <a:r>
              <a:rPr lang="en-GB" sz="1400" dirty="0" err="1" smtClean="0">
                <a:solidFill>
                  <a:schemeClr val="bg1">
                    <a:lumMod val="50000"/>
                  </a:schemeClr>
                </a:solidFill>
              </a:rPr>
              <a:t>middel</a:t>
            </a:r>
            <a:r>
              <a:rPr lang="en-GB" sz="1400" dirty="0" smtClean="0">
                <a:solidFill>
                  <a:schemeClr val="bg1">
                    <a:lumMod val="50000"/>
                  </a:schemeClr>
                </a:solidFill>
              </a:rPr>
              <a:t> value segments to higher value segment via proper campaigns/promotions.</a:t>
            </a:r>
          </a:p>
          <a:p>
            <a:pPr marL="285750" indent="-285750">
              <a:buFont typeface="Arial" panose="020B0604020202020204" pitchFamily="34" charset="0"/>
              <a:buChar char="•"/>
            </a:pPr>
            <a:endParaRPr lang="en-GB" sz="1400" dirty="0" smtClean="0">
              <a:solidFill>
                <a:schemeClr val="bg1">
                  <a:lumMod val="50000"/>
                </a:schemeClr>
              </a:solidFill>
            </a:endParaRPr>
          </a:p>
          <a:p>
            <a:pPr marL="285750" indent="-285750">
              <a:buFont typeface="Arial" panose="020B0604020202020204" pitchFamily="34" charset="0"/>
              <a:buChar char="•"/>
            </a:pPr>
            <a:r>
              <a:rPr lang="en-GB" sz="1400" dirty="0" smtClean="0">
                <a:solidFill>
                  <a:srgbClr val="FF0000"/>
                </a:solidFill>
              </a:rPr>
              <a:t>In next section, we’ve developed a unsupervised k-means clustering model to identify those who are more likely to be an aggressive (spend more on one bet) or defensive customers (more likely to increase bets). So that we can provide different offers to lead customers into higher segments through two ways (spend stretch, bets stretch).</a:t>
            </a:r>
          </a:p>
          <a:p>
            <a:pPr marL="285750" indent="-285750">
              <a:buFont typeface="Arial" panose="020B0604020202020204" pitchFamily="34" charset="0"/>
              <a:buChar char="•"/>
            </a:pPr>
            <a:endParaRPr lang="en-GB" sz="1400" dirty="0">
              <a:solidFill>
                <a:schemeClr val="bg1">
                  <a:lumMod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3215833"/>
              </p:ext>
            </p:extLst>
          </p:nvPr>
        </p:nvGraphicFramePr>
        <p:xfrm>
          <a:off x="549275" y="3630019"/>
          <a:ext cx="7556500" cy="2336800"/>
        </p:xfrm>
        <a:graphic>
          <a:graphicData uri="http://schemas.openxmlformats.org/drawingml/2006/table">
            <a:tbl>
              <a:tblPr/>
              <a:tblGrid>
                <a:gridCol w="1079500"/>
                <a:gridCol w="1079500"/>
                <a:gridCol w="1079500"/>
                <a:gridCol w="1079500"/>
                <a:gridCol w="1079500"/>
                <a:gridCol w="1079500"/>
                <a:gridCol w="1079500"/>
              </a:tblGrid>
              <a:tr h="292100">
                <a:tc>
                  <a:txBody>
                    <a:bodyPr/>
                    <a:lstStyle/>
                    <a:p>
                      <a:pPr algn="l" fontAlgn="ctr"/>
                      <a:endParaRPr lang="en-US" sz="1200" b="0" i="0" u="none" strike="noStrike">
                        <a:solidFill>
                          <a:srgbClr val="000000"/>
                        </a:solidFill>
                        <a:effectLst/>
                        <a:latin typeface="Calibri"/>
                      </a:endParaRPr>
                    </a:p>
                  </a:txBody>
                  <a:tcPr marL="12700" marR="12700" marT="1270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6">
                  <a:txBody>
                    <a:bodyPr/>
                    <a:lstStyle/>
                    <a:p>
                      <a:pPr algn="ctr" fontAlgn="ctr"/>
                      <a:r>
                        <a:rPr lang="en-US" sz="1200" b="1" i="0" u="none" strike="noStrike" dirty="0">
                          <a:solidFill>
                            <a:srgbClr val="FFFFFF"/>
                          </a:solidFill>
                          <a:effectLst/>
                          <a:latin typeface="Calibri"/>
                        </a:rPr>
                        <a:t>Average Spend Bands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2100">
                <a:tc>
                  <a:txBody>
                    <a:bodyPr/>
                    <a:lstStyle/>
                    <a:p>
                      <a:pPr algn="l" fontAlgn="ctr"/>
                      <a:r>
                        <a:rPr lang="en-US" sz="1200" b="1" i="0" u="none" strike="noStrike" dirty="0" smtClean="0">
                          <a:solidFill>
                            <a:srgbClr val="FFFFFF"/>
                          </a:solidFill>
                          <a:effectLst/>
                          <a:latin typeface="Calibri"/>
                        </a:rPr>
                        <a:t>Bets Bands</a:t>
                      </a:r>
                      <a:endParaRPr lang="en-US" sz="1200" b="1" i="0" u="none" strike="noStrike" dirty="0">
                        <a:solidFill>
                          <a:srgbClr val="FFFFFF"/>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fontAlgn="ctr"/>
                      <a:r>
                        <a:rPr lang="en-US" sz="1200" b="0" i="0" u="none" strike="noStrike" dirty="0">
                          <a:solidFill>
                            <a:srgbClr val="000000"/>
                          </a:solidFill>
                          <a:effectLst/>
                          <a:latin typeface="Calibri"/>
                        </a:rPr>
                        <a:t>&lt;=$20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$21 to $45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$46 to $100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$101 to $290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$291 to $1000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&gt;$1000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292100">
                <a:tc>
                  <a:txBody>
                    <a:bodyPr/>
                    <a:lstStyle/>
                    <a:p>
                      <a:pPr algn="l" fontAlgn="ctr"/>
                      <a:r>
                        <a:rPr lang="sv-SE" sz="1200" b="0" i="0" u="none" strike="noStrike" dirty="0">
                          <a:solidFill>
                            <a:srgbClr val="000000"/>
                          </a:solidFill>
                          <a:effectLst/>
                          <a:latin typeface="Calibri"/>
                        </a:rPr>
                        <a:t>&lt;= 2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a:solidFill>
                            <a:srgbClr val="000000"/>
                          </a:solidFill>
                          <a:effectLst/>
                          <a:latin typeface="Calibri"/>
                        </a:rPr>
                        <a:t>9. Try person</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8. Event focused player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hMerge="1">
                  <a:txBody>
                    <a:bodyPr/>
                    <a:lstStyle/>
                    <a:p>
                      <a:endParaRPr lang="en-US"/>
                    </a:p>
                  </a:txBody>
                  <a:tcPr/>
                </a:tc>
                <a:tc h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3 </a:t>
                      </a:r>
                      <a:r>
                        <a:rPr lang="sv-SE" sz="1200" b="0" i="0" u="none" strike="noStrike" dirty="0" err="1">
                          <a:solidFill>
                            <a:srgbClr val="000000"/>
                          </a:solidFill>
                          <a:effectLst/>
                          <a:latin typeface="Calibri"/>
                        </a:rPr>
                        <a:t>to</a:t>
                      </a:r>
                      <a:r>
                        <a:rPr lang="sv-SE" sz="1200" b="0" i="0" u="none" strike="noStrike" dirty="0">
                          <a:solidFill>
                            <a:srgbClr val="000000"/>
                          </a:solidFill>
                          <a:effectLst/>
                          <a:latin typeface="Calibri"/>
                        </a:rPr>
                        <a:t> 9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3">
                  <a:txBody>
                    <a:bodyPr/>
                    <a:lstStyle/>
                    <a:p>
                      <a:pPr algn="ctr" fontAlgn="ctr"/>
                      <a:r>
                        <a:rPr lang="en-US" sz="1200" b="0" i="0" u="none" strike="noStrike" dirty="0">
                          <a:solidFill>
                            <a:srgbClr val="000000"/>
                          </a:solidFill>
                          <a:effectLst/>
                          <a:latin typeface="Calibri"/>
                        </a:rPr>
                        <a:t>7. Casual entertainer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6. Frequent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a:txBody>
                    <a:bodyPr/>
                    <a:lstStyle/>
                    <a:p>
                      <a:pPr algn="ctr" fontAlgn="ctr"/>
                      <a:r>
                        <a:rPr lang="en-US" sz="1200" b="0" i="0" u="none" strike="noStrike">
                          <a:solidFill>
                            <a:srgbClr val="000000"/>
                          </a:solidFill>
                          <a:effectLst/>
                          <a:latin typeface="Calibri"/>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4D79B"/>
                    </a:solidFill>
                  </a:tcPr>
                </a:tc>
              </a:tr>
              <a:tr h="292100">
                <a:tc>
                  <a:txBody>
                    <a:bodyPr/>
                    <a:lstStyle/>
                    <a:p>
                      <a:pPr algn="l" fontAlgn="ctr"/>
                      <a:r>
                        <a:rPr lang="sv-SE" sz="1200" b="0" i="0" u="none" strike="noStrike">
                          <a:solidFill>
                            <a:srgbClr val="000000"/>
                          </a:solidFill>
                          <a:effectLst/>
                          <a:latin typeface="Calibri"/>
                        </a:rPr>
                        <a:t>10 to 50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51 to 100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2">
                  <a:txBody>
                    <a:bodyPr/>
                    <a:lstStyle/>
                    <a:p>
                      <a:pPr algn="ctr" fontAlgn="ctr"/>
                      <a:r>
                        <a:rPr lang="en-US" sz="1200" b="0" i="0" u="none" strike="noStrike">
                          <a:solidFill>
                            <a:srgbClr val="000000"/>
                          </a:solidFill>
                          <a:effectLst/>
                          <a:latin typeface="Calibri"/>
                        </a:rPr>
                        <a:t>5. Opportunism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4. Strategy driven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3. Professional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101 to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&gt;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dirty="0">
                          <a:solidFill>
                            <a:srgbClr val="000000"/>
                          </a:solidFill>
                          <a:effectLst/>
                          <a:latin typeface="Calibri"/>
                        </a:rPr>
                        <a:t>2. Small casual groups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1. Large gambling group / business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r>
            </a:tbl>
          </a:graphicData>
        </a:graphic>
      </p:graphicFrame>
      <p:sp>
        <p:nvSpPr>
          <p:cNvPr id="15" name="Notched Right Arrow 14"/>
          <p:cNvSpPr/>
          <p:nvPr/>
        </p:nvSpPr>
        <p:spPr>
          <a:xfrm>
            <a:off x="4521111" y="4254864"/>
            <a:ext cx="687154" cy="155520"/>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Notched Right Arrow 15"/>
          <p:cNvSpPr/>
          <p:nvPr/>
        </p:nvSpPr>
        <p:spPr>
          <a:xfrm>
            <a:off x="4521111" y="4712447"/>
            <a:ext cx="687154" cy="155520"/>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Notched Right Arrow 16"/>
          <p:cNvSpPr/>
          <p:nvPr/>
        </p:nvSpPr>
        <p:spPr>
          <a:xfrm>
            <a:off x="6701683" y="4709327"/>
            <a:ext cx="687154" cy="155520"/>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Notched Right Arrow 17"/>
          <p:cNvSpPr/>
          <p:nvPr/>
        </p:nvSpPr>
        <p:spPr>
          <a:xfrm rot="5400000">
            <a:off x="7567435" y="4405895"/>
            <a:ext cx="457583" cy="155521"/>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19" name="Notched Right Arrow 18"/>
          <p:cNvSpPr/>
          <p:nvPr/>
        </p:nvSpPr>
        <p:spPr>
          <a:xfrm rot="5400000">
            <a:off x="1595939" y="4538606"/>
            <a:ext cx="457583" cy="155520"/>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20" name="Notched Right Arrow 19"/>
          <p:cNvSpPr/>
          <p:nvPr/>
        </p:nvSpPr>
        <p:spPr>
          <a:xfrm rot="5400000">
            <a:off x="1592818" y="5148590"/>
            <a:ext cx="457583" cy="155520"/>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21" name="Notched Right Arrow 20"/>
          <p:cNvSpPr/>
          <p:nvPr/>
        </p:nvSpPr>
        <p:spPr>
          <a:xfrm>
            <a:off x="2201214" y="3140362"/>
            <a:ext cx="1284090" cy="424619"/>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r>
              <a:rPr lang="en-US" sz="1200" dirty="0" smtClean="0"/>
              <a:t>Bets stretch</a:t>
            </a:r>
            <a:endParaRPr lang="en-US" sz="1200" dirty="0"/>
          </a:p>
        </p:txBody>
      </p:sp>
      <p:sp>
        <p:nvSpPr>
          <p:cNvPr id="22" name="Notched Right Arrow 21"/>
          <p:cNvSpPr/>
          <p:nvPr/>
        </p:nvSpPr>
        <p:spPr>
          <a:xfrm>
            <a:off x="4243949" y="3140362"/>
            <a:ext cx="1284090" cy="424619"/>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r>
              <a:rPr lang="en-US" sz="1200" dirty="0" smtClean="0"/>
              <a:t>Spend stretch</a:t>
            </a:r>
            <a:endParaRPr lang="en-US" sz="1200" dirty="0"/>
          </a:p>
        </p:txBody>
      </p:sp>
    </p:spTree>
    <p:extLst>
      <p:ext uri="{BB962C8B-B14F-4D97-AF65-F5344CB8AC3E}">
        <p14:creationId xmlns:p14="http://schemas.microsoft.com/office/powerpoint/2010/main" val="172106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27283467"/>
              </p:ext>
            </p:extLst>
          </p:nvPr>
        </p:nvGraphicFramePr>
        <p:xfrm>
          <a:off x="685450" y="2921207"/>
          <a:ext cx="7556500" cy="2336800"/>
        </p:xfrm>
        <a:graphic>
          <a:graphicData uri="http://schemas.openxmlformats.org/drawingml/2006/table">
            <a:tbl>
              <a:tblPr/>
              <a:tblGrid>
                <a:gridCol w="1079500"/>
                <a:gridCol w="1079500"/>
                <a:gridCol w="1079500"/>
                <a:gridCol w="1079500"/>
                <a:gridCol w="1079500"/>
                <a:gridCol w="1079500"/>
                <a:gridCol w="1079500"/>
              </a:tblGrid>
              <a:tr h="292100">
                <a:tc>
                  <a:txBody>
                    <a:bodyPr/>
                    <a:lstStyle/>
                    <a:p>
                      <a:pPr algn="l" fontAlgn="ctr"/>
                      <a:endParaRPr lang="en-US" sz="1200" b="0" i="0" u="none" strike="noStrike">
                        <a:solidFill>
                          <a:srgbClr val="000000"/>
                        </a:solidFill>
                        <a:effectLst/>
                        <a:latin typeface="Calibri"/>
                      </a:endParaRPr>
                    </a:p>
                  </a:txBody>
                  <a:tcPr marL="12700" marR="12700" marT="1270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6">
                  <a:txBody>
                    <a:bodyPr/>
                    <a:lstStyle/>
                    <a:p>
                      <a:pPr algn="ctr" fontAlgn="ctr"/>
                      <a:r>
                        <a:rPr lang="en-US" sz="1200" b="1" i="0" u="none" strike="noStrike" dirty="0">
                          <a:solidFill>
                            <a:srgbClr val="FFFFFF"/>
                          </a:solidFill>
                          <a:effectLst/>
                          <a:latin typeface="Calibri"/>
                        </a:rPr>
                        <a:t>Average Spend Bands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2100">
                <a:tc>
                  <a:txBody>
                    <a:bodyPr/>
                    <a:lstStyle/>
                    <a:p>
                      <a:pPr algn="l" fontAlgn="ctr"/>
                      <a:r>
                        <a:rPr lang="en-US" sz="1200" b="1" i="0" u="none" strike="noStrike" dirty="0" smtClean="0">
                          <a:solidFill>
                            <a:srgbClr val="FFFFFF"/>
                          </a:solidFill>
                          <a:effectLst/>
                          <a:latin typeface="Calibri"/>
                        </a:rPr>
                        <a:t>Bets Bands</a:t>
                      </a:r>
                      <a:endParaRPr lang="en-US" sz="1200" b="1" i="0" u="none" strike="noStrike" dirty="0">
                        <a:solidFill>
                          <a:srgbClr val="FFFFFF"/>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fontAlgn="ctr"/>
                      <a:r>
                        <a:rPr lang="en-US" sz="1200" b="0" i="0" u="none" strike="noStrike" dirty="0">
                          <a:solidFill>
                            <a:srgbClr val="000000"/>
                          </a:solidFill>
                          <a:effectLst/>
                          <a:latin typeface="Calibri"/>
                        </a:rPr>
                        <a:t>&lt;=$20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$21 to $45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$46 to $100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$101 to $290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$291 to $1000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&gt;$1000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292100">
                <a:tc>
                  <a:txBody>
                    <a:bodyPr/>
                    <a:lstStyle/>
                    <a:p>
                      <a:pPr algn="l" fontAlgn="ctr"/>
                      <a:r>
                        <a:rPr lang="sv-SE" sz="1200" b="0" i="0" u="none" strike="noStrike" dirty="0">
                          <a:solidFill>
                            <a:srgbClr val="000000"/>
                          </a:solidFill>
                          <a:effectLst/>
                          <a:latin typeface="Calibri"/>
                        </a:rPr>
                        <a:t>&lt;= 2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a:solidFill>
                            <a:srgbClr val="000000"/>
                          </a:solidFill>
                          <a:effectLst/>
                          <a:latin typeface="Calibri"/>
                        </a:rPr>
                        <a:t>9. Try person</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8. Event focused player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hMerge="1">
                  <a:txBody>
                    <a:bodyPr/>
                    <a:lstStyle/>
                    <a:p>
                      <a:endParaRPr lang="en-US"/>
                    </a:p>
                  </a:txBody>
                  <a:tcPr/>
                </a:tc>
                <a:tc h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3 </a:t>
                      </a:r>
                      <a:r>
                        <a:rPr lang="sv-SE" sz="1200" b="0" i="0" u="none" strike="noStrike" dirty="0" err="1">
                          <a:solidFill>
                            <a:srgbClr val="000000"/>
                          </a:solidFill>
                          <a:effectLst/>
                          <a:latin typeface="Calibri"/>
                        </a:rPr>
                        <a:t>to</a:t>
                      </a:r>
                      <a:r>
                        <a:rPr lang="sv-SE" sz="1200" b="0" i="0" u="none" strike="noStrike" dirty="0">
                          <a:solidFill>
                            <a:srgbClr val="000000"/>
                          </a:solidFill>
                          <a:effectLst/>
                          <a:latin typeface="Calibri"/>
                        </a:rPr>
                        <a:t> 9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3">
                  <a:txBody>
                    <a:bodyPr/>
                    <a:lstStyle/>
                    <a:p>
                      <a:pPr algn="ctr" fontAlgn="ctr"/>
                      <a:r>
                        <a:rPr lang="en-US" sz="1200" b="0" i="0" u="none" strike="noStrike">
                          <a:solidFill>
                            <a:srgbClr val="000000"/>
                          </a:solidFill>
                          <a:effectLst/>
                          <a:latin typeface="Calibri"/>
                        </a:rPr>
                        <a:t>7. Casual entertainer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6. Frequent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a:txBody>
                    <a:bodyPr/>
                    <a:lstStyle/>
                    <a:p>
                      <a:pPr algn="ctr" fontAlgn="ctr"/>
                      <a:r>
                        <a:rPr lang="en-US" sz="1200" b="0" i="0" u="none" strike="noStrike">
                          <a:solidFill>
                            <a:srgbClr val="000000"/>
                          </a:solidFill>
                          <a:effectLst/>
                          <a:latin typeface="Calibri"/>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4D79B"/>
                    </a:solidFill>
                  </a:tcPr>
                </a:tc>
              </a:tr>
              <a:tr h="292100">
                <a:tc>
                  <a:txBody>
                    <a:bodyPr/>
                    <a:lstStyle/>
                    <a:p>
                      <a:pPr algn="l" fontAlgn="ctr"/>
                      <a:r>
                        <a:rPr lang="sv-SE" sz="1200" b="0" i="0" u="none" strike="noStrike">
                          <a:solidFill>
                            <a:srgbClr val="000000"/>
                          </a:solidFill>
                          <a:effectLst/>
                          <a:latin typeface="Calibri"/>
                        </a:rPr>
                        <a:t>10 to 50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51 to 100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2">
                  <a:txBody>
                    <a:bodyPr/>
                    <a:lstStyle/>
                    <a:p>
                      <a:pPr algn="ctr" fontAlgn="ctr"/>
                      <a:r>
                        <a:rPr lang="en-US" sz="1200" b="0" i="0" u="none" strike="noStrike">
                          <a:solidFill>
                            <a:srgbClr val="000000"/>
                          </a:solidFill>
                          <a:effectLst/>
                          <a:latin typeface="Calibri"/>
                        </a:rPr>
                        <a:t>5. Opportunism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4. Strategy driven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3. Professional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101 to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&gt;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dirty="0">
                          <a:solidFill>
                            <a:srgbClr val="000000"/>
                          </a:solidFill>
                          <a:effectLst/>
                          <a:latin typeface="Calibri"/>
                        </a:rPr>
                        <a:t>2. Small casual groups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1. Large gambling group / business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r>
            </a:tbl>
          </a:graphicData>
        </a:graphic>
      </p:graphicFrame>
      <p:sp>
        <p:nvSpPr>
          <p:cNvPr id="5" name="TextBox 4"/>
          <p:cNvSpPr txBox="1"/>
          <p:nvPr/>
        </p:nvSpPr>
        <p:spPr>
          <a:xfrm>
            <a:off x="1005015" y="2066880"/>
            <a:ext cx="7149769" cy="561692"/>
          </a:xfrm>
          <a:prstGeom prst="rect">
            <a:avLst/>
          </a:prstGeom>
          <a:noFill/>
        </p:spPr>
        <p:txBody>
          <a:bodyPr wrap="square" rtlCol="0">
            <a:spAutoFit/>
          </a:bodyPr>
          <a:lstStyle/>
          <a:p>
            <a:pPr algn="ctr">
              <a:spcAft>
                <a:spcPts val="300"/>
              </a:spcAft>
            </a:pPr>
            <a:r>
              <a:rPr lang="en-AU" sz="1400" b="1" i="1" dirty="0" err="1"/>
              <a:t>Recency</a:t>
            </a:r>
            <a:endParaRPr lang="en-AU" sz="1400" b="1" i="1" dirty="0"/>
          </a:p>
          <a:p>
            <a:pPr algn="ctr"/>
            <a:r>
              <a:rPr lang="en-AU" sz="1400" dirty="0" smtClean="0">
                <a:solidFill>
                  <a:schemeClr val="bg1">
                    <a:lumMod val="50000"/>
                  </a:schemeClr>
                </a:solidFill>
              </a:rPr>
              <a:t>The </a:t>
            </a:r>
            <a:r>
              <a:rPr lang="en-AU" sz="1400" dirty="0" err="1" smtClean="0">
                <a:solidFill>
                  <a:schemeClr val="bg1">
                    <a:lumMod val="50000"/>
                  </a:schemeClr>
                </a:solidFill>
              </a:rPr>
              <a:t>BetFair</a:t>
            </a:r>
            <a:r>
              <a:rPr lang="en-AU" sz="1400" dirty="0" smtClean="0">
                <a:solidFill>
                  <a:schemeClr val="bg1">
                    <a:lumMod val="50000"/>
                  </a:schemeClr>
                </a:solidFill>
              </a:rPr>
              <a:t> RFM model has been built over 3 months period. </a:t>
            </a:r>
          </a:p>
        </p:txBody>
      </p:sp>
      <p:sp>
        <p:nvSpPr>
          <p:cNvPr id="6" name="Oval 5"/>
          <p:cNvSpPr/>
          <p:nvPr/>
        </p:nvSpPr>
        <p:spPr>
          <a:xfrm>
            <a:off x="561968" y="3163916"/>
            <a:ext cx="1103607" cy="2181706"/>
          </a:xfrm>
          <a:prstGeom prst="ellipse">
            <a:avLst/>
          </a:prstGeom>
          <a:noFill/>
          <a:ln w="28575">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Oval 6"/>
          <p:cNvSpPr/>
          <p:nvPr/>
        </p:nvSpPr>
        <p:spPr>
          <a:xfrm rot="5400000">
            <a:off x="4695196" y="-68069"/>
            <a:ext cx="750463" cy="6537406"/>
          </a:xfrm>
          <a:prstGeom prst="ellipse">
            <a:avLst/>
          </a:prstGeom>
          <a:noFill/>
          <a:ln w="28575">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TextBox 7"/>
          <p:cNvSpPr txBox="1"/>
          <p:nvPr/>
        </p:nvSpPr>
        <p:spPr>
          <a:xfrm>
            <a:off x="4723388" y="5411606"/>
            <a:ext cx="3292027" cy="992579"/>
          </a:xfrm>
          <a:prstGeom prst="rect">
            <a:avLst/>
          </a:prstGeom>
          <a:noFill/>
        </p:spPr>
        <p:txBody>
          <a:bodyPr wrap="square" rtlCol="0" anchor="ctr">
            <a:spAutoFit/>
          </a:bodyPr>
          <a:lstStyle/>
          <a:p>
            <a:pPr algn="ctr">
              <a:spcAft>
                <a:spcPts val="300"/>
              </a:spcAft>
            </a:pPr>
            <a:r>
              <a:rPr lang="en-AU" sz="1400" b="1" i="1" dirty="0"/>
              <a:t>Monetary</a:t>
            </a:r>
          </a:p>
          <a:p>
            <a:pPr algn="ctr"/>
            <a:r>
              <a:rPr lang="en-AU" sz="1400" dirty="0" smtClean="0">
                <a:solidFill>
                  <a:schemeClr val="bg1">
                    <a:lumMod val="50000"/>
                  </a:schemeClr>
                </a:solidFill>
              </a:rPr>
              <a:t>Average Transaction Value (ATV) over the 3 months (grouped into 6 bands based on distribution of data.)</a:t>
            </a:r>
            <a:endParaRPr lang="en-AU" sz="1400" dirty="0">
              <a:solidFill>
                <a:schemeClr val="bg1">
                  <a:lumMod val="50000"/>
                </a:schemeClr>
              </a:solidFill>
            </a:endParaRPr>
          </a:p>
        </p:txBody>
      </p:sp>
      <p:cxnSp>
        <p:nvCxnSpPr>
          <p:cNvPr id="9" name="Straight Connector 8"/>
          <p:cNvCxnSpPr>
            <a:endCxn id="8" idx="0"/>
          </p:cNvCxnSpPr>
          <p:nvPr/>
        </p:nvCxnSpPr>
        <p:spPr>
          <a:xfrm>
            <a:off x="5003711" y="3575865"/>
            <a:ext cx="1365691" cy="1835741"/>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325879" y="5544616"/>
            <a:ext cx="2819400" cy="992579"/>
          </a:xfrm>
          <a:prstGeom prst="rect">
            <a:avLst/>
          </a:prstGeom>
          <a:noFill/>
        </p:spPr>
        <p:txBody>
          <a:bodyPr wrap="square" rtlCol="0">
            <a:spAutoFit/>
          </a:bodyPr>
          <a:lstStyle/>
          <a:p>
            <a:pPr algn="ctr">
              <a:spcAft>
                <a:spcPts val="300"/>
              </a:spcAft>
            </a:pPr>
            <a:r>
              <a:rPr lang="en-AU" sz="1400" b="1" i="1" dirty="0" smtClean="0"/>
              <a:t>Frequency</a:t>
            </a:r>
          </a:p>
          <a:p>
            <a:pPr algn="ctr"/>
            <a:r>
              <a:rPr lang="en-AU" sz="1400" dirty="0" smtClean="0">
                <a:solidFill>
                  <a:schemeClr val="bg1">
                    <a:lumMod val="50000"/>
                  </a:schemeClr>
                </a:solidFill>
              </a:rPr>
              <a:t>Number of bets over 3 months (grouped into 6 bands based on distribution of data).</a:t>
            </a:r>
            <a:endParaRPr lang="en-AU" sz="1400" dirty="0">
              <a:solidFill>
                <a:schemeClr val="bg1">
                  <a:lumMod val="50000"/>
                </a:schemeClr>
              </a:solidFill>
            </a:endParaRPr>
          </a:p>
        </p:txBody>
      </p:sp>
      <p:cxnSp>
        <p:nvCxnSpPr>
          <p:cNvPr id="12" name="Straight Connector 11"/>
          <p:cNvCxnSpPr>
            <a:endCxn id="11" idx="0"/>
          </p:cNvCxnSpPr>
          <p:nvPr/>
        </p:nvCxnSpPr>
        <p:spPr>
          <a:xfrm>
            <a:off x="1665575" y="4297839"/>
            <a:ext cx="1070004" cy="1246777"/>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3848398592"/>
              </p:ext>
            </p:extLst>
          </p:nvPr>
        </p:nvGraphicFramePr>
        <p:xfrm>
          <a:off x="1170428" y="1478288"/>
          <a:ext cx="6819900" cy="398780"/>
        </p:xfrm>
        <a:graphic>
          <a:graphicData uri="http://schemas.openxmlformats.org/drawingml/2006/table">
            <a:tbl>
              <a:tblPr/>
              <a:tblGrid>
                <a:gridCol w="1447800"/>
                <a:gridCol w="368300"/>
                <a:gridCol w="1447800"/>
                <a:gridCol w="330200"/>
                <a:gridCol w="1447800"/>
                <a:gridCol w="330200"/>
                <a:gridCol w="1447800"/>
              </a:tblGrid>
              <a:tr h="190500">
                <a:tc rowSpan="2">
                  <a:txBody>
                    <a:bodyPr/>
                    <a:lstStyle/>
                    <a:p>
                      <a:pPr algn="ctr" fontAlgn="ctr"/>
                      <a:r>
                        <a:rPr lang="en-US" sz="1200" b="0" i="0" u="none" strike="noStrike">
                          <a:solidFill>
                            <a:srgbClr val="000000"/>
                          </a:solidFill>
                          <a:effectLst/>
                          <a:latin typeface="Calibri"/>
                        </a:rPr>
                        <a:t>Key Account</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200" b="0" i="0" u="none" strike="noStrike">
                          <a:solidFill>
                            <a:srgbClr val="000000"/>
                          </a:solidFill>
                          <a:effectLst/>
                          <a:latin typeface="Calibri"/>
                        </a:rPr>
                        <a:t>High Value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l" fontAlgn="ctr"/>
                      <a:endParaRPr lang="en-US" sz="1200" b="0" i="0" u="none" strike="noStrike">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200" b="0" i="0" u="none" strike="noStrike">
                          <a:solidFill>
                            <a:srgbClr val="000000"/>
                          </a:solidFill>
                          <a:effectLst/>
                          <a:latin typeface="Calibri"/>
                        </a:rPr>
                        <a:t>Mid Value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200" b="0" i="0" u="none" strike="noStrike">
                          <a:solidFill>
                            <a:srgbClr val="000000"/>
                          </a:solidFill>
                          <a:effectLst/>
                          <a:latin typeface="Calibri"/>
                        </a:rPr>
                        <a:t>Low Value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r>
              <a:tr h="203200">
                <a:tc vMerge="1">
                  <a:txBody>
                    <a:bodyPr/>
                    <a:lstStyle/>
                    <a:p>
                      <a:endParaRPr lang="en-US"/>
                    </a:p>
                  </a:txBody>
                  <a:tcPr/>
                </a:tc>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endParaRPr lang="en-US" sz="1200" b="0" i="0" u="none" strike="noStrike">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b"/>
                      <a:endParaRPr lang="en-US" sz="1200" b="0" i="0" u="none" strike="noStrike" dirty="0">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r>
            </a:tbl>
          </a:graphicData>
        </a:graphic>
      </p:graphicFrame>
    </p:spTree>
    <p:extLst>
      <p:ext uri="{BB962C8B-B14F-4D97-AF65-F5344CB8AC3E}">
        <p14:creationId xmlns:p14="http://schemas.microsoft.com/office/powerpoint/2010/main" val="217163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4600" y="1664572"/>
            <a:ext cx="7537990" cy="1569660"/>
          </a:xfrm>
          <a:prstGeom prst="rect">
            <a:avLst/>
          </a:prstGeom>
          <a:noFill/>
        </p:spPr>
        <p:txBody>
          <a:bodyPr wrap="square" rtlCol="0">
            <a:spAutoFit/>
          </a:bodyPr>
          <a:lstStyle/>
          <a:p>
            <a:r>
              <a:rPr lang="en-AU" sz="9600" dirty="0" smtClean="0">
                <a:solidFill>
                  <a:schemeClr val="bg1">
                    <a:lumMod val="50000"/>
                  </a:schemeClr>
                </a:solidFill>
              </a:rPr>
              <a:t>U</a:t>
            </a:r>
            <a:r>
              <a:rPr lang="en-AU" sz="5400" dirty="0" smtClean="0">
                <a:solidFill>
                  <a:schemeClr val="bg1">
                    <a:lumMod val="50000"/>
                  </a:schemeClr>
                </a:solidFill>
              </a:rPr>
              <a:t>nsupervised Clustering</a:t>
            </a:r>
            <a:endParaRPr lang="en-AU" sz="5400" dirty="0">
              <a:solidFill>
                <a:schemeClr val="bg1">
                  <a:lumMod val="50000"/>
                </a:schemeClr>
              </a:solidFill>
            </a:endParaRPr>
          </a:p>
        </p:txBody>
      </p:sp>
    </p:spTree>
    <p:extLst>
      <p:ext uri="{BB962C8B-B14F-4D97-AF65-F5344CB8AC3E}">
        <p14:creationId xmlns:p14="http://schemas.microsoft.com/office/powerpoint/2010/main" val="16556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53801" y="1324480"/>
            <a:ext cx="7751974"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lumMod val="50000"/>
                  </a:schemeClr>
                </a:solidFill>
              </a:rPr>
              <a:t>As an extension towards the RFM model, an unsupervised clustering model (</a:t>
            </a:r>
            <a:r>
              <a:rPr lang="en-US" sz="1400" dirty="0" err="1" smtClean="0">
                <a:solidFill>
                  <a:schemeClr val="bg1">
                    <a:lumMod val="50000"/>
                  </a:schemeClr>
                </a:solidFill>
              </a:rPr>
              <a:t>Kmeans</a:t>
            </a:r>
            <a:r>
              <a:rPr lang="en-US" sz="1400" dirty="0" smtClean="0">
                <a:solidFill>
                  <a:schemeClr val="bg1">
                    <a:lumMod val="50000"/>
                  </a:schemeClr>
                </a:solidFill>
              </a:rPr>
              <a:t>) was used to further group the customers from a betting behavioral perspective</a:t>
            </a:r>
            <a:r>
              <a:rPr lang="en-AU" sz="1400" dirty="0" smtClean="0">
                <a:solidFill>
                  <a:schemeClr val="bg1">
                    <a:lumMod val="50000"/>
                  </a:schemeClr>
                </a:solidFill>
              </a:rPr>
              <a:t>. It combines with the RFM segmentations to support a more comprehensive and flexible marketing strategy.</a:t>
            </a:r>
          </a:p>
          <a:p>
            <a:pPr marL="285750" indent="-285750">
              <a:buFont typeface="Arial" panose="020B0604020202020204" pitchFamily="34" charset="0"/>
              <a:buChar char="•"/>
            </a:pPr>
            <a:r>
              <a:rPr lang="en-AU" sz="1400" dirty="0" smtClean="0">
                <a:solidFill>
                  <a:schemeClr val="bg1">
                    <a:lumMod val="50000"/>
                  </a:schemeClr>
                </a:solidFill>
              </a:rPr>
              <a:t>Each cluster shares roughly 25% of the total number of customers</a:t>
            </a:r>
            <a:endParaRPr lang="en-GB" sz="1400" dirty="0" smtClean="0">
              <a:solidFill>
                <a:schemeClr val="bg1">
                  <a:lumMod val="50000"/>
                </a:schemeClr>
              </a:solidFill>
            </a:endParaRPr>
          </a:p>
          <a:p>
            <a:pPr marL="285750" indent="-285750">
              <a:buFont typeface="Arial" panose="020B0604020202020204" pitchFamily="34" charset="0"/>
              <a:buChar char="•"/>
            </a:pPr>
            <a:endParaRPr lang="en-GB" sz="1400" dirty="0">
              <a:solidFill>
                <a:schemeClr val="bg1">
                  <a:lumMod val="50000"/>
                </a:schemeClr>
              </a:solidFill>
            </a:endParaRPr>
          </a:p>
        </p:txBody>
      </p:sp>
      <p:sp>
        <p:nvSpPr>
          <p:cNvPr id="5" name="Title 1"/>
          <p:cNvSpPr txBox="1">
            <a:spLocks/>
          </p:cNvSpPr>
          <p:nvPr/>
        </p:nvSpPr>
        <p:spPr>
          <a:xfrm>
            <a:off x="342476" y="566655"/>
            <a:ext cx="5838662" cy="39092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baseline="30000" dirty="0">
                <a:solidFill>
                  <a:schemeClr val="bg1">
                    <a:lumMod val="50000"/>
                  </a:schemeClr>
                </a:solidFill>
                <a:latin typeface="+mn-lt"/>
                <a:cs typeface="Arial"/>
              </a:rPr>
              <a:t>The </a:t>
            </a:r>
            <a:r>
              <a:rPr lang="en-GB" baseline="30000" dirty="0" smtClean="0">
                <a:solidFill>
                  <a:schemeClr val="bg1">
                    <a:lumMod val="50000"/>
                  </a:schemeClr>
                </a:solidFill>
                <a:latin typeface="+mn-lt"/>
                <a:cs typeface="Arial"/>
              </a:rPr>
              <a:t>Clusters</a:t>
            </a:r>
            <a:endParaRPr lang="en-GB" baseline="30000" dirty="0">
              <a:solidFill>
                <a:schemeClr val="bg1">
                  <a:lumMod val="50000"/>
                </a:schemeClr>
              </a:solidFill>
              <a:latin typeface="+mn-lt"/>
              <a:cs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4036596507"/>
              </p:ext>
            </p:extLst>
          </p:nvPr>
        </p:nvGraphicFramePr>
        <p:xfrm>
          <a:off x="457200" y="2818623"/>
          <a:ext cx="8229600" cy="3647616"/>
        </p:xfrm>
        <a:graphic>
          <a:graphicData uri="http://schemas.openxmlformats.org/drawingml/2006/table">
            <a:tbl>
              <a:tblPr/>
              <a:tblGrid>
                <a:gridCol w="177617"/>
                <a:gridCol w="1530892"/>
                <a:gridCol w="1201031"/>
                <a:gridCol w="1201031"/>
                <a:gridCol w="1201031"/>
                <a:gridCol w="1201031"/>
                <a:gridCol w="549768"/>
                <a:gridCol w="549768"/>
                <a:gridCol w="617431"/>
              </a:tblGrid>
              <a:tr h="339656">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b"/>
                      <a:r>
                        <a:rPr lang="en-US" sz="1200" b="1" i="0" u="none" strike="noStrike">
                          <a:solidFill>
                            <a:srgbClr val="000000"/>
                          </a:solidFill>
                          <a:effectLst/>
                          <a:latin typeface="Calibri"/>
                        </a:rPr>
                        <a:t>Clusters</a:t>
                      </a:r>
                    </a:p>
                  </a:txBody>
                  <a:tcPr marL="8458" marR="8458" marT="8458"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r>
              <a:tr h="413495">
                <a:tc>
                  <a:txBody>
                    <a:bodyPr/>
                    <a:lstStyle/>
                    <a:p>
                      <a:pPr algn="l" fontAlgn="b"/>
                      <a:endParaRPr lang="en-US" sz="800" b="0" i="0" u="none" strike="noStrike">
                        <a:solidFill>
                          <a:srgbClr val="000000"/>
                        </a:solidFill>
                        <a:effectLst/>
                        <a:latin typeface="Calibri"/>
                      </a:endParaRPr>
                    </a:p>
                  </a:txBody>
                  <a:tcPr marL="8458" marR="8458" marT="845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dirty="0">
                          <a:solidFill>
                            <a:srgbClr val="000000"/>
                          </a:solidFill>
                          <a:effectLst/>
                          <a:latin typeface="Calibri"/>
                        </a:rPr>
                        <a:t>a. Strong but Simple</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dirty="0">
                          <a:solidFill>
                            <a:srgbClr val="000000"/>
                          </a:solidFill>
                          <a:effectLst/>
                          <a:latin typeface="Calibri"/>
                        </a:rPr>
                        <a:t>b. Frequent </a:t>
                      </a:r>
                      <a:r>
                        <a:rPr lang="en-US" sz="900" b="1" i="0" u="none" strike="noStrike">
                          <a:solidFill>
                            <a:srgbClr val="000000"/>
                          </a:solidFill>
                          <a:effectLst/>
                          <a:latin typeface="Calibri"/>
                        </a:rPr>
                        <a:t>and </a:t>
                      </a:r>
                      <a:r>
                        <a:rPr lang="en-US" sz="900" b="1" i="0" u="none" strike="noStrike" smtClean="0">
                          <a:solidFill>
                            <a:srgbClr val="000000"/>
                          </a:solidFill>
                          <a:effectLst/>
                          <a:latin typeface="Calibri"/>
                        </a:rPr>
                        <a:t>Careful</a:t>
                      </a:r>
                      <a:endParaRPr lang="en-US" sz="900" b="1" i="0" u="none" strike="noStrike" dirty="0">
                        <a:solidFill>
                          <a:srgbClr val="000000"/>
                        </a:solidFill>
                        <a:effectLst/>
                        <a:latin typeface="Calibri"/>
                      </a:endParaRP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dirty="0">
                          <a:solidFill>
                            <a:srgbClr val="000000"/>
                          </a:solidFill>
                          <a:effectLst/>
                          <a:latin typeface="Calibri"/>
                        </a:rPr>
                        <a:t>c. Fast then Win</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dirty="0">
                          <a:solidFill>
                            <a:srgbClr val="000000"/>
                          </a:solidFill>
                          <a:effectLst/>
                          <a:latin typeface="Calibri"/>
                        </a:rPr>
                        <a:t>d. Casual and </a:t>
                      </a:r>
                      <a:r>
                        <a:rPr lang="en-US" sz="900" b="1" i="0" u="none" strike="noStrike" dirty="0" smtClean="0">
                          <a:solidFill>
                            <a:srgbClr val="000000"/>
                          </a:solidFill>
                          <a:effectLst/>
                          <a:latin typeface="Calibri"/>
                        </a:rPr>
                        <a:t>Bold</a:t>
                      </a:r>
                      <a:endParaRPr lang="en-US" sz="900" b="1" i="0" u="none" strike="noStrike" dirty="0">
                        <a:solidFill>
                          <a:srgbClr val="000000"/>
                        </a:solidFill>
                        <a:effectLst/>
                        <a:latin typeface="Calibri"/>
                      </a:endParaRP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r>
              <a:tr h="413495">
                <a:tc rowSpan="7">
                  <a:txBody>
                    <a:bodyPr/>
                    <a:lstStyle/>
                    <a:p>
                      <a:pPr algn="ctr" fontAlgn="ctr"/>
                      <a:r>
                        <a:rPr lang="en-US" sz="1200" b="1" i="0" u="none" strike="noStrike">
                          <a:solidFill>
                            <a:srgbClr val="000000"/>
                          </a:solidFill>
                          <a:effectLst/>
                          <a:latin typeface="Calibri"/>
                        </a:rPr>
                        <a:t>Dimenstions</a:t>
                      </a:r>
                    </a:p>
                  </a:txBody>
                  <a:tcPr marL="8458" marR="8458" marT="8458" marB="0" vert="vert27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900" b="1" i="0" u="none" strike="noStrike" dirty="0">
                          <a:solidFill>
                            <a:srgbClr val="000000"/>
                          </a:solidFill>
                          <a:effectLst/>
                          <a:latin typeface="Calibri"/>
                        </a:rPr>
                        <a:t>No. of Transactions per Bet</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ctr"/>
                      <a:r>
                        <a:rPr lang="en-US" sz="800" b="1" i="0" u="none" strike="noStrike">
                          <a:solidFill>
                            <a:srgbClr val="000000"/>
                          </a:solidFill>
                          <a:effectLst/>
                          <a:latin typeface="Calibri"/>
                        </a:rPr>
                        <a:t>Severely High</a:t>
                      </a:r>
                    </a:p>
                  </a:txBody>
                  <a:tcPr marL="8458" marR="8458" marT="8458" marB="0" anchor="ctr">
                    <a:lnL w="6350" cap="flat" cmpd="sng" algn="ctr">
                      <a:solidFill>
                        <a:srgbClr val="000000"/>
                      </a:solidFill>
                      <a:prstDash val="solid"/>
                      <a:round/>
                      <a:headEnd type="none" w="med" len="med"/>
                      <a:tailEnd type="none" w="med" len="med"/>
                    </a:lnL>
                    <a:lnR>
                      <a:noFill/>
                    </a:lnR>
                    <a:lnT>
                      <a:noFill/>
                    </a:lnT>
                    <a:lnB>
                      <a:noFill/>
                    </a:lnB>
                  </a:tcPr>
                </a:tc>
              </a:tr>
              <a:tr h="413495">
                <a:tc vMerge="1">
                  <a:txBody>
                    <a:bodyPr/>
                    <a:lstStyle/>
                    <a:p>
                      <a:endParaRPr lang="en-US"/>
                    </a:p>
                  </a:txBody>
                  <a:tcPr/>
                </a:tc>
                <a:tc>
                  <a:txBody>
                    <a:bodyPr/>
                    <a:lstStyle/>
                    <a:p>
                      <a:pPr algn="l" fontAlgn="ctr"/>
                      <a:r>
                        <a:rPr lang="en-US" sz="900" b="1" i="0" u="none" strike="noStrike" dirty="0">
                          <a:solidFill>
                            <a:srgbClr val="000000"/>
                          </a:solidFill>
                          <a:effectLst/>
                          <a:latin typeface="Calibri"/>
                        </a:rPr>
                        <a:t>No. of Bets per Match</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ctr"/>
                      <a:r>
                        <a:rPr lang="en-US" sz="800" b="1" i="0" u="none" strike="noStrike">
                          <a:solidFill>
                            <a:srgbClr val="000000"/>
                          </a:solidFill>
                          <a:effectLst/>
                          <a:latin typeface="Calibri"/>
                        </a:rPr>
                        <a:t>High</a:t>
                      </a:r>
                    </a:p>
                  </a:txBody>
                  <a:tcPr marL="8458" marR="8458" marT="8458" marB="0" anchor="ctr">
                    <a:lnL w="6350" cap="flat" cmpd="sng" algn="ctr">
                      <a:solidFill>
                        <a:srgbClr val="000000"/>
                      </a:solidFill>
                      <a:prstDash val="solid"/>
                      <a:round/>
                      <a:headEnd type="none" w="med" len="med"/>
                      <a:tailEnd type="none" w="med" len="med"/>
                    </a:lnL>
                    <a:lnR>
                      <a:noFill/>
                    </a:lnR>
                    <a:lnT>
                      <a:noFill/>
                    </a:lnT>
                    <a:lnB>
                      <a:noFill/>
                    </a:lnB>
                  </a:tcPr>
                </a:tc>
              </a:tr>
              <a:tr h="413495">
                <a:tc vMerge="1">
                  <a:txBody>
                    <a:bodyPr/>
                    <a:lstStyle/>
                    <a:p>
                      <a:endParaRPr lang="en-US"/>
                    </a:p>
                  </a:txBody>
                  <a:tcPr/>
                </a:tc>
                <a:tc>
                  <a:txBody>
                    <a:bodyPr/>
                    <a:lstStyle/>
                    <a:p>
                      <a:pPr algn="l" fontAlgn="ctr"/>
                      <a:r>
                        <a:rPr lang="en-US" sz="900" b="1" i="0" u="none" strike="noStrike" dirty="0">
                          <a:solidFill>
                            <a:srgbClr val="000000"/>
                          </a:solidFill>
                          <a:effectLst/>
                          <a:latin typeface="Calibri"/>
                        </a:rPr>
                        <a:t>No. of </a:t>
                      </a:r>
                      <a:r>
                        <a:rPr lang="en-US" sz="900" b="1" i="0" u="none" strike="noStrike" dirty="0" smtClean="0">
                          <a:solidFill>
                            <a:srgbClr val="000000"/>
                          </a:solidFill>
                          <a:effectLst/>
                          <a:latin typeface="Calibri"/>
                        </a:rPr>
                        <a:t>Matches</a:t>
                      </a:r>
                      <a:endParaRPr lang="en-US" sz="900" b="1" i="0" u="none" strike="noStrike" dirty="0">
                        <a:solidFill>
                          <a:srgbClr val="000000"/>
                        </a:solidFill>
                        <a:effectLst/>
                        <a:latin typeface="Calibri"/>
                      </a:endParaRP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ctr"/>
                      <a:r>
                        <a:rPr lang="en-US" sz="800" b="1" i="0" u="none" strike="noStrike">
                          <a:solidFill>
                            <a:srgbClr val="000000"/>
                          </a:solidFill>
                          <a:effectLst/>
                          <a:latin typeface="Calibri"/>
                        </a:rPr>
                        <a:t>Low</a:t>
                      </a:r>
                    </a:p>
                  </a:txBody>
                  <a:tcPr marL="8458" marR="8458" marT="8458" marB="0" anchor="ctr">
                    <a:lnL w="6350" cap="flat" cmpd="sng" algn="ctr">
                      <a:solidFill>
                        <a:srgbClr val="000000"/>
                      </a:solidFill>
                      <a:prstDash val="solid"/>
                      <a:round/>
                      <a:headEnd type="none" w="med" len="med"/>
                      <a:tailEnd type="none" w="med" len="med"/>
                    </a:lnL>
                    <a:lnR>
                      <a:noFill/>
                    </a:lnR>
                    <a:lnT>
                      <a:noFill/>
                    </a:lnT>
                    <a:lnB>
                      <a:noFill/>
                    </a:lnB>
                  </a:tcPr>
                </a:tc>
              </a:tr>
              <a:tr h="413495">
                <a:tc vMerge="1">
                  <a:txBody>
                    <a:bodyPr/>
                    <a:lstStyle/>
                    <a:p>
                      <a:endParaRPr lang="en-US"/>
                    </a:p>
                  </a:txBody>
                  <a:tcPr/>
                </a:tc>
                <a:tc>
                  <a:txBody>
                    <a:bodyPr/>
                    <a:lstStyle/>
                    <a:p>
                      <a:pPr algn="l" fontAlgn="ctr"/>
                      <a:r>
                        <a:rPr lang="en-US" sz="900" b="1" i="0" u="none" strike="noStrike">
                          <a:solidFill>
                            <a:srgbClr val="000000"/>
                          </a:solidFill>
                          <a:effectLst/>
                          <a:latin typeface="Calibri"/>
                        </a:rPr>
                        <a:t>Actual Profit Loss Amt per Bet</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en-US" sz="800" b="1" i="0" u="none" strike="noStrike">
                          <a:solidFill>
                            <a:srgbClr val="000000"/>
                          </a:solidFill>
                          <a:effectLst/>
                          <a:latin typeface="Calibri"/>
                        </a:rPr>
                        <a:t>Severely Low</a:t>
                      </a:r>
                    </a:p>
                  </a:txBody>
                  <a:tcPr marL="8458" marR="8458" marT="8458" marB="0" anchor="ctr">
                    <a:lnL w="6350" cap="flat" cmpd="sng" algn="ctr">
                      <a:solidFill>
                        <a:srgbClr val="000000"/>
                      </a:solidFill>
                      <a:prstDash val="solid"/>
                      <a:round/>
                      <a:headEnd type="none" w="med" len="med"/>
                      <a:tailEnd type="none" w="med" len="med"/>
                    </a:lnL>
                    <a:lnR>
                      <a:noFill/>
                    </a:lnR>
                    <a:lnT>
                      <a:noFill/>
                    </a:lnT>
                    <a:lnB>
                      <a:noFill/>
                    </a:lnB>
                  </a:tcPr>
                </a:tc>
              </a:tr>
              <a:tr h="413495">
                <a:tc vMerge="1">
                  <a:txBody>
                    <a:bodyPr/>
                    <a:lstStyle/>
                    <a:p>
                      <a:endParaRPr lang="en-US"/>
                    </a:p>
                  </a:txBody>
                  <a:tcPr/>
                </a:tc>
                <a:tc>
                  <a:txBody>
                    <a:bodyPr/>
                    <a:lstStyle/>
                    <a:p>
                      <a:pPr algn="l" fontAlgn="ctr"/>
                      <a:r>
                        <a:rPr lang="en-US" sz="900" b="1" i="0" u="none" strike="noStrike">
                          <a:solidFill>
                            <a:srgbClr val="000000"/>
                          </a:solidFill>
                          <a:effectLst/>
                          <a:latin typeface="Calibri"/>
                        </a:rPr>
                        <a:t>Rate of Cancellation</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r>
              <a:tr h="413495">
                <a:tc vMerge="1">
                  <a:txBody>
                    <a:bodyPr/>
                    <a:lstStyle/>
                    <a:p>
                      <a:endParaRPr lang="en-US"/>
                    </a:p>
                  </a:txBody>
                  <a:tcPr/>
                </a:tc>
                <a:tc>
                  <a:txBody>
                    <a:bodyPr/>
                    <a:lstStyle/>
                    <a:p>
                      <a:pPr algn="l" fontAlgn="ctr"/>
                      <a:r>
                        <a:rPr lang="en-US" sz="900" b="1" i="0" u="none" strike="noStrike" dirty="0">
                          <a:solidFill>
                            <a:srgbClr val="000000"/>
                          </a:solidFill>
                          <a:effectLst/>
                          <a:latin typeface="Calibri"/>
                        </a:rPr>
                        <a:t>Rate of Win per Bet</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r>
              <a:tr h="413495">
                <a:tc vMerge="1">
                  <a:txBody>
                    <a:bodyPr/>
                    <a:lstStyle/>
                    <a:p>
                      <a:endParaRPr lang="en-US"/>
                    </a:p>
                  </a:txBody>
                  <a:tcPr/>
                </a:tc>
                <a:tc>
                  <a:txBody>
                    <a:bodyPr/>
                    <a:lstStyle/>
                    <a:p>
                      <a:pPr algn="l" fontAlgn="ctr"/>
                      <a:r>
                        <a:rPr lang="en-US" sz="900" b="1" i="0" u="none" strike="noStrike" dirty="0">
                          <a:solidFill>
                            <a:srgbClr val="000000"/>
                          </a:solidFill>
                          <a:effectLst/>
                          <a:latin typeface="Calibri"/>
                        </a:rPr>
                        <a:t>Times of being an Early Bet Placer</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458" marR="8458" marT="8458" marB="0" anchor="b">
                    <a:lnL>
                      <a:noFill/>
                    </a:lnL>
                    <a:lnR>
                      <a:noFill/>
                    </a:lnR>
                    <a:lnT>
                      <a:noFill/>
                    </a:lnT>
                    <a:lnB>
                      <a:noFill/>
                    </a:lnB>
                  </a:tcPr>
                </a:tc>
              </a:tr>
            </a:tbl>
          </a:graphicData>
        </a:graphic>
      </p:graphicFrame>
    </p:spTree>
    <p:extLst>
      <p:ext uri="{BB962C8B-B14F-4D97-AF65-F5344CB8AC3E}">
        <p14:creationId xmlns:p14="http://schemas.microsoft.com/office/powerpoint/2010/main" val="727093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lot_kmeans_vertic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277" y="0"/>
            <a:ext cx="4286250" cy="6858000"/>
          </a:xfrm>
          <a:prstGeom prst="rect">
            <a:avLst/>
          </a:prstGeom>
        </p:spPr>
      </p:pic>
      <p:sp>
        <p:nvSpPr>
          <p:cNvPr id="11" name="TextBox 10"/>
          <p:cNvSpPr txBox="1"/>
          <p:nvPr/>
        </p:nvSpPr>
        <p:spPr>
          <a:xfrm>
            <a:off x="353801" y="1324480"/>
            <a:ext cx="4389476" cy="738664"/>
          </a:xfrm>
          <a:prstGeom prst="rect">
            <a:avLst/>
          </a:prstGeom>
          <a:noFill/>
        </p:spPr>
        <p:txBody>
          <a:bodyPr wrap="square" rtlCol="0">
            <a:spAutoFit/>
          </a:bodyPr>
          <a:lstStyle/>
          <a:p>
            <a:pPr marL="285750" indent="-285750">
              <a:buFont typeface="Arial" panose="020B0604020202020204" pitchFamily="34" charset="0"/>
              <a:buChar char="•"/>
            </a:pPr>
            <a:r>
              <a:rPr lang="en-AU" sz="1400" dirty="0" smtClean="0">
                <a:solidFill>
                  <a:schemeClr val="bg1">
                    <a:lumMod val="50000"/>
                  </a:schemeClr>
                </a:solidFill>
              </a:rPr>
              <a:t>A. Strong but Simple: Bet more and diversely, but does not have a good outcome</a:t>
            </a:r>
          </a:p>
          <a:p>
            <a:pPr marL="285750" indent="-285750">
              <a:buFont typeface="Arial" panose="020B0604020202020204" pitchFamily="34" charset="0"/>
              <a:buChar char="•"/>
            </a:pPr>
            <a:r>
              <a:rPr lang="en-AU" sz="1400" dirty="0" smtClean="0">
                <a:solidFill>
                  <a:schemeClr val="bg1">
                    <a:lumMod val="50000"/>
                  </a:schemeClr>
                </a:solidFill>
              </a:rPr>
              <a:t>B. Frequent and Reactive: Bet frequently, but </a:t>
            </a:r>
            <a:r>
              <a:rPr lang="en-AU" sz="1400" dirty="0" err="1" smtClean="0">
                <a:solidFill>
                  <a:schemeClr val="bg1">
                    <a:lumMod val="50000"/>
                  </a:schemeClr>
                </a:solidFill>
              </a:rPr>
              <a:t>cancell</a:t>
            </a:r>
            <a:endParaRPr lang="en-GB" sz="1400" dirty="0">
              <a:solidFill>
                <a:schemeClr val="bg1">
                  <a:lumMod val="50000"/>
                </a:schemeClr>
              </a:solidFill>
            </a:endParaRPr>
          </a:p>
        </p:txBody>
      </p:sp>
    </p:spTree>
    <p:extLst>
      <p:ext uri="{BB962C8B-B14F-4D97-AF65-F5344CB8AC3E}">
        <p14:creationId xmlns:p14="http://schemas.microsoft.com/office/powerpoint/2010/main" val="37190234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TotalTime>
  <Words>568</Words>
  <Application>Microsoft Macintosh PowerPoint</Application>
  <PresentationFormat>On-screen Show (4:3)</PresentationFormat>
  <Paragraphs>126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Servian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Ivan Liu</dc:creator>
  <cp:lastModifiedBy>Meng Xiao</cp:lastModifiedBy>
  <cp:revision>28</cp:revision>
  <dcterms:created xsi:type="dcterms:W3CDTF">2015-10-21T04:02:48Z</dcterms:created>
  <dcterms:modified xsi:type="dcterms:W3CDTF">2015-10-21T10:38:36Z</dcterms:modified>
</cp:coreProperties>
</file>