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56"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vanliu:Google%20Drive:Melbourne%20Datathon:Melbourne_Datathon:ivan%20is%20a%20tomato%20sause:measures_dimens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Sheet2!$Q$14</c:f>
              <c:strCache>
                <c:ptCount val="1"/>
                <c:pt idx="0">
                  <c:v># Account</c:v>
                </c:pt>
              </c:strCache>
            </c:strRef>
          </c:tx>
          <c:invertIfNegative val="0"/>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Sheet2!$Q$15:$Q$23</c:f>
              <c:numCache>
                <c:formatCode>0%</c:formatCode>
                <c:ptCount val="9"/>
                <c:pt idx="0">
                  <c:v>0.0240774291980547</c:v>
                </c:pt>
                <c:pt idx="1">
                  <c:v>0.00934490321350243</c:v>
                </c:pt>
                <c:pt idx="2">
                  <c:v>0.136311623915324</c:v>
                </c:pt>
                <c:pt idx="3">
                  <c:v>0.0790025746161915</c:v>
                </c:pt>
                <c:pt idx="4">
                  <c:v>0.04252884523696</c:v>
                </c:pt>
                <c:pt idx="5">
                  <c:v>0.157909793077143</c:v>
                </c:pt>
                <c:pt idx="6">
                  <c:v>0.283493849527987</c:v>
                </c:pt>
                <c:pt idx="7">
                  <c:v>0.0618861447506436</c:v>
                </c:pt>
                <c:pt idx="8">
                  <c:v>0.205444836464194</c:v>
                </c:pt>
              </c:numCache>
            </c:numRef>
          </c:val>
        </c:ser>
        <c:dLbls>
          <c:showLegendKey val="0"/>
          <c:showVal val="0"/>
          <c:showCatName val="0"/>
          <c:showSerName val="0"/>
          <c:showPercent val="0"/>
          <c:showBubbleSize val="0"/>
        </c:dLbls>
        <c:gapWidth val="150"/>
        <c:axId val="-2088073992"/>
        <c:axId val="-2088072584"/>
      </c:barChart>
      <c:lineChart>
        <c:grouping val="standard"/>
        <c:varyColors val="0"/>
        <c:ser>
          <c:idx val="1"/>
          <c:order val="1"/>
          <c:tx>
            <c:strRef>
              <c:f>Sheet2!$R$14</c:f>
              <c:strCache>
                <c:ptCount val="1"/>
                <c:pt idx="0">
                  <c:v>Transactions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Sheet2!$R$15:$R$23</c:f>
              <c:numCache>
                <c:formatCode>0%</c:formatCode>
                <c:ptCount val="9"/>
                <c:pt idx="0">
                  <c:v>0.513562368559985</c:v>
                </c:pt>
                <c:pt idx="1">
                  <c:v>0.0770354175725223</c:v>
                </c:pt>
                <c:pt idx="2">
                  <c:v>0.227605357193789</c:v>
                </c:pt>
                <c:pt idx="3">
                  <c:v>0.0920424985258927</c:v>
                </c:pt>
                <c:pt idx="4">
                  <c:v>0.0421498624263601</c:v>
                </c:pt>
                <c:pt idx="5">
                  <c:v>0.0205778383912819</c:v>
                </c:pt>
                <c:pt idx="6">
                  <c:v>0.0243683166772313</c:v>
                </c:pt>
                <c:pt idx="7">
                  <c:v>0.000845756288311508</c:v>
                </c:pt>
                <c:pt idx="8">
                  <c:v>0.00181258436462632</c:v>
                </c:pt>
              </c:numCache>
            </c:numRef>
          </c:val>
          <c:smooth val="0"/>
        </c:ser>
        <c:ser>
          <c:idx val="2"/>
          <c:order val="2"/>
          <c:tx>
            <c:strRef>
              <c:f>Sheet2!$S$14</c:f>
              <c:strCache>
                <c:ptCount val="1"/>
                <c:pt idx="0">
                  <c:v>Transaction amounts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Sheet2!$S$15:$S$23</c:f>
              <c:numCache>
                <c:formatCode>0%</c:formatCode>
                <c:ptCount val="9"/>
                <c:pt idx="0">
                  <c:v>0.954067732811621</c:v>
                </c:pt>
                <c:pt idx="1">
                  <c:v>0.000993976896900801</c:v>
                </c:pt>
                <c:pt idx="2">
                  <c:v>0.0413083258250457</c:v>
                </c:pt>
                <c:pt idx="3">
                  <c:v>0.00209948249786384</c:v>
                </c:pt>
                <c:pt idx="4">
                  <c:v>0.000250013012194118</c:v>
                </c:pt>
                <c:pt idx="5">
                  <c:v>0.000972134582420621</c:v>
                </c:pt>
                <c:pt idx="6">
                  <c:v>0.000220988712438251</c:v>
                </c:pt>
                <c:pt idx="7">
                  <c:v>6.7881530985778E-5</c:v>
                </c:pt>
                <c:pt idx="8">
                  <c:v>1.94641305301388E-5</c:v>
                </c:pt>
              </c:numCache>
            </c:numRef>
          </c:val>
          <c:smooth val="0"/>
        </c:ser>
        <c:dLbls>
          <c:showLegendKey val="0"/>
          <c:showVal val="0"/>
          <c:showCatName val="0"/>
          <c:showSerName val="0"/>
          <c:showPercent val="0"/>
          <c:showBubbleSize val="0"/>
        </c:dLbls>
        <c:marker val="1"/>
        <c:smooth val="0"/>
        <c:axId val="-2088069464"/>
        <c:axId val="-2088070888"/>
      </c:lineChart>
      <c:catAx>
        <c:axId val="-2088073992"/>
        <c:scaling>
          <c:orientation val="minMax"/>
        </c:scaling>
        <c:delete val="0"/>
        <c:axPos val="b"/>
        <c:majorTickMark val="out"/>
        <c:minorTickMark val="none"/>
        <c:tickLblPos val="nextTo"/>
        <c:crossAx val="-2088072584"/>
        <c:crosses val="autoZero"/>
        <c:auto val="1"/>
        <c:lblAlgn val="ctr"/>
        <c:lblOffset val="100"/>
        <c:noMultiLvlLbl val="0"/>
      </c:catAx>
      <c:valAx>
        <c:axId val="-2088072584"/>
        <c:scaling>
          <c:orientation val="minMax"/>
        </c:scaling>
        <c:delete val="0"/>
        <c:axPos val="l"/>
        <c:numFmt formatCode="0%" sourceLinked="1"/>
        <c:majorTickMark val="out"/>
        <c:minorTickMark val="none"/>
        <c:tickLblPos val="nextTo"/>
        <c:crossAx val="-2088073992"/>
        <c:crosses val="autoZero"/>
        <c:crossBetween val="between"/>
      </c:valAx>
      <c:valAx>
        <c:axId val="-2088070888"/>
        <c:scaling>
          <c:orientation val="minMax"/>
        </c:scaling>
        <c:delete val="0"/>
        <c:axPos val="r"/>
        <c:numFmt formatCode="0%" sourceLinked="1"/>
        <c:majorTickMark val="out"/>
        <c:minorTickMark val="none"/>
        <c:tickLblPos val="nextTo"/>
        <c:crossAx val="-2088069464"/>
        <c:crosses val="max"/>
        <c:crossBetween val="between"/>
      </c:valAx>
      <c:catAx>
        <c:axId val="-2088069464"/>
        <c:scaling>
          <c:orientation val="minMax"/>
        </c:scaling>
        <c:delete val="1"/>
        <c:axPos val="b"/>
        <c:majorTickMark val="out"/>
        <c:minorTickMark val="none"/>
        <c:tickLblPos val="nextTo"/>
        <c:crossAx val="-2088070888"/>
        <c:crosses val="autoZero"/>
        <c:auto val="1"/>
        <c:lblAlgn val="ctr"/>
        <c:lblOffset val="100"/>
        <c:noMultiLvlLbl val="0"/>
      </c:catAx>
    </c:plotArea>
    <c:legend>
      <c:legendPos val="b"/>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41206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33447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66793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63500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41755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730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A710146-507A-6444-9B2C-489BD3E9AAA7}" type="datetimeFigureOut">
              <a:rPr lang="en-US" smtClean="0"/>
              <a:t>21/10/15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1020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A710146-507A-6444-9B2C-489BD3E9AAA7}" type="datetimeFigureOut">
              <a:rPr lang="en-US" smtClean="0"/>
              <a:t>21/10/15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0263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10146-507A-6444-9B2C-489BD3E9AAA7}" type="datetimeFigureOut">
              <a:rPr lang="en-US" smtClean="0"/>
              <a:t>21/10/15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48031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52644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723738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10146-507A-6444-9B2C-489BD3E9AAA7}" type="datetimeFigureOut">
              <a:rPr lang="en-US" smtClean="0"/>
              <a:t>21/10/15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79C40-97CD-8545-A4E1-26EE9FD3056E}" type="slidenum">
              <a:rPr lang="en-US" smtClean="0"/>
              <a:t>‹#›</a:t>
            </a:fld>
            <a:endParaRPr lang="en-US"/>
          </a:p>
        </p:txBody>
      </p:sp>
    </p:spTree>
    <p:extLst>
      <p:ext uri="{BB962C8B-B14F-4D97-AF65-F5344CB8AC3E}">
        <p14:creationId xmlns:p14="http://schemas.microsoft.com/office/powerpoint/2010/main" val="10835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600" y="1664572"/>
            <a:ext cx="7537990" cy="4524315"/>
          </a:xfrm>
          <a:prstGeom prst="rect">
            <a:avLst/>
          </a:prstGeom>
          <a:noFill/>
        </p:spPr>
        <p:txBody>
          <a:bodyPr wrap="square" rtlCol="0">
            <a:spAutoFit/>
          </a:bodyPr>
          <a:lstStyle/>
          <a:p>
            <a:r>
              <a:rPr lang="en-AU" sz="9600" dirty="0" err="1" smtClean="0">
                <a:solidFill>
                  <a:schemeClr val="bg1">
                    <a:lumMod val="50000"/>
                  </a:schemeClr>
                </a:solidFill>
              </a:rPr>
              <a:t>R</a:t>
            </a:r>
            <a:r>
              <a:rPr lang="en-AU" sz="5400" dirty="0" err="1" smtClean="0">
                <a:solidFill>
                  <a:schemeClr val="bg1">
                    <a:lumMod val="50000"/>
                  </a:schemeClr>
                </a:solidFill>
              </a:rPr>
              <a:t>ecency</a:t>
            </a:r>
            <a:endParaRPr lang="en-AU" sz="5400" dirty="0" smtClean="0">
              <a:solidFill>
                <a:schemeClr val="bg1">
                  <a:lumMod val="50000"/>
                </a:schemeClr>
              </a:solidFill>
            </a:endParaRPr>
          </a:p>
          <a:p>
            <a:r>
              <a:rPr lang="en-AU" sz="9600" dirty="0" smtClean="0">
                <a:solidFill>
                  <a:schemeClr val="bg1">
                    <a:lumMod val="50000"/>
                  </a:schemeClr>
                </a:solidFill>
              </a:rPr>
              <a:t>F</a:t>
            </a:r>
            <a:r>
              <a:rPr lang="en-AU" sz="5400" dirty="0" smtClean="0">
                <a:solidFill>
                  <a:schemeClr val="bg1">
                    <a:lumMod val="50000"/>
                  </a:schemeClr>
                </a:solidFill>
              </a:rPr>
              <a:t>requency</a:t>
            </a:r>
          </a:p>
          <a:p>
            <a:r>
              <a:rPr lang="en-AU" sz="9600" dirty="0" smtClean="0">
                <a:solidFill>
                  <a:schemeClr val="bg1">
                    <a:lumMod val="50000"/>
                  </a:schemeClr>
                </a:solidFill>
              </a:rPr>
              <a:t>M</a:t>
            </a:r>
            <a:r>
              <a:rPr lang="en-AU" sz="5400" dirty="0" smtClean="0">
                <a:solidFill>
                  <a:schemeClr val="bg1">
                    <a:lumMod val="50000"/>
                  </a:schemeClr>
                </a:solidFill>
              </a:rPr>
              <a:t>onetary</a:t>
            </a:r>
            <a:endParaRPr lang="en-AU" dirty="0">
              <a:solidFill>
                <a:schemeClr val="bg1">
                  <a:lumMod val="50000"/>
                </a:schemeClr>
              </a:solidFill>
            </a:endParaRPr>
          </a:p>
        </p:txBody>
      </p:sp>
    </p:spTree>
    <p:extLst>
      <p:ext uri="{BB962C8B-B14F-4D97-AF65-F5344CB8AC3E}">
        <p14:creationId xmlns:p14="http://schemas.microsoft.com/office/powerpoint/2010/main" val="38972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S</a:t>
            </a:r>
            <a:r>
              <a:rPr lang="en-GB" baseline="30000" dirty="0" smtClean="0">
                <a:solidFill>
                  <a:schemeClr val="bg1">
                    <a:lumMod val="50000"/>
                  </a:schemeClr>
                </a:solidFill>
                <a:latin typeface="+mn-lt"/>
                <a:cs typeface="Arial"/>
              </a:rPr>
              <a:t>egments – Key</a:t>
            </a:r>
            <a:r>
              <a:rPr lang="en-GB" dirty="0" smtClean="0">
                <a:solidFill>
                  <a:schemeClr val="bg1">
                    <a:lumMod val="50000"/>
                  </a:schemeClr>
                </a:solidFill>
                <a:latin typeface="+mn-lt"/>
                <a:cs typeface="Arial"/>
              </a:rPr>
              <a:t> </a:t>
            </a:r>
            <a:r>
              <a:rPr lang="en-GB" baseline="30000" dirty="0">
                <a:solidFill>
                  <a:schemeClr val="bg1">
                    <a:lumMod val="50000"/>
                  </a:schemeClr>
                </a:solidFill>
                <a:latin typeface="+mn-lt"/>
                <a:cs typeface="Arial"/>
              </a:rPr>
              <a:t>St</a:t>
            </a:r>
            <a:r>
              <a:rPr lang="en-GB" baseline="30000" dirty="0" smtClean="0">
                <a:solidFill>
                  <a:schemeClr val="bg1">
                    <a:lumMod val="50000"/>
                  </a:schemeClr>
                </a:solidFill>
                <a:latin typeface="+mn-lt"/>
                <a:cs typeface="Arial"/>
              </a:rPr>
              <a:t>ats </a:t>
            </a:r>
            <a:endParaRPr lang="en-GB" baseline="30000" dirty="0">
              <a:solidFill>
                <a:schemeClr val="bg1">
                  <a:lumMod val="50000"/>
                </a:schemeClr>
              </a:solidFill>
              <a:latin typeface="+mn-lt"/>
              <a:cs typeface="Arial"/>
            </a:endParaRPr>
          </a:p>
        </p:txBody>
      </p:sp>
      <p:graphicFrame>
        <p:nvGraphicFramePr>
          <p:cNvPr id="9" name="Chart 8"/>
          <p:cNvGraphicFramePr>
            <a:graphicFrameLocks/>
          </p:cNvGraphicFramePr>
          <p:nvPr>
            <p:extLst>
              <p:ext uri="{D42A27DB-BD31-4B8C-83A1-F6EECF244321}">
                <p14:modId xmlns:p14="http://schemas.microsoft.com/office/powerpoint/2010/main" val="135763459"/>
              </p:ext>
            </p:extLst>
          </p:nvPr>
        </p:nvGraphicFramePr>
        <p:xfrm>
          <a:off x="342476" y="3032138"/>
          <a:ext cx="8515521" cy="37054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353801" y="1324480"/>
            <a:ext cx="7751974"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Key account segments customers (segment 1 &amp; 2) generate well over half of transactions and over 90% of total transaction values. </a:t>
            </a:r>
          </a:p>
          <a:p>
            <a:pPr marL="285750" indent="-285750">
              <a:buFont typeface="Arial" panose="020B0604020202020204" pitchFamily="34" charset="0"/>
              <a:buChar char="•"/>
            </a:pPr>
            <a:r>
              <a:rPr lang="en-GB" sz="1400" dirty="0" smtClean="0">
                <a:solidFill>
                  <a:schemeClr val="bg1">
                    <a:lumMod val="50000"/>
                  </a:schemeClr>
                </a:solidFill>
              </a:rPr>
              <a:t>While middle and lower value customers (over 71% of total customer) generate around 5% of transactions and less than 1% of total transaction values.</a:t>
            </a:r>
          </a:p>
          <a:p>
            <a:pPr marL="285750" indent="-285750">
              <a:buFont typeface="Arial" panose="020B0604020202020204" pitchFamily="34" charset="0"/>
              <a:buChar char="•"/>
            </a:pPr>
            <a:endParaRPr lang="en-GB" sz="1400" dirty="0">
              <a:solidFill>
                <a:schemeClr val="bg1">
                  <a:lumMod val="50000"/>
                </a:schemeClr>
              </a:solidFill>
            </a:endParaRPr>
          </a:p>
        </p:txBody>
      </p:sp>
    </p:spTree>
    <p:extLst>
      <p:ext uri="{BB962C8B-B14F-4D97-AF65-F5344CB8AC3E}">
        <p14:creationId xmlns:p14="http://schemas.microsoft.com/office/powerpoint/2010/main" val="97932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smtClean="0">
                <a:solidFill>
                  <a:schemeClr val="bg1">
                    <a:lumMod val="50000"/>
                  </a:schemeClr>
                </a:solidFill>
                <a:latin typeface="+mn-lt"/>
                <a:cs typeface="Arial"/>
              </a:rPr>
              <a:t>Strategies</a:t>
            </a:r>
            <a:endParaRPr lang="en-GB" baseline="30000" dirty="0">
              <a:solidFill>
                <a:schemeClr val="bg1">
                  <a:lumMod val="50000"/>
                </a:schemeClr>
              </a:solidFill>
              <a:latin typeface="+mn-lt"/>
              <a:cs typeface="Arial"/>
            </a:endParaRPr>
          </a:p>
        </p:txBody>
      </p:sp>
      <p:sp>
        <p:nvSpPr>
          <p:cNvPr id="10" name="TextBox 9"/>
          <p:cNvSpPr txBox="1"/>
          <p:nvPr/>
        </p:nvSpPr>
        <p:spPr>
          <a:xfrm>
            <a:off x="353801" y="1324480"/>
            <a:ext cx="7751974"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The main strategy here is how to convert customers from lower/</a:t>
            </a:r>
            <a:r>
              <a:rPr lang="en-GB" sz="1400" dirty="0" err="1" smtClean="0">
                <a:solidFill>
                  <a:schemeClr val="bg1">
                    <a:lumMod val="50000"/>
                  </a:schemeClr>
                </a:solidFill>
              </a:rPr>
              <a:t>middel</a:t>
            </a:r>
            <a:r>
              <a:rPr lang="en-GB" sz="1400" dirty="0" smtClean="0">
                <a:solidFill>
                  <a:schemeClr val="bg1">
                    <a:lumMod val="50000"/>
                  </a:schemeClr>
                </a:solidFill>
              </a:rPr>
              <a:t> value segments to higher value segment via proper campaigns/promotions.</a:t>
            </a:r>
          </a:p>
          <a:p>
            <a:pPr marL="285750" indent="-285750">
              <a:buFont typeface="Arial" panose="020B0604020202020204" pitchFamily="34" charset="0"/>
              <a:buChar char="•"/>
            </a:pPr>
            <a:endParaRPr lang="en-GB" sz="1400" dirty="0" smtClean="0">
              <a:solidFill>
                <a:schemeClr val="bg1">
                  <a:lumMod val="50000"/>
                </a:schemeClr>
              </a:solidFill>
            </a:endParaRPr>
          </a:p>
          <a:p>
            <a:pPr marL="285750" indent="-285750">
              <a:buFont typeface="Arial" panose="020B0604020202020204" pitchFamily="34" charset="0"/>
              <a:buChar char="•"/>
            </a:pPr>
            <a:r>
              <a:rPr lang="en-GB" sz="1400" dirty="0" smtClean="0">
                <a:solidFill>
                  <a:srgbClr val="FF0000"/>
                </a:solidFill>
              </a:rPr>
              <a:t>In next section, we’ve developed a unsupervised k-means clustering model to identify those who are more likely to be an aggressive (spend more on one bet) or defensive customers (more likely to increase bets). So that we can provide different offers to lead customers into higher segments through two ways (spend stretch, bets stretch).</a:t>
            </a:r>
          </a:p>
          <a:p>
            <a:pPr marL="285750" indent="-285750">
              <a:buFont typeface="Arial" panose="020B0604020202020204" pitchFamily="34" charset="0"/>
              <a:buChar char="•"/>
            </a:pPr>
            <a:endParaRPr lang="en-GB" sz="1400"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3215833"/>
              </p:ext>
            </p:extLst>
          </p:nvPr>
        </p:nvGraphicFramePr>
        <p:xfrm>
          <a:off x="549275" y="3630019"/>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15" name="Notched Right Arrow 14"/>
          <p:cNvSpPr/>
          <p:nvPr/>
        </p:nvSpPr>
        <p:spPr>
          <a:xfrm>
            <a:off x="4521111" y="4254864"/>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Notched Right Arrow 15"/>
          <p:cNvSpPr/>
          <p:nvPr/>
        </p:nvSpPr>
        <p:spPr>
          <a:xfrm>
            <a:off x="4521111" y="471244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Notched Right Arrow 16"/>
          <p:cNvSpPr/>
          <p:nvPr/>
        </p:nvSpPr>
        <p:spPr>
          <a:xfrm>
            <a:off x="6701683" y="470932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Notched Right Arrow 17"/>
          <p:cNvSpPr/>
          <p:nvPr/>
        </p:nvSpPr>
        <p:spPr>
          <a:xfrm rot="5400000">
            <a:off x="7567435" y="4405895"/>
            <a:ext cx="457583" cy="155521"/>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9" name="Notched Right Arrow 18"/>
          <p:cNvSpPr/>
          <p:nvPr/>
        </p:nvSpPr>
        <p:spPr>
          <a:xfrm rot="5400000">
            <a:off x="1595939" y="4538606"/>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0" name="Notched Right Arrow 19"/>
          <p:cNvSpPr/>
          <p:nvPr/>
        </p:nvSpPr>
        <p:spPr>
          <a:xfrm rot="5400000">
            <a:off x="1592818" y="5148590"/>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1" name="Notched Right Arrow 20"/>
          <p:cNvSpPr/>
          <p:nvPr/>
        </p:nvSpPr>
        <p:spPr>
          <a:xfrm>
            <a:off x="2201214" y="3140362"/>
            <a:ext cx="1284090" cy="424619"/>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r>
              <a:rPr lang="en-US" sz="1200" dirty="0" smtClean="0"/>
              <a:t>Bets stretch</a:t>
            </a:r>
            <a:endParaRPr lang="en-US" sz="1200" dirty="0"/>
          </a:p>
        </p:txBody>
      </p:sp>
      <p:sp>
        <p:nvSpPr>
          <p:cNvPr id="22" name="Notched Right Arrow 21"/>
          <p:cNvSpPr/>
          <p:nvPr/>
        </p:nvSpPr>
        <p:spPr>
          <a:xfrm>
            <a:off x="4243949" y="3140362"/>
            <a:ext cx="1284090" cy="424619"/>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r>
              <a:rPr lang="en-US" sz="1200" dirty="0" smtClean="0"/>
              <a:t>Spend stretch</a:t>
            </a:r>
            <a:endParaRPr lang="en-US" sz="1200" dirty="0"/>
          </a:p>
        </p:txBody>
      </p:sp>
    </p:spTree>
    <p:extLst>
      <p:ext uri="{BB962C8B-B14F-4D97-AF65-F5344CB8AC3E}">
        <p14:creationId xmlns:p14="http://schemas.microsoft.com/office/powerpoint/2010/main" val="172106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283467"/>
              </p:ext>
            </p:extLst>
          </p:nvPr>
        </p:nvGraphicFramePr>
        <p:xfrm>
          <a:off x="685450" y="2921207"/>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5" name="TextBox 4"/>
          <p:cNvSpPr txBox="1"/>
          <p:nvPr/>
        </p:nvSpPr>
        <p:spPr>
          <a:xfrm>
            <a:off x="1005015" y="2066880"/>
            <a:ext cx="7149769" cy="561692"/>
          </a:xfrm>
          <a:prstGeom prst="rect">
            <a:avLst/>
          </a:prstGeom>
          <a:noFill/>
        </p:spPr>
        <p:txBody>
          <a:bodyPr wrap="square" rtlCol="0">
            <a:spAutoFit/>
          </a:bodyPr>
          <a:lstStyle/>
          <a:p>
            <a:pPr algn="ctr">
              <a:spcAft>
                <a:spcPts val="300"/>
              </a:spcAft>
            </a:pPr>
            <a:r>
              <a:rPr lang="en-AU" sz="1400" b="1" i="1" dirty="0" err="1"/>
              <a:t>Recency</a:t>
            </a:r>
            <a:endParaRPr lang="en-AU" sz="1400" b="1" i="1" dirty="0"/>
          </a:p>
          <a:p>
            <a:pPr algn="ctr"/>
            <a:r>
              <a:rPr lang="en-AU" sz="1400" dirty="0" smtClean="0">
                <a:solidFill>
                  <a:schemeClr val="bg1">
                    <a:lumMod val="50000"/>
                  </a:schemeClr>
                </a:solidFill>
              </a:rPr>
              <a:t>The </a:t>
            </a:r>
            <a:r>
              <a:rPr lang="en-AU" sz="1400" dirty="0" err="1" smtClean="0">
                <a:solidFill>
                  <a:schemeClr val="bg1">
                    <a:lumMod val="50000"/>
                  </a:schemeClr>
                </a:solidFill>
              </a:rPr>
              <a:t>BetFair</a:t>
            </a:r>
            <a:r>
              <a:rPr lang="en-AU" sz="1400" dirty="0" smtClean="0">
                <a:solidFill>
                  <a:schemeClr val="bg1">
                    <a:lumMod val="50000"/>
                  </a:schemeClr>
                </a:solidFill>
              </a:rPr>
              <a:t> RFM model has been built over 3 months period. </a:t>
            </a:r>
          </a:p>
        </p:txBody>
      </p:sp>
      <p:sp>
        <p:nvSpPr>
          <p:cNvPr id="6" name="Oval 5"/>
          <p:cNvSpPr/>
          <p:nvPr/>
        </p:nvSpPr>
        <p:spPr>
          <a:xfrm>
            <a:off x="561968" y="3163916"/>
            <a:ext cx="1103607" cy="21817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Oval 6"/>
          <p:cNvSpPr/>
          <p:nvPr/>
        </p:nvSpPr>
        <p:spPr>
          <a:xfrm rot="5400000">
            <a:off x="4695196" y="-68069"/>
            <a:ext cx="750463" cy="65374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4723388" y="5411606"/>
            <a:ext cx="3292027" cy="992579"/>
          </a:xfrm>
          <a:prstGeom prst="rect">
            <a:avLst/>
          </a:prstGeom>
          <a:noFill/>
        </p:spPr>
        <p:txBody>
          <a:bodyPr wrap="square" rtlCol="0" anchor="ctr">
            <a:spAutoFit/>
          </a:bodyPr>
          <a:lstStyle/>
          <a:p>
            <a:pPr algn="ctr">
              <a:spcAft>
                <a:spcPts val="300"/>
              </a:spcAft>
            </a:pPr>
            <a:r>
              <a:rPr lang="en-AU" sz="1400" b="1" i="1" dirty="0"/>
              <a:t>Monetary</a:t>
            </a:r>
          </a:p>
          <a:p>
            <a:pPr algn="ctr"/>
            <a:r>
              <a:rPr lang="en-AU" sz="1400" dirty="0" smtClean="0">
                <a:solidFill>
                  <a:schemeClr val="bg1">
                    <a:lumMod val="50000"/>
                  </a:schemeClr>
                </a:solidFill>
              </a:rPr>
              <a:t>Average Transaction Value (ATV) over the 3 months (grouped into 6 bands based on distribution of data.)</a:t>
            </a:r>
            <a:endParaRPr lang="en-AU" sz="1400" dirty="0">
              <a:solidFill>
                <a:schemeClr val="bg1">
                  <a:lumMod val="50000"/>
                </a:schemeClr>
              </a:solidFill>
            </a:endParaRPr>
          </a:p>
        </p:txBody>
      </p:sp>
      <p:cxnSp>
        <p:nvCxnSpPr>
          <p:cNvPr id="9" name="Straight Connector 8"/>
          <p:cNvCxnSpPr>
            <a:endCxn id="8" idx="0"/>
          </p:cNvCxnSpPr>
          <p:nvPr/>
        </p:nvCxnSpPr>
        <p:spPr>
          <a:xfrm>
            <a:off x="5003711" y="3575865"/>
            <a:ext cx="1365691" cy="1835741"/>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25879" y="5544616"/>
            <a:ext cx="2819400" cy="992579"/>
          </a:xfrm>
          <a:prstGeom prst="rect">
            <a:avLst/>
          </a:prstGeom>
          <a:noFill/>
        </p:spPr>
        <p:txBody>
          <a:bodyPr wrap="square" rtlCol="0">
            <a:spAutoFit/>
          </a:bodyPr>
          <a:lstStyle/>
          <a:p>
            <a:pPr algn="ctr">
              <a:spcAft>
                <a:spcPts val="300"/>
              </a:spcAft>
            </a:pPr>
            <a:r>
              <a:rPr lang="en-AU" sz="1400" b="1" i="1" dirty="0" smtClean="0"/>
              <a:t>Frequency</a:t>
            </a:r>
          </a:p>
          <a:p>
            <a:pPr algn="ctr"/>
            <a:r>
              <a:rPr lang="en-AU" sz="1400" dirty="0" smtClean="0">
                <a:solidFill>
                  <a:schemeClr val="bg1">
                    <a:lumMod val="50000"/>
                  </a:schemeClr>
                </a:solidFill>
              </a:rPr>
              <a:t>Number of bets over 3 months (grouped into 6 bands based on distribution of data).</a:t>
            </a:r>
            <a:endParaRPr lang="en-AU" sz="1400" dirty="0">
              <a:solidFill>
                <a:schemeClr val="bg1">
                  <a:lumMod val="50000"/>
                </a:schemeClr>
              </a:solidFill>
            </a:endParaRPr>
          </a:p>
        </p:txBody>
      </p:sp>
      <p:cxnSp>
        <p:nvCxnSpPr>
          <p:cNvPr id="12" name="Straight Connector 11"/>
          <p:cNvCxnSpPr>
            <a:endCxn id="11" idx="0"/>
          </p:cNvCxnSpPr>
          <p:nvPr/>
        </p:nvCxnSpPr>
        <p:spPr>
          <a:xfrm>
            <a:off x="1665575" y="4297839"/>
            <a:ext cx="1070004" cy="124677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848398592"/>
              </p:ext>
            </p:extLst>
          </p:nvPr>
        </p:nvGraphicFramePr>
        <p:xfrm>
          <a:off x="1170428" y="1478288"/>
          <a:ext cx="6819900" cy="398780"/>
        </p:xfrm>
        <a:graphic>
          <a:graphicData uri="http://schemas.openxmlformats.org/drawingml/2006/table">
            <a:tbl>
              <a:tblPr/>
              <a:tblGrid>
                <a:gridCol w="1447800"/>
                <a:gridCol w="368300"/>
                <a:gridCol w="1447800"/>
                <a:gridCol w="330200"/>
                <a:gridCol w="1447800"/>
                <a:gridCol w="330200"/>
                <a:gridCol w="1447800"/>
              </a:tblGrid>
              <a:tr h="190500">
                <a:tc rowSpan="2">
                  <a:txBody>
                    <a:bodyPr/>
                    <a:lstStyle/>
                    <a:p>
                      <a:pPr algn="ctr" fontAlgn="ctr"/>
                      <a:r>
                        <a:rPr lang="en-US" sz="1200" b="0" i="0" u="none" strike="noStrike">
                          <a:solidFill>
                            <a:srgbClr val="000000"/>
                          </a:solidFill>
                          <a:effectLst/>
                          <a:latin typeface="Calibri"/>
                        </a:rPr>
                        <a:t>Key Account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High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Mid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Low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r>
              <a:tr h="203200">
                <a:tc vMerge="1">
                  <a:txBody>
                    <a:bodyPr/>
                    <a:lstStyle/>
                    <a:p>
                      <a:endParaRPr lang="en-US"/>
                    </a:p>
                  </a:txBody>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r>
            </a:tbl>
          </a:graphicData>
        </a:graphic>
      </p:graphicFrame>
    </p:spTree>
    <p:extLst>
      <p:ext uri="{BB962C8B-B14F-4D97-AF65-F5344CB8AC3E}">
        <p14:creationId xmlns:p14="http://schemas.microsoft.com/office/powerpoint/2010/main" val="21716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600" y="1664572"/>
            <a:ext cx="7537990" cy="1569660"/>
          </a:xfrm>
          <a:prstGeom prst="rect">
            <a:avLst/>
          </a:prstGeom>
          <a:noFill/>
        </p:spPr>
        <p:txBody>
          <a:bodyPr wrap="square" rtlCol="0">
            <a:spAutoFit/>
          </a:bodyPr>
          <a:lstStyle/>
          <a:p>
            <a:r>
              <a:rPr lang="en-AU" sz="9600" dirty="0" smtClean="0">
                <a:solidFill>
                  <a:schemeClr val="bg1">
                    <a:lumMod val="50000"/>
                  </a:schemeClr>
                </a:solidFill>
              </a:rPr>
              <a:t>U</a:t>
            </a:r>
            <a:r>
              <a:rPr lang="en-AU" sz="5400" dirty="0" smtClean="0">
                <a:solidFill>
                  <a:schemeClr val="bg1">
                    <a:lumMod val="50000"/>
                  </a:schemeClr>
                </a:solidFill>
              </a:rPr>
              <a:t>nsupervised Clustering</a:t>
            </a:r>
            <a:endParaRPr lang="en-AU" sz="5400" dirty="0">
              <a:solidFill>
                <a:schemeClr val="bg1">
                  <a:lumMod val="50000"/>
                </a:schemeClr>
              </a:solidFill>
            </a:endParaRPr>
          </a:p>
        </p:txBody>
      </p:sp>
    </p:spTree>
    <p:extLst>
      <p:ext uri="{BB962C8B-B14F-4D97-AF65-F5344CB8AC3E}">
        <p14:creationId xmlns:p14="http://schemas.microsoft.com/office/powerpoint/2010/main" val="16556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3801" y="1324480"/>
            <a:ext cx="775197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lumMod val="50000"/>
                  </a:schemeClr>
                </a:solidFill>
              </a:rPr>
              <a:t>As an extension towards the RFM model, an unsupervised clustering model (</a:t>
            </a:r>
            <a:r>
              <a:rPr lang="en-US" sz="1400" dirty="0" err="1" smtClean="0">
                <a:solidFill>
                  <a:schemeClr val="bg1">
                    <a:lumMod val="50000"/>
                  </a:schemeClr>
                </a:solidFill>
              </a:rPr>
              <a:t>Kmeans</a:t>
            </a:r>
            <a:r>
              <a:rPr lang="en-US" sz="1400" dirty="0" smtClean="0">
                <a:solidFill>
                  <a:schemeClr val="bg1">
                    <a:lumMod val="50000"/>
                  </a:schemeClr>
                </a:solidFill>
              </a:rPr>
              <a:t>) was used to further group the customers from a betting behavioral perspective</a:t>
            </a:r>
            <a:r>
              <a:rPr lang="en-AU" sz="1400" dirty="0" smtClean="0">
                <a:solidFill>
                  <a:schemeClr val="bg1">
                    <a:lumMod val="50000"/>
                  </a:schemeClr>
                </a:solidFill>
              </a:rPr>
              <a:t>. It combines with the RFM segmentations to support a more comprehensive and flexible marketing strategy.</a:t>
            </a:r>
          </a:p>
        </p:txBody>
      </p:sp>
      <p:sp>
        <p:nvSpPr>
          <p:cNvPr id="5"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a:t>
            </a:r>
            <a:r>
              <a:rPr lang="en-GB" baseline="30000" dirty="0" smtClean="0">
                <a:solidFill>
                  <a:schemeClr val="bg1">
                    <a:lumMod val="50000"/>
                  </a:schemeClr>
                </a:solidFill>
                <a:latin typeface="+mn-lt"/>
                <a:cs typeface="Arial"/>
              </a:rPr>
              <a:t>Clusters</a:t>
            </a:r>
            <a:endParaRPr lang="en-GB" baseline="30000" dirty="0">
              <a:solidFill>
                <a:schemeClr val="bg1">
                  <a:lumMod val="50000"/>
                </a:schemeClr>
              </a:solidFill>
              <a:latin typeface="+mn-lt"/>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4036596507"/>
              </p:ext>
            </p:extLst>
          </p:nvPr>
        </p:nvGraphicFramePr>
        <p:xfrm>
          <a:off x="457200" y="2818623"/>
          <a:ext cx="8229600" cy="3647616"/>
        </p:xfrm>
        <a:graphic>
          <a:graphicData uri="http://schemas.openxmlformats.org/drawingml/2006/table">
            <a:tbl>
              <a:tblPr/>
              <a:tblGrid>
                <a:gridCol w="177617"/>
                <a:gridCol w="1530892"/>
                <a:gridCol w="1201031"/>
                <a:gridCol w="1201031"/>
                <a:gridCol w="1201031"/>
                <a:gridCol w="1201031"/>
                <a:gridCol w="549768"/>
                <a:gridCol w="549768"/>
                <a:gridCol w="617431"/>
              </a:tblGrid>
              <a:tr h="339656">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1" i="0" u="none" strike="noStrike">
                          <a:solidFill>
                            <a:srgbClr val="000000"/>
                          </a:solidFill>
                          <a:effectLst/>
                          <a:latin typeface="Calibri"/>
                        </a:rPr>
                        <a:t>Clusters</a:t>
                      </a: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a:txBody>
                    <a:bodyPr/>
                    <a:lstStyle/>
                    <a:p>
                      <a:pPr algn="l" fontAlgn="b"/>
                      <a:endParaRPr lang="en-US" sz="800" b="0" i="0" u="none" strike="noStrike">
                        <a:solidFill>
                          <a:srgbClr val="000000"/>
                        </a:solidFill>
                        <a:effectLst/>
                        <a:latin typeface="Calibri"/>
                      </a:endParaRPr>
                    </a:p>
                  </a:txBody>
                  <a:tcPr marL="8458" marR="8458" marT="84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a. Strong but Simple</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b. Frequent and </a:t>
                      </a:r>
                      <a:r>
                        <a:rPr lang="en-US" sz="900" b="1" i="0" u="none" strike="noStrike" dirty="0" smtClean="0">
                          <a:solidFill>
                            <a:srgbClr val="000000"/>
                          </a:solidFill>
                          <a:effectLst/>
                          <a:latin typeface="Calibri"/>
                        </a:rPr>
                        <a:t>Careful</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c. Fast then Win</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dirty="0">
                          <a:solidFill>
                            <a:srgbClr val="000000"/>
                          </a:solidFill>
                          <a:effectLst/>
                          <a:latin typeface="Calibri"/>
                        </a:rPr>
                        <a:t>d. Casual and </a:t>
                      </a:r>
                      <a:r>
                        <a:rPr lang="en-US" sz="900" b="1" i="0" u="none" strike="noStrike" dirty="0" smtClean="0">
                          <a:solidFill>
                            <a:srgbClr val="000000"/>
                          </a:solidFill>
                          <a:effectLst/>
                          <a:latin typeface="Calibri"/>
                        </a:rPr>
                        <a:t>Bold</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rowSpan="7">
                  <a:txBody>
                    <a:bodyPr/>
                    <a:lstStyle/>
                    <a:p>
                      <a:pPr algn="ctr" fontAlgn="ctr"/>
                      <a:r>
                        <a:rPr lang="en-US" sz="1200" b="1" i="0" u="none" strike="noStrike">
                          <a:solidFill>
                            <a:srgbClr val="000000"/>
                          </a:solidFill>
                          <a:effectLst/>
                          <a:latin typeface="Calibri"/>
                        </a:rPr>
                        <a:t>Dimenstions</a:t>
                      </a:r>
                    </a:p>
                  </a:txBody>
                  <a:tcPr marL="8458" marR="8458" marT="8458" marB="0" vert="vert27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900" b="1" i="0" u="none" strike="noStrike" dirty="0">
                          <a:solidFill>
                            <a:srgbClr val="000000"/>
                          </a:solidFill>
                          <a:effectLst/>
                          <a:latin typeface="Calibri"/>
                        </a:rPr>
                        <a:t>No. of Transactions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ctr"/>
                      <a:r>
                        <a:rPr lang="en-US" sz="800" b="1" i="0" u="none" strike="noStrike">
                          <a:solidFill>
                            <a:srgbClr val="000000"/>
                          </a:solidFill>
                          <a:effectLst/>
                          <a:latin typeface="Calibri"/>
                        </a:rPr>
                        <a:t>Severely High</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No. of Bets per Match</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ctr"/>
                      <a:r>
                        <a:rPr lang="en-US" sz="800" b="1" i="0" u="none" strike="noStrike">
                          <a:solidFill>
                            <a:srgbClr val="000000"/>
                          </a:solidFill>
                          <a:effectLst/>
                          <a:latin typeface="Calibri"/>
                        </a:rPr>
                        <a:t>High</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No. of </a:t>
                      </a:r>
                      <a:r>
                        <a:rPr lang="en-US" sz="900" b="1" i="0" u="none" strike="noStrike" dirty="0" smtClean="0">
                          <a:solidFill>
                            <a:srgbClr val="000000"/>
                          </a:solidFill>
                          <a:effectLst/>
                          <a:latin typeface="Calibri"/>
                        </a:rPr>
                        <a:t>Matches</a:t>
                      </a:r>
                      <a:endParaRPr lang="en-US" sz="900" b="1" i="0" u="none" strike="noStrike" dirty="0">
                        <a:solidFill>
                          <a:srgbClr val="000000"/>
                        </a:solidFill>
                        <a:effectLst/>
                        <a:latin typeface="Calibri"/>
                      </a:endParaRP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ctr"/>
                      <a:r>
                        <a:rPr lang="en-US" sz="800" b="1" i="0" u="none" strike="noStrike">
                          <a:solidFill>
                            <a:srgbClr val="000000"/>
                          </a:solidFill>
                          <a:effectLst/>
                          <a:latin typeface="Calibri"/>
                        </a:rPr>
                        <a:t>Low</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a:solidFill>
                            <a:srgbClr val="000000"/>
                          </a:solidFill>
                          <a:effectLst/>
                          <a:latin typeface="Calibri"/>
                        </a:rPr>
                        <a:t>Actual Profit Loss Amt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sz="800" b="1" i="0" u="none" strike="noStrike">
                          <a:solidFill>
                            <a:srgbClr val="000000"/>
                          </a:solidFill>
                          <a:effectLst/>
                          <a:latin typeface="Calibri"/>
                        </a:rPr>
                        <a:t>Severely Low</a:t>
                      </a:r>
                    </a:p>
                  </a:txBody>
                  <a:tcPr marL="8458" marR="8458" marT="8458" marB="0" anchor="ctr">
                    <a:lnL w="6350" cap="flat" cmpd="sng" algn="ctr">
                      <a:solidFill>
                        <a:srgbClr val="000000"/>
                      </a:solidFill>
                      <a:prstDash val="solid"/>
                      <a:round/>
                      <a:headEnd type="none" w="med" len="med"/>
                      <a:tailEnd type="none" w="med" len="med"/>
                    </a:lnL>
                    <a:lnR>
                      <a:noFill/>
                    </a:lnR>
                    <a:lnT>
                      <a:noFill/>
                    </a:lnT>
                    <a:lnB>
                      <a:noFill/>
                    </a:lnB>
                  </a:tcPr>
                </a:tc>
              </a:tr>
              <a:tr h="413495">
                <a:tc vMerge="1">
                  <a:txBody>
                    <a:bodyPr/>
                    <a:lstStyle/>
                    <a:p>
                      <a:endParaRPr lang="en-US"/>
                    </a:p>
                  </a:txBody>
                  <a:tcPr/>
                </a:tc>
                <a:tc>
                  <a:txBody>
                    <a:bodyPr/>
                    <a:lstStyle/>
                    <a:p>
                      <a:pPr algn="l" fontAlgn="ctr"/>
                      <a:r>
                        <a:rPr lang="en-US" sz="900" b="1" i="0" u="none" strike="noStrike">
                          <a:solidFill>
                            <a:srgbClr val="000000"/>
                          </a:solidFill>
                          <a:effectLst/>
                          <a:latin typeface="Calibri"/>
                        </a:rPr>
                        <a:t>Rate of Cancellation</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Rate of Win per Bet</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r>
              <a:tr h="413495">
                <a:tc vMerge="1">
                  <a:txBody>
                    <a:bodyPr/>
                    <a:lstStyle/>
                    <a:p>
                      <a:endParaRPr lang="en-US"/>
                    </a:p>
                  </a:txBody>
                  <a:tcPr/>
                </a:tc>
                <a:tc>
                  <a:txBody>
                    <a:bodyPr/>
                    <a:lstStyle/>
                    <a:p>
                      <a:pPr algn="l" fontAlgn="ctr"/>
                      <a:r>
                        <a:rPr lang="en-US" sz="900" b="1" i="0" u="none" strike="noStrike" dirty="0">
                          <a:solidFill>
                            <a:srgbClr val="000000"/>
                          </a:solidFill>
                          <a:effectLst/>
                          <a:latin typeface="Calibri"/>
                        </a:rPr>
                        <a:t>Times of being an Early Bet Placer</a:t>
                      </a:r>
                    </a:p>
                  </a:txBody>
                  <a:tcPr marL="8458" marR="8458" marT="8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706"/>
                    </a:solidFill>
                  </a:tcPr>
                </a:tc>
                <a:tc>
                  <a:txBody>
                    <a:bodyPr/>
                    <a:lstStyle/>
                    <a:p>
                      <a:pPr algn="l" fontAlgn="b"/>
                      <a:r>
                        <a:rPr lang="en-US" sz="800" b="0" i="0" u="none" strike="noStrike">
                          <a:solidFill>
                            <a:srgbClr val="000000"/>
                          </a:solidFill>
                          <a:effectLst/>
                          <a:latin typeface="Calibri"/>
                        </a:rPr>
                        <a:t> </a:t>
                      </a:r>
                    </a:p>
                  </a:txBody>
                  <a:tcPr marL="8458" marR="8458" marT="8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6B0A"/>
                    </a:solidFill>
                  </a:tcPr>
                </a:tc>
                <a:tc>
                  <a:txBody>
                    <a:bodyPr/>
                    <a:lstStyle/>
                    <a:p>
                      <a:pPr algn="l" fontAlgn="b"/>
                      <a:endParaRPr lang="en-US" sz="800" b="0" i="0" u="none" strike="noStrike">
                        <a:solidFill>
                          <a:srgbClr val="000000"/>
                        </a:solidFill>
                        <a:effectLst/>
                        <a:latin typeface="Calibri"/>
                      </a:endParaRPr>
                    </a:p>
                  </a:txBody>
                  <a:tcPr marL="8458" marR="8458" marT="8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8458" marR="8458" marT="8458"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458" marR="8458" marT="8458" marB="0" anchor="b">
                    <a:lnL>
                      <a:noFill/>
                    </a:lnL>
                    <a:lnR>
                      <a:noFill/>
                    </a:lnR>
                    <a:lnT>
                      <a:noFill/>
                    </a:lnT>
                    <a:lnB>
                      <a:noFill/>
                    </a:lnB>
                  </a:tcPr>
                </a:tc>
              </a:tr>
            </a:tbl>
          </a:graphicData>
        </a:graphic>
      </p:graphicFrame>
    </p:spTree>
    <p:extLst>
      <p:ext uri="{BB962C8B-B14F-4D97-AF65-F5344CB8AC3E}">
        <p14:creationId xmlns:p14="http://schemas.microsoft.com/office/powerpoint/2010/main" val="727093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3801" y="1324480"/>
            <a:ext cx="4389476" cy="3323987"/>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bg1">
                    <a:lumMod val="50000"/>
                  </a:schemeClr>
                </a:solidFill>
              </a:rPr>
              <a:t>A. Strong but Simple: Bet more and diversely, but does not have a good outcome</a:t>
            </a:r>
          </a:p>
          <a:p>
            <a:pPr marL="285750" indent="-285750">
              <a:buFont typeface="Arial" panose="020B0604020202020204" pitchFamily="34" charset="0"/>
              <a:buChar char="•"/>
            </a:pPr>
            <a:r>
              <a:rPr lang="en-AU" sz="1400" dirty="0" smtClean="0">
                <a:solidFill>
                  <a:schemeClr val="bg1">
                    <a:lumMod val="50000"/>
                  </a:schemeClr>
                </a:solidFill>
              </a:rPr>
              <a:t>B. Frequent and Care: Bet frequently, but cancel a lot</a:t>
            </a:r>
          </a:p>
          <a:p>
            <a:pPr marL="285750" indent="-285750">
              <a:buFont typeface="Arial" panose="020B0604020202020204" pitchFamily="34" charset="0"/>
              <a:buChar char="•"/>
            </a:pPr>
            <a:r>
              <a:rPr lang="en-AU" sz="1400" dirty="0" smtClean="0">
                <a:solidFill>
                  <a:schemeClr val="bg1">
                    <a:lumMod val="50000"/>
                  </a:schemeClr>
                </a:solidFill>
              </a:rPr>
              <a:t>C. Fast then Win!: Bet less and early, but wins a lot</a:t>
            </a:r>
          </a:p>
          <a:p>
            <a:pPr marL="285750" indent="-285750">
              <a:buFont typeface="Arial" panose="020B0604020202020204" pitchFamily="34" charset="0"/>
              <a:buChar char="•"/>
            </a:pPr>
            <a:r>
              <a:rPr lang="en-AU" sz="1400" dirty="0" smtClean="0">
                <a:solidFill>
                  <a:schemeClr val="bg1">
                    <a:lumMod val="50000"/>
                  </a:schemeClr>
                </a:solidFill>
              </a:rPr>
              <a:t>D. Casual and Bold: No strategy, just casually play</a:t>
            </a:r>
          </a:p>
          <a:p>
            <a:pPr marL="285750" indent="-285750">
              <a:buFont typeface="Arial" panose="020B0604020202020204" pitchFamily="34" charset="0"/>
              <a:buChar char="•"/>
            </a:pPr>
            <a:endParaRPr lang="en-AU" sz="1400" dirty="0">
              <a:solidFill>
                <a:schemeClr val="bg1">
                  <a:lumMod val="50000"/>
                </a:schemeClr>
              </a:solidFill>
            </a:endParaRPr>
          </a:p>
          <a:p>
            <a:pPr marL="285750" indent="-285750">
              <a:buFont typeface="Arial" panose="020B0604020202020204" pitchFamily="34" charset="0"/>
              <a:buChar char="•"/>
            </a:pPr>
            <a:endParaRPr lang="en-AU" sz="1400" dirty="0" smtClean="0">
              <a:solidFill>
                <a:schemeClr val="bg1">
                  <a:lumMod val="50000"/>
                </a:schemeClr>
              </a:solidFill>
            </a:endParaRPr>
          </a:p>
          <a:p>
            <a:pPr marL="285750" indent="-285750">
              <a:buFont typeface="Arial" panose="020B0604020202020204" pitchFamily="34" charset="0"/>
              <a:buChar char="•"/>
            </a:pPr>
            <a:endParaRPr lang="en-AU" sz="1400" dirty="0">
              <a:solidFill>
                <a:schemeClr val="bg1">
                  <a:lumMod val="50000"/>
                </a:schemeClr>
              </a:solidFill>
            </a:endParaRPr>
          </a:p>
          <a:p>
            <a:r>
              <a:rPr lang="en-AU" sz="1400" b="1" dirty="0" smtClean="0">
                <a:solidFill>
                  <a:schemeClr val="bg1">
                    <a:lumMod val="50000"/>
                  </a:schemeClr>
                </a:solidFill>
              </a:rPr>
              <a:t>Gut Findings from the Clusters Profiles</a:t>
            </a:r>
            <a:endParaRPr lang="en-AU" sz="1400" b="1" dirty="0">
              <a:solidFill>
                <a:schemeClr val="bg1">
                  <a:lumMod val="50000"/>
                </a:schemeClr>
              </a:solidFill>
            </a:endParaRPr>
          </a:p>
          <a:p>
            <a:pPr marL="285750" indent="-285750">
              <a:buFont typeface="Arial" panose="020B0604020202020204" pitchFamily="34" charset="0"/>
              <a:buChar char="•"/>
            </a:pPr>
            <a:r>
              <a:rPr lang="en-AU" sz="1400" dirty="0" smtClean="0">
                <a:solidFill>
                  <a:schemeClr val="bg1">
                    <a:lumMod val="50000"/>
                  </a:schemeClr>
                </a:solidFill>
              </a:rPr>
              <a:t>Those who placed the bet early and focus on smaller number of bets seem to gain more profit than others</a:t>
            </a:r>
          </a:p>
          <a:p>
            <a:pPr marL="285750" indent="-285750">
              <a:buFont typeface="Arial" panose="020B0604020202020204" pitchFamily="34" charset="0"/>
              <a:buChar char="•"/>
            </a:pPr>
            <a:r>
              <a:rPr lang="en-GB" sz="1400" dirty="0" smtClean="0">
                <a:solidFill>
                  <a:schemeClr val="bg1">
                    <a:lumMod val="50000"/>
                  </a:schemeClr>
                </a:solidFill>
              </a:rPr>
              <a:t>Those who put more transactions into a single bet and carefully considering cancelling offers, turns out to have a higher win rate than others</a:t>
            </a:r>
          </a:p>
          <a:p>
            <a:pPr marL="285750" indent="-285750">
              <a:buFont typeface="Arial" panose="020B0604020202020204" pitchFamily="34" charset="0"/>
              <a:buChar char="•"/>
            </a:pPr>
            <a:r>
              <a:rPr lang="en-GB" sz="1400" dirty="0" smtClean="0">
                <a:solidFill>
                  <a:schemeClr val="bg1">
                    <a:lumMod val="50000"/>
                  </a:schemeClr>
                </a:solidFill>
              </a:rPr>
              <a:t>More bets do not mean more win/profit</a:t>
            </a:r>
            <a:endParaRPr lang="en-GB" sz="1400" dirty="0" smtClean="0">
              <a:solidFill>
                <a:schemeClr val="bg1">
                  <a:lumMod val="50000"/>
                </a:schemeClr>
              </a:solidFill>
            </a:endParaRPr>
          </a:p>
        </p:txBody>
      </p:sp>
      <p:pic>
        <p:nvPicPr>
          <p:cNvPr id="12" name="Picture 11" descr="plot_kmeans_vert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77" y="0"/>
            <a:ext cx="4286250" cy="6858000"/>
          </a:xfrm>
          <a:prstGeom prst="rect">
            <a:avLst/>
          </a:prstGeom>
        </p:spPr>
      </p:pic>
    </p:spTree>
    <p:extLst>
      <p:ext uri="{BB962C8B-B14F-4D97-AF65-F5344CB8AC3E}">
        <p14:creationId xmlns:p14="http://schemas.microsoft.com/office/powerpoint/2010/main" val="37190234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TotalTime>
  <Words>646</Words>
  <Application>Microsoft Macintosh PowerPoint</Application>
  <PresentationFormat>On-screen Show (4:3)</PresentationFormat>
  <Paragraphs>134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Servian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Liu</dc:creator>
  <cp:lastModifiedBy>Meng Xiao</cp:lastModifiedBy>
  <cp:revision>35</cp:revision>
  <dcterms:created xsi:type="dcterms:W3CDTF">2015-10-21T04:02:48Z</dcterms:created>
  <dcterms:modified xsi:type="dcterms:W3CDTF">2015-10-21T10:52:02Z</dcterms:modified>
</cp:coreProperties>
</file>