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56"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145817400"/>
        <c:axId val="-2146174232"/>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145435384"/>
        <c:axId val="-2145460824"/>
      </c:lineChart>
      <c:catAx>
        <c:axId val="-2145817400"/>
        <c:scaling>
          <c:orientation val="minMax"/>
        </c:scaling>
        <c:delete val="0"/>
        <c:axPos val="b"/>
        <c:majorTickMark val="out"/>
        <c:minorTickMark val="none"/>
        <c:tickLblPos val="nextTo"/>
        <c:crossAx val="-2146174232"/>
        <c:crosses val="autoZero"/>
        <c:auto val="1"/>
        <c:lblAlgn val="ctr"/>
        <c:lblOffset val="100"/>
        <c:noMultiLvlLbl val="0"/>
      </c:catAx>
      <c:valAx>
        <c:axId val="-2146174232"/>
        <c:scaling>
          <c:orientation val="minMax"/>
        </c:scaling>
        <c:delete val="0"/>
        <c:axPos val="l"/>
        <c:numFmt formatCode="0%" sourceLinked="1"/>
        <c:majorTickMark val="out"/>
        <c:minorTickMark val="none"/>
        <c:tickLblPos val="nextTo"/>
        <c:crossAx val="-2145817400"/>
        <c:crosses val="autoZero"/>
        <c:crossBetween val="between"/>
      </c:valAx>
      <c:valAx>
        <c:axId val="-2145460824"/>
        <c:scaling>
          <c:orientation val="minMax"/>
        </c:scaling>
        <c:delete val="0"/>
        <c:axPos val="r"/>
        <c:numFmt formatCode="0%" sourceLinked="1"/>
        <c:majorTickMark val="out"/>
        <c:minorTickMark val="none"/>
        <c:tickLblPos val="nextTo"/>
        <c:crossAx val="-2145435384"/>
        <c:crosses val="max"/>
        <c:crossBetween val="between"/>
      </c:valAx>
      <c:catAx>
        <c:axId val="-2145435384"/>
        <c:scaling>
          <c:orientation val="minMax"/>
        </c:scaling>
        <c:delete val="1"/>
        <c:axPos val="b"/>
        <c:majorTickMark val="out"/>
        <c:minorTickMark val="none"/>
        <c:tickLblPos val="nextTo"/>
        <c:crossAx val="-2145460824"/>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RFM model has been built over 3 months period.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Transaction Value (ATV) over the 3 months (grouped into 6 bands based on distribution of data.)</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bets over 3 months (grouped into 6 bands based on distribution of data).</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600" y="1664572"/>
            <a:ext cx="7537990" cy="1569660"/>
          </a:xfrm>
          <a:prstGeom prst="rect">
            <a:avLst/>
          </a:prstGeom>
          <a:noFill/>
        </p:spPr>
        <p:txBody>
          <a:bodyPr wrap="square" rtlCol="0">
            <a:spAutoFit/>
          </a:bodyPr>
          <a:lstStyle/>
          <a:p>
            <a:r>
              <a:rPr lang="en-AU" sz="9600" dirty="0" smtClean="0">
                <a:solidFill>
                  <a:schemeClr val="bg1">
                    <a:lumMod val="50000"/>
                  </a:schemeClr>
                </a:solidFill>
              </a:rPr>
              <a:t>U</a:t>
            </a:r>
            <a:r>
              <a:rPr lang="en-AU" sz="5400" dirty="0" smtClean="0">
                <a:solidFill>
                  <a:schemeClr val="bg1">
                    <a:lumMod val="50000"/>
                  </a:schemeClr>
                </a:solidFill>
              </a:rPr>
              <a:t>nsupervised Clustering</a:t>
            </a:r>
            <a:endParaRPr lang="en-AU" sz="5400" dirty="0">
              <a:solidFill>
                <a:schemeClr val="bg1">
                  <a:lumMod val="50000"/>
                </a:schemeClr>
              </a:solidFill>
            </a:endParaRPr>
          </a:p>
        </p:txBody>
      </p:sp>
    </p:spTree>
    <p:extLst>
      <p:ext uri="{BB962C8B-B14F-4D97-AF65-F5344CB8AC3E}">
        <p14:creationId xmlns:p14="http://schemas.microsoft.com/office/powerpoint/2010/main" val="1655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3801" y="1324480"/>
            <a:ext cx="775197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lumMod val="50000"/>
                  </a:schemeClr>
                </a:solidFill>
              </a:rPr>
              <a:t>As an extension towards the RFM model, an unsupervised clustering model (</a:t>
            </a:r>
            <a:r>
              <a:rPr lang="en-US" sz="1400" dirty="0" err="1" smtClean="0">
                <a:solidFill>
                  <a:schemeClr val="bg1">
                    <a:lumMod val="50000"/>
                  </a:schemeClr>
                </a:solidFill>
              </a:rPr>
              <a:t>Kmeans</a:t>
            </a:r>
            <a:r>
              <a:rPr lang="en-US" sz="1400" dirty="0" smtClean="0">
                <a:solidFill>
                  <a:schemeClr val="bg1">
                    <a:lumMod val="50000"/>
                  </a:schemeClr>
                </a:solidFill>
              </a:rPr>
              <a:t>) was used to further group the customers from a betting behavioral perspective</a:t>
            </a:r>
            <a:r>
              <a:rPr lang="en-AU" sz="1400" dirty="0" smtClean="0">
                <a:solidFill>
                  <a:schemeClr val="bg1">
                    <a:lumMod val="50000"/>
                  </a:schemeClr>
                </a:solidFill>
              </a:rPr>
              <a:t>. It combines with the RFM segmentations to support a more comprehensive and flexible marketing strategy.</a:t>
            </a:r>
          </a:p>
        </p:txBody>
      </p:sp>
      <p:sp>
        <p:nvSpPr>
          <p:cNvPr id="5"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a:t>
            </a:r>
            <a:r>
              <a:rPr lang="en-GB" baseline="30000" dirty="0" smtClean="0">
                <a:solidFill>
                  <a:schemeClr val="bg1">
                    <a:lumMod val="50000"/>
                  </a:schemeClr>
                </a:solidFill>
                <a:latin typeface="+mn-lt"/>
                <a:cs typeface="Arial"/>
              </a:rPr>
              <a:t>Clusters</a:t>
            </a:r>
            <a:endParaRPr lang="en-GB" baseline="30000" dirty="0">
              <a:solidFill>
                <a:schemeClr val="bg1">
                  <a:lumMod val="50000"/>
                </a:schemeClr>
              </a:solidFill>
              <a:latin typeface="+mn-lt"/>
              <a:cs typeface="Arial"/>
            </a:endParaRPr>
          </a:p>
        </p:txBody>
      </p:sp>
      <p:pic>
        <p:nvPicPr>
          <p:cNvPr id="2" name="Picture 1" descr="heatmap_kme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65" y="2063144"/>
            <a:ext cx="6996514" cy="4568137"/>
          </a:xfrm>
          <a:prstGeom prst="rect">
            <a:avLst/>
          </a:prstGeom>
        </p:spPr>
      </p:pic>
    </p:spTree>
    <p:extLst>
      <p:ext uri="{BB962C8B-B14F-4D97-AF65-F5344CB8AC3E}">
        <p14:creationId xmlns:p14="http://schemas.microsoft.com/office/powerpoint/2010/main" val="727093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3801" y="1324480"/>
            <a:ext cx="4389476" cy="3323987"/>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A. Strong but Simple: Bet more and diversely, but does not have a good outcome</a:t>
            </a:r>
          </a:p>
          <a:p>
            <a:pPr marL="285750" indent="-285750">
              <a:buFont typeface="Arial" panose="020B0604020202020204" pitchFamily="34" charset="0"/>
              <a:buChar char="•"/>
            </a:pPr>
            <a:r>
              <a:rPr lang="en-AU" sz="1400" dirty="0" smtClean="0">
                <a:solidFill>
                  <a:schemeClr val="bg1">
                    <a:lumMod val="50000"/>
                  </a:schemeClr>
                </a:solidFill>
              </a:rPr>
              <a:t>B. Frequent and Care: Bet frequently, but cancel a lot</a:t>
            </a:r>
          </a:p>
          <a:p>
            <a:pPr marL="285750" indent="-285750">
              <a:buFont typeface="Arial" panose="020B0604020202020204" pitchFamily="34" charset="0"/>
              <a:buChar char="•"/>
            </a:pPr>
            <a:r>
              <a:rPr lang="en-AU" sz="1400" dirty="0" smtClean="0">
                <a:solidFill>
                  <a:schemeClr val="bg1">
                    <a:lumMod val="50000"/>
                  </a:schemeClr>
                </a:solidFill>
              </a:rPr>
              <a:t>C. Fast then Win!: Bet less and early, but wins a lot</a:t>
            </a:r>
          </a:p>
          <a:p>
            <a:pPr marL="285750" indent="-285750">
              <a:buFont typeface="Arial" panose="020B0604020202020204" pitchFamily="34" charset="0"/>
              <a:buChar char="•"/>
            </a:pPr>
            <a:r>
              <a:rPr lang="en-AU" sz="1400" dirty="0" smtClean="0">
                <a:solidFill>
                  <a:schemeClr val="bg1">
                    <a:lumMod val="50000"/>
                  </a:schemeClr>
                </a:solidFill>
              </a:rPr>
              <a:t>D. Casual and Bold: No strategy, just casually play</a:t>
            </a:r>
          </a:p>
          <a:p>
            <a:pPr marL="285750" indent="-285750">
              <a:buFont typeface="Arial" panose="020B0604020202020204" pitchFamily="34" charset="0"/>
              <a:buChar char="•"/>
            </a:pPr>
            <a:endParaRPr lang="en-AU" sz="1400" dirty="0">
              <a:solidFill>
                <a:schemeClr val="bg1">
                  <a:lumMod val="50000"/>
                </a:schemeClr>
              </a:solidFill>
            </a:endParaRPr>
          </a:p>
          <a:p>
            <a:pPr marL="285750" indent="-285750">
              <a:buFont typeface="Arial" panose="020B0604020202020204" pitchFamily="34" charset="0"/>
              <a:buChar char="•"/>
            </a:pPr>
            <a:endParaRPr lang="en-AU" sz="1400" dirty="0" smtClean="0">
              <a:solidFill>
                <a:schemeClr val="bg1">
                  <a:lumMod val="50000"/>
                </a:schemeClr>
              </a:solidFill>
            </a:endParaRPr>
          </a:p>
          <a:p>
            <a:pPr marL="285750" indent="-285750">
              <a:buFont typeface="Arial" panose="020B0604020202020204" pitchFamily="34" charset="0"/>
              <a:buChar char="•"/>
            </a:pPr>
            <a:endParaRPr lang="en-AU" sz="1400" dirty="0">
              <a:solidFill>
                <a:schemeClr val="bg1">
                  <a:lumMod val="50000"/>
                </a:schemeClr>
              </a:solidFill>
            </a:endParaRPr>
          </a:p>
          <a:p>
            <a:r>
              <a:rPr lang="en-AU" sz="1400" b="1" dirty="0" smtClean="0">
                <a:solidFill>
                  <a:schemeClr val="bg1">
                    <a:lumMod val="50000"/>
                  </a:schemeClr>
                </a:solidFill>
              </a:rPr>
              <a:t>Gut Findings from the Clusters Profiles</a:t>
            </a:r>
            <a:endParaRPr lang="en-AU" sz="1400" b="1" dirty="0">
              <a:solidFill>
                <a:schemeClr val="bg1">
                  <a:lumMod val="50000"/>
                </a:schemeClr>
              </a:solidFill>
            </a:endParaRPr>
          </a:p>
          <a:p>
            <a:pPr marL="285750" indent="-285750">
              <a:buFont typeface="Arial" panose="020B0604020202020204" pitchFamily="34" charset="0"/>
              <a:buChar char="•"/>
            </a:pPr>
            <a:r>
              <a:rPr lang="en-AU" sz="1400" dirty="0" smtClean="0">
                <a:solidFill>
                  <a:schemeClr val="bg1">
                    <a:lumMod val="50000"/>
                  </a:schemeClr>
                </a:solidFill>
              </a:rPr>
              <a:t>Those who placed the bet early and focus on smaller number of bets seem to gain more profit than others</a:t>
            </a:r>
          </a:p>
          <a:p>
            <a:pPr marL="285750" indent="-285750">
              <a:buFont typeface="Arial" panose="020B0604020202020204" pitchFamily="34" charset="0"/>
              <a:buChar char="•"/>
            </a:pPr>
            <a:r>
              <a:rPr lang="en-GB" sz="1400" dirty="0" smtClean="0">
                <a:solidFill>
                  <a:schemeClr val="bg1">
                    <a:lumMod val="50000"/>
                  </a:schemeClr>
                </a:solidFill>
              </a:rPr>
              <a:t>Those who put more transactions into a single bet and carefully considering cancelling offers, turns out to have a higher win rate than others</a:t>
            </a:r>
          </a:p>
          <a:p>
            <a:pPr marL="285750" indent="-285750">
              <a:buFont typeface="Arial" panose="020B0604020202020204" pitchFamily="34" charset="0"/>
              <a:buChar char="•"/>
            </a:pPr>
            <a:r>
              <a:rPr lang="en-GB" sz="1400" dirty="0" smtClean="0">
                <a:solidFill>
                  <a:schemeClr val="bg1">
                    <a:lumMod val="50000"/>
                  </a:schemeClr>
                </a:solidFill>
              </a:rPr>
              <a:t>More bets do not mean more win/profit</a:t>
            </a:r>
          </a:p>
        </p:txBody>
      </p:sp>
      <p:pic>
        <p:nvPicPr>
          <p:cNvPr id="12" name="Picture 11"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77" y="0"/>
            <a:ext cx="4286250" cy="6858000"/>
          </a:xfrm>
          <a:prstGeom prst="rect">
            <a:avLst/>
          </a:prstGeom>
        </p:spPr>
      </p:pic>
    </p:spTree>
    <p:extLst>
      <p:ext uri="{BB962C8B-B14F-4D97-AF65-F5344CB8AC3E}">
        <p14:creationId xmlns:p14="http://schemas.microsoft.com/office/powerpoint/2010/main" val="37190234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3164319"/>
              </p:ext>
            </p:extLst>
          </p:nvPr>
        </p:nvGraphicFramePr>
        <p:xfrm>
          <a:off x="2723766" y="3728722"/>
          <a:ext cx="6103706" cy="1657328"/>
        </p:xfrm>
        <a:graphic>
          <a:graphicData uri="http://schemas.openxmlformats.org/drawingml/2006/table">
            <a:tbl>
              <a:tblPr/>
              <a:tblGrid>
                <a:gridCol w="871958"/>
                <a:gridCol w="871958"/>
                <a:gridCol w="871958"/>
                <a:gridCol w="871958"/>
                <a:gridCol w="871958"/>
                <a:gridCol w="871958"/>
                <a:gridCol w="871958"/>
              </a:tblGrid>
              <a:tr h="207166">
                <a:tc>
                  <a:txBody>
                    <a:bodyPr/>
                    <a:lstStyle/>
                    <a:p>
                      <a:pPr algn="l" fontAlgn="ctr"/>
                      <a:endParaRPr lang="en-US" sz="10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0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7166">
                <a:tc>
                  <a:txBody>
                    <a:bodyPr/>
                    <a:lstStyle/>
                    <a:p>
                      <a:pPr algn="l" fontAlgn="ctr"/>
                      <a:r>
                        <a:rPr lang="en-US" sz="1000" b="1" i="0" u="none" strike="noStrike" dirty="0" smtClean="0">
                          <a:solidFill>
                            <a:srgbClr val="FFFFFF"/>
                          </a:solidFill>
                          <a:effectLst/>
                          <a:latin typeface="Calibri"/>
                        </a:rPr>
                        <a:t>Bets Bands</a:t>
                      </a:r>
                      <a:endParaRPr lang="en-US" sz="10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0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0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07166">
                <a:tc>
                  <a:txBody>
                    <a:bodyPr/>
                    <a:lstStyle/>
                    <a:p>
                      <a:pPr algn="l" fontAlgn="ctr"/>
                      <a:r>
                        <a:rPr lang="sv-SE" sz="10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000" b="0" i="0" u="none" strike="noStrike" dirty="0">
                          <a:solidFill>
                            <a:srgbClr val="000000"/>
                          </a:solidFill>
                          <a:effectLst/>
                          <a:latin typeface="Calibri"/>
                        </a:rPr>
                        <a:t>9. Try person</a:t>
                      </a:r>
                    </a:p>
                  </a:txBody>
                  <a:tcPr marL="12700" marR="12700" marT="1270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000" b="0" i="0" u="none" strike="noStrike" dirty="0">
                          <a:solidFill>
                            <a:srgbClr val="000000"/>
                          </a:solidFill>
                          <a:effectLst/>
                          <a:latin typeface="Calibri"/>
                        </a:rPr>
                        <a:t>8. Event focused player</a:t>
                      </a:r>
                    </a:p>
                  </a:txBody>
                  <a:tcPr marL="12700" marR="12700" marT="12700" marB="0" anchor="ctr">
                    <a:lnL w="28575"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07166">
                <a:tc>
                  <a:txBody>
                    <a:bodyPr/>
                    <a:lstStyle/>
                    <a:p>
                      <a:pPr algn="l" fontAlgn="ctr"/>
                      <a:r>
                        <a:rPr lang="sv-SE" sz="1000" b="0" i="0" u="none" strike="noStrike" dirty="0">
                          <a:solidFill>
                            <a:srgbClr val="000000"/>
                          </a:solidFill>
                          <a:effectLst/>
                          <a:latin typeface="Calibri"/>
                        </a:rPr>
                        <a:t>3 </a:t>
                      </a:r>
                      <a:r>
                        <a:rPr lang="sv-SE" sz="1000" b="0" i="0" u="none" strike="noStrike" dirty="0" err="1">
                          <a:solidFill>
                            <a:srgbClr val="000000"/>
                          </a:solidFill>
                          <a:effectLst/>
                          <a:latin typeface="Calibri"/>
                        </a:rPr>
                        <a:t>to</a:t>
                      </a:r>
                      <a:r>
                        <a:rPr lang="sv-SE" sz="10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0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0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07166">
                <a:tc>
                  <a:txBody>
                    <a:bodyPr/>
                    <a:lstStyle/>
                    <a:p>
                      <a:pPr algn="l" fontAlgn="ctr"/>
                      <a:r>
                        <a:rPr lang="sv-SE" sz="10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07166">
                <a:tc>
                  <a:txBody>
                    <a:bodyPr/>
                    <a:lstStyle/>
                    <a:p>
                      <a:pPr algn="l" fontAlgn="ctr"/>
                      <a:r>
                        <a:rPr lang="sv-SE" sz="10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000" b="0" i="0" u="none" strike="noStrike" dirty="0">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000" b="0" i="0" u="none" strike="noStrike" dirty="0">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07166">
                <a:tc>
                  <a:txBody>
                    <a:bodyPr/>
                    <a:lstStyle/>
                    <a:p>
                      <a:pPr algn="l" fontAlgn="ctr"/>
                      <a:r>
                        <a:rPr lang="sv-SE" sz="10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07166">
                <a:tc>
                  <a:txBody>
                    <a:bodyPr/>
                    <a:lstStyle/>
                    <a:p>
                      <a:pPr algn="l" fontAlgn="ctr"/>
                      <a:r>
                        <a:rPr lang="sv-SE" sz="10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0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0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cxnSp>
        <p:nvCxnSpPr>
          <p:cNvPr id="9" name="Straight Connector 8"/>
          <p:cNvCxnSpPr/>
          <p:nvPr/>
        </p:nvCxnSpPr>
        <p:spPr>
          <a:xfrm>
            <a:off x="2406780" y="3034062"/>
            <a:ext cx="1173110" cy="109471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2406780" y="4351175"/>
            <a:ext cx="1173110" cy="1408826"/>
          </a:xfrm>
          <a:prstGeom prst="line">
            <a:avLst/>
          </a:prstGeom>
        </p:spPr>
        <p:style>
          <a:lnRef idx="2">
            <a:schemeClr val="dk1"/>
          </a:lnRef>
          <a:fillRef idx="0">
            <a:schemeClr val="dk1"/>
          </a:fillRef>
          <a:effectRef idx="1">
            <a:schemeClr val="dk1"/>
          </a:effectRef>
          <a:fontRef idx="minor">
            <a:schemeClr val="tx1"/>
          </a:fontRef>
        </p:style>
      </p:cxnSp>
      <p:pic>
        <p:nvPicPr>
          <p:cNvPr id="14" name="Picture 13"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80" y="2880000"/>
            <a:ext cx="1800000" cy="2880000"/>
          </a:xfrm>
          <a:prstGeom prst="rect">
            <a:avLst/>
          </a:prstGeom>
        </p:spPr>
      </p:pic>
      <p:sp>
        <p:nvSpPr>
          <p:cNvPr id="24" name="TextBox 23"/>
          <p:cNvSpPr txBox="1"/>
          <p:nvPr/>
        </p:nvSpPr>
        <p:spPr>
          <a:xfrm>
            <a:off x="178723" y="3390168"/>
            <a:ext cx="906004" cy="461665"/>
          </a:xfrm>
          <a:prstGeom prst="rect">
            <a:avLst/>
          </a:prstGeom>
          <a:noFill/>
        </p:spPr>
        <p:txBody>
          <a:bodyPr wrap="square" rtlCol="0">
            <a:spAutoFit/>
          </a:bodyPr>
          <a:lstStyle/>
          <a:p>
            <a:r>
              <a:rPr lang="en-US" sz="800" b="1" dirty="0" smtClean="0">
                <a:solidFill>
                  <a:schemeClr val="accent2"/>
                </a:solidFill>
              </a:rPr>
              <a:t>Bets stretch</a:t>
            </a:r>
          </a:p>
          <a:p>
            <a:r>
              <a:rPr lang="en-US" sz="800" b="1" dirty="0" smtClean="0">
                <a:solidFill>
                  <a:schemeClr val="accent2"/>
                </a:solidFill>
              </a:rPr>
              <a:t>(towards RFM segment 7)</a:t>
            </a:r>
            <a:endParaRPr lang="en-US" sz="800" b="1" dirty="0">
              <a:solidFill>
                <a:schemeClr val="accent2"/>
              </a:solidFill>
            </a:endParaRPr>
          </a:p>
        </p:txBody>
      </p:sp>
      <p:sp>
        <p:nvSpPr>
          <p:cNvPr id="25" name="Left Brace 24"/>
          <p:cNvSpPr/>
          <p:nvPr/>
        </p:nvSpPr>
        <p:spPr>
          <a:xfrm>
            <a:off x="974893" y="3128141"/>
            <a:ext cx="235190" cy="9144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Left Brace 25"/>
          <p:cNvSpPr/>
          <p:nvPr/>
        </p:nvSpPr>
        <p:spPr>
          <a:xfrm>
            <a:off x="954147" y="4351175"/>
            <a:ext cx="255936" cy="91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181496" y="4538242"/>
            <a:ext cx="906004" cy="461665"/>
          </a:xfrm>
          <a:prstGeom prst="rect">
            <a:avLst/>
          </a:prstGeom>
          <a:noFill/>
        </p:spPr>
        <p:txBody>
          <a:bodyPr wrap="square" rtlCol="0">
            <a:spAutoFit/>
          </a:bodyPr>
          <a:lstStyle/>
          <a:p>
            <a:r>
              <a:rPr lang="en-US" sz="800" b="1" dirty="0" smtClean="0">
                <a:solidFill>
                  <a:schemeClr val="accent1"/>
                </a:solidFill>
              </a:rPr>
              <a:t>Spend stretch</a:t>
            </a:r>
          </a:p>
          <a:p>
            <a:r>
              <a:rPr lang="en-US" sz="800" b="1" dirty="0" smtClean="0">
                <a:solidFill>
                  <a:schemeClr val="accent1"/>
                </a:solidFill>
              </a:rPr>
              <a:t>(towards RFM segment 8)</a:t>
            </a:r>
            <a:endParaRPr lang="en-US" sz="800" b="1" dirty="0">
              <a:solidFill>
                <a:schemeClr val="accent1"/>
              </a:solidFill>
            </a:endParaRPr>
          </a:p>
        </p:txBody>
      </p:sp>
      <p:sp>
        <p:nvSpPr>
          <p:cNvPr id="2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baseline="30000" dirty="0" smtClean="0">
                <a:solidFill>
                  <a:schemeClr val="bg1">
                    <a:lumMod val="50000"/>
                  </a:schemeClr>
                </a:solidFill>
                <a:latin typeface="+mn-lt"/>
                <a:cs typeface="Arial"/>
              </a:rPr>
              <a:t>Example</a:t>
            </a:r>
            <a:endParaRPr lang="en-GB" baseline="30000" dirty="0">
              <a:solidFill>
                <a:schemeClr val="bg1">
                  <a:lumMod val="50000"/>
                </a:schemeClr>
              </a:solidFill>
              <a:latin typeface="+mn-lt"/>
              <a:cs typeface="Arial"/>
            </a:endParaRPr>
          </a:p>
        </p:txBody>
      </p:sp>
      <p:sp>
        <p:nvSpPr>
          <p:cNvPr id="29" name="Notched Right Arrow 28"/>
          <p:cNvSpPr/>
          <p:nvPr/>
        </p:nvSpPr>
        <p:spPr>
          <a:xfrm rot="5400000">
            <a:off x="3617874" y="4394173"/>
            <a:ext cx="355600" cy="75847"/>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30" name="Notched Right Arrow 29"/>
          <p:cNvSpPr/>
          <p:nvPr/>
        </p:nvSpPr>
        <p:spPr>
          <a:xfrm>
            <a:off x="6013030" y="4196619"/>
            <a:ext cx="399823" cy="96877"/>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TextBox 30"/>
          <p:cNvSpPr txBox="1"/>
          <p:nvPr/>
        </p:nvSpPr>
        <p:spPr>
          <a:xfrm>
            <a:off x="353800" y="1324480"/>
            <a:ext cx="5827337" cy="523220"/>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Send right customers the right offer to increase ROI and minimize campaign / offer costs</a:t>
            </a:r>
            <a:endParaRPr lang="en-GB" sz="1400" dirty="0" smtClean="0">
              <a:solidFill>
                <a:schemeClr val="bg1">
                  <a:lumMod val="50000"/>
                </a:schemeClr>
              </a:solidFill>
            </a:endParaRPr>
          </a:p>
        </p:txBody>
      </p:sp>
    </p:spTree>
    <p:extLst>
      <p:ext uri="{BB962C8B-B14F-4D97-AF65-F5344CB8AC3E}">
        <p14:creationId xmlns:p14="http://schemas.microsoft.com/office/powerpoint/2010/main" val="122792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TotalTime>
  <Words>709</Words>
  <Application>Microsoft Macintosh PowerPoint</Application>
  <PresentationFormat>On-screen Show (4:3)</PresentationFormat>
  <Paragraphs>114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Meng Xiao</cp:lastModifiedBy>
  <cp:revision>42</cp:revision>
  <dcterms:created xsi:type="dcterms:W3CDTF">2015-10-21T04:02:48Z</dcterms:created>
  <dcterms:modified xsi:type="dcterms:W3CDTF">2015-10-21T11:44:52Z</dcterms:modified>
</cp:coreProperties>
</file>