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7" r:id="rId4"/>
    <p:sldId id="278" r:id="rId5"/>
    <p:sldId id="274" r:id="rId6"/>
    <p:sldId id="275" r:id="rId7"/>
    <p:sldId id="279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66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718" autoAdjust="0"/>
  </p:normalViewPr>
  <p:slideViewPr>
    <p:cSldViewPr>
      <p:cViewPr varScale="1">
        <p:scale>
          <a:sx n="68" d="100"/>
          <a:sy n="68" d="100"/>
        </p:scale>
        <p:origin x="13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F6F51-6AC1-4634-834D-58C69E9A853E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D9719-74FC-4A3E-9DB4-5C01EB3FA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3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D9719-74FC-4A3E-9DB4-5C01EB3FA07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9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D9719-74FC-4A3E-9DB4-5C01EB3FA07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43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D9719-74FC-4A3E-9DB4-5C01EB3FA0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38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D9719-74FC-4A3E-9DB4-5C01EB3FA07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05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D9719-74FC-4A3E-9DB4-5C01EB3FA07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92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D9719-74FC-4A3E-9DB4-5C01EB3FA0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61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D9719-74FC-4A3E-9DB4-5C01EB3FA07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0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D9719-74FC-4A3E-9DB4-5C01EB3FA07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49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D9719-74FC-4A3E-9DB4-5C01EB3FA07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71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23F7-9067-4EF7-83F1-A295F9978AA0}" type="datetimeFigureOut">
              <a:rPr lang="es-ES" smtClean="0"/>
              <a:pPr/>
              <a:t>15/09/2019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9E27-26A1-47B7-A59C-A77E863A669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LogotipoI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831900"/>
            <a:ext cx="1225949" cy="80638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11960" y="5794468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www.iesriberadeltajo.com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facebook.com/ies.riberadeltajo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@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IESRiberaTajo</a:t>
            </a:r>
            <a:endParaRPr lang="es-ES" dirty="0"/>
          </a:p>
        </p:txBody>
      </p:sp>
      <p:sp>
        <p:nvSpPr>
          <p:cNvPr id="4" name="4 CuadroTexto"/>
          <p:cNvSpPr txBox="1"/>
          <p:nvPr/>
        </p:nvSpPr>
        <p:spPr>
          <a:xfrm>
            <a:off x="230684" y="32048"/>
            <a:ext cx="87849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Consolas" pitchFamily="49" charset="0"/>
                <a:cs typeface="Consolas" pitchFamily="49" charset="0"/>
              </a:rPr>
              <a:t>PROGRAMACIÓN MULTIMEDIA Y DE DISPOSITIVOS MÓVILES</a:t>
            </a:r>
          </a:p>
          <a:p>
            <a:endParaRPr lang="es-ES" sz="4000" b="1" dirty="0">
              <a:latin typeface="Consolas" pitchFamily="49" charset="0"/>
              <a:cs typeface="Consolas" pitchFamily="49" charset="0"/>
            </a:endParaRPr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85567"/>
            <a:ext cx="7201867" cy="422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UT2. Desarrollo de Apps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12776"/>
            <a:ext cx="3491880" cy="50405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Arquitectura</a:t>
            </a:r>
            <a:r>
              <a:rPr lang="en-US" dirty="0"/>
              <a:t> de Android</a:t>
            </a:r>
          </a:p>
          <a:p>
            <a:pPr lvl="0"/>
            <a:r>
              <a:rPr lang="es-ES" dirty="0" err="1"/>
              <a:t>API’s</a:t>
            </a:r>
            <a:endParaRPr lang="es-ES" dirty="0"/>
          </a:p>
          <a:p>
            <a:pPr lvl="0"/>
            <a:r>
              <a:rPr lang="es-ES" dirty="0"/>
              <a:t>Tipos de controles </a:t>
            </a:r>
          </a:p>
          <a:p>
            <a:pPr lvl="0"/>
            <a:r>
              <a:rPr lang="es-ES" dirty="0"/>
              <a:t>Internacionalización de aplicaciones</a:t>
            </a:r>
          </a:p>
          <a:p>
            <a:pPr lvl="0"/>
            <a:r>
              <a:rPr lang="es-ES" dirty="0" err="1"/>
              <a:t>Layouts</a:t>
            </a:r>
            <a:r>
              <a:rPr lang="es-ES" dirty="0"/>
              <a:t> y Contenedores</a:t>
            </a:r>
          </a:p>
          <a:p>
            <a:pPr lvl="0"/>
            <a:r>
              <a:rPr lang="es-ES" dirty="0"/>
              <a:t>Los diálogos</a:t>
            </a:r>
          </a:p>
          <a:p>
            <a:pPr lvl="0"/>
            <a:r>
              <a:rPr lang="es-ES" dirty="0" err="1"/>
              <a:t>Widgets</a:t>
            </a:r>
            <a:r>
              <a:rPr lang="es-ES" dirty="0"/>
              <a:t> de selección</a:t>
            </a:r>
          </a:p>
          <a:p>
            <a:pPr lvl="0"/>
            <a:r>
              <a:rPr lang="es-ES" dirty="0"/>
              <a:t>Controles para fechas y horas</a:t>
            </a:r>
          </a:p>
          <a:p>
            <a:pPr lvl="0"/>
            <a:r>
              <a:rPr lang="es-ES" dirty="0"/>
              <a:t>Construcción de menús y submenús y menús contextuales</a:t>
            </a:r>
          </a:p>
          <a:p>
            <a:pPr lvl="0"/>
            <a:r>
              <a:rPr lang="es-ES" dirty="0"/>
              <a:t>El </a:t>
            </a:r>
            <a:r>
              <a:rPr lang="es-ES" dirty="0" err="1"/>
              <a:t>ActionBar</a:t>
            </a:r>
            <a:r>
              <a:rPr lang="es-ES" dirty="0"/>
              <a:t>/</a:t>
            </a:r>
            <a:r>
              <a:rPr lang="es-ES" dirty="0" err="1"/>
              <a:t>AppBar</a:t>
            </a:r>
            <a:endParaRPr lang="es-ES" dirty="0"/>
          </a:p>
          <a:p>
            <a:pPr lvl="0"/>
            <a:r>
              <a:rPr lang="es-ES" dirty="0"/>
              <a:t>Otros </a:t>
            </a:r>
            <a:r>
              <a:rPr lang="es-ES" dirty="0" err="1"/>
              <a:t>widgets</a:t>
            </a:r>
            <a:endParaRPr lang="es-ES" dirty="0"/>
          </a:p>
          <a:p>
            <a:endParaRPr lang="es-ES" dirty="0"/>
          </a:p>
        </p:txBody>
      </p:sp>
      <p:pic>
        <p:nvPicPr>
          <p:cNvPr id="2050" name="Picture 2" descr="Resultado de imagen de activities services broadcast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67" y="1268761"/>
            <a:ext cx="557739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9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s-ES" dirty="0"/>
              <a:t>UT3. Comunicaciones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4536504" cy="58052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s-ES" dirty="0"/>
              <a:t>Dispositivos reales	</a:t>
            </a:r>
          </a:p>
          <a:p>
            <a:pPr lvl="1"/>
            <a:r>
              <a:rPr lang="es-ES" dirty="0"/>
              <a:t>Ejecución y depuración</a:t>
            </a:r>
          </a:p>
          <a:p>
            <a:pPr lvl="0"/>
            <a:r>
              <a:rPr lang="es-ES" dirty="0"/>
              <a:t>Comunicación con otros componentes	</a:t>
            </a:r>
          </a:p>
          <a:p>
            <a:pPr lvl="1"/>
            <a:r>
              <a:rPr lang="es-ES" dirty="0"/>
              <a:t>Llamando a otras actividades	</a:t>
            </a:r>
          </a:p>
          <a:p>
            <a:pPr lvl="1"/>
            <a:r>
              <a:rPr lang="es-ES" dirty="0"/>
              <a:t>Compartir datos con </a:t>
            </a:r>
            <a:r>
              <a:rPr lang="es-ES" dirty="0" err="1"/>
              <a:t>Intents</a:t>
            </a:r>
            <a:endParaRPr lang="es-ES" dirty="0"/>
          </a:p>
          <a:p>
            <a:pPr lvl="1"/>
            <a:r>
              <a:rPr lang="es-ES" dirty="0"/>
              <a:t>Los filtros de </a:t>
            </a:r>
            <a:r>
              <a:rPr lang="es-ES" dirty="0" err="1"/>
              <a:t>Intents</a:t>
            </a:r>
            <a:r>
              <a:rPr lang="es-ES" dirty="0"/>
              <a:t>	</a:t>
            </a:r>
          </a:p>
          <a:p>
            <a:pPr lvl="1"/>
            <a:r>
              <a:rPr lang="es-ES" dirty="0"/>
              <a:t>Solicitud de permisos	</a:t>
            </a:r>
          </a:p>
          <a:p>
            <a:pPr lvl="0"/>
            <a:r>
              <a:rPr lang="es-ES" dirty="0"/>
              <a:t>Los servicios	</a:t>
            </a:r>
          </a:p>
          <a:p>
            <a:pPr lvl="0"/>
            <a:r>
              <a:rPr lang="es-ES" dirty="0"/>
              <a:t>Conexiones a internet</a:t>
            </a:r>
          </a:p>
          <a:p>
            <a:pPr lvl="0"/>
            <a:r>
              <a:rPr lang="es-ES" dirty="0"/>
              <a:t>Las notificaciones	</a:t>
            </a:r>
          </a:p>
          <a:p>
            <a:pPr lvl="0"/>
            <a:r>
              <a:rPr lang="es-ES" dirty="0"/>
              <a:t>Los mensajes de texto. Enviar y recibir </a:t>
            </a:r>
            <a:r>
              <a:rPr lang="es-ES" dirty="0" err="1"/>
              <a:t>SMSs</a:t>
            </a:r>
            <a:r>
              <a:rPr lang="es-ES" dirty="0"/>
              <a:t> a través de código</a:t>
            </a:r>
          </a:p>
          <a:p>
            <a:pPr lvl="0"/>
            <a:r>
              <a:rPr lang="es-ES" dirty="0"/>
              <a:t>Los proveedores de contenido (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provider</a:t>
            </a:r>
            <a:r>
              <a:rPr lang="es-ES" dirty="0"/>
              <a:t>) </a:t>
            </a:r>
          </a:p>
          <a:p>
            <a:pPr lvl="1"/>
            <a:r>
              <a:rPr lang="es-ES" dirty="0"/>
              <a:t>Acceso a bases de datos </a:t>
            </a:r>
            <a:r>
              <a:rPr lang="es-ES" dirty="0" err="1"/>
              <a:t>SQLite</a:t>
            </a:r>
            <a:endParaRPr lang="es-ES" dirty="0"/>
          </a:p>
          <a:p>
            <a:pPr lvl="0"/>
            <a:r>
              <a:rPr lang="es-ES" dirty="0"/>
              <a:t>Conexiones Bluetooth</a:t>
            </a:r>
          </a:p>
          <a:p>
            <a:r>
              <a:rPr lang="es-ES" dirty="0"/>
              <a:t>Publicación de aplicaciones en </a:t>
            </a:r>
            <a:r>
              <a:rPr lang="es-ES" dirty="0" err="1"/>
              <a:t>google</a:t>
            </a:r>
            <a:r>
              <a:rPr lang="es-ES" dirty="0"/>
              <a:t> </a:t>
            </a:r>
            <a:r>
              <a:rPr lang="es-ES" dirty="0" err="1"/>
              <a:t>play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	</a:t>
            </a:r>
          </a:p>
        </p:txBody>
      </p:sp>
      <p:pic>
        <p:nvPicPr>
          <p:cNvPr id="3074" name="Picture 2" descr="Resultado de imagen de communication intents activity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09" y="980728"/>
            <a:ext cx="49815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1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UT4. Contenido Multimedia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700808"/>
            <a:ext cx="5040560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ES" dirty="0"/>
              <a:t>Almacenamiento de los datos </a:t>
            </a:r>
          </a:p>
          <a:p>
            <a:pPr lvl="0"/>
            <a:r>
              <a:rPr lang="es-ES" dirty="0"/>
              <a:t>Reproducción de Audio</a:t>
            </a:r>
          </a:p>
          <a:p>
            <a:pPr lvl="0"/>
            <a:r>
              <a:rPr lang="es-ES" dirty="0"/>
              <a:t>Imágenes</a:t>
            </a:r>
          </a:p>
          <a:p>
            <a:pPr lvl="1"/>
            <a:r>
              <a:rPr lang="es-ES" dirty="0"/>
              <a:t>Captura de fotos </a:t>
            </a:r>
          </a:p>
          <a:p>
            <a:pPr lvl="1"/>
            <a:r>
              <a:rPr lang="es-ES" dirty="0"/>
              <a:t>Obtención de </a:t>
            </a:r>
            <a:r>
              <a:rPr lang="es-ES" dirty="0" err="1"/>
              <a:t>thumbnails</a:t>
            </a:r>
            <a:endParaRPr lang="es-ES" dirty="0"/>
          </a:p>
          <a:p>
            <a:pPr lvl="1"/>
            <a:r>
              <a:rPr lang="es-ES" dirty="0"/>
              <a:t>Tratamiento de fotos en tamaño completo</a:t>
            </a:r>
          </a:p>
          <a:p>
            <a:pPr lvl="1"/>
            <a:r>
              <a:rPr lang="es-ES" dirty="0"/>
              <a:t>Añadir fotos a la galería</a:t>
            </a:r>
          </a:p>
          <a:p>
            <a:pPr lvl="1"/>
            <a:r>
              <a:rPr lang="es-ES" dirty="0"/>
              <a:t>Tratamiento de imágenes escaladas</a:t>
            </a:r>
          </a:p>
          <a:p>
            <a:pPr lvl="0"/>
            <a:r>
              <a:rPr lang="es-ES" dirty="0"/>
              <a:t>Video </a:t>
            </a:r>
          </a:p>
          <a:p>
            <a:pPr lvl="1"/>
            <a:r>
              <a:rPr lang="es-ES" dirty="0"/>
              <a:t>Permisos</a:t>
            </a:r>
          </a:p>
          <a:p>
            <a:pPr lvl="1"/>
            <a:r>
              <a:rPr lang="es-ES" dirty="0"/>
              <a:t>Tratamiento y captura de video</a:t>
            </a:r>
          </a:p>
          <a:p>
            <a:pPr lvl="0"/>
            <a:endParaRPr lang="es-ES" dirty="0"/>
          </a:p>
        </p:txBody>
      </p:sp>
      <p:sp>
        <p:nvSpPr>
          <p:cNvPr id="4" name="AutoShape 2" descr="Resultado de imagen de android sd c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android sd car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2" name="Picture 6" descr="Resultado de imagen de android sd c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18" y="980728"/>
            <a:ext cx="149439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63" y="2276872"/>
            <a:ext cx="1050900" cy="90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 descr="Resultado de imagen de android galle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76" y="3232668"/>
            <a:ext cx="1574304" cy="15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Resultado de imagen de vide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5" descr="Resultado de imagen de vide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7" descr="Resultado de imagen de vide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31" y="4806972"/>
            <a:ext cx="1611803" cy="120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83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UT.5. PROGRAMACIÓN DE VIDEOJUEGOS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4464496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s-ES" dirty="0"/>
              <a:t>Visualización de gráficos y animaciones</a:t>
            </a:r>
          </a:p>
          <a:p>
            <a:pPr lvl="0"/>
            <a:r>
              <a:rPr lang="es-ES" dirty="0"/>
              <a:t>Creación y tratamiento de </a:t>
            </a:r>
            <a:r>
              <a:rPr lang="es-ES" dirty="0" err="1"/>
              <a:t>sprites</a:t>
            </a:r>
            <a:endParaRPr lang="es-ES" dirty="0"/>
          </a:p>
          <a:p>
            <a:pPr lvl="0"/>
            <a:r>
              <a:rPr lang="es-ES" dirty="0"/>
              <a:t>Generación de animaciones en tiempo real</a:t>
            </a:r>
          </a:p>
          <a:p>
            <a:pPr lvl="0"/>
            <a:r>
              <a:rPr lang="es-ES" dirty="0"/>
              <a:t>Eventos </a:t>
            </a:r>
            <a:r>
              <a:rPr lang="es-ES" dirty="0" err="1"/>
              <a:t>touch</a:t>
            </a:r>
            <a:r>
              <a:rPr lang="es-ES" dirty="0"/>
              <a:t> y colisiones</a:t>
            </a:r>
          </a:p>
          <a:p>
            <a:r>
              <a:rPr lang="es-ES" dirty="0"/>
              <a:t>Gestos</a:t>
            </a:r>
          </a:p>
          <a:p>
            <a:r>
              <a:rPr lang="es-ES" dirty="0"/>
              <a:t>Ejemplo práctico de creación de un videojuego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88" y="1628800"/>
            <a:ext cx="4464496" cy="339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21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UT6. LOCALIZACIÓN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131024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s-ES" dirty="0"/>
              <a:t>Servicios de localización</a:t>
            </a:r>
          </a:p>
          <a:p>
            <a:pPr lvl="1"/>
            <a:r>
              <a:rPr lang="es-ES" dirty="0"/>
              <a:t>Recepción de la ubicación actual</a:t>
            </a:r>
          </a:p>
          <a:p>
            <a:pPr lvl="1"/>
            <a:r>
              <a:rPr lang="es-ES" dirty="0"/>
              <a:t>Visualización la dirección de una ubicación</a:t>
            </a:r>
          </a:p>
          <a:p>
            <a:pPr lvl="1"/>
            <a:r>
              <a:rPr lang="es-ES" dirty="0"/>
              <a:t>Reconocimiento de la actividad del usuario</a:t>
            </a:r>
          </a:p>
          <a:p>
            <a:r>
              <a:rPr lang="es-ES" dirty="0"/>
              <a:t>Sensores</a:t>
            </a:r>
          </a:p>
          <a:p>
            <a:pPr lvl="1"/>
            <a:r>
              <a:rPr lang="es-ES" dirty="0"/>
              <a:t>Sistemas de Coordenadas</a:t>
            </a:r>
          </a:p>
          <a:p>
            <a:pPr lvl="1"/>
            <a:r>
              <a:rPr lang="es-ES" dirty="0"/>
              <a:t>Monitorización de sensores</a:t>
            </a:r>
          </a:p>
        </p:txBody>
      </p:sp>
      <p:pic>
        <p:nvPicPr>
          <p:cNvPr id="6146" name="Picture 2" descr="Resultado de imagen de android g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99884"/>
            <a:ext cx="2448272" cy="136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android sens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99" y="3429000"/>
            <a:ext cx="299125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1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24" y="3373403"/>
            <a:ext cx="4399305" cy="32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pPr lvl="1"/>
            <a:endParaRPr lang="es-ES" dirty="0"/>
          </a:p>
          <a:p>
            <a:pPr lvl="1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512168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5868144" y="616530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81479"/>
              </p:ext>
            </p:extLst>
          </p:nvPr>
        </p:nvGraphicFramePr>
        <p:xfrm>
          <a:off x="1619672" y="908722"/>
          <a:ext cx="2547607" cy="2304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031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 dirty="0">
                          <a:effectLst/>
                        </a:rPr>
                        <a:t>Trabajo Unidad 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    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 dirty="0">
                          <a:effectLst/>
                        </a:rPr>
                        <a:t>Trabajo Unidad 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    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>
                          <a:effectLst/>
                        </a:rPr>
                        <a:t>Trabajo Unidad 3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    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>
                          <a:effectLst/>
                        </a:rPr>
                        <a:t>Examen ev 1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 dirty="0">
                          <a:effectLst/>
                        </a:rPr>
                        <a:t>50%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>
                          <a:effectLst/>
                        </a:rPr>
                        <a:t>Trabajo Unidad 4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>
                          <a:effectLst/>
                        </a:rPr>
                        <a:t>Trabajo Unidad 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>
                          <a:effectLst/>
                        </a:rPr>
                        <a:t>Trabajo Unidad 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>
                          <a:effectLst/>
                        </a:rPr>
                        <a:t>Examen final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 dirty="0">
                          <a:effectLst/>
                        </a:rPr>
                        <a:t>50%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100</a:t>
                      </a:r>
                      <a:r>
                        <a:rPr lang="es-ES" sz="1100" u="none" strike="noStrike" dirty="0">
                          <a:effectLst/>
                        </a:rPr>
                        <a:t>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631824" y="1052736"/>
            <a:ext cx="216024" cy="79208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ight Brace 6"/>
          <p:cNvSpPr/>
          <p:nvPr/>
        </p:nvSpPr>
        <p:spPr>
          <a:xfrm>
            <a:off x="4631824" y="1988840"/>
            <a:ext cx="216024" cy="93610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7984" y="278092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28184" y="25649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Mínimo 4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45" y="3213001"/>
            <a:ext cx="3711919" cy="371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ector recto de flecha 11"/>
          <p:cNvCxnSpPr/>
          <p:nvPr/>
        </p:nvCxnSpPr>
        <p:spPr>
          <a:xfrm>
            <a:off x="3851920" y="105273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851920" y="198884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ACF2A6D-6F44-49C2-9105-81E24566A83A}"/>
              </a:ext>
            </a:extLst>
          </p:cNvPr>
          <p:cNvSpPr txBox="1"/>
          <p:nvPr/>
        </p:nvSpPr>
        <p:spPr>
          <a:xfrm>
            <a:off x="5220072" y="620688"/>
            <a:ext cx="3466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trabajos para cada unidad no suman a la nota final, pero son de obligatoria entrega para poder presentarse a la prueba de evaluación.</a:t>
            </a:r>
          </a:p>
        </p:txBody>
      </p:sp>
    </p:spTree>
    <p:extLst>
      <p:ext uri="{BB962C8B-B14F-4D97-AF65-F5344CB8AC3E}">
        <p14:creationId xmlns:p14="http://schemas.microsoft.com/office/powerpoint/2010/main" val="41489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54FA-4AFF-4B0C-8080-9C2E71F1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En 2016 el tráfico de internet en dispositivos móviles superó el acceso desde dispositivos fijos…51,3%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D3C7C5A-6016-4992-A296-1EC4F0F43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54" y="1622684"/>
            <a:ext cx="8410825" cy="51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92072-AEE0-4CA2-BE41-92337707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s-ES" dirty="0"/>
              <a:t>Mobile </a:t>
            </a:r>
            <a:r>
              <a:rPr lang="es-ES" dirty="0" err="1"/>
              <a:t>wide</a:t>
            </a:r>
            <a:r>
              <a:rPr lang="es-ES" dirty="0"/>
              <a:t> Wireless área </a:t>
            </a:r>
            <a:r>
              <a:rPr lang="es-ES" dirty="0" err="1"/>
              <a:t>network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CD25A4-B1B3-4005-8174-1783E81E6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836712"/>
            <a:ext cx="7056784" cy="59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E96EE-062D-4087-A7EE-5769B6EF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Tecnologías en desarrollo de móviles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1A989-C84E-466E-9B69-22BD41920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Tecnología específica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E8F11F-4DDA-4A37-B5D1-BF8EC8091A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JAVA vs KOTLIN</a:t>
            </a:r>
          </a:p>
          <a:p>
            <a:r>
              <a:rPr lang="es-ES" dirty="0"/>
              <a:t>SWIFT vs OBJECTIVE C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90B8C16-C274-4DF1-9A89-80246FB22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Tecnología multiplataforma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81F291C-D299-4CB3-AFAE-193E765C82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HTML 5</a:t>
            </a:r>
          </a:p>
          <a:p>
            <a:r>
              <a:rPr lang="es-ES" dirty="0"/>
              <a:t>XAMARIN</a:t>
            </a:r>
          </a:p>
          <a:p>
            <a:r>
              <a:rPr lang="es-ES" dirty="0"/>
              <a:t>UNITY</a:t>
            </a:r>
          </a:p>
        </p:txBody>
      </p:sp>
      <p:pic>
        <p:nvPicPr>
          <p:cNvPr id="1026" name="Picture 2" descr="Resultado de imagen de swift objective c">
            <a:extLst>
              <a:ext uri="{FF2B5EF4-FFF2-40B4-BE49-F238E27FC236}">
                <a16:creationId xmlns:a16="http://schemas.microsoft.com/office/drawing/2014/main" id="{E09CC4A9-3F52-4E4F-8ED9-E532A1563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42990"/>
            <a:ext cx="2483768" cy="113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java kotlin">
            <a:extLst>
              <a:ext uri="{FF2B5EF4-FFF2-40B4-BE49-F238E27FC236}">
                <a16:creationId xmlns:a16="http://schemas.microsoft.com/office/drawing/2014/main" id="{7667831D-D565-4EAA-B1A7-99D501906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9" y="3429000"/>
            <a:ext cx="33337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XAMARIN">
            <a:extLst>
              <a:ext uri="{FF2B5EF4-FFF2-40B4-BE49-F238E27FC236}">
                <a16:creationId xmlns:a16="http://schemas.microsoft.com/office/drawing/2014/main" id="{19909B03-29B6-453C-AD05-950D13162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892" y="4311357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HTML">
            <a:extLst>
              <a:ext uri="{FF2B5EF4-FFF2-40B4-BE49-F238E27FC236}">
                <a16:creationId xmlns:a16="http://schemas.microsoft.com/office/drawing/2014/main" id="{7ADDEB1C-A21C-4B65-8436-A9EE5A9C8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85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UNITY">
            <a:extLst>
              <a:ext uri="{FF2B5EF4-FFF2-40B4-BE49-F238E27FC236}">
                <a16:creationId xmlns:a16="http://schemas.microsoft.com/office/drawing/2014/main" id="{CE4D1362-3236-4562-B035-D8017D38A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37" y="4848821"/>
            <a:ext cx="4464496" cy="255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3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0152" y="476672"/>
            <a:ext cx="3034680" cy="2924944"/>
          </a:xfrm>
        </p:spPr>
        <p:txBody>
          <a:bodyPr/>
          <a:lstStyle/>
          <a:p>
            <a:r>
              <a:rPr lang="es-ES" sz="6000" dirty="0"/>
              <a:t>¿Por qué </a:t>
            </a:r>
            <a:r>
              <a:rPr lang="es-ES" sz="6000" dirty="0" err="1"/>
              <a:t>Android</a:t>
            </a:r>
            <a:r>
              <a:rPr lang="es-ES" sz="6000" dirty="0"/>
              <a:t>?</a:t>
            </a:r>
          </a:p>
        </p:txBody>
      </p:sp>
      <p:pic>
        <p:nvPicPr>
          <p:cNvPr id="8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"/>
            <a:ext cx="5400040" cy="40868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17" y="4152900"/>
            <a:ext cx="62769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692696"/>
          </a:xfrm>
        </p:spPr>
        <p:txBody>
          <a:bodyPr/>
          <a:lstStyle/>
          <a:p>
            <a:r>
              <a:rPr lang="es-ES" dirty="0"/>
              <a:t>CALENDARIO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0FFCF1-505F-47A3-A744-6317D43A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92696"/>
            <a:ext cx="7546263" cy="60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6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0245-2405-4D34-B788-099385B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E+ - R.E.D</a:t>
            </a:r>
          </a:p>
        </p:txBody>
      </p:sp>
      <p:pic>
        <p:nvPicPr>
          <p:cNvPr id="5" name="Marcador de contenido 4" descr="Imagen que contiene texto, recibo&#10;&#10;Descripción generada automáticamente">
            <a:extLst>
              <a:ext uri="{FF2B5EF4-FFF2-40B4-BE49-F238E27FC236}">
                <a16:creationId xmlns:a16="http://schemas.microsoft.com/office/drawing/2014/main" id="{753CE409-EEF0-4F86-B505-825DC2253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8055"/>
            <a:ext cx="8229600" cy="4310253"/>
          </a:xfrm>
        </p:spPr>
      </p:pic>
    </p:spTree>
    <p:extLst>
      <p:ext uri="{BB962C8B-B14F-4D97-AF65-F5344CB8AC3E}">
        <p14:creationId xmlns:p14="http://schemas.microsoft.com/office/powerpoint/2010/main" val="107302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s-ES" dirty="0"/>
              <a:t>CONTENIDOS DEL CURSO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11267"/>
              </p:ext>
            </p:extLst>
          </p:nvPr>
        </p:nvGraphicFramePr>
        <p:xfrm>
          <a:off x="651798" y="1305847"/>
          <a:ext cx="7141160" cy="2469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3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Nº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Nombre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UT1.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EL SISTEMA OPERATIVO. INTRODUCCIÓN.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UT2.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DESARROLLO DE APLICACIONES PARA DISPOSITIVOS MÓVILES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UT3.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COMUNICACIONES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UT4.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CONTENIDO MULTIMEDIA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UT5.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PROGRAMACION DE VIDEOJUEGOS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UT6.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PROGRAMACIÓN DE LOCALIZACIÓN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2 Cerrar llave"/>
          <p:cNvSpPr/>
          <p:nvPr/>
        </p:nvSpPr>
        <p:spPr>
          <a:xfrm>
            <a:off x="7852598" y="1665887"/>
            <a:ext cx="360040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errar llave"/>
          <p:cNvSpPr/>
          <p:nvPr/>
        </p:nvSpPr>
        <p:spPr>
          <a:xfrm>
            <a:off x="7852598" y="2665119"/>
            <a:ext cx="360040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212638" y="198527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Diciembre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247538" y="2984509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Marzo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77071"/>
            <a:ext cx="4053284" cy="23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86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52128"/>
          </a:xfrm>
        </p:spPr>
        <p:txBody>
          <a:bodyPr/>
          <a:lstStyle/>
          <a:p>
            <a:r>
              <a:rPr lang="es-ES" dirty="0"/>
              <a:t>UT1. </a:t>
            </a:r>
            <a:r>
              <a:rPr lang="es-ES" dirty="0" err="1"/>
              <a:t>Android</a:t>
            </a:r>
            <a:r>
              <a:rPr lang="es-ES" dirty="0"/>
              <a:t>. El sistema operativo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908721"/>
            <a:ext cx="8640960" cy="3024335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Diferencia entre el desarrollo para móviles y </a:t>
            </a:r>
            <a:r>
              <a:rPr lang="es-ES" dirty="0" err="1"/>
              <a:t>PC’s</a:t>
            </a:r>
            <a:endParaRPr lang="es-ES" dirty="0"/>
          </a:p>
          <a:p>
            <a:pPr lvl="1"/>
            <a:r>
              <a:rPr lang="es-ES" dirty="0"/>
              <a:t>Instalación y configuración de </a:t>
            </a:r>
            <a:r>
              <a:rPr lang="es-ES" dirty="0" err="1"/>
              <a:t>Android</a:t>
            </a:r>
            <a:r>
              <a:rPr lang="es-ES" dirty="0"/>
              <a:t> Studio</a:t>
            </a:r>
          </a:p>
          <a:p>
            <a:pPr lvl="1"/>
            <a:r>
              <a:rPr lang="es-ES" dirty="0"/>
              <a:t>El primer proyecto</a:t>
            </a:r>
          </a:p>
          <a:p>
            <a:pPr lvl="2"/>
            <a:r>
              <a:rPr lang="es-ES" dirty="0"/>
              <a:t>Introducción de código</a:t>
            </a:r>
          </a:p>
          <a:p>
            <a:pPr lvl="1"/>
            <a:r>
              <a:rPr lang="es-ES" dirty="0"/>
              <a:t>Los emuladores</a:t>
            </a:r>
          </a:p>
          <a:p>
            <a:pPr marL="914400" lvl="2" indent="0">
              <a:buNone/>
            </a:pPr>
            <a:endParaRPr lang="es-ES" dirty="0"/>
          </a:p>
        </p:txBody>
      </p:sp>
      <p:pic>
        <p:nvPicPr>
          <p:cNvPr id="1026" name="Picture 2" descr="Resultado de imagen de android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33056"/>
            <a:ext cx="519551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03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369</Words>
  <Application>Microsoft Office PowerPoint</Application>
  <PresentationFormat>Presentación en pantalla (4:3)</PresentationFormat>
  <Paragraphs>122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Consolas</vt:lpstr>
      <vt:lpstr>Verdana</vt:lpstr>
      <vt:lpstr>Tema de Office</vt:lpstr>
      <vt:lpstr>Presentación de PowerPoint</vt:lpstr>
      <vt:lpstr>En 2016 el tráfico de internet en dispositivos móviles superó el acceso desde dispositivos fijos…51,3%</vt:lpstr>
      <vt:lpstr>Mobile wide Wireless área network</vt:lpstr>
      <vt:lpstr>Tecnologías en desarrollo de móviles</vt:lpstr>
      <vt:lpstr>¿Por qué Android?</vt:lpstr>
      <vt:lpstr>CALENDARIO</vt:lpstr>
      <vt:lpstr>E+ - R.E.D</vt:lpstr>
      <vt:lpstr>CONTENIDOS DEL CURSO</vt:lpstr>
      <vt:lpstr>UT1. Android. El sistema operativo </vt:lpstr>
      <vt:lpstr>UT2. Desarrollo de Apps</vt:lpstr>
      <vt:lpstr>UT3. Comunicaciones</vt:lpstr>
      <vt:lpstr>UT4. Contenido Multimedia </vt:lpstr>
      <vt:lpstr>UT.5. PROGRAMACIÓN DE VIDEOJUEGOS</vt:lpstr>
      <vt:lpstr>UT6. LOCALIZACIÓN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Carmen</dc:creator>
  <cp:lastModifiedBy>Iván López</cp:lastModifiedBy>
  <cp:revision>149</cp:revision>
  <dcterms:created xsi:type="dcterms:W3CDTF">2015-04-08T08:07:14Z</dcterms:created>
  <dcterms:modified xsi:type="dcterms:W3CDTF">2019-09-16T14:15:14Z</dcterms:modified>
</cp:coreProperties>
</file>