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84" r:id="rId2"/>
    <p:sldId id="285" r:id="rId3"/>
    <p:sldId id="286" r:id="rId4"/>
    <p:sldId id="287" r:id="rId5"/>
    <p:sldId id="306" r:id="rId6"/>
    <p:sldId id="305" r:id="rId7"/>
    <p:sldId id="292" r:id="rId8"/>
    <p:sldId id="293" r:id="rId9"/>
    <p:sldId id="294" r:id="rId10"/>
    <p:sldId id="307" r:id="rId11"/>
    <p:sldId id="295" r:id="rId12"/>
    <p:sldId id="279" r:id="rId13"/>
  </p:sldIdLst>
  <p:sldSz cx="9144000" cy="5143500" type="screen16x9"/>
  <p:notesSz cx="6858000" cy="9144000"/>
  <p:embeddedFontLst>
    <p:embeddedFont>
      <p:font typeface="Raleway" charset="0"/>
      <p:regular r:id="rId15"/>
      <p:bold r:id="rId16"/>
      <p:italic r:id="rId17"/>
      <p:boldItalic r:id="rId18"/>
    </p:embeddedFont>
    <p:embeddedFont>
      <p:font typeface="Raleway ExtraBold" charset="0"/>
      <p:bold r:id="rId19"/>
      <p:boldItalic r:id="rId20"/>
    </p:embeddedFont>
    <p:embeddedFont>
      <p:font typeface="Raleway Light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18EF69FD-1310-47F4-9243-B58D7DC3ADED}">
  <a:tblStyle styleId="{18EF69FD-1310-47F4-9243-B58D7DC3AD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>
      <p:cViewPr>
        <p:scale>
          <a:sx n="124" d="100"/>
          <a:sy n="124" d="100"/>
        </p:scale>
        <p:origin x="-72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4835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907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802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130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811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89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096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176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69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165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98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802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03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B60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861016" y="225927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 smtClean="0">
                <a:latin typeface="Futura PT Book" panose="020B0502020204020303" pitchFamily="34" charset="-52"/>
              </a:rPr>
              <a:t>Разработка математической модели летящего груза</a:t>
            </a:r>
            <a:endParaRPr sz="4800" dirty="0">
              <a:latin typeface="Futura PT Book" panose="020B0502020204020303" pitchFamily="34" charset="-52"/>
            </a:endParaRPr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003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1420530" y="445829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 </a:t>
            </a:r>
            <a:endParaRPr sz="4800" dirty="0"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3" name="Shape 207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14" name="Shape 20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20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21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9017" y="1825727"/>
            <a:ext cx="2389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</a:t>
            </a:r>
            <a:r>
              <a:rPr lang="ru-RU" dirty="0" smtClean="0"/>
              <a:t>конечном итоге скорость груза будет иметь вид: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30" y="2841391"/>
            <a:ext cx="7581900" cy="1912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hape 253"/>
          <p:cNvSpPr txBox="1">
            <a:spLocks/>
          </p:cNvSpPr>
          <p:nvPr/>
        </p:nvSpPr>
        <p:spPr>
          <a:xfrm>
            <a:off x="885179" y="329098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algn="ctr"/>
            <a:r>
              <a:rPr lang="ru-RU" sz="4800" dirty="0" smtClean="0"/>
              <a:t>Предсказание скорости груза</a:t>
            </a:r>
            <a:r>
              <a:rPr lang="ru-RU" sz="4800" dirty="0" smtClean="0">
                <a:solidFill>
                  <a:srgbClr val="FFB600"/>
                </a:solidFill>
              </a:rPr>
              <a:t/>
            </a:r>
            <a:br>
              <a:rPr lang="ru-RU" sz="4800" dirty="0" smtClean="0">
                <a:solidFill>
                  <a:srgbClr val="FFB600"/>
                </a:solidFill>
              </a:rPr>
            </a:br>
            <a:endParaRPr lang="ru-RU" sz="4800" dirty="0">
              <a:solidFill>
                <a:srgbClr val="FFB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3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88408" y="111615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Выводы по работе модели:</a:t>
            </a:r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Первая версия продукта</a:t>
            </a:r>
            <a:endParaRPr dirty="0"/>
          </a:p>
        </p:txBody>
      </p:sp>
      <p:grpSp>
        <p:nvGrpSpPr>
          <p:cNvPr id="5" name="Shape 120"/>
          <p:cNvGrpSpPr/>
          <p:nvPr/>
        </p:nvGrpSpPr>
        <p:grpSpPr>
          <a:xfrm rot="290934">
            <a:off x="8033928" y="339968"/>
            <a:ext cx="848543" cy="848624"/>
            <a:chOff x="570875" y="4322250"/>
            <a:chExt cx="443300" cy="443325"/>
          </a:xfrm>
        </p:grpSpPr>
        <p:sp>
          <p:nvSpPr>
            <p:cNvPr id="6" name="Shape 1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12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12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12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3227" y="2368848"/>
            <a:ext cx="7855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Наша модель показала правдоподобные результаты, т.к. в результате симуляции окончательная координаты груза были близки к точке </a:t>
            </a:r>
            <a:r>
              <a:rPr lang="en-US" dirty="0" smtClean="0"/>
              <a:t>{0,0,0}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1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solidFill>
                  <a:srgbClr val="FFB600"/>
                </a:solidFill>
              </a:rPr>
              <a:t>Спасибо за внимание</a:t>
            </a:r>
            <a:r>
              <a:rPr lang="en" sz="4400" dirty="0" smtClean="0">
                <a:solidFill>
                  <a:srgbClr val="FFB600"/>
                </a:solidFill>
              </a:rPr>
              <a:t>!</a:t>
            </a:r>
            <a:endParaRPr sz="4400" dirty="0">
              <a:solidFill>
                <a:srgbClr val="FFB600"/>
              </a:solidFill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ubTitle" idx="4294967295"/>
          </p:nvPr>
        </p:nvSpPr>
        <p:spPr>
          <a:xfrm>
            <a:off x="685800" y="2359068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ru-RU" dirty="0">
              <a:latin typeface="Futura PT Book" panose="020B0502020204020303" pitchFamily="34" charset="-52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 idx="4294967295"/>
          </p:nvPr>
        </p:nvSpPr>
        <p:spPr>
          <a:xfrm>
            <a:off x="1094298" y="516454"/>
            <a:ext cx="686527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600" dirty="0" smtClean="0">
                <a:solidFill>
                  <a:srgbClr val="FFB600"/>
                </a:solidFill>
              </a:rPr>
              <a:t>Цель</a:t>
            </a:r>
            <a:r>
              <a:rPr lang="en-US" sz="6600" dirty="0">
                <a:solidFill>
                  <a:srgbClr val="FFB600"/>
                </a:solidFill>
              </a:rPr>
              <a:t> </a:t>
            </a:r>
            <a:r>
              <a:rPr lang="ru-RU" sz="6600" dirty="0" smtClean="0">
                <a:solidFill>
                  <a:srgbClr val="FFB600"/>
                </a:solidFill>
              </a:rPr>
              <a:t>модели</a:t>
            </a:r>
            <a:endParaRPr sz="6600" dirty="0">
              <a:solidFill>
                <a:srgbClr val="FFB600"/>
              </a:solidFill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4294967295"/>
          </p:nvPr>
        </p:nvSpPr>
        <p:spPr>
          <a:xfrm>
            <a:off x="495556" y="1695365"/>
            <a:ext cx="497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 smtClean="0"/>
              <a:t>Определить начальные условия сброса: координаты </a:t>
            </a:r>
            <a:r>
              <a:rPr lang="en-US" dirty="0" smtClean="0"/>
              <a:t> </a:t>
            </a:r>
            <a:r>
              <a:rPr lang="ru-RU" dirty="0" smtClean="0"/>
              <a:t>и направление вектора скорости при этом обеспечить ряд условий:</a:t>
            </a:r>
          </a:p>
          <a:p>
            <a:pPr fontAlgn="base"/>
            <a:r>
              <a:rPr lang="en-US" i="1" dirty="0" smtClean="0"/>
              <a:t> 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 </a:t>
            </a:r>
            <a:r>
              <a:rPr lang="ru-RU" dirty="0" smtClean="0"/>
              <a:t>-высота сброса не более 1400м</a:t>
            </a:r>
            <a:endParaRPr lang="en-US" dirty="0"/>
          </a:p>
          <a:p>
            <a:pPr fontAlgn="base"/>
            <a:r>
              <a:rPr lang="en-US" i="1" dirty="0"/>
              <a:t>V</a:t>
            </a:r>
            <a:r>
              <a:rPr lang="en-US" i="1" baseline="-25000" dirty="0"/>
              <a:t>0</a:t>
            </a:r>
            <a:r>
              <a:rPr lang="en-US" dirty="0"/>
              <a:t> </a:t>
            </a:r>
            <a:r>
              <a:rPr lang="ru-RU" dirty="0" smtClean="0"/>
              <a:t>-начальная скорость груза не более 250м\\</a:t>
            </a:r>
            <a:r>
              <a:rPr lang="en-US" dirty="0" smtClean="0"/>
              <a:t>/c</a:t>
            </a:r>
            <a:endParaRPr lang="en-US" dirty="0"/>
          </a:p>
          <a:p>
            <a:pPr fontAlgn="base"/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ru-RU" dirty="0" smtClean="0"/>
              <a:t>масса груза</a:t>
            </a:r>
            <a:endParaRPr lang="en-US" dirty="0"/>
          </a:p>
          <a:p>
            <a:pPr fontAlgn="base"/>
            <a:r>
              <a:rPr lang="en-US" i="1" dirty="0" err="1"/>
              <a:t>F</a:t>
            </a:r>
            <a:r>
              <a:rPr lang="en-US" i="1" baseline="-25000" dirty="0" err="1"/>
              <a:t>a</a:t>
            </a:r>
            <a:r>
              <a:rPr lang="en-US" dirty="0"/>
              <a:t> </a:t>
            </a:r>
            <a:r>
              <a:rPr lang="en-US" dirty="0" smtClean="0"/>
              <a:t>-</a:t>
            </a:r>
            <a:r>
              <a:rPr lang="ru-RU" dirty="0" smtClean="0"/>
              <a:t>аэродинамическая сила на грузе</a:t>
            </a:r>
            <a:endParaRPr lang="en-US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116" name="Shape 116"/>
          <p:cNvSpPr/>
          <p:nvPr/>
        </p:nvSpPr>
        <p:spPr>
          <a:xfrm>
            <a:off x="7455004" y="3099445"/>
            <a:ext cx="299775" cy="28623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Shape 117"/>
          <p:cNvGrpSpPr/>
          <p:nvPr/>
        </p:nvGrpSpPr>
        <p:grpSpPr>
          <a:xfrm>
            <a:off x="7083148" y="1492103"/>
            <a:ext cx="1284369" cy="1284693"/>
            <a:chOff x="6654650" y="3665275"/>
            <a:chExt cx="409100" cy="409125"/>
          </a:xfrm>
        </p:grpSpPr>
        <p:sp>
          <p:nvSpPr>
            <p:cNvPr id="118" name="Shape 1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Shape 120"/>
          <p:cNvGrpSpPr/>
          <p:nvPr/>
        </p:nvGrpSpPr>
        <p:grpSpPr>
          <a:xfrm rot="290934">
            <a:off x="5947154" y="2931554"/>
            <a:ext cx="848543" cy="848624"/>
            <a:chOff x="570875" y="4322250"/>
            <a:chExt cx="443300" cy="443325"/>
          </a:xfrm>
        </p:grpSpPr>
        <p:sp>
          <p:nvSpPr>
            <p:cNvPr id="121" name="Shape 1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 rot="2466717">
            <a:off x="5940349" y="1740973"/>
            <a:ext cx="416526" cy="39771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 rot="-1609245">
            <a:off x="6549513" y="1991216"/>
            <a:ext cx="299725" cy="28620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 rot="2926063">
            <a:off x="8366977" y="2217948"/>
            <a:ext cx="224479" cy="21434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 rot="-1609158">
            <a:off x="8322681" y="999805"/>
            <a:ext cx="202232" cy="19309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3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274634" y="987849"/>
            <a:ext cx="3794140" cy="34366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buNone/>
            </a:pPr>
            <a:r>
              <a:rPr lang="ru-RU" sz="1800" i="0" dirty="0" smtClean="0"/>
              <a:t>-Скорость </a:t>
            </a:r>
            <a:r>
              <a:rPr lang="en-US" sz="1800" dirty="0" smtClean="0"/>
              <a:t>V</a:t>
            </a:r>
            <a:r>
              <a:rPr lang="en-US" sz="1800" baseline="-25000" dirty="0" smtClean="0"/>
              <a:t>0</a:t>
            </a:r>
            <a:r>
              <a:rPr lang="ru-RU" sz="1800" i="0" dirty="0" smtClean="0"/>
              <a:t> =250 м</a:t>
            </a:r>
            <a:r>
              <a:rPr lang="en-US" sz="1800" i="0" dirty="0" smtClean="0"/>
              <a:t>\/c </a:t>
            </a:r>
            <a:r>
              <a:rPr lang="ru-RU" sz="1800" i="0" dirty="0" smtClean="0"/>
              <a:t>высота во время сброса груза, </a:t>
            </a:r>
            <a:r>
              <a:rPr lang="en-US" sz="1800" dirty="0"/>
              <a:t>H</a:t>
            </a:r>
            <a:r>
              <a:rPr lang="en-US" sz="1800" baseline="-25000" dirty="0"/>
              <a:t>0</a:t>
            </a:r>
            <a:r>
              <a:rPr lang="en-US" sz="1800" dirty="0"/>
              <a:t> </a:t>
            </a:r>
            <a:r>
              <a:rPr lang="ru-RU" sz="1800" dirty="0" smtClean="0"/>
              <a:t>=1000м</a:t>
            </a:r>
            <a:r>
              <a:rPr lang="en-US" sz="1800" dirty="0" smtClean="0"/>
              <a:t>;</a:t>
            </a:r>
          </a:p>
          <a:p>
            <a:pPr marL="0" lvl="0" indent="0" algn="l">
              <a:buNone/>
            </a:pPr>
            <a:r>
              <a:rPr lang="ru-RU" sz="1800" i="0" dirty="0" smtClean="0"/>
              <a:t>-Масса груза </a:t>
            </a:r>
            <a:r>
              <a:rPr lang="en-US" sz="1800" dirty="0" smtClean="0"/>
              <a:t>m=100</a:t>
            </a:r>
            <a:r>
              <a:rPr lang="ru-RU" sz="1800" dirty="0" smtClean="0"/>
              <a:t>кг</a:t>
            </a:r>
            <a:r>
              <a:rPr lang="en-US" sz="1800" dirty="0" smtClean="0"/>
              <a:t>;</a:t>
            </a:r>
          </a:p>
          <a:p>
            <a:pPr marL="0" lvl="0" indent="0" algn="l">
              <a:buNone/>
            </a:pPr>
            <a:r>
              <a:rPr lang="ru-RU" sz="1800" i="0" dirty="0" smtClean="0"/>
              <a:t>-Аэродинамическая сила, действующая на груз </a:t>
            </a:r>
            <a:r>
              <a:rPr lang="en-US" sz="1800" dirty="0" err="1"/>
              <a:t>F</a:t>
            </a:r>
            <a:r>
              <a:rPr lang="en-US" sz="1800" baseline="-25000" dirty="0" err="1"/>
              <a:t>a</a:t>
            </a:r>
            <a:r>
              <a:rPr lang="en-US" sz="1800" dirty="0"/>
              <a:t> </a:t>
            </a:r>
            <a:r>
              <a:rPr lang="ru-RU" sz="1800" dirty="0" smtClean="0"/>
              <a:t>=</a:t>
            </a:r>
            <a:r>
              <a:rPr lang="en-US" sz="1800" dirty="0" smtClean="0"/>
              <a:t>f(V)</a:t>
            </a:r>
            <a:r>
              <a:rPr lang="ru-RU" sz="1800" dirty="0" smtClean="0"/>
              <a:t> </a:t>
            </a:r>
            <a:r>
              <a:rPr lang="ru-RU" sz="1800" i="0" dirty="0" smtClean="0"/>
              <a:t>файл</a:t>
            </a:r>
            <a:r>
              <a:rPr lang="ru-RU" sz="1800" dirty="0" smtClean="0"/>
              <a:t> </a:t>
            </a:r>
            <a:r>
              <a:rPr lang="en-US" sz="1800" dirty="0" smtClean="0"/>
              <a:t>F.csv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634089" y="326130"/>
            <a:ext cx="57006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2">
                    <a:lumMod val="75000"/>
                  </a:schemeClr>
                </a:solidFill>
                <a:latin typeface="Futura PT Book" panose="020B0502020204020303" pitchFamily="34" charset="-52"/>
              </a:rPr>
              <a:t>Исходные данные для </a:t>
            </a:r>
          </a:p>
          <a:p>
            <a:pPr algn="ctr"/>
            <a:r>
              <a:rPr lang="ru-RU" sz="4000" dirty="0" smtClean="0">
                <a:solidFill>
                  <a:schemeClr val="bg2">
                    <a:lumMod val="75000"/>
                  </a:schemeClr>
                </a:solidFill>
                <a:latin typeface="Futura PT Book" panose="020B0502020204020303" pitchFamily="34" charset="-52"/>
              </a:rPr>
              <a:t>              отладки</a:t>
            </a:r>
            <a:endParaRPr lang="ru-RU" sz="4000" dirty="0">
              <a:solidFill>
                <a:schemeClr val="bg2">
                  <a:lumMod val="75000"/>
                </a:schemeClr>
              </a:solidFill>
              <a:latin typeface="Futura PT Book" panose="020B0502020204020303" pitchFamily="34" charset="-52"/>
            </a:endParaRPr>
          </a:p>
        </p:txBody>
      </p:sp>
      <p:sp>
        <p:nvSpPr>
          <p:cNvPr id="5" name="Shape 95"/>
          <p:cNvSpPr txBox="1">
            <a:spLocks/>
          </p:cNvSpPr>
          <p:nvPr/>
        </p:nvSpPr>
        <p:spPr>
          <a:xfrm>
            <a:off x="4148553" y="1280572"/>
            <a:ext cx="4087184" cy="343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algn="l">
              <a:buNone/>
            </a:pPr>
            <a:r>
              <a:rPr lang="ru-RU" sz="1800" i="0" dirty="0" smtClean="0"/>
              <a:t>-Координаты </a:t>
            </a:r>
            <a:r>
              <a:rPr lang="ru-RU" sz="1800" i="0" dirty="0"/>
              <a:t>точки приземления </a:t>
            </a:r>
            <a:r>
              <a:rPr lang="ru-RU" sz="1800" dirty="0"/>
              <a:t>{0,0,0};</a:t>
            </a:r>
            <a:r>
              <a:rPr lang="ru-RU" sz="1800" i="0" dirty="0"/>
              <a:t> 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 smtClean="0"/>
              <a:t>-</a:t>
            </a:r>
            <a:r>
              <a:rPr lang="ru-RU" sz="1800" i="0" dirty="0" smtClean="0"/>
              <a:t>Приемлемая </a:t>
            </a:r>
            <a:r>
              <a:rPr lang="ru-RU" sz="1800" i="0" dirty="0"/>
              <a:t>зона приземления – круг радиусом </a:t>
            </a:r>
            <a:r>
              <a:rPr lang="ru-RU" sz="1800" dirty="0"/>
              <a:t>5 метров</a:t>
            </a:r>
            <a:r>
              <a:rPr lang="ru-RU" sz="1800" i="0" dirty="0"/>
              <a:t>; 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i="0" dirty="0"/>
              <a:t>БД с направлениями и скоростями ветра в расчетной области файл </a:t>
            </a:r>
            <a:r>
              <a:rPr lang="ru-RU" sz="1800" dirty="0"/>
              <a:t>Wind.csv</a:t>
            </a:r>
            <a:r>
              <a:rPr lang="ru-RU" sz="1800" i="0" dirty="0"/>
              <a:t>; 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 smtClean="0"/>
              <a:t>-</a:t>
            </a:r>
            <a:r>
              <a:rPr lang="ru-RU" sz="1800" i="0" dirty="0" smtClean="0"/>
              <a:t>Ускорение </a:t>
            </a:r>
            <a:r>
              <a:rPr lang="ru-RU" sz="1800" i="0" dirty="0"/>
              <a:t>свободного падения – </a:t>
            </a:r>
            <a:r>
              <a:rPr lang="en-US" sz="1800" dirty="0" smtClean="0"/>
              <a:t>g=</a:t>
            </a:r>
            <a:r>
              <a:rPr lang="ru-RU" sz="1800" dirty="0" smtClean="0"/>
              <a:t>9.81 м/c</a:t>
            </a:r>
            <a:r>
              <a:rPr lang="en-US" sz="1800" baseline="30000" dirty="0" smtClean="0"/>
              <a:t>2</a:t>
            </a:r>
            <a:r>
              <a:rPr lang="ru-RU" sz="1800" i="0" dirty="0" smtClean="0"/>
              <a:t>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9924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922000" y="707668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/>
              <a:t>Используемые библиотеки</a:t>
            </a:r>
            <a:endParaRPr sz="3200" dirty="0"/>
          </a:p>
        </p:txBody>
      </p:sp>
      <p:graphicFrame>
        <p:nvGraphicFramePr>
          <p:cNvPr id="205" name="Shape 205"/>
          <p:cNvGraphicFramePr/>
          <p:nvPr>
            <p:extLst>
              <p:ext uri="{D42A27DB-BD31-4B8C-83A1-F6EECF244321}">
                <p14:modId xmlns:p14="http://schemas.microsoft.com/office/powerpoint/2010/main" val="3604456794"/>
              </p:ext>
            </p:extLst>
          </p:nvPr>
        </p:nvGraphicFramePr>
        <p:xfrm>
          <a:off x="813019" y="1516156"/>
          <a:ext cx="7276100" cy="3017480"/>
        </p:xfrm>
        <a:graphic>
          <a:graphicData uri="http://schemas.openxmlformats.org/drawingml/2006/table">
            <a:tbl>
              <a:tblPr>
                <a:noFill/>
                <a:tableStyleId>{18EF69FD-1310-47F4-9243-B58D7DC3ADED}</a:tableStyleId>
              </a:tblPr>
              <a:tblGrid>
                <a:gridCol w="1819025"/>
                <a:gridCol w="1819025"/>
                <a:gridCol w="1819025"/>
                <a:gridCol w="1819025"/>
              </a:tblGrid>
              <a:tr h="3258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Работа</a:t>
                      </a:r>
                      <a:r>
                        <a:rPr lang="ru-RU" baseline="0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 с нейронными сетями</a:t>
                      </a:r>
                      <a:endParaRPr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Анализ</a:t>
                      </a:r>
                      <a:r>
                        <a:rPr lang="ru-RU" baseline="0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 и моделирование</a:t>
                      </a:r>
                      <a:endParaRPr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Визуализация</a:t>
                      </a:r>
                      <a:endParaRPr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</a:tr>
              <a:tr h="6763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Keras</a:t>
                      </a:r>
                      <a:endParaRPr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dirty="0" smtClean="0">
                          <a:solidFill>
                            <a:srgbClr val="00B050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+</a:t>
                      </a:r>
                      <a:endParaRPr lang="en" sz="4000" dirty="0">
                        <a:solidFill>
                          <a:srgbClr val="00B050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dirty="0" smtClean="0">
                          <a:solidFill>
                            <a:srgbClr val="00B050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+</a:t>
                      </a:r>
                      <a:endParaRPr sz="4000" dirty="0">
                        <a:solidFill>
                          <a:srgbClr val="00B050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dirty="0" smtClean="0">
                          <a:solidFill>
                            <a:srgbClr val="FF0000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-</a:t>
                      </a:r>
                      <a:endParaRPr lang="en" sz="4000" dirty="0">
                        <a:solidFill>
                          <a:srgbClr val="FF0000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63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Pandas</a:t>
                      </a:r>
                      <a:endParaRPr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dirty="0" smtClean="0">
                          <a:solidFill>
                            <a:srgbClr val="FF0000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-</a:t>
                      </a:r>
                      <a:endParaRPr lang="en" sz="4000" dirty="0">
                        <a:solidFill>
                          <a:srgbClr val="FF0000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dirty="0" smtClean="0">
                          <a:solidFill>
                            <a:srgbClr val="00B050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+</a:t>
                      </a:r>
                      <a:endParaRPr lang="en" sz="4000" dirty="0">
                        <a:solidFill>
                          <a:srgbClr val="00B050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dirty="0" smtClean="0">
                          <a:solidFill>
                            <a:srgbClr val="FF0000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-</a:t>
                      </a:r>
                      <a:endParaRPr lang="en" sz="4000" dirty="0">
                        <a:solidFill>
                          <a:srgbClr val="FF0000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6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Matplotlib</a:t>
                      </a:r>
                      <a:endParaRPr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dirty="0" smtClean="0">
                          <a:solidFill>
                            <a:srgbClr val="FF0000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-</a:t>
                      </a:r>
                      <a:endParaRPr lang="en" sz="4000" dirty="0">
                        <a:solidFill>
                          <a:srgbClr val="FF0000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dirty="0" smtClean="0">
                          <a:solidFill>
                            <a:srgbClr val="FF0000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-</a:t>
                      </a:r>
                      <a:endParaRPr lang="en" sz="4000" dirty="0">
                        <a:solidFill>
                          <a:srgbClr val="FF0000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dirty="0" smtClean="0">
                          <a:solidFill>
                            <a:srgbClr val="00B050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+</a:t>
                      </a:r>
                      <a:endParaRPr lang="en" sz="4000" dirty="0">
                        <a:solidFill>
                          <a:srgbClr val="00B050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07" name="Shape 207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208" name="Shape 20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229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body" idx="4294967295"/>
          </p:nvPr>
        </p:nvSpPr>
        <p:spPr>
          <a:xfrm>
            <a:off x="1145731" y="1914860"/>
            <a:ext cx="2520900" cy="23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1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765242" y="477046"/>
            <a:ext cx="6887487" cy="45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3020"/>
              </a:lnSpc>
              <a:spcBef>
                <a:spcPts val="600"/>
              </a:spcBef>
            </a:pPr>
            <a:r>
              <a:rPr lang="ru-RU" sz="2400" dirty="0" smtClean="0">
                <a:solidFill>
                  <a:schemeClr val="bg2">
                    <a:lumMod val="75000"/>
                  </a:schemeClr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Анализ вклада аэродинамической силы</a:t>
            </a:r>
            <a:endParaRPr lang="ru-RU" sz="2400" dirty="0">
              <a:solidFill>
                <a:schemeClr val="bg2">
                  <a:lumMod val="75000"/>
                </a:schemeClr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679" y="1415765"/>
            <a:ext cx="4471977" cy="3012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5989" y="1571050"/>
            <a:ext cx="25669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 имеющимся данным мы построили график аэродинамической силы и нашли его аналитическое представление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2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body" idx="4294967295"/>
          </p:nvPr>
        </p:nvSpPr>
        <p:spPr>
          <a:xfrm>
            <a:off x="513545" y="1307533"/>
            <a:ext cx="2520900" cy="24992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buNone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Для дальнейшего построения модели рассмотрим приращение скорости и высоты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1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1177428" y="659864"/>
            <a:ext cx="6904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ru-RU" sz="3600" dirty="0" smtClean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Отношение приращений</a:t>
            </a:r>
            <a:endParaRPr lang="ru-RU" sz="3600" dirty="0">
              <a:solidFill>
                <a:schemeClr val="bg2">
                  <a:lumMod val="75000"/>
                </a:schemeClr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590" y="2173426"/>
            <a:ext cx="5158239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91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 smtClean="0"/>
              <a:t>3 иерархии приращений</a:t>
            </a:r>
            <a:endParaRPr sz="4800"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922000" y="2660377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/>
              <a:t>Э</a:t>
            </a:r>
            <a:r>
              <a:rPr lang="ru-RU" dirty="0" smtClean="0"/>
              <a:t>тап сброса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 smtClean="0"/>
              <a:t>на данном этапе аэродинамическая сила меняется слабо т.к. еще мала скорость падения,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 smtClean="0"/>
              <a:t>Здесь приращения можно сделать достаточно большими</a:t>
            </a:r>
            <a:endParaRPr dirty="0"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3373776" y="2660377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 dirty="0" smtClean="0"/>
              <a:t>            Этап полета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 dirty="0" smtClean="0"/>
              <a:t>Для данного этапа приращение времени </a:t>
            </a:r>
            <a:r>
              <a:rPr lang="ru-RU" sz="1200" dirty="0"/>
              <a:t> </a:t>
            </a:r>
            <a:r>
              <a:rPr lang="ru-RU" sz="1200" dirty="0" smtClean="0"/>
              <a:t>меньше чем в первом, но больше, чем в 3 этапе</a:t>
            </a:r>
            <a:endParaRPr sz="1200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3"/>
          </p:nvPr>
        </p:nvSpPr>
        <p:spPr>
          <a:xfrm>
            <a:off x="5825552" y="2660377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 dirty="0" smtClean="0"/>
              <a:t>Попадание в круг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 dirty="0" smtClean="0"/>
              <a:t>Здесь необходимо рассматривать очень маленькие промежутки времени, потому что каждая сила существенно влияет на траекторию</a:t>
            </a:r>
            <a:endParaRPr sz="1200" dirty="0"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8" name="Shape 207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19" name="Shape 20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422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1569644" y="498454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 smtClean="0"/>
              <a:t>Моделирование</a:t>
            </a:r>
            <a:r>
              <a:rPr lang="en" sz="4800" dirty="0" smtClean="0"/>
              <a:t> </a:t>
            </a:r>
            <a:r>
              <a:rPr lang="ru-RU" sz="4800" dirty="0" smtClean="0">
                <a:solidFill>
                  <a:srgbClr val="FFB600"/>
                </a:solidFill>
              </a:rPr>
              <a:t>Полета снаряда</a:t>
            </a:r>
            <a:r>
              <a:rPr lang="en" sz="4800" dirty="0" smtClean="0"/>
              <a:t> </a:t>
            </a:r>
            <a:endParaRPr sz="4800" dirty="0"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3" name="Shape 207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14" name="Shape 20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20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21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485" y="2068139"/>
            <a:ext cx="5788515" cy="2667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1858" y="2184740"/>
            <a:ext cx="23894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результате моделирования были получены следующие составляющие </a:t>
            </a:r>
            <a:r>
              <a:rPr lang="ru-RU" dirty="0" smtClean="0"/>
              <a:t>скорости</a:t>
            </a:r>
            <a:r>
              <a:rPr lang="en-US" dirty="0" smtClean="0"/>
              <a:t> </a:t>
            </a:r>
            <a:r>
              <a:rPr lang="ru-RU" dirty="0" smtClean="0"/>
              <a:t>ветра </a:t>
            </a:r>
            <a:r>
              <a:rPr lang="ru-RU" dirty="0" smtClean="0"/>
              <a:t>по осям </a:t>
            </a:r>
            <a:r>
              <a:rPr lang="en-US" dirty="0" smtClean="0"/>
              <a:t>x </a:t>
            </a:r>
            <a:r>
              <a:rPr lang="ru-RU" dirty="0" smtClean="0"/>
              <a:t>и </a:t>
            </a:r>
            <a:r>
              <a:rPr lang="en-US" dirty="0" smtClean="0"/>
              <a:t>z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1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885179" y="329098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 smtClean="0"/>
              <a:t>Предсказанная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ru-RU" sz="4800" dirty="0" smtClean="0">
                <a:solidFill>
                  <a:srgbClr val="FFB600"/>
                </a:solidFill>
              </a:rPr>
              <a:t>траектория</a:t>
            </a:r>
            <a:r>
              <a:rPr lang="ru-RU" sz="4800" dirty="0">
                <a:solidFill>
                  <a:srgbClr val="FFB600"/>
                </a:solidFill>
              </a:rPr>
              <a:t/>
            </a:r>
            <a:br>
              <a:rPr lang="ru-RU" sz="4800" dirty="0">
                <a:solidFill>
                  <a:srgbClr val="FFB600"/>
                </a:solidFill>
              </a:rPr>
            </a:b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74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08" y="2090739"/>
            <a:ext cx="4668975" cy="2618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42428" y="2090739"/>
            <a:ext cx="22723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 прошествии всех итераций груз в модели очертил следующую траекторию.</a:t>
            </a:r>
            <a:r>
              <a:rPr lang="en-US" dirty="0" smtClean="0"/>
              <a:t> </a:t>
            </a:r>
            <a:r>
              <a:rPr lang="ru-RU" dirty="0" smtClean="0"/>
              <a:t>На рисунке показаны составляющие по осям </a:t>
            </a:r>
            <a:r>
              <a:rPr lang="en-US" dirty="0" smtClean="0"/>
              <a:t>x </a:t>
            </a:r>
            <a:r>
              <a:rPr lang="ru-RU" dirty="0" smtClean="0"/>
              <a:t>и </a:t>
            </a:r>
            <a:r>
              <a:rPr lang="en-US" dirty="0" smtClean="0"/>
              <a:t>z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07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260</Words>
  <Application>Microsoft Office PowerPoint</Application>
  <PresentationFormat>Экран (16:9)</PresentationFormat>
  <Paragraphs>62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Raleway</vt:lpstr>
      <vt:lpstr>Raleway ExtraBold</vt:lpstr>
      <vt:lpstr>Raleway Light</vt:lpstr>
      <vt:lpstr>Futura PT Book</vt:lpstr>
      <vt:lpstr>Olivia template</vt:lpstr>
      <vt:lpstr>Разработка математической модели летящего груза</vt:lpstr>
      <vt:lpstr>Цель модели</vt:lpstr>
      <vt:lpstr>Презентация PowerPoint</vt:lpstr>
      <vt:lpstr>Используемые библиотеки</vt:lpstr>
      <vt:lpstr>Презентация PowerPoint</vt:lpstr>
      <vt:lpstr>Презентация PowerPoint</vt:lpstr>
      <vt:lpstr>3 иерархии приращений</vt:lpstr>
      <vt:lpstr>Моделирование Полета снаряда </vt:lpstr>
      <vt:lpstr>Предсказанная  траектория </vt:lpstr>
      <vt:lpstr> </vt:lpstr>
      <vt:lpstr>Выводы по работе модели: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Ivan</dc:creator>
  <cp:lastModifiedBy>Пользователь Windows</cp:lastModifiedBy>
  <cp:revision>66</cp:revision>
  <dcterms:modified xsi:type="dcterms:W3CDTF">2019-03-20T20:38:51Z</dcterms:modified>
</cp:coreProperties>
</file>