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1620">
          <p15:clr>
            <a:srgbClr val="9AA0A6"/>
          </p15:clr>
        </p15:guide>
        <p15:guide id="3" pos="170">
          <p15:clr>
            <a:srgbClr val="9AA0A6"/>
          </p15:clr>
        </p15:guide>
        <p15:guide id="4" pos="5613">
          <p15:clr>
            <a:srgbClr val="9AA0A6"/>
          </p15:clr>
        </p15:guide>
        <p15:guide id="5" pos="397">
          <p15:clr>
            <a:srgbClr val="9AA0A6"/>
          </p15:clr>
        </p15:guide>
        <p15:guide id="6" pos="2665">
          <p15:clr>
            <a:srgbClr val="9AA0A6"/>
          </p15:clr>
        </p15:guide>
        <p15:guide id="7" pos="3095">
          <p15:clr>
            <a:srgbClr val="9AA0A6"/>
          </p15:clr>
        </p15:guide>
        <p15:guide id="8" pos="5386">
          <p15:clr>
            <a:srgbClr val="9AA0A6"/>
          </p15:clr>
        </p15:guide>
        <p15:guide id="9" orient="horz" pos="624">
          <p15:clr>
            <a:srgbClr val="9AA0A6"/>
          </p15:clr>
        </p15:guide>
        <p15:guide id="10" orient="horz" pos="306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328482-6470-4928-8933-8B26E630E311}">
  <a:tblStyle styleId="{5B328482-6470-4928-8933-8B26E630E3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1620" orient="horz"/>
        <p:guide pos="170"/>
        <p:guide pos="5613"/>
        <p:guide pos="397"/>
        <p:guide pos="2665"/>
        <p:guide pos="3095"/>
        <p:guide pos="5386"/>
        <p:guide pos="624" orient="horz"/>
        <p:guide pos="306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a4b04ba0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a4b04ba0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a55a1e6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a55a1e6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55a1e6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55a1e6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c599fbd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c599fbd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c599fbd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c599fbd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a55a1e6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a55a1e6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a55a1e6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a55a1e6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a55a1e6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a55a1e6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a55a1e6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a55a1e6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a55a1e6e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a55a1e6e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af06e21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af06e21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a55a1e6e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a55a1e6e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a55a1e6e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a55a1e6e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a55a1e6e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a55a1e6e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a55a1e6e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a55a1e6e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a55a1e6e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a55a1e6e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c599fbd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c599fbd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c0a7ee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c0a7ee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a4b04ba0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a4b04ba0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af06e21c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af06e21c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a4b04ba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a4b04ba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a4b04ba0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a4b04ba0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a4b04ba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a4b04ba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c599fbd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c599fbd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a4b04ba0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a4b04ba0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Relationship Id="rId6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5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Relationship Id="rId4" Type="http://schemas.openxmlformats.org/officeDocument/2006/relationships/image" Target="../media/image5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10" Type="http://schemas.openxmlformats.org/officeDocument/2006/relationships/image" Target="../media/image46.png"/><Relationship Id="rId9" Type="http://schemas.openxmlformats.org/officeDocument/2006/relationships/image" Target="../media/image37.png"/><Relationship Id="rId5" Type="http://schemas.openxmlformats.org/officeDocument/2006/relationships/image" Target="../media/image44.png"/><Relationship Id="rId6" Type="http://schemas.openxmlformats.org/officeDocument/2006/relationships/image" Target="../media/image38.png"/><Relationship Id="rId7" Type="http://schemas.openxmlformats.org/officeDocument/2006/relationships/image" Target="../media/image45.png"/><Relationship Id="rId8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link.springer.com/chapter/10.1007/978-3-030-29794-7_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39150"/>
            <a:ext cx="8222100" cy="22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Исследование термических эффектов при упругих деформациях резины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996824"/>
            <a:ext cx="8222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415"/>
              <a:t>Гёлецян Арташес</a:t>
            </a:r>
            <a:endParaRPr sz="64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415"/>
              <a:t>Б02-109</a:t>
            </a:r>
            <a:endParaRPr sz="641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Термодинамика растяжения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409750" y="1078300"/>
            <a:ext cx="14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Соотношение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850" y="905170"/>
            <a:ext cx="3392489" cy="7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5704225" y="1078313"/>
            <a:ext cx="31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будем проверять в эксперименте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09750" y="2171550"/>
            <a:ext cx="62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Перепишем наше выражение в терминах модуля Юнга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50" y="2810425"/>
            <a:ext cx="42195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7775" y="3062825"/>
            <a:ext cx="16859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5161338" y="3038938"/>
            <a:ext cx="9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где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Термодинамика растяжения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250" y="674625"/>
            <a:ext cx="8826598" cy="441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Термодинамика растяжения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25" y="3188575"/>
            <a:ext cx="32194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225" y="3379075"/>
            <a:ext cx="3409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175" y="1457288"/>
            <a:ext cx="421957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571525" y="1685825"/>
            <a:ext cx="18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Согласно формуле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71525" y="2577150"/>
            <a:ext cx="40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используя наши данные получаем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98250" y="16350"/>
            <a:ext cx="3535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Термодинамика растяжения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1059000" y="990000"/>
            <a:ext cx="771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Линейная зависимость в пределах применения модели идеальной резины (</a:t>
            </a:r>
            <a:r>
              <a:rPr i="1" lang="ru">
                <a:latin typeface="Roboto"/>
                <a:ea typeface="Roboto"/>
                <a:cs typeface="Roboto"/>
                <a:sym typeface="Roboto"/>
              </a:rPr>
              <a:t>λ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≳1.1) свидетельствует о применимости выражения энтропии полученной статистическими методами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5014500" y="16350"/>
            <a:ext cx="35355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025" y="2146025"/>
            <a:ext cx="5427953" cy="27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Задача</a:t>
            </a:r>
            <a:endParaRPr sz="3000"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Исследовать термические эффекты при адиабатическом растяжении резины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Проверка осуществляется путем измерения скачка температуры при адиабатическом растяжении</a:t>
            </a:r>
            <a:endParaRPr sz="1500"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603" y="1856125"/>
            <a:ext cx="149542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528" y="3441050"/>
            <a:ext cx="19335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</a:t>
            </a:r>
            <a:r>
              <a:rPr lang="ru"/>
              <a:t> эффект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252325" y="1004963"/>
            <a:ext cx="27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адиабатическом процессе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450" y="1038375"/>
            <a:ext cx="27051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252325" y="1964650"/>
            <a:ext cx="23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Интегрируя получаем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375" y="1631350"/>
            <a:ext cx="64674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350" y="3140150"/>
            <a:ext cx="1009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252325" y="3116275"/>
            <a:ext cx="23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Исследуем зависимость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3935800" y="3116275"/>
            <a:ext cx="34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экспериментально двумя способами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77400" y="3978925"/>
            <a:ext cx="554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Способ 1 – непосредственное измерение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Способ 2 – экстраполяция значения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1400" y="4035500"/>
            <a:ext cx="5238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3000" y="4488400"/>
            <a:ext cx="52387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</a:t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0" y="8497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ПЕРВЫЙ СПОСОБ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950" y="1000650"/>
            <a:ext cx="5433692" cy="407527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5294750" y="1542050"/>
            <a:ext cx="3623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Измеряем величину температурного скачка напрямую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Минус этого метода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Ошибки из за тепловых потерь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0" y="8497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ВТОРОЙ</a:t>
            </a: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СПОСОБ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5294750" y="1542050"/>
            <a:ext cx="3623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Экстраполируем</a:t>
            </a:r>
            <a:r>
              <a:rPr lang="ru" sz="1600">
                <a:latin typeface="Roboto"/>
                <a:ea typeface="Roboto"/>
                <a:cs typeface="Roboto"/>
                <a:sym typeface="Roboto"/>
              </a:rPr>
              <a:t> величину температурного скачка в момент начала растяжения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Минус этого метода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Ошибки экстраполяции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950" y="1000667"/>
            <a:ext cx="5433700" cy="407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982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 </a:t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4900" y="497450"/>
            <a:ext cx="6324124" cy="47430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30"/>
          <p:cNvGraphicFramePr/>
          <p:nvPr/>
        </p:nvGraphicFramePr>
        <p:xfrm>
          <a:off x="5896500" y="1086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{5B328482-6470-4928-8933-8B26E630E311}</a:tableStyleId>
              </a:tblPr>
              <a:tblGrid>
                <a:gridCol w="910575"/>
                <a:gridCol w="910575"/>
                <a:gridCol w="910575"/>
              </a:tblGrid>
              <a:tr h="1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l</a:t>
                      </a:r>
                      <a:r>
                        <a:rPr lang="ru"/>
                        <a:t>, mm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Δ</a:t>
                      </a:r>
                      <a:r>
                        <a:rPr i="1" lang="ru"/>
                        <a:t>T</a:t>
                      </a:r>
                      <a:r>
                        <a:rPr lang="ru"/>
                        <a:t>, 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A</a:t>
                      </a:r>
                      <a:r>
                        <a:rPr lang="ru"/>
                        <a:t>, mJ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0.061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0.165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0.356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30"/>
          <p:cNvSpPr txBox="1"/>
          <p:nvPr/>
        </p:nvSpPr>
        <p:spPr>
          <a:xfrm>
            <a:off x="5896500" y="86850"/>
            <a:ext cx="27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Первый способ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982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 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5896500" y="86850"/>
            <a:ext cx="27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Первый способ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763" y="2209800"/>
            <a:ext cx="34004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355850" y="2356200"/>
            <a:ext cx="513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По наклону линейной аппроксимации находим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2214125"/>
            <a:ext cx="82221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Проверить эквивалентность статистического и термодинамического определения энтропии.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Исследовать термические эффекты при деформациях мягкой резины и получить её теплоемкость. 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982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 </a:t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5896500" y="86850"/>
            <a:ext cx="27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Второй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способ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50" y="853350"/>
            <a:ext cx="4290150" cy="4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800" y="864825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982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 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5896500" y="86850"/>
            <a:ext cx="27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Второй способ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50" y="853350"/>
            <a:ext cx="4290150" cy="4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800" y="864825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982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 </a:t>
            </a:r>
            <a:endParaRPr/>
          </a:p>
        </p:txBody>
      </p:sp>
      <p:sp>
        <p:nvSpPr>
          <p:cNvPr id="254" name="Google Shape;254;p34"/>
          <p:cNvSpPr txBox="1"/>
          <p:nvPr/>
        </p:nvSpPr>
        <p:spPr>
          <a:xfrm>
            <a:off x="5896500" y="86850"/>
            <a:ext cx="27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Второй способ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853350"/>
            <a:ext cx="4290150" cy="4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950" y="858900"/>
            <a:ext cx="4279050" cy="4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982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 </a:t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5896500" y="86850"/>
            <a:ext cx="27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Второй способ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270000" y="1229275"/>
            <a:ext cx="42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775" y="990000"/>
            <a:ext cx="1657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500" y="990000"/>
            <a:ext cx="16573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6863" y="1629475"/>
            <a:ext cx="34766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38" y="1629475"/>
            <a:ext cx="34766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150" y="2239700"/>
            <a:ext cx="27432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6875" y="2219325"/>
            <a:ext cx="27432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1150" y="2809175"/>
            <a:ext cx="30003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86875" y="2809175"/>
            <a:ext cx="30003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982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 </a:t>
            </a: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630000" y="990000"/>
            <a:ext cx="36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Первый способ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4914000" y="990000"/>
            <a:ext cx="363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Второй способ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00" y="1853550"/>
            <a:ext cx="34004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000" y="1853550"/>
            <a:ext cx="30670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982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Термический эффект </a:t>
            </a:r>
            <a:endParaRPr/>
          </a:p>
        </p:txBody>
      </p:sp>
      <p:sp>
        <p:nvSpPr>
          <p:cNvPr id="286" name="Google Shape;286;p37"/>
          <p:cNvSpPr txBox="1"/>
          <p:nvPr>
            <p:ph type="title"/>
          </p:nvPr>
        </p:nvSpPr>
        <p:spPr>
          <a:xfrm>
            <a:off x="59764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25" y="990000"/>
            <a:ext cx="29527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4809225" y="797100"/>
            <a:ext cx="351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Нагрев при растяжении свидетельствует об отрицательности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коэффициента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теплового расширения, из чего следует что при нагревании резина сжимается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50" y="1975550"/>
            <a:ext cx="3963200" cy="29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/>
        </p:nvSpPr>
        <p:spPr>
          <a:xfrm>
            <a:off x="4809225" y="2307575"/>
            <a:ext cx="351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Линейность графика скачка температуры от работы свидетельствует о применимости приближения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6350" y="3354275"/>
            <a:ext cx="15811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98250" y="16350"/>
            <a:ext cx="2731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297" name="Google Shape;297;p38"/>
          <p:cNvSpPr txBox="1"/>
          <p:nvPr/>
        </p:nvSpPr>
        <p:spPr>
          <a:xfrm>
            <a:off x="442100" y="905775"/>
            <a:ext cx="78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[1]. </a:t>
            </a:r>
            <a:r>
              <a:rPr lang="ru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Ulf W. Gedde &amp; Mikael S. Hedenqvist - Rubber Elasticity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400" y="782225"/>
            <a:ext cx="347117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Молекулярная природа упругости резины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4100" y="2730075"/>
            <a:ext cx="3999900" cy="1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При растяжении клубки полимерных молекул резины растягиваются, но тепловое движение пытается вернуть молекулы в начальное запутанное состояние, вследствии чего возникает упругая сила.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0" y="1804775"/>
            <a:ext cx="4389450" cy="31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Статистическая модель энтропии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32949"/>
            <a:ext cx="2942326" cy="30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71900" y="808725"/>
            <a:ext cx="83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Рассмотрим модель аффинной резины с постоянным объемом </a:t>
            </a: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251" y="2995250"/>
            <a:ext cx="21907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827975" y="1660575"/>
            <a:ext cx="496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Рассмотрим полимерную цепь между двумя сшивками. Статистическая связь состояния и энтропии имеет вид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Статистическая модель энтропии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63" y="879275"/>
            <a:ext cx="68103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3047700" y="2311075"/>
            <a:ext cx="292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i="1" lang="ru" sz="1300">
                <a:latin typeface="Roboto"/>
                <a:ea typeface="Roboto"/>
                <a:cs typeface="Roboto"/>
                <a:sym typeface="Roboto"/>
              </a:rPr>
              <a:t>центральная предельная теорема)</a:t>
            </a:r>
            <a:endParaRPr i="1"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75" y="3055950"/>
            <a:ext cx="18097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5" y="3484575"/>
            <a:ext cx="300037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3581613" y="3376763"/>
            <a:ext cx="862500" cy="2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3388" y="3123313"/>
            <a:ext cx="42100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Статистическая модель энтропии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01925" y="981250"/>
            <a:ext cx="328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Постоянство объема резины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200" y="1023475"/>
            <a:ext cx="16859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01925" y="1866900"/>
            <a:ext cx="365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Симметрия 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относительно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 оси X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200" y="1909125"/>
            <a:ext cx="1152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050" y="3015625"/>
            <a:ext cx="21431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3452234" y="3330200"/>
            <a:ext cx="1497300" cy="2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0975" y="3014825"/>
            <a:ext cx="32861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500975" y="4130050"/>
            <a:ext cx="30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–количество цепей в образце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Задача</a:t>
            </a:r>
            <a:endParaRPr sz="3000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Проверить на опыте пригодность полученной формулы для энтропии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Проверка осуществляется исследованием зависимости силы упругости от растяжения при постоянной температуре</a:t>
            </a:r>
            <a:endParaRPr sz="15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753" y="1465800"/>
            <a:ext cx="32861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403" y="3294950"/>
            <a:ext cx="18288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Термодинамика растяжения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312700" y="940113"/>
            <a:ext cx="27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Свободная энергия резины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800" y="1011613"/>
            <a:ext cx="18954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12700" y="1894663"/>
            <a:ext cx="22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Сила упругости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800" y="1661363"/>
            <a:ext cx="54578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312700" y="2997675"/>
            <a:ext cx="293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Модель идеальной резины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800" y="3021550"/>
            <a:ext cx="14763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12700" y="4095925"/>
            <a:ext cx="18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Формула для силы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5800" y="3867400"/>
            <a:ext cx="38957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