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mv" ContentType="video/x-ms-wmv"/>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31"/>
  </p:notesMasterIdLst>
  <p:handoutMasterIdLst>
    <p:handoutMasterId r:id="rId32"/>
  </p:handoutMasterIdLst>
  <p:sldIdLst>
    <p:sldId id="278" r:id="rId3"/>
    <p:sldId id="279" r:id="rId4"/>
    <p:sldId id="307" r:id="rId5"/>
    <p:sldId id="269" r:id="rId6"/>
    <p:sldId id="280" r:id="rId7"/>
    <p:sldId id="282" r:id="rId8"/>
    <p:sldId id="281" r:id="rId9"/>
    <p:sldId id="288" r:id="rId10"/>
    <p:sldId id="289" r:id="rId11"/>
    <p:sldId id="297" r:id="rId12"/>
    <p:sldId id="290" r:id="rId13"/>
    <p:sldId id="298" r:id="rId14"/>
    <p:sldId id="291" r:id="rId15"/>
    <p:sldId id="292" r:id="rId16"/>
    <p:sldId id="299" r:id="rId17"/>
    <p:sldId id="301" r:id="rId18"/>
    <p:sldId id="293" r:id="rId19"/>
    <p:sldId id="294" r:id="rId20"/>
    <p:sldId id="295" r:id="rId21"/>
    <p:sldId id="302" r:id="rId22"/>
    <p:sldId id="303" r:id="rId23"/>
    <p:sldId id="304" r:id="rId24"/>
    <p:sldId id="286" r:id="rId25"/>
    <p:sldId id="287" r:id="rId26"/>
    <p:sldId id="284" r:id="rId27"/>
    <p:sldId id="285" r:id="rId28"/>
    <p:sldId id="305" r:id="rId29"/>
    <p:sldId id="283" r:id="rId30"/>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7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DA"/>
    <a:srgbClr val="00D200"/>
    <a:srgbClr val="00FF00"/>
    <a:srgbClr val="00CC99"/>
    <a:srgbClr val="1E8C16"/>
    <a:srgbClr val="69881A"/>
    <a:srgbClr val="FFCC00"/>
    <a:srgbClr val="FF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09" autoAdjust="0"/>
    <p:restoredTop sz="94434" autoAdjust="0"/>
  </p:normalViewPr>
  <p:slideViewPr>
    <p:cSldViewPr snapToGrid="0">
      <p:cViewPr varScale="1">
        <p:scale>
          <a:sx n="75" d="100"/>
          <a:sy n="75" d="100"/>
        </p:scale>
        <p:origin x="918" y="60"/>
      </p:cViewPr>
      <p:guideLst>
        <p:guide orient="horz" pos="2160"/>
        <p:guide pos="2880"/>
        <p:guide pos="7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1E1A98-1FDC-4069-A549-108C524DA00B}" type="datetimeFigureOut">
              <a:rPr lang="en-US" smtClean="0"/>
              <a:pPr/>
              <a:t>12/2/2017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C77194-D090-47CB-A252-F02355B118C3}" type="slidenum">
              <a:rPr lang="en-US" smtClean="0"/>
              <a:pPr/>
              <a:t>‹Nº›</a:t>
            </a:fld>
            <a:endParaRPr lang="en-US" dirty="0"/>
          </a:p>
        </p:txBody>
      </p:sp>
    </p:spTree>
    <p:extLst>
      <p:ext uri="{BB962C8B-B14F-4D97-AF65-F5344CB8AC3E}">
        <p14:creationId xmlns:p14="http://schemas.microsoft.com/office/powerpoint/2010/main" val="405829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F48AF-06F8-4945-9F42-661BBF80F64A}" type="datetimeFigureOut">
              <a:rPr lang="en-US" smtClean="0"/>
              <a:pPr/>
              <a:t>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C13A5-511F-4D4F-B778-6AB878583413}" type="slidenum">
              <a:rPr lang="en-US" smtClean="0"/>
              <a:pPr/>
              <a:t>‹Nº›</a:t>
            </a:fld>
            <a:endParaRPr lang="en-US"/>
          </a:p>
        </p:txBody>
      </p:sp>
    </p:spTree>
    <p:extLst>
      <p:ext uri="{BB962C8B-B14F-4D97-AF65-F5344CB8AC3E}">
        <p14:creationId xmlns:p14="http://schemas.microsoft.com/office/powerpoint/2010/main" val="1295427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pPr marL="0" algn="l" defTabSz="914400">
              <a:buNone/>
            </a:pPr>
            <a:r>
              <a:rPr lang="es-ES_tradnl" sz="1200" b="1" i="0" noProof="1" smtClean="0">
                <a:solidFill>
                  <a:schemeClr val="tx1"/>
                </a:solidFill>
                <a:latin typeface="Calibri"/>
                <a:ea typeface="+mn-ea"/>
                <a:cs typeface="+mn-cs"/>
              </a:rPr>
              <a:t>Movimiento</a:t>
            </a:r>
          </a:p>
          <a:p>
            <a:pPr marL="0" algn="l" defTabSz="914400">
              <a:buNone/>
            </a:pPr>
            <a:r>
              <a:rPr lang="es-ES_tradnl" sz="1200" b="0" i="0" noProof="1" smtClean="0">
                <a:solidFill>
                  <a:schemeClr val="tx1"/>
                </a:solidFill>
                <a:latin typeface="Calibri"/>
                <a:ea typeface="+mn-ea"/>
                <a:cs typeface="+mn-cs"/>
              </a:rPr>
              <a:t>(Básico)</a:t>
            </a:r>
          </a:p>
          <a:p>
            <a:pPr marL="0" algn="l" defTabSz="914400">
              <a:buNone/>
            </a:pPr>
            <a:endParaRPr lang="es-ES_tradnl" noProof="1" smtClean="0"/>
          </a:p>
          <a:p>
            <a:pPr marL="0" marR="0" indent="0" algn="l" defTabSz="914400">
              <a:lnSpc>
                <a:spcPct val="100000"/>
              </a:lnSpc>
              <a:spcBef>
                <a:spcPts val="0"/>
              </a:spcBef>
              <a:spcAft>
                <a:spcPts val="0"/>
              </a:spcAft>
              <a:buNone/>
            </a:pPr>
            <a:r>
              <a:rPr lang="es-ES_tradnl" sz="1200" b="1" i="0" u="none" strike="noStrike" cap="none" spc="0" baseline="0" noProof="1" smtClean="0">
                <a:solidFill>
                  <a:schemeClr val="tx1"/>
                </a:solidFill>
                <a:effectLst/>
                <a:latin typeface="Calibri"/>
                <a:ea typeface="+mn-ea"/>
                <a:cs typeface="+mn-cs"/>
              </a:rPr>
              <a:t>Nota:</a:t>
            </a:r>
            <a:r>
              <a:rPr lang="es-ES_tradnl" sz="1200" b="1" i="0" u="none" strike="noStrike" cap="none" spc="0" baseline="0" noProof="1" smtClean="0">
                <a:solidFill>
                  <a:schemeClr val="tx1"/>
                </a:solidFill>
                <a:latin typeface="Calibri"/>
                <a:ea typeface="+mn-ea"/>
                <a:cs typeface="+mn-cs"/>
              </a:rPr>
              <a:t> </a:t>
            </a:r>
            <a:r>
              <a:rPr lang="es-ES_tradnl" sz="1200" b="0" i="0" u="none" strike="noStrike" cap="none" spc="0" baseline="0" noProof="1" smtClean="0">
                <a:solidFill>
                  <a:schemeClr val="tx1"/>
                </a:solidFill>
                <a:effectLst/>
                <a:latin typeface="Calibri"/>
                <a:ea typeface="+mn-ea"/>
                <a:cs typeface="+mn-cs"/>
              </a:rPr>
              <a:t>esta plantilla de vídeo está optimizada para Microsoft PowerPoint 2010.</a:t>
            </a:r>
          </a:p>
          <a:p>
            <a:pPr marL="685800" marR="0" lvl="1" indent="-228600" algn="l" defTabSz="914400">
              <a:lnSpc>
                <a:spcPct val="100000"/>
              </a:lnSpc>
              <a:spcBef>
                <a:spcPts val="0"/>
              </a:spcBef>
              <a:spcAft>
                <a:spcPts val="0"/>
              </a:spcAft>
              <a:buClr>
                <a:schemeClr val="tx1"/>
              </a:buClr>
              <a:buFont typeface="Arial"/>
              <a:buChar char="•"/>
            </a:pPr>
            <a:r>
              <a:rPr lang="es-ES_tradnl" sz="1200" b="0" i="0" u="none" strike="noStrike" cap="none" spc="0" baseline="0" noProof="1" smtClean="0">
                <a:solidFill>
                  <a:schemeClr val="tx1"/>
                </a:solidFill>
                <a:effectLst/>
                <a:latin typeface="Calibri"/>
                <a:ea typeface="+mn-ea"/>
                <a:cs typeface="+mn-cs"/>
              </a:rPr>
              <a:t>En PowerPoint 2007, los elementos de vídeo se reproducirán, pero el contenido que se superponga a las barras de vídeo aparecerá cubierto por el vídeo en el modo de presentación.</a:t>
            </a:r>
          </a:p>
          <a:p>
            <a:pPr marL="685800" marR="0" lvl="1" indent="-228600" algn="l" defTabSz="914400">
              <a:lnSpc>
                <a:spcPct val="100000"/>
              </a:lnSpc>
              <a:spcBef>
                <a:spcPts val="0"/>
              </a:spcBef>
              <a:spcAft>
                <a:spcPts val="0"/>
              </a:spcAft>
              <a:buClr>
                <a:schemeClr val="tx1"/>
              </a:buClr>
              <a:buFont typeface="Arial"/>
              <a:buChar char="•"/>
            </a:pPr>
            <a:r>
              <a:rPr lang="es-ES_tradnl" sz="1200" b="0" i="0" u="none" strike="noStrike" cap="none" spc="0" baseline="0" noProof="1" smtClean="0">
                <a:solidFill>
                  <a:schemeClr val="tx1"/>
                </a:solidFill>
                <a:effectLst/>
                <a:latin typeface="Calibri"/>
                <a:ea typeface="+mn-ea"/>
                <a:cs typeface="+mn-cs"/>
              </a:rPr>
              <a:t>En PowerPoint 2003, el vídeo no se reproducirá, pero el marco de póster de los vídeos se conservará como imágenes estáticas.</a:t>
            </a:r>
            <a:r>
              <a:rPr lang="es-ES_tradnl" sz="1200" b="0" i="0" u="none" strike="noStrike" cap="none" spc="0" baseline="0" noProof="1" smtClean="0">
                <a:solidFill>
                  <a:schemeClr val="tx1"/>
                </a:solidFill>
                <a:latin typeface="Calibri"/>
                <a:ea typeface="+mn-ea"/>
                <a:cs typeface="+mn-cs"/>
              </a:rPr>
              <a:t> </a:t>
            </a:r>
            <a:r>
              <a:rPr lang="es-ES_tradnl" sz="1200" b="0" i="0" noProof="1" smtClean="0">
                <a:solidFill>
                  <a:schemeClr val="tx1"/>
                </a:solidFill>
                <a:effectLst/>
                <a:latin typeface="Calibri"/>
                <a:ea typeface="+mn-ea"/>
                <a:cs typeface="+mn-cs"/>
              </a:rPr>
              <a:t/>
            </a:r>
            <a:br>
              <a:rPr lang="es-ES_tradnl" sz="1200" b="0" i="0" noProof="1" smtClean="0">
                <a:solidFill>
                  <a:schemeClr val="tx1"/>
                </a:solidFill>
                <a:effectLst/>
                <a:latin typeface="Calibri"/>
                <a:ea typeface="+mn-ea"/>
                <a:cs typeface="+mn-cs"/>
              </a:rPr>
            </a:br>
            <a:endParaRPr lang="es-ES_tradnl" sz="1200" b="0" i="0" noProof="1" smtClean="0">
              <a:solidFill>
                <a:schemeClr val="tx1"/>
              </a:solidFill>
              <a:effectLst/>
              <a:latin typeface="Calibri"/>
              <a:ea typeface="+mn-ea"/>
              <a:cs typeface="+mn-cs"/>
            </a:endParaRPr>
          </a:p>
          <a:p>
            <a:pPr marL="228600" indent="-228600" algn="l" defTabSz="914400">
              <a:buFont typeface="Calibri"/>
              <a:buAutoNum type="arabicPeriod"/>
            </a:pPr>
            <a:r>
              <a:rPr lang="es-ES_tradnl" sz="1200" b="0" i="0" baseline="0" noProof="1" smtClean="0">
                <a:solidFill>
                  <a:schemeClr val="tx1"/>
                </a:solidFill>
                <a:latin typeface="Calibri"/>
                <a:ea typeface="+mn-ea"/>
                <a:cs typeface="+mn-cs"/>
              </a:rPr>
              <a:t>El v</a:t>
            </a:r>
            <a:r>
              <a:rPr lang="es-ES_tradnl" sz="1200" b="0" i="0" noProof="1" smtClean="0">
                <a:solidFill>
                  <a:schemeClr val="tx1"/>
                </a:solidFill>
                <a:latin typeface="Calibri"/>
                <a:ea typeface="+mn-ea"/>
                <a:cs typeface="+mn-cs"/>
              </a:rPr>
              <a:t>ídeo:</a:t>
            </a:r>
          </a:p>
          <a:p>
            <a:pPr marL="685800" lvl="1" indent="-228600" algn="l" defTabSz="914400">
              <a:buFont typeface="Calibri"/>
              <a:buAutoNum type="arabicPeriod"/>
            </a:pPr>
            <a:r>
              <a:rPr lang="es-ES_tradnl" sz="1200" b="0" i="0" baseline="0" noProof="1" smtClean="0">
                <a:solidFill>
                  <a:schemeClr val="tx1"/>
                </a:solidFill>
                <a:latin typeface="Calibri"/>
                <a:ea typeface="+mn-ea"/>
                <a:cs typeface="+mn-cs"/>
              </a:rPr>
              <a:t>Se reproduce automáticamente tras cada transición de diapositiva.</a:t>
            </a:r>
          </a:p>
          <a:p>
            <a:pPr marL="685800" marR="0" lvl="1" indent="-228600" algn="l" defTabSz="914400">
              <a:lnSpc>
                <a:spcPct val="100000"/>
              </a:lnSpc>
              <a:spcBef>
                <a:spcPts val="0"/>
              </a:spcBef>
              <a:spcAft>
                <a:spcPts val="0"/>
              </a:spcAft>
              <a:buFont typeface="Calibri"/>
              <a:buAutoNum type="arabicPeriod"/>
            </a:pPr>
            <a:r>
              <a:rPr lang="es-ES_tradnl" sz="1200" b="0" i="0" baseline="0" noProof="1" smtClean="0">
                <a:solidFill>
                  <a:schemeClr val="tx1"/>
                </a:solidFill>
                <a:latin typeface="Calibri"/>
                <a:ea typeface="+mn-ea"/>
                <a:cs typeface="+mn-cs"/>
              </a:rPr>
              <a:t>Tiene una duración de 15 segundos.</a:t>
            </a:r>
          </a:p>
          <a:p>
            <a:pPr marL="685800" lvl="1" indent="-228600" algn="l" defTabSz="914400">
              <a:buFont typeface="Calibri"/>
              <a:buAutoNum type="arabicPeriod"/>
            </a:pPr>
            <a:r>
              <a:rPr lang="es-ES_tradnl" sz="1200" b="0" i="0" baseline="0" noProof="1" smtClean="0">
                <a:solidFill>
                  <a:schemeClr val="tx1"/>
                </a:solidFill>
                <a:latin typeface="Calibri"/>
                <a:ea typeface="+mn-ea"/>
                <a:cs typeface="+mn-cs"/>
              </a:rPr>
              <a:t>Entra en bucle para una reproducción infinita.</a:t>
            </a:r>
            <a:br>
              <a:rPr lang="es-ES_tradnl" sz="1200" b="0" i="0" baseline="0" noProof="1" smtClean="0">
                <a:solidFill>
                  <a:schemeClr val="tx1"/>
                </a:solidFill>
                <a:latin typeface="Calibri"/>
                <a:ea typeface="+mn-ea"/>
                <a:cs typeface="+mn-cs"/>
              </a:rPr>
            </a:br>
            <a:endParaRPr lang="es-ES_tradnl" sz="1200" b="0" i="0" baseline="0" noProof="1" smtClean="0">
              <a:solidFill>
                <a:schemeClr val="tx1"/>
              </a:solidFill>
              <a:latin typeface="Calibri"/>
              <a:ea typeface="+mn-ea"/>
              <a:cs typeface="+mn-cs"/>
            </a:endParaRPr>
          </a:p>
          <a:p>
            <a:pPr marL="228600" indent="-228600" algn="l" defTabSz="914400">
              <a:buFont typeface="Calibri"/>
              <a:buAutoNum type="arabicPeriod"/>
            </a:pPr>
            <a:r>
              <a:rPr lang="es-ES_tradnl" sz="1200" b="0" i="0" baseline="0" noProof="1" smtClean="0">
                <a:solidFill>
                  <a:schemeClr val="tx1"/>
                </a:solidFill>
                <a:latin typeface="Calibri"/>
                <a:ea typeface="+mn-ea"/>
                <a:cs typeface="+mn-cs"/>
              </a:rPr>
              <a:t>Para agregar diapositivas o modificar el diseño:</a:t>
            </a:r>
          </a:p>
          <a:p>
            <a:pPr marL="685800" lvl="1" indent="-228600" algn="l" defTabSz="914400">
              <a:buFont typeface="Calibri"/>
              <a:buAutoNum type="arabicPeriod"/>
            </a:pPr>
            <a:r>
              <a:rPr lang="es-ES_tradnl" sz="1200" b="0" i="0" baseline="0" noProof="1" smtClean="0">
                <a:solidFill>
                  <a:schemeClr val="tx1"/>
                </a:solidFill>
                <a:latin typeface="Calibri"/>
                <a:ea typeface="+mn-ea"/>
                <a:cs typeface="+mn-cs"/>
              </a:rPr>
              <a:t>Para agregar una nueva diapositiva, </a:t>
            </a:r>
            <a:r>
              <a:rPr lang="es-ES_tradnl" sz="1200" b="0" i="0" baseline="0" noProof="1" smtClean="0">
                <a:solidFill>
                  <a:schemeClr val="tx1"/>
                </a:solidFill>
                <a:effectLst/>
                <a:latin typeface="Calibri"/>
                <a:ea typeface="+mn-ea"/>
                <a:cs typeface="+mn-cs"/>
              </a:rPr>
              <a:t>e</a:t>
            </a:r>
            <a:r>
              <a:rPr lang="es-ES_tradnl" sz="1200" b="0" i="0" noProof="1" smtClean="0">
                <a:solidFill>
                  <a:schemeClr val="tx1"/>
                </a:solidFill>
                <a:latin typeface="Calibri"/>
                <a:ea typeface="+mn-ea"/>
                <a:cs typeface="+mn-cs"/>
              </a:rPr>
              <a:t>n la ficha </a:t>
            </a:r>
            <a:r>
              <a:rPr lang="es-ES_tradnl" sz="1200" b="1" i="0" noProof="1" smtClean="0">
                <a:solidFill>
                  <a:schemeClr val="tx1"/>
                </a:solidFill>
                <a:effectLst/>
                <a:latin typeface="Calibri"/>
                <a:ea typeface="+mn-ea"/>
                <a:cs typeface="+mn-cs"/>
              </a:rPr>
              <a:t>Inicio</a:t>
            </a:r>
            <a:r>
              <a:rPr lang="es-ES_tradnl" sz="1200" b="0" i="0" noProof="1" smtClean="0">
                <a:solidFill>
                  <a:schemeClr val="tx1"/>
                </a:solidFill>
                <a:latin typeface="Calibri"/>
                <a:ea typeface="+mn-ea"/>
                <a:cs typeface="+mn-cs"/>
              </a:rPr>
              <a:t>, en el grupo </a:t>
            </a:r>
            <a:r>
              <a:rPr lang="es-ES_tradnl" sz="1200" b="1" i="0" noProof="1" smtClean="0">
                <a:solidFill>
                  <a:schemeClr val="tx1"/>
                </a:solidFill>
                <a:effectLst/>
                <a:latin typeface="Calibri"/>
                <a:ea typeface="+mn-ea"/>
                <a:cs typeface="+mn-cs"/>
              </a:rPr>
              <a:t>Diapositivas</a:t>
            </a:r>
            <a:r>
              <a:rPr lang="es-ES_tradnl" sz="1200" b="0" i="0" noProof="1" smtClean="0">
                <a:solidFill>
                  <a:schemeClr val="tx1"/>
                </a:solidFill>
                <a:latin typeface="Calibri"/>
                <a:ea typeface="+mn-ea"/>
                <a:cs typeface="+mn-cs"/>
              </a:rPr>
              <a:t>, haga clic en la flecha situada debajo de </a:t>
            </a:r>
            <a:r>
              <a:rPr lang="es-ES_tradnl" sz="1200" b="1" i="0" noProof="1" smtClean="0">
                <a:solidFill>
                  <a:schemeClr val="tx1"/>
                </a:solidFill>
                <a:effectLst/>
                <a:latin typeface="Calibri"/>
                <a:ea typeface="+mn-ea"/>
                <a:cs typeface="+mn-cs"/>
              </a:rPr>
              <a:t>Nueva diapositiva</a:t>
            </a:r>
            <a:r>
              <a:rPr lang="es-ES_tradnl" sz="1200" b="0" i="0" noProof="1" smtClean="0">
                <a:solidFill>
                  <a:schemeClr val="tx1"/>
                </a:solidFill>
                <a:latin typeface="Calibri"/>
                <a:ea typeface="+mn-ea"/>
                <a:cs typeface="+mn-cs"/>
              </a:rPr>
              <a:t> y, a continuación, en </a:t>
            </a:r>
            <a:r>
              <a:rPr lang="es-ES_tradnl" sz="1200" b="1" i="0" noProof="1" smtClean="0">
                <a:solidFill>
                  <a:schemeClr val="tx1"/>
                </a:solidFill>
                <a:effectLst/>
                <a:latin typeface="Calibri"/>
                <a:ea typeface="+mn-ea"/>
                <a:cs typeface="+mn-cs"/>
              </a:rPr>
              <a:t>Tema de fondo en movimiento</a:t>
            </a:r>
            <a:r>
              <a:rPr lang="es-ES_tradnl" sz="1200" b="0" i="0" noProof="1" smtClean="0">
                <a:solidFill>
                  <a:schemeClr val="tx1"/>
                </a:solidFill>
                <a:latin typeface="Calibri"/>
                <a:ea typeface="+mn-ea"/>
                <a:cs typeface="+mn-cs"/>
              </a:rPr>
              <a:t> seleccione el</a:t>
            </a:r>
            <a:r>
              <a:rPr lang="es-ES_tradnl" sz="1200" b="0" i="0" baseline="0" noProof="1" smtClean="0">
                <a:solidFill>
                  <a:schemeClr val="tx1"/>
                </a:solidFill>
                <a:effectLst/>
                <a:latin typeface="Calibri"/>
                <a:ea typeface="+mn-ea"/>
                <a:cs typeface="+mn-cs"/>
              </a:rPr>
              <a:t> diseño</a:t>
            </a:r>
            <a:r>
              <a:rPr lang="es-ES_tradnl" sz="1200" b="0" i="0" noProof="1" smtClean="0">
                <a:solidFill>
                  <a:schemeClr val="tx1"/>
                </a:solidFill>
                <a:latin typeface="Calibri"/>
                <a:ea typeface="+mn-ea"/>
                <a:cs typeface="+mn-cs"/>
              </a:rPr>
              <a:t> deseado.</a:t>
            </a:r>
          </a:p>
          <a:p>
            <a:pPr marL="685800" lvl="1" indent="-228600" algn="l" defTabSz="914400">
              <a:buFont typeface="Calibri"/>
              <a:buAutoNum type="arabicPeriod"/>
            </a:pPr>
            <a:r>
              <a:rPr lang="es-ES_tradnl" sz="1200" b="0" i="0" baseline="0" noProof="1" smtClean="0">
                <a:solidFill>
                  <a:schemeClr val="tx1"/>
                </a:solidFill>
                <a:effectLst/>
                <a:latin typeface="Calibri"/>
                <a:ea typeface="+mn-ea"/>
                <a:cs typeface="+mn-cs"/>
              </a:rPr>
              <a:t>Para modificar el diseño de una diapositiva existente, e</a:t>
            </a:r>
            <a:r>
              <a:rPr lang="es-ES_tradnl" sz="1200" b="0" i="0" noProof="1" smtClean="0">
                <a:solidFill>
                  <a:schemeClr val="tx1"/>
                </a:solidFill>
                <a:effectLst/>
                <a:latin typeface="Calibri"/>
                <a:ea typeface="+mn-ea"/>
                <a:cs typeface="+mn-cs"/>
              </a:rPr>
              <a:t>n la ficha </a:t>
            </a:r>
            <a:r>
              <a:rPr lang="es-ES_tradnl" sz="1200" b="1" i="0" noProof="1" smtClean="0">
                <a:solidFill>
                  <a:schemeClr val="tx1"/>
                </a:solidFill>
                <a:effectLst/>
                <a:latin typeface="Calibri"/>
                <a:ea typeface="+mn-ea"/>
                <a:cs typeface="+mn-cs"/>
              </a:rPr>
              <a:t>Inicio</a:t>
            </a:r>
            <a:r>
              <a:rPr lang="es-ES_tradnl" sz="1200" b="0" i="0" noProof="1" smtClean="0">
                <a:solidFill>
                  <a:schemeClr val="tx1"/>
                </a:solidFill>
                <a:effectLst/>
                <a:latin typeface="Calibri"/>
                <a:ea typeface="+mn-ea"/>
                <a:cs typeface="+mn-cs"/>
              </a:rPr>
              <a:t>, en el grupo </a:t>
            </a:r>
            <a:r>
              <a:rPr lang="es-ES_tradnl" sz="1200" b="1" i="0" noProof="1" smtClean="0">
                <a:solidFill>
                  <a:schemeClr val="tx1"/>
                </a:solidFill>
                <a:effectLst/>
                <a:latin typeface="Calibri"/>
                <a:ea typeface="+mn-ea"/>
                <a:cs typeface="+mn-cs"/>
              </a:rPr>
              <a:t>Diapositivas</a:t>
            </a:r>
            <a:r>
              <a:rPr lang="es-ES_tradnl" sz="1200" b="0" i="0" noProof="1" smtClean="0">
                <a:solidFill>
                  <a:schemeClr val="tx1"/>
                </a:solidFill>
                <a:effectLst/>
                <a:latin typeface="Calibri"/>
                <a:ea typeface="+mn-ea"/>
                <a:cs typeface="+mn-cs"/>
              </a:rPr>
              <a:t>, haga clic en </a:t>
            </a:r>
            <a:r>
              <a:rPr lang="es-ES_tradnl" sz="1200" b="1" i="0" noProof="1" smtClean="0">
                <a:solidFill>
                  <a:schemeClr val="tx1"/>
                </a:solidFill>
                <a:effectLst/>
                <a:latin typeface="Calibri"/>
                <a:ea typeface="+mn-ea"/>
                <a:cs typeface="+mn-cs"/>
              </a:rPr>
              <a:t>Diseño</a:t>
            </a:r>
            <a:r>
              <a:rPr lang="es-ES_tradnl" sz="1200" b="0" i="0" noProof="1" smtClean="0">
                <a:solidFill>
                  <a:schemeClr val="tx1"/>
                </a:solidFill>
                <a:effectLst/>
                <a:latin typeface="Calibri"/>
                <a:ea typeface="+mn-ea"/>
                <a:cs typeface="+mn-cs"/>
              </a:rPr>
              <a:t> y, a continuación, seleccione el</a:t>
            </a:r>
            <a:r>
              <a:rPr lang="es-ES_tradnl" sz="1200" b="0" i="0" baseline="0" noProof="1" smtClean="0">
                <a:solidFill>
                  <a:schemeClr val="tx1"/>
                </a:solidFill>
                <a:effectLst/>
                <a:latin typeface="Calibri"/>
                <a:ea typeface="+mn-ea"/>
                <a:cs typeface="+mn-cs"/>
              </a:rPr>
              <a:t> diseño</a:t>
            </a:r>
            <a:r>
              <a:rPr lang="es-ES_tradnl" sz="1200" b="0" i="0" noProof="1" smtClean="0">
                <a:solidFill>
                  <a:schemeClr val="tx1"/>
                </a:solidFill>
                <a:effectLst/>
                <a:latin typeface="Calibri"/>
                <a:ea typeface="+mn-ea"/>
                <a:cs typeface="+mn-cs"/>
              </a:rPr>
              <a:t> deseado.</a:t>
            </a:r>
            <a:br>
              <a:rPr lang="es-ES_tradnl" sz="1200" b="0" i="0" noProof="1" smtClean="0">
                <a:solidFill>
                  <a:schemeClr val="tx1"/>
                </a:solidFill>
                <a:effectLst/>
                <a:latin typeface="Calibri"/>
                <a:ea typeface="+mn-ea"/>
                <a:cs typeface="+mn-cs"/>
              </a:rPr>
            </a:br>
            <a:endParaRPr lang="es-ES_tradnl" sz="1200" b="0" i="0" noProof="1" smtClean="0">
              <a:solidFill>
                <a:schemeClr val="tx1"/>
              </a:solidFill>
              <a:effectLst/>
              <a:latin typeface="Calibri"/>
              <a:ea typeface="+mn-ea"/>
              <a:cs typeface="+mn-cs"/>
            </a:endParaRPr>
          </a:p>
          <a:p>
            <a:pPr marL="228600" indent="-228600" algn="l" defTabSz="914400">
              <a:buFont typeface="Calibri"/>
              <a:buAutoNum type="arabicPeriod"/>
            </a:pPr>
            <a:r>
              <a:rPr lang="es-ES_tradnl" sz="1200" b="0" i="0" baseline="0" noProof="1" smtClean="0">
                <a:solidFill>
                  <a:schemeClr val="tx1"/>
                </a:solidFill>
                <a:effectLst/>
                <a:latin typeface="Calibri"/>
                <a:ea typeface="+mn-ea"/>
                <a:cs typeface="+mn-cs"/>
              </a:rPr>
              <a:t>Otros elementos animados:</a:t>
            </a:r>
          </a:p>
          <a:p>
            <a:pPr marL="685800" lvl="1" indent="-228600" algn="l" defTabSz="914400">
              <a:buClr>
                <a:schemeClr val="tx1"/>
              </a:buClr>
              <a:buFont typeface="Arial"/>
              <a:buChar char="•"/>
            </a:pPr>
            <a:r>
              <a:rPr lang="es-ES_tradnl" sz="1200" b="0" i="0" baseline="0" noProof="1" smtClean="0">
                <a:solidFill>
                  <a:schemeClr val="tx1"/>
                </a:solidFill>
                <a:effectLst/>
                <a:latin typeface="Calibri"/>
                <a:ea typeface="+mn-ea"/>
                <a:cs typeface="+mn-cs"/>
              </a:rPr>
              <a:t>Los elementos animados que inserte se iniciarán después de la transición de la diapositiva y tras iniciar el vídeo de fondo.</a:t>
            </a:r>
          </a:p>
          <a:p>
            <a:pPr marL="228600" indent="-228600" algn="l" defTabSz="914400">
              <a:buFont typeface="Calibri"/>
              <a:buAutoNum type="arabicPeriod"/>
            </a:pPr>
            <a:endParaRPr lang="es-ES_tradnl" noProof="1" smtClean="0"/>
          </a:p>
          <a:p>
            <a:pPr marL="0" algn="l" defTabSz="914400">
              <a:buNone/>
            </a:pPr>
            <a:endParaRPr lang="es-ES_tradnl" noProof="1" smtClean="0"/>
          </a:p>
        </p:txBody>
      </p:sp>
      <p:sp>
        <p:nvSpPr>
          <p:cNvPr id="4" name="Slide Number Placeholder 3"/>
          <p:cNvSpPr>
            <a:spLocks noGrp="1"/>
          </p:cNvSpPr>
          <p:nvPr>
            <p:ph type="sldNum" sz="quarter" idx="10"/>
          </p:nvPr>
        </p:nvSpPr>
        <p:spPr/>
        <p:txBody>
          <a:bodyPr/>
          <a:lstStyle/>
          <a:p>
            <a:pPr algn="r" defTabSz="914400">
              <a:buNone/>
            </a:pPr>
            <a:fld id="{649C13A5-511F-4D4F-B778-6AB878583413}"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9248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userDrawn="1"/>
        </p:nvSpPr>
        <p:spPr>
          <a:xfrm>
            <a:off x="188119" y="1894284"/>
            <a:ext cx="8955881" cy="3256992"/>
          </a:xfrm>
          <a:prstGeom prst="rect">
            <a:avLst/>
          </a:prstGeom>
          <a:ln>
            <a:noFill/>
          </a:ln>
          <a:effectLst>
            <a:outerShdw blurRad="190500" dist="63500" dir="1560000" sx="102000" sy="102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2" name="Title 1"/>
          <p:cNvSpPr>
            <a:spLocks noGrp="1"/>
          </p:cNvSpPr>
          <p:nvPr>
            <p:ph type="ctrTitle"/>
          </p:nvPr>
        </p:nvSpPr>
        <p:spPr>
          <a:xfrm>
            <a:off x="1483745" y="1753294"/>
            <a:ext cx="7582198" cy="1927753"/>
          </a:xfrm>
        </p:spPr>
        <p:txBody>
          <a:bodyPr lIns="0" tIns="0" rIns="0" bIns="0" anchor="b"/>
          <a:lstStyle>
            <a:lvl1pPr algn="ctr">
              <a:defRPr b="1"/>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483745" y="3721252"/>
            <a:ext cx="7582198" cy="1377404"/>
          </a:xfrm>
        </p:spPr>
        <p:txBody>
          <a:bodyPr lIns="0" tIns="0" rIns="0" bIns="0"/>
          <a:lstStyle>
            <a:lvl1pPr marL="0" indent="0" algn="ctr">
              <a:buNone/>
              <a:defRPr>
                <a:solidFill>
                  <a:schemeClr val="bg1">
                    <a:lumMod val="9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5" name="Footer Placeholder 4"/>
          <p:cNvSpPr>
            <a:spLocks noGrp="1"/>
          </p:cNvSpPr>
          <p:nvPr>
            <p:ph type="ftr" sz="quarter" idx="11"/>
          </p:nvPr>
        </p:nvSpPr>
        <p:spPr/>
        <p:txBody>
          <a:bodyPr/>
          <a:lstStyle>
            <a:lvl1pPr>
              <a:defRPr sz="675"/>
            </a:lvl1pPr>
          </a:lstStyle>
          <a:p>
            <a:endParaRPr lang="en-US"/>
          </a:p>
        </p:txBody>
      </p:sp>
      <p:sp>
        <p:nvSpPr>
          <p:cNvPr id="6" name="Slide Number Placeholder 5"/>
          <p:cNvSpPr>
            <a:spLocks noGrp="1"/>
          </p:cNvSpPr>
          <p:nvPr>
            <p:ph type="sldNum" sz="quarter" idx="12"/>
          </p:nvPr>
        </p:nvSpPr>
        <p:spPr/>
        <p:txBody>
          <a:bodyPr/>
          <a:lstStyle>
            <a:lvl1pPr>
              <a:defRPr sz="675"/>
            </a:lvl1pPr>
          </a:lstStyle>
          <a:p>
            <a:fld id="{08A7F96F-1D34-4AD8-A324-DDD9B7126D3B}" type="slidenum">
              <a:rPr lang="en-US" smtClean="0"/>
              <a:pPr/>
              <a:t>‹Nº›</a:t>
            </a:fld>
            <a:endParaRPr lang="en-US"/>
          </a:p>
        </p:txBody>
      </p:sp>
      <p:sp>
        <p:nvSpPr>
          <p:cNvPr id="9" name="Hexagon 9"/>
          <p:cNvSpPr/>
          <p:nvPr userDrawn="1"/>
        </p:nvSpPr>
        <p:spPr>
          <a:xfrm rot="16200000">
            <a:off x="-918482" y="2799526"/>
            <a:ext cx="3260786" cy="1440148"/>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8 h 798091"/>
              <a:gd name="connsiteX1" fmla="*/ 1514046 w 1583473"/>
              <a:gd name="connsiteY1" fmla="*/ 19245 h 798091"/>
              <a:gd name="connsiteX2" fmla="*/ 1583473 w 1583473"/>
              <a:gd name="connsiteY2" fmla="*/ 123442 h 798091"/>
              <a:gd name="connsiteX3" fmla="*/ 1246149 w 1583473"/>
              <a:gd name="connsiteY3" fmla="*/ 798091 h 798091"/>
              <a:gd name="connsiteX4" fmla="*/ 337325 w 1583473"/>
              <a:gd name="connsiteY4" fmla="*/ 798091 h 798091"/>
              <a:gd name="connsiteX5" fmla="*/ 0 w 1583473"/>
              <a:gd name="connsiteY5" fmla="*/ 123442 h 798091"/>
              <a:gd name="connsiteX6" fmla="*/ 68425 w 1583473"/>
              <a:gd name="connsiteY6" fmla="*/ 8 h 798091"/>
              <a:gd name="connsiteX0" fmla="*/ 70887 w 1583473"/>
              <a:gd name="connsiteY0" fmla="*/ 11 h 781426"/>
              <a:gd name="connsiteX1" fmla="*/ 1514046 w 1583473"/>
              <a:gd name="connsiteY1" fmla="*/ 2580 h 781426"/>
              <a:gd name="connsiteX2" fmla="*/ 1583473 w 1583473"/>
              <a:gd name="connsiteY2" fmla="*/ 106777 h 781426"/>
              <a:gd name="connsiteX3" fmla="*/ 1246149 w 1583473"/>
              <a:gd name="connsiteY3" fmla="*/ 781426 h 781426"/>
              <a:gd name="connsiteX4" fmla="*/ 337325 w 1583473"/>
              <a:gd name="connsiteY4" fmla="*/ 781426 h 781426"/>
              <a:gd name="connsiteX5" fmla="*/ 0 w 1583473"/>
              <a:gd name="connsiteY5" fmla="*/ 106777 h 781426"/>
              <a:gd name="connsiteX6" fmla="*/ 70887 w 1583473"/>
              <a:gd name="connsiteY6" fmla="*/ 11 h 781426"/>
              <a:gd name="connsiteX0" fmla="*/ 56108 w 1583473"/>
              <a:gd name="connsiteY0" fmla="*/ 11 h 781426"/>
              <a:gd name="connsiteX1" fmla="*/ 1514046 w 1583473"/>
              <a:gd name="connsiteY1" fmla="*/ 2580 h 781426"/>
              <a:gd name="connsiteX2" fmla="*/ 1583473 w 1583473"/>
              <a:gd name="connsiteY2" fmla="*/ 106777 h 781426"/>
              <a:gd name="connsiteX3" fmla="*/ 1246149 w 1583473"/>
              <a:gd name="connsiteY3" fmla="*/ 781426 h 781426"/>
              <a:gd name="connsiteX4" fmla="*/ 337325 w 1583473"/>
              <a:gd name="connsiteY4" fmla="*/ 781426 h 781426"/>
              <a:gd name="connsiteX5" fmla="*/ 0 w 1583473"/>
              <a:gd name="connsiteY5" fmla="*/ 106777 h 781426"/>
              <a:gd name="connsiteX6" fmla="*/ 56108 w 1583473"/>
              <a:gd name="connsiteY6" fmla="*/ 11 h 78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781426">
                <a:moveTo>
                  <a:pt x="56108" y="11"/>
                </a:moveTo>
                <a:lnTo>
                  <a:pt x="1514046" y="2580"/>
                </a:lnTo>
                <a:cubicBezTo>
                  <a:pt x="1557920" y="63471"/>
                  <a:pt x="1538137" y="40783"/>
                  <a:pt x="1583473" y="106777"/>
                </a:cubicBezTo>
                <a:lnTo>
                  <a:pt x="1246149" y="781426"/>
                </a:lnTo>
                <a:lnTo>
                  <a:pt x="337325" y="781426"/>
                </a:lnTo>
                <a:lnTo>
                  <a:pt x="0" y="106777"/>
                </a:lnTo>
                <a:cubicBezTo>
                  <a:pt x="25734" y="62458"/>
                  <a:pt x="54185" y="-914"/>
                  <a:pt x="56108" y="11"/>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4" name="Date Placeholder 3"/>
          <p:cNvSpPr>
            <a:spLocks noGrp="1"/>
          </p:cNvSpPr>
          <p:nvPr>
            <p:ph type="dt" sz="half" idx="10"/>
          </p:nvPr>
        </p:nvSpPr>
        <p:spPr/>
        <p:txBody>
          <a:bodyPr/>
          <a:lstStyle>
            <a:lvl1pPr>
              <a:defRPr sz="675"/>
            </a:lvl1pPr>
          </a:lstStyle>
          <a:p>
            <a:fld id="{ACF4D067-4ADC-4E44-A8E1-EC6D134DA828}" type="datetimeFigureOut">
              <a:rPr lang="en-US" smtClean="0"/>
              <a:pPr/>
              <a:t>12/2/2017</a:t>
            </a:fld>
            <a:endParaRPr lang="en-US"/>
          </a:p>
        </p:txBody>
      </p:sp>
    </p:spTree>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F4D067-4ADC-4E44-A8E1-EC6D134DA828}"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7F96F-1D34-4AD8-A324-DDD9B7126D3B}" type="slidenum">
              <a:rPr lang="en-US" smtClean="0"/>
              <a:pPr/>
              <a:t>‹Nº›</a:t>
            </a:fld>
            <a:endParaRPr lang="en-US"/>
          </a:p>
        </p:txBody>
      </p:sp>
      <p:sp>
        <p:nvSpPr>
          <p:cNvPr id="9" name="Rectangle 8"/>
          <p:cNvSpPr/>
          <p:nvPr userDrawn="1"/>
        </p:nvSpPr>
        <p:spPr>
          <a:xfrm>
            <a:off x="102394"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10" name="Hexagon 9"/>
          <p:cNvSpPr/>
          <p:nvPr userDrawn="1"/>
        </p:nvSpPr>
        <p:spPr>
          <a:xfrm rot="16200000">
            <a:off x="-344873" y="336612"/>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3" name="Content Placeholder 2"/>
          <p:cNvSpPr>
            <a:spLocks noGrp="1"/>
          </p:cNvSpPr>
          <p:nvPr>
            <p:ph idx="1"/>
          </p:nvPr>
        </p:nvSpPr>
        <p:spPr>
          <a:xfrm>
            <a:off x="301084" y="1613142"/>
            <a:ext cx="8664497" cy="4943777"/>
          </a:xfrm>
        </p:spPr>
        <p:txBody>
          <a:bodyPr/>
          <a:lstStyle>
            <a:lvl1pPr marL="257175" indent="-257175">
              <a:buFontTx/>
              <a:buBlip>
                <a:blip r:embed="rId2"/>
              </a:buBlip>
              <a:defRPr/>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Title Placeholder 1"/>
          <p:cNvSpPr>
            <a:spLocks noGrp="1"/>
          </p:cNvSpPr>
          <p:nvPr>
            <p:ph type="title"/>
          </p:nvPr>
        </p:nvSpPr>
        <p:spPr>
          <a:xfrm>
            <a:off x="759126" y="163128"/>
            <a:ext cx="8239909" cy="1143000"/>
          </a:xfrm>
          <a:prstGeom prst="rect">
            <a:avLst/>
          </a:prstGeom>
        </p:spPr>
        <p:txBody>
          <a:bodyPr vert="horz" lIns="91440" tIns="45720" rIns="91440" bIns="45720" rtlCol="0" anchor="ctr">
            <a:normAutofit/>
          </a:bodyPr>
          <a:lstStyle>
            <a:lvl1pPr>
              <a:defRPr sz="3000"/>
            </a:lvl1pPr>
          </a:lstStyle>
          <a:p>
            <a:r>
              <a:rPr lang="es-ES" smtClean="0"/>
              <a:t>Haga clic para modificar el estilo de título del patrón</a:t>
            </a:r>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userDrawn="1"/>
        </p:nvSpPr>
        <p:spPr>
          <a:xfrm>
            <a:off x="0" y="3623310"/>
            <a:ext cx="9144000" cy="2140198"/>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2" name="Title 1"/>
          <p:cNvSpPr>
            <a:spLocks noGrp="1"/>
          </p:cNvSpPr>
          <p:nvPr>
            <p:ph type="title"/>
          </p:nvPr>
        </p:nvSpPr>
        <p:spPr>
          <a:xfrm>
            <a:off x="1756205" y="4406902"/>
            <a:ext cx="6837363" cy="1362075"/>
          </a:xfrm>
        </p:spPr>
        <p:txBody>
          <a:bodyPr anchor="t"/>
          <a:lstStyle>
            <a:lvl1pPr algn="l">
              <a:defRPr sz="30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6205" y="3579543"/>
            <a:ext cx="6837363" cy="827359"/>
          </a:xfrm>
        </p:spPr>
        <p:txBody>
          <a:bodyPr anchor="b"/>
          <a:lstStyle>
            <a:lvl1pPr marL="0" indent="0">
              <a:buNone/>
              <a:defRPr sz="1500">
                <a:solidFill>
                  <a:schemeClr val="bg1">
                    <a:lumMod val="9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CF4D067-4ADC-4E44-A8E1-EC6D134DA828}"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7F96F-1D34-4AD8-A324-DDD9B7126D3B}" type="slidenum">
              <a:rPr lang="en-US" smtClean="0"/>
              <a:pPr/>
              <a:t>‹Nº›</a:t>
            </a:fld>
            <a:endParaRPr lang="en-US"/>
          </a:p>
        </p:txBody>
      </p:sp>
      <p:sp>
        <p:nvSpPr>
          <p:cNvPr id="9" name="Hexagon 9"/>
          <p:cNvSpPr/>
          <p:nvPr userDrawn="1"/>
        </p:nvSpPr>
        <p:spPr>
          <a:xfrm rot="16200000">
            <a:off x="-1051350" y="3854276"/>
            <a:ext cx="3739658" cy="1669909"/>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8 h 798091"/>
              <a:gd name="connsiteX1" fmla="*/ 1514046 w 1583473"/>
              <a:gd name="connsiteY1" fmla="*/ 19245 h 798091"/>
              <a:gd name="connsiteX2" fmla="*/ 1583473 w 1583473"/>
              <a:gd name="connsiteY2" fmla="*/ 123442 h 798091"/>
              <a:gd name="connsiteX3" fmla="*/ 1246149 w 1583473"/>
              <a:gd name="connsiteY3" fmla="*/ 798091 h 798091"/>
              <a:gd name="connsiteX4" fmla="*/ 337325 w 1583473"/>
              <a:gd name="connsiteY4" fmla="*/ 798091 h 798091"/>
              <a:gd name="connsiteX5" fmla="*/ 0 w 1583473"/>
              <a:gd name="connsiteY5" fmla="*/ 123442 h 798091"/>
              <a:gd name="connsiteX6" fmla="*/ 68425 w 1583473"/>
              <a:gd name="connsiteY6" fmla="*/ 8 h 798091"/>
              <a:gd name="connsiteX0" fmla="*/ 70887 w 1583473"/>
              <a:gd name="connsiteY0" fmla="*/ 11 h 781426"/>
              <a:gd name="connsiteX1" fmla="*/ 1514046 w 1583473"/>
              <a:gd name="connsiteY1" fmla="*/ 2580 h 781426"/>
              <a:gd name="connsiteX2" fmla="*/ 1583473 w 1583473"/>
              <a:gd name="connsiteY2" fmla="*/ 106777 h 781426"/>
              <a:gd name="connsiteX3" fmla="*/ 1246149 w 1583473"/>
              <a:gd name="connsiteY3" fmla="*/ 781426 h 781426"/>
              <a:gd name="connsiteX4" fmla="*/ 337325 w 1583473"/>
              <a:gd name="connsiteY4" fmla="*/ 781426 h 781426"/>
              <a:gd name="connsiteX5" fmla="*/ 0 w 1583473"/>
              <a:gd name="connsiteY5" fmla="*/ 106777 h 781426"/>
              <a:gd name="connsiteX6" fmla="*/ 70887 w 1583473"/>
              <a:gd name="connsiteY6" fmla="*/ 11 h 781426"/>
              <a:gd name="connsiteX0" fmla="*/ 56108 w 1583473"/>
              <a:gd name="connsiteY0" fmla="*/ 11 h 781426"/>
              <a:gd name="connsiteX1" fmla="*/ 1514046 w 1583473"/>
              <a:gd name="connsiteY1" fmla="*/ 2580 h 781426"/>
              <a:gd name="connsiteX2" fmla="*/ 1583473 w 1583473"/>
              <a:gd name="connsiteY2" fmla="*/ 106777 h 781426"/>
              <a:gd name="connsiteX3" fmla="*/ 1246149 w 1583473"/>
              <a:gd name="connsiteY3" fmla="*/ 781426 h 781426"/>
              <a:gd name="connsiteX4" fmla="*/ 337325 w 1583473"/>
              <a:gd name="connsiteY4" fmla="*/ 781426 h 781426"/>
              <a:gd name="connsiteX5" fmla="*/ 0 w 1583473"/>
              <a:gd name="connsiteY5" fmla="*/ 106777 h 781426"/>
              <a:gd name="connsiteX6" fmla="*/ 56108 w 1583473"/>
              <a:gd name="connsiteY6" fmla="*/ 11 h 78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781426">
                <a:moveTo>
                  <a:pt x="56108" y="11"/>
                </a:moveTo>
                <a:lnTo>
                  <a:pt x="1514046" y="2580"/>
                </a:lnTo>
                <a:cubicBezTo>
                  <a:pt x="1557920" y="63471"/>
                  <a:pt x="1538137" y="40783"/>
                  <a:pt x="1583473" y="106777"/>
                </a:cubicBezTo>
                <a:lnTo>
                  <a:pt x="1246149" y="781426"/>
                </a:lnTo>
                <a:lnTo>
                  <a:pt x="337325" y="781426"/>
                </a:lnTo>
                <a:lnTo>
                  <a:pt x="0" y="106777"/>
                </a:lnTo>
                <a:cubicBezTo>
                  <a:pt x="25734" y="62458"/>
                  <a:pt x="54185" y="-914"/>
                  <a:pt x="56108" y="11"/>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dirty="0" err="1" smtClean="0">
              <a:solidFill>
                <a:schemeClr val="tx1"/>
              </a:solidFill>
            </a:endParaRPr>
          </a:p>
        </p:txBody>
      </p:sp>
    </p:spTree>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Rectangle 9"/>
          <p:cNvSpPr/>
          <p:nvPr userDrawn="1"/>
        </p:nvSpPr>
        <p:spPr>
          <a:xfrm>
            <a:off x="102394"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3" name="Content Placeholder 2"/>
          <p:cNvSpPr>
            <a:spLocks noGrp="1"/>
          </p:cNvSpPr>
          <p:nvPr>
            <p:ph sz="half" idx="1"/>
          </p:nvPr>
        </p:nvSpPr>
        <p:spPr>
          <a:xfrm>
            <a:off x="457200" y="1600200"/>
            <a:ext cx="4038600" cy="482749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82749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ACF4D067-4ADC-4E44-A8E1-EC6D134DA828}" type="datetimeFigureOut">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7F96F-1D34-4AD8-A324-DDD9B7126D3B}" type="slidenum">
              <a:rPr lang="en-US" smtClean="0"/>
              <a:pPr/>
              <a:t>‹Nº›</a:t>
            </a:fld>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11" name="Hexagon 9"/>
          <p:cNvSpPr/>
          <p:nvPr userDrawn="1"/>
        </p:nvSpPr>
        <p:spPr>
          <a:xfrm rot="16200000">
            <a:off x="-344873" y="336612"/>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dirty="0" err="1" smtClean="0">
              <a:solidFill>
                <a:schemeClr val="tx1"/>
              </a:solidFill>
            </a:endParaRPr>
          </a:p>
        </p:txBody>
      </p:sp>
    </p:spTree>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2" name="Rectangle 11"/>
          <p:cNvSpPr/>
          <p:nvPr userDrawn="1"/>
        </p:nvSpPr>
        <p:spPr>
          <a:xfrm>
            <a:off x="102394"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6"/>
            <a:ext cx="4040188" cy="425281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6"/>
            <a:ext cx="4041775" cy="425281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CF4D067-4ADC-4E44-A8E1-EC6D134DA828}" type="datetimeFigureOut">
              <a:rPr lang="en-US" smtClean="0"/>
              <a:pPr/>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7F96F-1D34-4AD8-A324-DDD9B7126D3B}" type="slidenum">
              <a:rPr lang="en-US" smtClean="0"/>
              <a:pPr/>
              <a:t>‹Nº›</a:t>
            </a:fld>
            <a:endParaRPr lang="en-US"/>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13" name="Hexagon 9"/>
          <p:cNvSpPr/>
          <p:nvPr userDrawn="1"/>
        </p:nvSpPr>
        <p:spPr>
          <a:xfrm rot="16200000">
            <a:off x="-344873" y="336612"/>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dirty="0" err="1" smtClean="0">
              <a:solidFill>
                <a:schemeClr val="tx1"/>
              </a:solidFill>
            </a:endParaRPr>
          </a:p>
        </p:txBody>
      </p:sp>
    </p:spTree>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8" name="Rectangle 7"/>
          <p:cNvSpPr/>
          <p:nvPr userDrawn="1"/>
        </p:nvSpPr>
        <p:spPr>
          <a:xfrm>
            <a:off x="102394" y="1"/>
            <a:ext cx="9041607" cy="1349298"/>
          </a:xfrm>
          <a:prstGeom prst="rect">
            <a:avLst/>
          </a:prstGeom>
          <a:ln>
            <a:noFill/>
          </a:ln>
          <a:effectLst>
            <a:outerShdw blurRad="101600" dist="63500" dir="36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
        <p:nvSpPr>
          <p:cNvPr id="3" name="Date Placeholder 2"/>
          <p:cNvSpPr>
            <a:spLocks noGrp="1"/>
          </p:cNvSpPr>
          <p:nvPr>
            <p:ph type="dt" sz="half" idx="10"/>
          </p:nvPr>
        </p:nvSpPr>
        <p:spPr/>
        <p:txBody>
          <a:bodyPr/>
          <a:lstStyle/>
          <a:p>
            <a:fld id="{ACF4D067-4ADC-4E44-A8E1-EC6D134DA828}" type="datetimeFigureOut">
              <a:rPr lang="en-US" smtClean="0"/>
              <a:pPr/>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7F96F-1D34-4AD8-A324-DDD9B7126D3B}" type="slidenum">
              <a:rPr lang="en-US" smtClean="0"/>
              <a:pPr/>
              <a:t>‹Nº›</a:t>
            </a:fld>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Hexagon 9"/>
          <p:cNvSpPr/>
          <p:nvPr userDrawn="1"/>
        </p:nvSpPr>
        <p:spPr>
          <a:xfrm rot="16200000">
            <a:off x="-344873" y="336612"/>
            <a:ext cx="1345725" cy="672494"/>
          </a:xfrm>
          <a:custGeom>
            <a:avLst/>
            <a:gdLst>
              <a:gd name="connsiteX0" fmla="*/ 0 w 1583473"/>
              <a:gd name="connsiteY0" fmla="*/ 674649 h 1349298"/>
              <a:gd name="connsiteX1" fmla="*/ 337325 w 1583473"/>
              <a:gd name="connsiteY1" fmla="*/ 0 h 1349298"/>
              <a:gd name="connsiteX2" fmla="*/ 1246149 w 1583473"/>
              <a:gd name="connsiteY2" fmla="*/ 0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246149 w 1583473"/>
              <a:gd name="connsiteY1" fmla="*/ 0 h 1349298"/>
              <a:gd name="connsiteX2" fmla="*/ 1467202 w 1583473"/>
              <a:gd name="connsiteY2" fmla="*/ 448091 h 1349298"/>
              <a:gd name="connsiteX3" fmla="*/ 1583473 w 1583473"/>
              <a:gd name="connsiteY3" fmla="*/ 674649 h 1349298"/>
              <a:gd name="connsiteX4" fmla="*/ 1246149 w 1583473"/>
              <a:gd name="connsiteY4" fmla="*/ 1349298 h 1349298"/>
              <a:gd name="connsiteX5" fmla="*/ 337325 w 1583473"/>
              <a:gd name="connsiteY5" fmla="*/ 1349298 h 1349298"/>
              <a:gd name="connsiteX6" fmla="*/ 0 w 1583473"/>
              <a:gd name="connsiteY6" fmla="*/ 674649 h 1349298"/>
              <a:gd name="connsiteX7" fmla="*/ 77202 w 1583473"/>
              <a:gd name="connsiteY7" fmla="*/ 541691 h 1349298"/>
              <a:gd name="connsiteX8" fmla="*/ 337325 w 1583473"/>
              <a:gd name="connsiteY8" fmla="*/ 0 h 1349298"/>
              <a:gd name="connsiteX0" fmla="*/ 337325 w 1583473"/>
              <a:gd name="connsiteY0" fmla="*/ 0 h 1349298"/>
              <a:gd name="connsiteX1" fmla="*/ 1467202 w 1583473"/>
              <a:gd name="connsiteY1" fmla="*/ 448091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80366 w 1583473"/>
              <a:gd name="connsiteY1" fmla="*/ 540960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337325 w 1583473"/>
              <a:gd name="connsiteY0" fmla="*/ 0 h 1349298"/>
              <a:gd name="connsiteX1" fmla="*/ 1495724 w 1583473"/>
              <a:gd name="connsiteY1" fmla="*/ 552866 h 1349298"/>
              <a:gd name="connsiteX2" fmla="*/ 1583473 w 1583473"/>
              <a:gd name="connsiteY2" fmla="*/ 674649 h 1349298"/>
              <a:gd name="connsiteX3" fmla="*/ 1246149 w 1583473"/>
              <a:gd name="connsiteY3" fmla="*/ 1349298 h 1349298"/>
              <a:gd name="connsiteX4" fmla="*/ 337325 w 1583473"/>
              <a:gd name="connsiteY4" fmla="*/ 1349298 h 1349298"/>
              <a:gd name="connsiteX5" fmla="*/ 0 w 1583473"/>
              <a:gd name="connsiteY5" fmla="*/ 674649 h 1349298"/>
              <a:gd name="connsiteX6" fmla="*/ 77202 w 1583473"/>
              <a:gd name="connsiteY6" fmla="*/ 541691 h 1349298"/>
              <a:gd name="connsiteX7" fmla="*/ 337325 w 1583473"/>
              <a:gd name="connsiteY7" fmla="*/ 0 h 1349298"/>
              <a:gd name="connsiteX0" fmla="*/ 77202 w 1583473"/>
              <a:gd name="connsiteY0" fmla="*/ 11234 h 818841"/>
              <a:gd name="connsiteX1" fmla="*/ 1495724 w 1583473"/>
              <a:gd name="connsiteY1" fmla="*/ 22409 h 818841"/>
              <a:gd name="connsiteX2" fmla="*/ 1583473 w 1583473"/>
              <a:gd name="connsiteY2" fmla="*/ 144192 h 818841"/>
              <a:gd name="connsiteX3" fmla="*/ 1246149 w 1583473"/>
              <a:gd name="connsiteY3" fmla="*/ 818841 h 818841"/>
              <a:gd name="connsiteX4" fmla="*/ 337325 w 1583473"/>
              <a:gd name="connsiteY4" fmla="*/ 818841 h 818841"/>
              <a:gd name="connsiteX5" fmla="*/ 0 w 1583473"/>
              <a:gd name="connsiteY5" fmla="*/ 144192 h 818841"/>
              <a:gd name="connsiteX6" fmla="*/ 77202 w 1583473"/>
              <a:gd name="connsiteY6" fmla="*/ 11234 h 818841"/>
              <a:gd name="connsiteX0" fmla="*/ 77202 w 1583473"/>
              <a:gd name="connsiteY0" fmla="*/ 13990 h 821597"/>
              <a:gd name="connsiteX1" fmla="*/ 1495724 w 1583473"/>
              <a:gd name="connsiteY1" fmla="*/ 18021 h 821597"/>
              <a:gd name="connsiteX2" fmla="*/ 1583473 w 1583473"/>
              <a:gd name="connsiteY2" fmla="*/ 146948 h 821597"/>
              <a:gd name="connsiteX3" fmla="*/ 1246149 w 1583473"/>
              <a:gd name="connsiteY3" fmla="*/ 821597 h 821597"/>
              <a:gd name="connsiteX4" fmla="*/ 337325 w 1583473"/>
              <a:gd name="connsiteY4" fmla="*/ 821597 h 821597"/>
              <a:gd name="connsiteX5" fmla="*/ 0 w 1583473"/>
              <a:gd name="connsiteY5" fmla="*/ 146948 h 821597"/>
              <a:gd name="connsiteX6" fmla="*/ 77202 w 1583473"/>
              <a:gd name="connsiteY6" fmla="*/ 13990 h 821597"/>
              <a:gd name="connsiteX0" fmla="*/ 77202 w 1583473"/>
              <a:gd name="connsiteY0" fmla="*/ 7184 h 814791"/>
              <a:gd name="connsiteX1" fmla="*/ 1495724 w 1583473"/>
              <a:gd name="connsiteY1" fmla="*/ 11215 h 814791"/>
              <a:gd name="connsiteX2" fmla="*/ 1583473 w 1583473"/>
              <a:gd name="connsiteY2" fmla="*/ 140142 h 814791"/>
              <a:gd name="connsiteX3" fmla="*/ 1246149 w 1583473"/>
              <a:gd name="connsiteY3" fmla="*/ 814791 h 814791"/>
              <a:gd name="connsiteX4" fmla="*/ 337325 w 1583473"/>
              <a:gd name="connsiteY4" fmla="*/ 814791 h 814791"/>
              <a:gd name="connsiteX5" fmla="*/ 0 w 1583473"/>
              <a:gd name="connsiteY5" fmla="*/ 140142 h 814791"/>
              <a:gd name="connsiteX6" fmla="*/ 77202 w 1583473"/>
              <a:gd name="connsiteY6" fmla="*/ 7184 h 814791"/>
              <a:gd name="connsiteX0" fmla="*/ 77202 w 1583473"/>
              <a:gd name="connsiteY0" fmla="*/ 9572 h 817179"/>
              <a:gd name="connsiteX1" fmla="*/ 1495724 w 1583473"/>
              <a:gd name="connsiteY1" fmla="*/ 13603 h 817179"/>
              <a:gd name="connsiteX2" fmla="*/ 1583473 w 1583473"/>
              <a:gd name="connsiteY2" fmla="*/ 142530 h 817179"/>
              <a:gd name="connsiteX3" fmla="*/ 1246149 w 1583473"/>
              <a:gd name="connsiteY3" fmla="*/ 817179 h 817179"/>
              <a:gd name="connsiteX4" fmla="*/ 337325 w 1583473"/>
              <a:gd name="connsiteY4" fmla="*/ 817179 h 817179"/>
              <a:gd name="connsiteX5" fmla="*/ 0 w 1583473"/>
              <a:gd name="connsiteY5" fmla="*/ 142530 h 817179"/>
              <a:gd name="connsiteX6" fmla="*/ 77202 w 1583473"/>
              <a:gd name="connsiteY6" fmla="*/ 9572 h 817179"/>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8920 h 816527"/>
              <a:gd name="connsiteX1" fmla="*/ 1495724 w 1583473"/>
              <a:gd name="connsiteY1" fmla="*/ 15456 h 816527"/>
              <a:gd name="connsiteX2" fmla="*/ 1583473 w 1583473"/>
              <a:gd name="connsiteY2" fmla="*/ 141878 h 816527"/>
              <a:gd name="connsiteX3" fmla="*/ 1246149 w 1583473"/>
              <a:gd name="connsiteY3" fmla="*/ 816527 h 816527"/>
              <a:gd name="connsiteX4" fmla="*/ 337325 w 1583473"/>
              <a:gd name="connsiteY4" fmla="*/ 816527 h 816527"/>
              <a:gd name="connsiteX5" fmla="*/ 0 w 1583473"/>
              <a:gd name="connsiteY5" fmla="*/ 141878 h 816527"/>
              <a:gd name="connsiteX6" fmla="*/ 77202 w 1583473"/>
              <a:gd name="connsiteY6" fmla="*/ 8920 h 816527"/>
              <a:gd name="connsiteX0" fmla="*/ 77202 w 1583473"/>
              <a:gd name="connsiteY0" fmla="*/ 11036 h 818643"/>
              <a:gd name="connsiteX1" fmla="*/ 1491337 w 1583473"/>
              <a:gd name="connsiteY1" fmla="*/ 10428 h 818643"/>
              <a:gd name="connsiteX2" fmla="*/ 1583473 w 1583473"/>
              <a:gd name="connsiteY2" fmla="*/ 143994 h 818643"/>
              <a:gd name="connsiteX3" fmla="*/ 1246149 w 1583473"/>
              <a:gd name="connsiteY3" fmla="*/ 818643 h 818643"/>
              <a:gd name="connsiteX4" fmla="*/ 337325 w 1583473"/>
              <a:gd name="connsiteY4" fmla="*/ 818643 h 818643"/>
              <a:gd name="connsiteX5" fmla="*/ 0 w 1583473"/>
              <a:gd name="connsiteY5" fmla="*/ 143994 h 818643"/>
              <a:gd name="connsiteX6" fmla="*/ 77202 w 1583473"/>
              <a:gd name="connsiteY6" fmla="*/ 11036 h 818643"/>
              <a:gd name="connsiteX0" fmla="*/ 77202 w 1583473"/>
              <a:gd name="connsiteY0" fmla="*/ 4519 h 812126"/>
              <a:gd name="connsiteX1" fmla="*/ 1491337 w 1583473"/>
              <a:gd name="connsiteY1" fmla="*/ 3911 h 812126"/>
              <a:gd name="connsiteX2" fmla="*/ 1583473 w 1583473"/>
              <a:gd name="connsiteY2" fmla="*/ 137477 h 812126"/>
              <a:gd name="connsiteX3" fmla="*/ 1246149 w 1583473"/>
              <a:gd name="connsiteY3" fmla="*/ 812126 h 812126"/>
              <a:gd name="connsiteX4" fmla="*/ 337325 w 1583473"/>
              <a:gd name="connsiteY4" fmla="*/ 812126 h 812126"/>
              <a:gd name="connsiteX5" fmla="*/ 0 w 1583473"/>
              <a:gd name="connsiteY5" fmla="*/ 137477 h 812126"/>
              <a:gd name="connsiteX6" fmla="*/ 77202 w 1583473"/>
              <a:gd name="connsiteY6" fmla="*/ 4519 h 812126"/>
              <a:gd name="connsiteX0" fmla="*/ 79394 w 1583473"/>
              <a:gd name="connsiteY0" fmla="*/ 7751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79394 w 1583473"/>
              <a:gd name="connsiteY6" fmla="*/ 7751 h 808215"/>
              <a:gd name="connsiteX0" fmla="*/ 68425 w 1583473"/>
              <a:gd name="connsiteY0" fmla="*/ 10132 h 808215"/>
              <a:gd name="connsiteX1" fmla="*/ 1491337 w 1583473"/>
              <a:gd name="connsiteY1" fmla="*/ 0 h 808215"/>
              <a:gd name="connsiteX2" fmla="*/ 1583473 w 1583473"/>
              <a:gd name="connsiteY2" fmla="*/ 133566 h 808215"/>
              <a:gd name="connsiteX3" fmla="*/ 1246149 w 1583473"/>
              <a:gd name="connsiteY3" fmla="*/ 808215 h 808215"/>
              <a:gd name="connsiteX4" fmla="*/ 337325 w 1583473"/>
              <a:gd name="connsiteY4" fmla="*/ 808215 h 808215"/>
              <a:gd name="connsiteX5" fmla="*/ 0 w 1583473"/>
              <a:gd name="connsiteY5" fmla="*/ 133566 h 808215"/>
              <a:gd name="connsiteX6" fmla="*/ 68425 w 1583473"/>
              <a:gd name="connsiteY6" fmla="*/ 10132 h 808215"/>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5 w 1583473"/>
              <a:gd name="connsiteY0" fmla="*/ 2988 h 801071"/>
              <a:gd name="connsiteX1" fmla="*/ 1486950 w 1583473"/>
              <a:gd name="connsiteY1" fmla="*/ 0 h 801071"/>
              <a:gd name="connsiteX2" fmla="*/ 1583473 w 1583473"/>
              <a:gd name="connsiteY2" fmla="*/ 126422 h 801071"/>
              <a:gd name="connsiteX3" fmla="*/ 1246149 w 1583473"/>
              <a:gd name="connsiteY3" fmla="*/ 801071 h 801071"/>
              <a:gd name="connsiteX4" fmla="*/ 337325 w 1583473"/>
              <a:gd name="connsiteY4" fmla="*/ 801071 h 801071"/>
              <a:gd name="connsiteX5" fmla="*/ 0 w 1583473"/>
              <a:gd name="connsiteY5" fmla="*/ 126422 h 801071"/>
              <a:gd name="connsiteX6" fmla="*/ 68425 w 1583473"/>
              <a:gd name="connsiteY6" fmla="*/ 2988 h 801071"/>
              <a:gd name="connsiteX0" fmla="*/ 68423 w 1583473"/>
              <a:gd name="connsiteY0" fmla="*/ 7 h 807485"/>
              <a:gd name="connsiteX1" fmla="*/ 1486950 w 1583473"/>
              <a:gd name="connsiteY1" fmla="*/ 6414 h 807485"/>
              <a:gd name="connsiteX2" fmla="*/ 1583473 w 1583473"/>
              <a:gd name="connsiteY2" fmla="*/ 132836 h 807485"/>
              <a:gd name="connsiteX3" fmla="*/ 1246149 w 1583473"/>
              <a:gd name="connsiteY3" fmla="*/ 807485 h 807485"/>
              <a:gd name="connsiteX4" fmla="*/ 337325 w 1583473"/>
              <a:gd name="connsiteY4" fmla="*/ 807485 h 807485"/>
              <a:gd name="connsiteX5" fmla="*/ 0 w 1583473"/>
              <a:gd name="connsiteY5" fmla="*/ 132836 h 807485"/>
              <a:gd name="connsiteX6" fmla="*/ 68423 w 1583473"/>
              <a:gd name="connsiteY6" fmla="*/ 7 h 8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473" h="807485">
                <a:moveTo>
                  <a:pt x="68423" y="7"/>
                </a:moveTo>
                <a:lnTo>
                  <a:pt x="1486950" y="6414"/>
                </a:lnTo>
                <a:cubicBezTo>
                  <a:pt x="1530824" y="67305"/>
                  <a:pt x="1538137" y="66842"/>
                  <a:pt x="1583473" y="132836"/>
                </a:cubicBezTo>
                <a:lnTo>
                  <a:pt x="1246149" y="807485"/>
                </a:lnTo>
                <a:lnTo>
                  <a:pt x="337325" y="807485"/>
                </a:lnTo>
                <a:lnTo>
                  <a:pt x="0" y="132836"/>
                </a:lnTo>
                <a:cubicBezTo>
                  <a:pt x="25734" y="88517"/>
                  <a:pt x="66500" y="-918"/>
                  <a:pt x="68423" y="7"/>
                </a:cubicBezTo>
                <a:close/>
              </a:path>
            </a:pathLst>
          </a:custGeom>
          <a:gradFill>
            <a:gsLst>
              <a:gs pos="0">
                <a:schemeClr val="bg2">
                  <a:lumMod val="25000"/>
                </a:schemeClr>
              </a:gs>
              <a:gs pos="80000">
                <a:schemeClr val="accent3">
                  <a:shade val="93000"/>
                  <a:satMod val="130000"/>
                </a:schemeClr>
              </a:gs>
              <a:gs pos="100000">
                <a:schemeClr val="accent3">
                  <a:shade val="94000"/>
                  <a:satMod val="135000"/>
                </a:schemeClr>
              </a:gs>
            </a:gsLst>
            <a:lin ang="8400000" scaled="0"/>
          </a:gradFill>
          <a:ln/>
          <a:scene3d>
            <a:camera prst="orthographicFront"/>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dirty="0" err="1" smtClean="0">
              <a:solidFill>
                <a:schemeClr val="tx1"/>
              </a:solidFill>
            </a:endParaRPr>
          </a:p>
        </p:txBody>
      </p:sp>
    </p:spTree>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1" y="540674"/>
            <a:ext cx="3008313" cy="1162050"/>
          </a:xfrm>
        </p:spPr>
        <p:txBody>
          <a:bodyPr anchor="b"/>
          <a:lstStyle>
            <a:lvl1pPr algn="l">
              <a:defRPr sz="15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54067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457201" y="1702726"/>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CF4D067-4ADC-4E44-A8E1-EC6D134DA828}" type="datetimeFigureOut">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7F96F-1D34-4AD8-A324-DDD9B7126D3B}" type="slidenum">
              <a:rPr lang="en-US" smtClean="0"/>
              <a:pPr/>
              <a:t>‹Nº›</a:t>
            </a:fld>
            <a:endParaRPr lang="en-US"/>
          </a:p>
        </p:txBody>
      </p:sp>
      <p:sp>
        <p:nvSpPr>
          <p:cNvPr id="8" name="Rectangle 7"/>
          <p:cNvSpPr/>
          <p:nvPr userDrawn="1"/>
        </p:nvSpPr>
        <p:spPr>
          <a:xfrm>
            <a:off x="0" y="3"/>
            <a:ext cx="9144000" cy="23417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Tree>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2110"/>
            <a:ext cx="5486400" cy="566738"/>
          </a:xfrm>
        </p:spPr>
        <p:txBody>
          <a:bodyPr anchor="b"/>
          <a:lstStyle>
            <a:lvl1pPr algn="l">
              <a:defRPr sz="1500"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792288" y="72428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547884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CF4D067-4ADC-4E44-A8E1-EC6D134DA828}" type="datetimeFigureOut">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7F96F-1D34-4AD8-A324-DDD9B7126D3B}" type="slidenum">
              <a:rPr lang="en-US" smtClean="0"/>
              <a:pPr/>
              <a:t>‹Nº›</a:t>
            </a:fld>
            <a:endParaRPr lang="en-US"/>
          </a:p>
        </p:txBody>
      </p:sp>
      <p:sp>
        <p:nvSpPr>
          <p:cNvPr id="9" name="Rectangle 8"/>
          <p:cNvSpPr/>
          <p:nvPr userDrawn="1"/>
        </p:nvSpPr>
        <p:spPr>
          <a:xfrm>
            <a:off x="0" y="3"/>
            <a:ext cx="9144000" cy="23417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err="1" smtClean="0">
              <a:solidFill>
                <a:schemeClr val="tx1"/>
              </a:solidFill>
            </a:endParaRPr>
          </a:p>
        </p:txBody>
      </p:sp>
    </p:spTree>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ideo" Target="../media/media1.wmv"/><Relationship Id="rId5" Type="http://schemas.openxmlformats.org/officeDocument/2006/relationships/slideLayout" Target="../slideLayouts/slideLayout5.xml"/><Relationship Id="rId10" Type="http://schemas.microsoft.com/office/2007/relationships/media" Target="../media/media1.wmv"/><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exagon BG.wmv">
            <a:hlinkClick r:id=""/>
          </p:cNvPr>
          <p:cNvPicPr>
            <a:picLocks noChangeAspect="1"/>
          </p:cNvPicPr>
          <p:nvPr>
            <a:videoFile r:link="rId11"/>
            <p:extLst>
              <p:ext uri="{DAA4B4D4-6D71-4841-9C94-3DE7FCFB9230}">
                <p14:media xmlns:p14="http://schemas.microsoft.com/office/powerpoint/2010/main" r:embed="rId10"/>
              </p:ext>
            </p:extLst>
          </p:nvPr>
        </p:nvPicPr>
        <p:blipFill>
          <a:blip r:embed="rId12"/>
          <a:stretch>
            <a:fillRect/>
          </a:stretch>
        </p:blipFill>
        <p:spPr>
          <a:xfrm>
            <a:off x="0" y="0"/>
            <a:ext cx="9144000" cy="6858000"/>
          </a:xfrm>
          <a:prstGeom prst="rect">
            <a:avLst/>
          </a:prstGeom>
        </p:spPr>
      </p:pic>
      <p:sp>
        <p:nvSpPr>
          <p:cNvPr id="2" name="Title Placeholder 1"/>
          <p:cNvSpPr>
            <a:spLocks noGrp="1"/>
          </p:cNvSpPr>
          <p:nvPr>
            <p:ph type="title"/>
          </p:nvPr>
        </p:nvSpPr>
        <p:spPr>
          <a:xfrm>
            <a:off x="852855" y="163128"/>
            <a:ext cx="8146180" cy="1143000"/>
          </a:xfrm>
          <a:prstGeom prst="rect">
            <a:avLst/>
          </a:prstGeom>
        </p:spPr>
        <p:txBody>
          <a:bodyPr vert="horz" lIns="91440" tIns="45720" rIns="91440" bIns="45720" rtlCol="0" anchor="ctr">
            <a:normAutofit/>
          </a:bodyPr>
          <a:lstStyle/>
          <a:p>
            <a:pPr lvl="0"/>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301084" y="1625602"/>
            <a:ext cx="8664497" cy="4931317"/>
          </a:xfrm>
          <a:prstGeom prst="rect">
            <a:avLst/>
          </a:prstGeom>
        </p:spPr>
        <p:txBody>
          <a:bodyPr vert="horz" lIns="91440" tIns="45720" rIns="91440" bIns="4572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0" y="6598025"/>
            <a:ext cx="1143000" cy="304800"/>
          </a:xfrm>
          <a:prstGeom prst="rect">
            <a:avLst/>
          </a:prstGeom>
        </p:spPr>
        <p:txBody>
          <a:bodyPr vert="horz" lIns="91440" tIns="45720" rIns="91440" bIns="45720" rtlCol="0" anchor="b"/>
          <a:lstStyle>
            <a:lvl1pPr algn="l">
              <a:defRPr sz="675">
                <a:solidFill>
                  <a:schemeClr val="tx1">
                    <a:tint val="75000"/>
                  </a:schemeClr>
                </a:solidFill>
              </a:defRPr>
            </a:lvl1pPr>
          </a:lstStyle>
          <a:p>
            <a:fld id="{ACF4D067-4ADC-4E44-A8E1-EC6D134DA828}" type="datetimeFigureOut">
              <a:rPr lang="en-US" smtClean="0"/>
              <a:pPr/>
              <a:t>12/2/2017</a:t>
            </a:fld>
            <a:endParaRPr lang="en-US"/>
          </a:p>
        </p:txBody>
      </p:sp>
      <p:sp>
        <p:nvSpPr>
          <p:cNvPr id="5" name="Footer Placeholder 4"/>
          <p:cNvSpPr>
            <a:spLocks noGrp="1"/>
          </p:cNvSpPr>
          <p:nvPr>
            <p:ph type="ftr" sz="quarter" idx="3"/>
          </p:nvPr>
        </p:nvSpPr>
        <p:spPr>
          <a:xfrm>
            <a:off x="1219200" y="6598025"/>
            <a:ext cx="6705600" cy="304800"/>
          </a:xfrm>
          <a:prstGeom prst="rect">
            <a:avLst/>
          </a:prstGeom>
        </p:spPr>
        <p:txBody>
          <a:bodyPr vert="horz" lIns="91440" tIns="45720" rIns="91440" bIns="45720" rtlCol="0" anchor="b"/>
          <a:lstStyle>
            <a:lvl1pPr algn="ctr">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8200" y="6598025"/>
            <a:ext cx="609600" cy="304800"/>
          </a:xfrm>
          <a:prstGeom prst="rect">
            <a:avLst/>
          </a:prstGeom>
        </p:spPr>
        <p:txBody>
          <a:bodyPr vert="horz" lIns="91440" tIns="45720" rIns="91440" bIns="45720" rtlCol="0" anchor="b"/>
          <a:lstStyle>
            <a:lvl1pPr algn="r">
              <a:defRPr sz="675">
                <a:solidFill>
                  <a:schemeClr val="tx1">
                    <a:tint val="75000"/>
                  </a:schemeClr>
                </a:solidFill>
              </a:defRPr>
            </a:lvl1pPr>
          </a:lstStyle>
          <a:p>
            <a:fld id="{08A7F96F-1D34-4AD8-A324-DDD9B7126D3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01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childTnLst>
        </p:cTn>
      </p:par>
    </p:tnLst>
  </p:timing>
  <p:txStyles>
    <p:titleStyle>
      <a:lvl1pPr algn="l" defTabSz="685800" rtl="0" eaLnBrk="1" latinLnBrk="0" hangingPunct="1">
        <a:lnSpc>
          <a:spcPct val="80000"/>
        </a:lnSpc>
        <a:spcBef>
          <a:spcPct val="0"/>
        </a:spcBef>
        <a:buNone/>
        <a:defRPr lang="en-US" sz="3000" b="1" kern="1200" dirty="0">
          <a:solidFill>
            <a:schemeClr val="bg1"/>
          </a:solidFill>
          <a:latin typeface="+mj-lt"/>
          <a:ea typeface="+mj-ea"/>
          <a:cs typeface="+mj-cs"/>
        </a:defRPr>
      </a:lvl1pPr>
    </p:titleStyle>
    <p:bodyStyle>
      <a:lvl1pPr marL="257175" indent="-257175" algn="l" defTabSz="685800" rtl="0" eaLnBrk="1" latinLnBrk="0" hangingPunct="1">
        <a:lnSpc>
          <a:spcPct val="85000"/>
        </a:lnSpc>
        <a:spcBef>
          <a:spcPts val="300"/>
        </a:spcBef>
        <a:buFontTx/>
        <a:buBlip>
          <a:blip r:embed="rId13"/>
        </a:buBlip>
        <a:defRPr sz="2100" kern="1200">
          <a:solidFill>
            <a:schemeClr val="tx1"/>
          </a:solidFill>
          <a:latin typeface="+mn-lt"/>
          <a:ea typeface="+mn-ea"/>
          <a:cs typeface="+mn-cs"/>
        </a:defRPr>
      </a:lvl1pPr>
      <a:lvl2pPr marL="557213" indent="-214313" algn="l" defTabSz="685800" rtl="0" eaLnBrk="1" latinLnBrk="0" hangingPunct="1">
        <a:lnSpc>
          <a:spcPct val="85000"/>
        </a:lnSpc>
        <a:spcBef>
          <a:spcPts val="38"/>
        </a:spcBef>
        <a:buFont typeface="Calibri"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85000"/>
        </a:lnSpc>
        <a:spcBef>
          <a:spcPts val="38"/>
        </a:spcBef>
        <a:buFont typeface="Calibri"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85000"/>
        </a:lnSpc>
        <a:spcBef>
          <a:spcPts val="38"/>
        </a:spcBef>
        <a:buFont typeface="Calibri"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85000"/>
        </a:lnSpc>
        <a:spcBef>
          <a:spcPts val="38"/>
        </a:spcBef>
        <a:buFont typeface="Calibri" pitchFamily="34" charset="0"/>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8417"/>
            <a:ext cx="9143999" cy="989134"/>
          </a:xfrm>
        </p:spPr>
        <p:txBody>
          <a:bodyPr>
            <a:noAutofit/>
          </a:bodyPr>
          <a:lstStyle/>
          <a:p>
            <a:pPr>
              <a:spcBef>
                <a:spcPts val="0"/>
              </a:spcBef>
            </a:pPr>
            <a:r>
              <a:rPr lang="es-CO" sz="4000" b="0" dirty="0">
                <a:solidFill>
                  <a:schemeClr val="tx1"/>
                </a:solidFill>
                <a:effectLst>
                  <a:outerShdw blurRad="38100" dist="38100" dir="2700000" algn="tl">
                    <a:srgbClr val="000000">
                      <a:alpha val="43137"/>
                    </a:srgbClr>
                  </a:outerShdw>
                </a:effectLst>
                <a:latin typeface="Cambria" panose="02040503050406030204" pitchFamily="18" charset="0"/>
              </a:rPr>
              <a:t>PREDICCIÓN DE </a:t>
            </a:r>
            <a:r>
              <a:rPr lang="es-CO" sz="4000" b="0" dirty="0" smtClean="0">
                <a:solidFill>
                  <a:schemeClr val="tx1"/>
                </a:solidFill>
                <a:effectLst>
                  <a:outerShdw blurRad="38100" dist="38100" dir="2700000" algn="tl">
                    <a:srgbClr val="000000">
                      <a:alpha val="43137"/>
                    </a:srgbClr>
                  </a:outerShdw>
                </a:effectLst>
                <a:latin typeface="Cambria" panose="02040503050406030204" pitchFamily="18" charset="0"/>
              </a:rPr>
              <a:t>FECHAS</a:t>
            </a:r>
            <a:br>
              <a:rPr lang="es-CO" sz="4000" b="0" dirty="0" smtClean="0">
                <a:solidFill>
                  <a:schemeClr val="tx1"/>
                </a:solidFill>
                <a:effectLst>
                  <a:outerShdw blurRad="38100" dist="38100" dir="2700000" algn="tl">
                    <a:srgbClr val="000000">
                      <a:alpha val="43137"/>
                    </a:srgbClr>
                  </a:outerShdw>
                </a:effectLst>
                <a:latin typeface="Cambria" panose="02040503050406030204" pitchFamily="18" charset="0"/>
              </a:rPr>
            </a:br>
            <a:r>
              <a:rPr lang="es-CO" sz="4000" b="0" dirty="0" smtClean="0">
                <a:solidFill>
                  <a:schemeClr val="tx1"/>
                </a:solidFill>
                <a:effectLst>
                  <a:outerShdw blurRad="38100" dist="38100" dir="2700000" algn="tl">
                    <a:srgbClr val="000000">
                      <a:alpha val="43137"/>
                    </a:srgbClr>
                  </a:outerShdw>
                </a:effectLst>
                <a:latin typeface="Cambria" panose="02040503050406030204" pitchFamily="18" charset="0"/>
              </a:rPr>
              <a:t> </a:t>
            </a:r>
            <a:r>
              <a:rPr lang="es-CO" sz="4000" b="0" dirty="0">
                <a:solidFill>
                  <a:schemeClr val="tx1"/>
                </a:solidFill>
                <a:effectLst>
                  <a:outerShdw blurRad="38100" dist="38100" dir="2700000" algn="tl">
                    <a:srgbClr val="000000">
                      <a:alpha val="43137"/>
                    </a:srgbClr>
                  </a:outerShdw>
                </a:effectLst>
                <a:latin typeface="Cambria" panose="02040503050406030204" pitchFamily="18" charset="0"/>
              </a:rPr>
              <a:t>DE FALLECIMIENTO </a:t>
            </a:r>
            <a:endParaRPr lang="es-ES_tradnl" sz="4000" b="0" noProof="1">
              <a:solidFill>
                <a:schemeClr val="tx1"/>
              </a:solidFill>
              <a:latin typeface="Cambria" panose="02040503050406030204" pitchFamily="18" charset="0"/>
            </a:endParaRPr>
          </a:p>
        </p:txBody>
      </p:sp>
      <p:sp>
        <p:nvSpPr>
          <p:cNvPr id="6" name="Rectángulo 5"/>
          <p:cNvSpPr/>
          <p:nvPr/>
        </p:nvSpPr>
        <p:spPr>
          <a:xfrm>
            <a:off x="0" y="3418847"/>
            <a:ext cx="9144001" cy="1477328"/>
          </a:xfrm>
          <a:prstGeom prst="rect">
            <a:avLst/>
          </a:prstGeom>
        </p:spPr>
        <p:txBody>
          <a:bodyPr wrap="square">
            <a:spAutoFit/>
          </a:bodyPr>
          <a:lstStyle/>
          <a:p>
            <a:pPr algn="ctr"/>
            <a:r>
              <a:rPr lang="es-CO" dirty="0">
                <a:latin typeface="Cambria" panose="02040503050406030204" pitchFamily="18" charset="0"/>
              </a:rPr>
              <a:t>Iván Morales Cotes</a:t>
            </a:r>
            <a:br>
              <a:rPr lang="es-CO" dirty="0">
                <a:latin typeface="Cambria" panose="02040503050406030204" pitchFamily="18" charset="0"/>
              </a:rPr>
            </a:br>
            <a:r>
              <a:rPr lang="es-CO" dirty="0">
                <a:latin typeface="Cambria" panose="02040503050406030204" pitchFamily="18" charset="0"/>
              </a:rPr>
              <a:t>COD. </a:t>
            </a:r>
            <a:r>
              <a:rPr lang="es-CO" dirty="0" smtClean="0">
                <a:latin typeface="Cambria" panose="02040503050406030204" pitchFamily="18" charset="0"/>
              </a:rPr>
              <a:t>20171495013</a:t>
            </a:r>
          </a:p>
          <a:p>
            <a:pPr algn="ctr"/>
            <a:r>
              <a:rPr lang="es-CO" dirty="0">
                <a:latin typeface="Cambria" panose="02040503050406030204" pitchFamily="18" charset="0"/>
              </a:rPr>
              <a:t/>
            </a:r>
            <a:br>
              <a:rPr lang="es-CO" dirty="0">
                <a:latin typeface="Cambria" panose="02040503050406030204" pitchFamily="18" charset="0"/>
              </a:rPr>
            </a:br>
            <a:r>
              <a:rPr lang="es-CO" dirty="0">
                <a:latin typeface="Cambria" panose="02040503050406030204" pitchFamily="18" charset="0"/>
              </a:rPr>
              <a:t>Diana Salazar </a:t>
            </a:r>
            <a:r>
              <a:rPr lang="es-CO" dirty="0" smtClean="0">
                <a:latin typeface="Cambria" panose="02040503050406030204" pitchFamily="18" charset="0"/>
              </a:rPr>
              <a:t>Báez</a:t>
            </a:r>
            <a:r>
              <a:rPr lang="es-CO" dirty="0">
                <a:latin typeface="Cambria" panose="02040503050406030204" pitchFamily="18" charset="0"/>
              </a:rPr>
              <a:t/>
            </a:r>
            <a:br>
              <a:rPr lang="es-CO" dirty="0">
                <a:latin typeface="Cambria" panose="02040503050406030204" pitchFamily="18" charset="0"/>
              </a:rPr>
            </a:br>
            <a:r>
              <a:rPr lang="es-CO" dirty="0">
                <a:latin typeface="Cambria" panose="02040503050406030204" pitchFamily="18" charset="0"/>
              </a:rPr>
              <a:t>COD. 20171495019</a:t>
            </a:r>
          </a:p>
        </p:txBody>
      </p:sp>
      <p:sp>
        <p:nvSpPr>
          <p:cNvPr id="7" name="Rectángulo 6"/>
          <p:cNvSpPr/>
          <p:nvPr/>
        </p:nvSpPr>
        <p:spPr>
          <a:xfrm>
            <a:off x="1" y="6654800"/>
            <a:ext cx="91440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s-CO" sz="1400" dirty="0" smtClean="0"/>
              <a:t>Minería de datos   Bogotá-Colombia 02 de noviembre de 2017</a:t>
            </a:r>
            <a:endParaRPr lang="es-CO" sz="1400" dirty="0"/>
          </a:p>
        </p:txBody>
      </p:sp>
      <p:pic>
        <p:nvPicPr>
          <p:cNvPr id="1026" name="Picture 2" descr="Resultado de imagen para logo mineria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6" y="2854691"/>
            <a:ext cx="1162172" cy="11621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446867" y="2346925"/>
            <a:ext cx="6451600" cy="1015663"/>
          </a:xfrm>
          <a:prstGeom prst="rect">
            <a:avLst/>
          </a:prstGeom>
          <a:noFill/>
        </p:spPr>
        <p:txBody>
          <a:bodyPr wrap="square" rtlCol="0">
            <a:spAutoFit/>
          </a:bodyPr>
          <a:lstStyle/>
          <a:p>
            <a:pPr algn="just"/>
            <a:r>
              <a:rPr lang="es-ES" sz="2000" dirty="0"/>
              <a:t>A través de una ETL con SQL Server Data Tools, los datos se almacenaron en una base de datos (SQL Server) en una tabla llamada “datos</a:t>
            </a:r>
            <a:r>
              <a:rPr lang="es-ES" sz="2000" dirty="0" smtClean="0"/>
              <a:t>”.</a:t>
            </a:r>
          </a:p>
        </p:txBody>
      </p:sp>
      <p:sp>
        <p:nvSpPr>
          <p:cNvPr id="5" name="CuadroTexto 4"/>
          <p:cNvSpPr txBox="1"/>
          <p:nvPr/>
        </p:nvSpPr>
        <p:spPr>
          <a:xfrm>
            <a:off x="300707" y="4796897"/>
            <a:ext cx="8478848" cy="707886"/>
          </a:xfrm>
          <a:prstGeom prst="rect">
            <a:avLst/>
          </a:prstGeom>
          <a:noFill/>
        </p:spPr>
        <p:txBody>
          <a:bodyPr wrap="square" rtlCol="0">
            <a:spAutoFit/>
          </a:bodyPr>
          <a:lstStyle/>
          <a:p>
            <a:pPr algn="just"/>
            <a:r>
              <a:rPr lang="es-ES" sz="2000" dirty="0"/>
              <a:t>Cabe mencionar que algunos datos fueron modificados con el fin de generar </a:t>
            </a:r>
            <a:r>
              <a:rPr lang="es-ES" sz="2000" dirty="0" smtClean="0"/>
              <a:t>ciertas casuísticas </a:t>
            </a:r>
            <a:r>
              <a:rPr lang="es-ES" sz="2000" dirty="0"/>
              <a:t>a analizar posteriormente. </a:t>
            </a:r>
            <a:endParaRPr lang="es-CO" dirty="0"/>
          </a:p>
        </p:txBody>
      </p:sp>
      <p:pic>
        <p:nvPicPr>
          <p:cNvPr id="6"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88" y="2190354"/>
            <a:ext cx="1459651" cy="1202803"/>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2"/>
          <p:cNvSpPr>
            <a:spLocks noGrp="1"/>
          </p:cNvSpPr>
          <p:nvPr>
            <p:ph type="title"/>
          </p:nvPr>
        </p:nvSpPr>
        <p:spPr>
          <a:xfrm>
            <a:off x="759126" y="163128"/>
            <a:ext cx="8239909" cy="1143000"/>
          </a:xfrm>
        </p:spPr>
        <p:txBody>
          <a:bodyPr>
            <a:normAutofit/>
          </a:bodyPr>
          <a:lstStyle/>
          <a:p>
            <a:pPr lvl="0"/>
            <a:r>
              <a:rPr lang="en-US" sz="2700" dirty="0" smtClean="0">
                <a:solidFill>
                  <a:schemeClr val="tx1"/>
                </a:solidFill>
                <a:latin typeface="Cambria" panose="02040503050406030204" pitchFamily="18" charset="0"/>
              </a:rPr>
              <a:t>a. </a:t>
            </a:r>
            <a:r>
              <a:rPr lang="es-CO" sz="2700" dirty="0" smtClean="0">
                <a:solidFill>
                  <a:schemeClr val="tx1"/>
                </a:solidFill>
                <a:latin typeface="Cambria" panose="02040503050406030204" pitchFamily="18" charset="0"/>
              </a:rPr>
              <a:t>Selección </a:t>
            </a:r>
            <a:r>
              <a:rPr lang="es-CO" sz="2700" dirty="0">
                <a:solidFill>
                  <a:schemeClr val="tx1"/>
                </a:solidFill>
                <a:latin typeface="Cambria" panose="02040503050406030204" pitchFamily="18" charset="0"/>
              </a:rPr>
              <a:t>de </a:t>
            </a:r>
            <a:r>
              <a:rPr lang="es-CO" sz="2700" dirty="0" smtClean="0">
                <a:solidFill>
                  <a:schemeClr val="tx1"/>
                </a:solidFill>
                <a:latin typeface="Cambria" panose="02040503050406030204" pitchFamily="18" charset="0"/>
              </a:rPr>
              <a:t>datos</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1980123574"/>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124" y="1625601"/>
            <a:ext cx="8664497" cy="1361440"/>
          </a:xfrm>
        </p:spPr>
        <p:txBody>
          <a:bodyPr/>
          <a:lstStyle/>
          <a:p>
            <a:pPr marL="0" indent="0" algn="just">
              <a:buNone/>
            </a:pPr>
            <a:r>
              <a:rPr lang="es-ES" sz="2000" dirty="0" smtClean="0"/>
              <a:t>Se encontraron datos duplicados, inconsistentes e incompletos, por lo cual en la base de datos se ejecutaron unos scripts que se encargaron de revisar cada uno de los registros con el fin de mover a otra tabla llamada “inconsistencias” todos aquellos que no cumplieron con ciertas validaciones como se explica a continuación.</a:t>
            </a:r>
            <a:endParaRPr lang="es-CO" sz="2000" dirty="0" smtClean="0"/>
          </a:p>
          <a:p>
            <a:pPr marL="0" indent="0">
              <a:buNone/>
            </a:pPr>
            <a:endParaRPr lang="es-CO" dirty="0"/>
          </a:p>
        </p:txBody>
      </p:sp>
      <p:sp>
        <p:nvSpPr>
          <p:cNvPr id="3" name="Título 2"/>
          <p:cNvSpPr>
            <a:spLocks noGrp="1"/>
          </p:cNvSpPr>
          <p:nvPr>
            <p:ph type="title"/>
          </p:nvPr>
        </p:nvSpPr>
        <p:spPr/>
        <p:txBody>
          <a:bodyPr>
            <a:normAutofit/>
          </a:bodyPr>
          <a:lstStyle/>
          <a:p>
            <a:pPr lvl="0"/>
            <a:r>
              <a:rPr lang="en-US" sz="2700" dirty="0" smtClean="0">
                <a:solidFill>
                  <a:schemeClr val="tx1"/>
                </a:solidFill>
                <a:latin typeface="Cambria" panose="02040503050406030204" pitchFamily="18" charset="0"/>
              </a:rPr>
              <a:t>b. </a:t>
            </a:r>
            <a:r>
              <a:rPr lang="en-US" sz="2700" dirty="0" err="1" smtClean="0">
                <a:solidFill>
                  <a:schemeClr val="tx1"/>
                </a:solidFill>
                <a:latin typeface="Cambria" panose="02040503050406030204" pitchFamily="18" charset="0"/>
              </a:rPr>
              <a:t>Preprocesamiento</a:t>
            </a:r>
            <a:r>
              <a:rPr lang="en-US" sz="2700" dirty="0" smtClean="0">
                <a:solidFill>
                  <a:schemeClr val="tx1"/>
                </a:solidFill>
                <a:latin typeface="Cambria" panose="02040503050406030204" pitchFamily="18" charset="0"/>
              </a:rPr>
              <a:t> </a:t>
            </a:r>
            <a:r>
              <a:rPr lang="en-US" sz="2700" dirty="0">
                <a:solidFill>
                  <a:schemeClr val="tx1"/>
                </a:solidFill>
                <a:latin typeface="Cambria" panose="02040503050406030204" pitchFamily="18" charset="0"/>
              </a:rPr>
              <a:t>de </a:t>
            </a:r>
            <a:r>
              <a:rPr lang="en-US" sz="2700" dirty="0" err="1">
                <a:solidFill>
                  <a:schemeClr val="tx1"/>
                </a:solidFill>
                <a:latin typeface="Cambria" panose="02040503050406030204" pitchFamily="18" charset="0"/>
              </a:rPr>
              <a:t>datos</a:t>
            </a:r>
            <a:endParaRPr lang="es-CO" dirty="0">
              <a:solidFill>
                <a:schemeClr val="tx1"/>
              </a:solidFill>
              <a:latin typeface="Cambria" panose="02040503050406030204" pitchFamily="18" charset="0"/>
            </a:endParaRPr>
          </a:p>
        </p:txBody>
      </p:sp>
      <p:sp>
        <p:nvSpPr>
          <p:cNvPr id="5" name="CuadroTexto 4"/>
          <p:cNvSpPr txBox="1"/>
          <p:nvPr/>
        </p:nvSpPr>
        <p:spPr>
          <a:xfrm>
            <a:off x="240124" y="2835763"/>
            <a:ext cx="3826779" cy="2308324"/>
          </a:xfrm>
          <a:prstGeom prst="rect">
            <a:avLst/>
          </a:prstGeom>
          <a:noFill/>
        </p:spPr>
        <p:txBody>
          <a:bodyPr wrap="square" rtlCol="0">
            <a:spAutoFit/>
          </a:bodyPr>
          <a:lstStyle/>
          <a:p>
            <a:pPr algn="just"/>
            <a:r>
              <a:rPr lang="es-ES" dirty="0"/>
              <a:t> </a:t>
            </a:r>
            <a:endParaRPr lang="es-CO" dirty="0"/>
          </a:p>
          <a:p>
            <a:pPr algn="just"/>
            <a:r>
              <a:rPr lang="es-ES" dirty="0"/>
              <a:t>El </a:t>
            </a:r>
            <a:r>
              <a:rPr lang="es-ES" b="1" u="sng" dirty="0">
                <a:effectLst>
                  <a:outerShdw blurRad="38100" dist="38100" dir="2700000" algn="tl">
                    <a:srgbClr val="000000">
                      <a:alpha val="43137"/>
                    </a:srgbClr>
                  </a:outerShdw>
                </a:effectLst>
              </a:rPr>
              <a:t>primer script</a:t>
            </a:r>
            <a:r>
              <a:rPr lang="es-ES" u="sng" dirty="0"/>
              <a:t> </a:t>
            </a:r>
            <a:r>
              <a:rPr lang="es-ES" dirty="0"/>
              <a:t>ejecutado en SQL Server correspondió a un conjunto de consultas que permitieron identificar datos atípicos extremos con respecto a la edad en la que se realizó la encuesta. </a:t>
            </a:r>
            <a:endParaRPr lang="es-CO" dirty="0"/>
          </a:p>
          <a:p>
            <a:endParaRPr lang="es-CO" dirty="0"/>
          </a:p>
        </p:txBody>
      </p:sp>
      <p:sp>
        <p:nvSpPr>
          <p:cNvPr id="6" name="CuadroTexto 5"/>
          <p:cNvSpPr txBox="1"/>
          <p:nvPr/>
        </p:nvSpPr>
        <p:spPr>
          <a:xfrm>
            <a:off x="4284617" y="3065418"/>
            <a:ext cx="4620003" cy="3139321"/>
          </a:xfrm>
          <a:prstGeom prst="rect">
            <a:avLst/>
          </a:prstGeom>
          <a:noFill/>
        </p:spPr>
        <p:txBody>
          <a:bodyPr wrap="square" rtlCol="0">
            <a:spAutoFit/>
          </a:bodyPr>
          <a:lstStyle/>
          <a:p>
            <a:pPr algn="just"/>
            <a:r>
              <a:rPr lang="es-ES" dirty="0"/>
              <a:t>El </a:t>
            </a:r>
            <a:r>
              <a:rPr lang="es-ES" b="1" u="sng" dirty="0">
                <a:effectLst>
                  <a:outerShdw blurRad="38100" dist="38100" dir="2700000" algn="tl">
                    <a:srgbClr val="000000">
                      <a:alpha val="43137"/>
                    </a:srgbClr>
                  </a:outerShdw>
                </a:effectLst>
              </a:rPr>
              <a:t>segundo script </a:t>
            </a:r>
            <a:r>
              <a:rPr lang="es-ES" dirty="0"/>
              <a:t>ejecutado correspondió al borrado </a:t>
            </a:r>
            <a:r>
              <a:rPr lang="es-ES" dirty="0" smtClean="0"/>
              <a:t>de: </a:t>
            </a:r>
          </a:p>
          <a:p>
            <a:pPr algn="just"/>
            <a:endParaRPr lang="es-ES" dirty="0" smtClean="0"/>
          </a:p>
          <a:p>
            <a:pPr marL="742950" lvl="1" indent="-285750" algn="just">
              <a:buFont typeface="Wingdings" panose="05000000000000000000" pitchFamily="2" charset="2"/>
              <a:buChar char="§"/>
            </a:pPr>
            <a:r>
              <a:rPr lang="es-ES" dirty="0"/>
              <a:t>F</a:t>
            </a:r>
            <a:r>
              <a:rPr lang="es-ES" dirty="0" smtClean="0"/>
              <a:t>ilas </a:t>
            </a:r>
            <a:r>
              <a:rPr lang="es-ES" dirty="0"/>
              <a:t>con estatura mayor a 210 </a:t>
            </a:r>
            <a:r>
              <a:rPr lang="es-ES" dirty="0" smtClean="0"/>
              <a:t>centímetros. </a:t>
            </a:r>
          </a:p>
          <a:p>
            <a:pPr marL="742950" lvl="1" indent="-285750" algn="just">
              <a:buFont typeface="Wingdings" panose="05000000000000000000" pitchFamily="2" charset="2"/>
              <a:buChar char="§"/>
            </a:pPr>
            <a:r>
              <a:rPr lang="es-ES" dirty="0" smtClean="0"/>
              <a:t>Filas sin género. </a:t>
            </a:r>
          </a:p>
          <a:p>
            <a:pPr algn="just"/>
            <a:endParaRPr lang="es-ES" dirty="0"/>
          </a:p>
          <a:p>
            <a:pPr algn="just"/>
            <a:r>
              <a:rPr lang="es-ES" dirty="0" smtClean="0"/>
              <a:t>Con </a:t>
            </a:r>
            <a:r>
              <a:rPr lang="es-ES" dirty="0"/>
              <a:t>respecto a los datos atípicos previamente identificados, solo se borraron aquellas filas con edad menor a uno mientras que se mantuvieron aquellas con edad mayor a </a:t>
            </a:r>
            <a:r>
              <a:rPr lang="es-ES" dirty="0" smtClean="0"/>
              <a:t>78.</a:t>
            </a:r>
            <a:endParaRPr lang="es-CO" dirty="0"/>
          </a:p>
        </p:txBody>
      </p:sp>
      <p:pic>
        <p:nvPicPr>
          <p:cNvPr id="9218"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19" y="4729763"/>
            <a:ext cx="1812563" cy="149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886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1084" y="1613143"/>
            <a:ext cx="8697951" cy="4692408"/>
          </a:xfrm>
        </p:spPr>
        <p:txBody>
          <a:bodyPr/>
          <a:lstStyle/>
          <a:p>
            <a:pPr algn="just"/>
            <a:r>
              <a:rPr lang="es-ES" sz="2400" dirty="0"/>
              <a:t>Por otro lado, se detectó que faltaban algunos datos correspondientes a los atributos “</a:t>
            </a:r>
            <a:r>
              <a:rPr lang="es-ES" sz="2400" dirty="0" err="1"/>
              <a:t>multivitaminico</a:t>
            </a:r>
            <a:r>
              <a:rPr lang="es-ES" sz="2400" dirty="0"/>
              <a:t>” y “estatura”; para dar solución a dicha situación se aplicó en </a:t>
            </a:r>
            <a:r>
              <a:rPr lang="es-ES" sz="2400" dirty="0" err="1"/>
              <a:t>Weka</a:t>
            </a:r>
            <a:r>
              <a:rPr lang="es-ES" sz="2400" dirty="0"/>
              <a:t> el algoritmo correspondiente </a:t>
            </a:r>
            <a:r>
              <a:rPr lang="es-ES" sz="2400" dirty="0" smtClean="0"/>
              <a:t>a ”</a:t>
            </a:r>
            <a:r>
              <a:rPr lang="es-ES" sz="2400" dirty="0" err="1" smtClean="0"/>
              <a:t>ReplaceMissingValues</a:t>
            </a:r>
            <a:r>
              <a:rPr lang="es-ES" sz="2400" dirty="0"/>
              <a:t>” (de “</a:t>
            </a:r>
            <a:r>
              <a:rPr lang="es-ES" sz="2400" dirty="0" err="1"/>
              <a:t>unsupervised.attribute</a:t>
            </a:r>
            <a:r>
              <a:rPr lang="es-ES" sz="2400" dirty="0"/>
              <a:t>”) con el fin de “rellenar” los datos faltantes sin afectar significativamente los resultados</a:t>
            </a:r>
            <a:r>
              <a:rPr lang="es-ES" sz="2400" dirty="0" smtClean="0"/>
              <a:t>.</a:t>
            </a:r>
          </a:p>
          <a:p>
            <a:pPr marL="0" indent="0">
              <a:buNone/>
            </a:pPr>
            <a:endParaRPr lang="es-ES" sz="2400" dirty="0" smtClean="0"/>
          </a:p>
          <a:p>
            <a:pPr marL="0" indent="0">
              <a:buNone/>
            </a:pPr>
            <a:endParaRPr lang="es-CO" sz="2400" dirty="0"/>
          </a:p>
          <a:p>
            <a:r>
              <a:rPr lang="es-ES" sz="2400" dirty="0"/>
              <a:t>Teniendo en cuenta que se utilizaron también datos provenientes de una encuesta realizada en el año 2014 (128 filas), y que se detectó que habían datos correspondientes al atributo “estado civil” desactualizados, se consumió un servicio web expuesto por la </a:t>
            </a:r>
            <a:r>
              <a:rPr lang="es-ES" sz="2400" dirty="0" err="1"/>
              <a:t>Registraduría</a:t>
            </a:r>
            <a:r>
              <a:rPr lang="es-ES" sz="2400" dirty="0"/>
              <a:t> Nacional con el fin de actualizar dichos datos; dicha actualización se reflejó en 17 registros. </a:t>
            </a:r>
            <a:endParaRPr lang="es-CO" sz="2400" dirty="0"/>
          </a:p>
        </p:txBody>
      </p:sp>
      <p:sp>
        <p:nvSpPr>
          <p:cNvPr id="4" name="Título 2"/>
          <p:cNvSpPr>
            <a:spLocks noGrp="1"/>
          </p:cNvSpPr>
          <p:nvPr>
            <p:ph type="title"/>
          </p:nvPr>
        </p:nvSpPr>
        <p:spPr>
          <a:xfrm>
            <a:off x="759126" y="163128"/>
            <a:ext cx="8239909" cy="1143000"/>
          </a:xfrm>
        </p:spPr>
        <p:txBody>
          <a:bodyPr>
            <a:normAutofit/>
          </a:bodyPr>
          <a:lstStyle/>
          <a:p>
            <a:pPr lvl="0"/>
            <a:r>
              <a:rPr lang="en-US" sz="2700" dirty="0" smtClean="0">
                <a:solidFill>
                  <a:schemeClr val="tx1"/>
                </a:solidFill>
                <a:latin typeface="Cambria" panose="02040503050406030204" pitchFamily="18" charset="0"/>
              </a:rPr>
              <a:t>b. </a:t>
            </a:r>
            <a:r>
              <a:rPr lang="en-US" sz="2700" dirty="0" err="1" smtClean="0">
                <a:solidFill>
                  <a:schemeClr val="tx1"/>
                </a:solidFill>
                <a:latin typeface="Cambria" panose="02040503050406030204" pitchFamily="18" charset="0"/>
              </a:rPr>
              <a:t>Preprocesamiento</a:t>
            </a:r>
            <a:r>
              <a:rPr lang="en-US" sz="2700" dirty="0" smtClean="0">
                <a:solidFill>
                  <a:schemeClr val="tx1"/>
                </a:solidFill>
                <a:latin typeface="Cambria" panose="02040503050406030204" pitchFamily="18" charset="0"/>
              </a:rPr>
              <a:t> </a:t>
            </a:r>
            <a:r>
              <a:rPr lang="en-US" sz="2700" dirty="0">
                <a:solidFill>
                  <a:schemeClr val="tx1"/>
                </a:solidFill>
                <a:latin typeface="Cambria" panose="02040503050406030204" pitchFamily="18" charset="0"/>
              </a:rPr>
              <a:t>de </a:t>
            </a:r>
            <a:r>
              <a:rPr lang="en-US" sz="2700" dirty="0" err="1">
                <a:solidFill>
                  <a:schemeClr val="tx1"/>
                </a:solidFill>
                <a:latin typeface="Cambria" panose="02040503050406030204" pitchFamily="18" charset="0"/>
              </a:rPr>
              <a:t>datos</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251980030"/>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1085" y="1930400"/>
            <a:ext cx="8442322" cy="3878217"/>
          </a:xfrm>
        </p:spPr>
        <p:txBody>
          <a:bodyPr/>
          <a:lstStyle/>
          <a:p>
            <a:pPr marL="0" indent="0" algn="just">
              <a:buNone/>
            </a:pPr>
            <a:r>
              <a:rPr lang="es-CO" dirty="0"/>
              <a:t>Después de cargar el archivo </a:t>
            </a:r>
            <a:r>
              <a:rPr lang="es-CO" dirty="0" err="1"/>
              <a:t>arff</a:t>
            </a:r>
            <a:r>
              <a:rPr lang="es-CO" dirty="0"/>
              <a:t> en </a:t>
            </a:r>
            <a:r>
              <a:rPr lang="es-CO" dirty="0" err="1"/>
              <a:t>Weka</a:t>
            </a:r>
            <a:r>
              <a:rPr lang="es-CO" dirty="0"/>
              <a:t> se realizó una </a:t>
            </a:r>
            <a:r>
              <a:rPr lang="es-CO" dirty="0" err="1"/>
              <a:t>discretización</a:t>
            </a:r>
            <a:r>
              <a:rPr lang="es-CO" dirty="0"/>
              <a:t> de los atributos </a:t>
            </a:r>
            <a:r>
              <a:rPr lang="es-CO" dirty="0" smtClean="0"/>
              <a:t>“</a:t>
            </a:r>
            <a:r>
              <a:rPr lang="es-CO" b="1" dirty="0"/>
              <a:t>estatura</a:t>
            </a:r>
            <a:r>
              <a:rPr lang="es-CO" dirty="0" smtClean="0"/>
              <a:t>” (</a:t>
            </a:r>
            <a:r>
              <a:rPr lang="es-CO" dirty="0" err="1"/>
              <a:t>cms</a:t>
            </a:r>
            <a:r>
              <a:rPr lang="es-CO" dirty="0"/>
              <a:t>) y “</a:t>
            </a:r>
            <a:r>
              <a:rPr lang="es-CO" b="1" dirty="0"/>
              <a:t>edad al realizar encuesta</a:t>
            </a:r>
            <a:r>
              <a:rPr lang="es-CO" dirty="0"/>
              <a:t>” utilizando el algoritmo de </a:t>
            </a:r>
            <a:r>
              <a:rPr lang="es-CO" b="1" u="sng" dirty="0" err="1"/>
              <a:t>Fayyad</a:t>
            </a:r>
            <a:r>
              <a:rPr lang="es-CO" b="1" u="sng" dirty="0"/>
              <a:t> e </a:t>
            </a:r>
            <a:r>
              <a:rPr lang="es-CO" b="1" u="sng" dirty="0" err="1" smtClean="0"/>
              <a:t>Irani</a:t>
            </a:r>
            <a:r>
              <a:rPr lang="es-CO" dirty="0"/>
              <a:t>. </a:t>
            </a:r>
            <a:endParaRPr lang="es-CO" dirty="0" smtClean="0"/>
          </a:p>
          <a:p>
            <a:pPr marL="0" indent="0" algn="just">
              <a:buNone/>
            </a:pPr>
            <a:endParaRPr lang="es-CO" dirty="0" smtClean="0"/>
          </a:p>
          <a:p>
            <a:pPr marL="0" indent="0" algn="just">
              <a:buNone/>
            </a:pPr>
            <a:endParaRPr lang="es-CO" dirty="0"/>
          </a:p>
          <a:p>
            <a:pPr marL="0" indent="0" algn="just">
              <a:buNone/>
            </a:pPr>
            <a:endParaRPr lang="es-CO" dirty="0" smtClean="0"/>
          </a:p>
          <a:p>
            <a:pPr marL="0" indent="0" algn="just">
              <a:buNone/>
            </a:pPr>
            <a:endParaRPr lang="es-CO" dirty="0" smtClean="0"/>
          </a:p>
          <a:p>
            <a:pPr marL="0" indent="0" algn="just">
              <a:buNone/>
            </a:pPr>
            <a:endParaRPr lang="es-CO" dirty="0"/>
          </a:p>
          <a:p>
            <a:pPr marL="0" indent="0" algn="just">
              <a:buNone/>
            </a:pPr>
            <a:endParaRPr lang="es-CO" dirty="0"/>
          </a:p>
          <a:p>
            <a:pPr marL="0" indent="0" algn="just">
              <a:buNone/>
            </a:pPr>
            <a:endParaRPr lang="es-ES" dirty="0" smtClean="0"/>
          </a:p>
          <a:p>
            <a:pPr marL="0" indent="0" algn="just">
              <a:buNone/>
            </a:pPr>
            <a:r>
              <a:rPr lang="es-ES" dirty="0" smtClean="0"/>
              <a:t>El </a:t>
            </a:r>
            <a:r>
              <a:rPr lang="es-ES" dirty="0"/>
              <a:t>resultado de la </a:t>
            </a:r>
            <a:r>
              <a:rPr lang="es-ES" dirty="0" err="1"/>
              <a:t>discretización</a:t>
            </a:r>
            <a:r>
              <a:rPr lang="es-ES" dirty="0"/>
              <a:t> realizada en </a:t>
            </a:r>
            <a:r>
              <a:rPr lang="es-ES" dirty="0" err="1"/>
              <a:t>Weka</a:t>
            </a:r>
            <a:r>
              <a:rPr lang="es-ES" dirty="0"/>
              <a:t> se aplicó sobre los datos en </a:t>
            </a:r>
            <a:r>
              <a:rPr lang="es-ES" dirty="0" err="1"/>
              <a:t>Sql</a:t>
            </a:r>
            <a:r>
              <a:rPr lang="es-ES" dirty="0"/>
              <a:t> Server con un script; luego se creó y ejecutó una vista para exportar a un archivo plano los datos que posteriormente también se cargaron en </a:t>
            </a:r>
            <a:r>
              <a:rPr lang="es-ES" dirty="0" err="1"/>
              <a:t>Weka</a:t>
            </a:r>
            <a:r>
              <a:rPr lang="es-ES" dirty="0"/>
              <a:t> (archivo </a:t>
            </a:r>
            <a:r>
              <a:rPr lang="es-ES" dirty="0" err="1"/>
              <a:t>arff</a:t>
            </a:r>
            <a:r>
              <a:rPr lang="es-ES" dirty="0" smtClean="0"/>
              <a:t>).</a:t>
            </a:r>
            <a:endParaRPr lang="es-CO" dirty="0"/>
          </a:p>
        </p:txBody>
      </p:sp>
      <p:sp>
        <p:nvSpPr>
          <p:cNvPr id="3" name="Título 2"/>
          <p:cNvSpPr>
            <a:spLocks noGrp="1"/>
          </p:cNvSpPr>
          <p:nvPr>
            <p:ph type="title"/>
          </p:nvPr>
        </p:nvSpPr>
        <p:spPr/>
        <p:txBody>
          <a:bodyPr>
            <a:normAutofit/>
          </a:bodyPr>
          <a:lstStyle/>
          <a:p>
            <a:pPr lvl="0"/>
            <a:r>
              <a:rPr lang="en-US" sz="2700" dirty="0" smtClean="0">
                <a:solidFill>
                  <a:schemeClr val="tx1"/>
                </a:solidFill>
                <a:latin typeface="Cambria" panose="02040503050406030204" pitchFamily="18" charset="0"/>
              </a:rPr>
              <a:t>c. </a:t>
            </a:r>
            <a:r>
              <a:rPr lang="en-US" sz="2700" dirty="0" err="1" smtClean="0">
                <a:solidFill>
                  <a:schemeClr val="tx1"/>
                </a:solidFill>
                <a:latin typeface="Cambria" panose="02040503050406030204" pitchFamily="18" charset="0"/>
              </a:rPr>
              <a:t>Transformación</a:t>
            </a:r>
            <a:r>
              <a:rPr lang="en-US" sz="2700" dirty="0" smtClean="0">
                <a:solidFill>
                  <a:schemeClr val="tx1"/>
                </a:solidFill>
                <a:latin typeface="Cambria" panose="02040503050406030204" pitchFamily="18" charset="0"/>
              </a:rPr>
              <a:t> </a:t>
            </a:r>
            <a:r>
              <a:rPr lang="en-US" sz="2700" dirty="0">
                <a:solidFill>
                  <a:schemeClr val="tx1"/>
                </a:solidFill>
                <a:latin typeface="Cambria" panose="02040503050406030204" pitchFamily="18" charset="0"/>
              </a:rPr>
              <a:t>de </a:t>
            </a:r>
            <a:r>
              <a:rPr lang="en-US" sz="2700" dirty="0" err="1">
                <a:solidFill>
                  <a:schemeClr val="tx1"/>
                </a:solidFill>
                <a:latin typeface="Cambria" panose="02040503050406030204" pitchFamily="18" charset="0"/>
              </a:rPr>
              <a:t>datos</a:t>
            </a:r>
            <a:endParaRPr lang="es-CO" dirty="0">
              <a:solidFill>
                <a:schemeClr val="tx1"/>
              </a:solidFill>
              <a:latin typeface="Cambria" panose="02040503050406030204" pitchFamily="18" charset="0"/>
            </a:endParaRPr>
          </a:p>
        </p:txBody>
      </p:sp>
      <p:sp>
        <p:nvSpPr>
          <p:cNvPr id="4" name="Rectángulo 3"/>
          <p:cNvSpPr/>
          <p:nvPr/>
        </p:nvSpPr>
        <p:spPr>
          <a:xfrm>
            <a:off x="2463799" y="3243036"/>
            <a:ext cx="6093667" cy="115071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just"/>
            <a:endParaRPr lang="es-CO" sz="2000" dirty="0"/>
          </a:p>
          <a:p>
            <a:pPr algn="just"/>
            <a:r>
              <a:rPr lang="es-CO" sz="2400" i="1" dirty="0">
                <a:solidFill>
                  <a:schemeClr val="tx1"/>
                </a:solidFill>
                <a:latin typeface="Cambria" panose="02040503050406030204" pitchFamily="18" charset="0"/>
              </a:rPr>
              <a:t>“La mejor descripción del conjunto de datos es la que minimiza la longitud de la descripción de todo el conjunto de datos”</a:t>
            </a:r>
            <a:r>
              <a:rPr lang="es-CO" sz="2400" dirty="0">
                <a:solidFill>
                  <a:schemeClr val="tx1"/>
                </a:solidFill>
                <a:latin typeface="Cambria" panose="02040503050406030204" pitchFamily="18" charset="0"/>
              </a:rPr>
              <a:t> </a:t>
            </a:r>
            <a:r>
              <a:rPr lang="es-CO" sz="2000" dirty="0">
                <a:solidFill>
                  <a:schemeClr val="tx1"/>
                </a:solidFill>
                <a:latin typeface="Cambria" panose="02040503050406030204" pitchFamily="18" charset="0"/>
              </a:rPr>
              <a:t>[2].</a:t>
            </a:r>
            <a:endParaRPr lang="es-CO" sz="2400" dirty="0">
              <a:solidFill>
                <a:schemeClr val="tx1"/>
              </a:solidFill>
              <a:latin typeface="Cambria" panose="02040503050406030204" pitchFamily="18" charset="0"/>
            </a:endParaRPr>
          </a:p>
          <a:p>
            <a:pPr algn="ctr"/>
            <a:endParaRPr lang="es-CO" sz="2000" dirty="0" smtClean="0">
              <a:solidFill>
                <a:schemeClr val="bg1"/>
              </a:solidFill>
            </a:endParaRPr>
          </a:p>
        </p:txBody>
      </p:sp>
      <p:pic>
        <p:nvPicPr>
          <p:cNvPr id="10244"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08" y="3403149"/>
            <a:ext cx="1885950"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006686"/>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76251" y="1856718"/>
            <a:ext cx="7981950" cy="2315231"/>
          </a:xfrm>
        </p:spPr>
        <p:txBody>
          <a:bodyPr/>
          <a:lstStyle/>
          <a:p>
            <a:pPr marL="0" indent="0">
              <a:buNone/>
            </a:pPr>
            <a:r>
              <a:rPr lang="es-ES" sz="2500" dirty="0" smtClean="0"/>
              <a:t>Se </a:t>
            </a:r>
            <a:r>
              <a:rPr lang="es-ES" sz="2500" dirty="0"/>
              <a:t>escogió el clasificador </a:t>
            </a:r>
            <a:r>
              <a:rPr lang="es-ES" sz="2500" dirty="0">
                <a:effectLst>
                  <a:outerShdw blurRad="38100" dist="38100" dir="2700000" algn="tl">
                    <a:srgbClr val="000000">
                      <a:alpha val="43137"/>
                    </a:srgbClr>
                  </a:outerShdw>
                </a:effectLst>
              </a:rPr>
              <a:t>“</a:t>
            </a:r>
            <a:r>
              <a:rPr lang="es-ES" sz="2500" b="1" dirty="0" err="1">
                <a:effectLst>
                  <a:outerShdw blurRad="38100" dist="38100" dir="2700000" algn="tl">
                    <a:srgbClr val="000000">
                      <a:alpha val="43137"/>
                    </a:srgbClr>
                  </a:outerShdw>
                </a:effectLst>
              </a:rPr>
              <a:t>REPTree</a:t>
            </a:r>
            <a:r>
              <a:rPr lang="es-ES" sz="2500" dirty="0"/>
              <a:t>” en </a:t>
            </a:r>
            <a:r>
              <a:rPr lang="es-ES" sz="2500" dirty="0" err="1"/>
              <a:t>Weka</a:t>
            </a:r>
            <a:r>
              <a:rPr lang="es-ES" sz="2500" dirty="0" smtClean="0"/>
              <a:t>.</a:t>
            </a:r>
            <a:br>
              <a:rPr lang="es-ES" sz="2500" dirty="0" smtClean="0"/>
            </a:br>
            <a:endParaRPr lang="es-ES" sz="2500" dirty="0" smtClean="0"/>
          </a:p>
          <a:p>
            <a:pPr marL="0" indent="0" algn="just">
              <a:buNone/>
            </a:pPr>
            <a:r>
              <a:rPr lang="es-ES" sz="2500" dirty="0"/>
              <a:t>El conjunto de datos de entrenamiento (utilizado por el algoritmo) correspondió al </a:t>
            </a:r>
            <a:r>
              <a:rPr lang="es-ES" sz="2500" b="1" dirty="0">
                <a:effectLst>
                  <a:outerShdw blurRad="38100" dist="38100" dir="2700000" algn="tl">
                    <a:srgbClr val="000000">
                      <a:alpha val="43137"/>
                    </a:srgbClr>
                  </a:outerShdw>
                </a:effectLst>
              </a:rPr>
              <a:t>75% </a:t>
            </a:r>
            <a:r>
              <a:rPr lang="es-ES" sz="2500" dirty="0"/>
              <a:t>del total de los datos, mientras que el conjunto de datos de pruebas (para verificar la eficacia del modelo) correspondió al </a:t>
            </a:r>
            <a:r>
              <a:rPr lang="es-ES" sz="2500" b="1" dirty="0">
                <a:effectLst>
                  <a:outerShdw blurRad="38100" dist="38100" dir="2700000" algn="tl">
                    <a:srgbClr val="000000">
                      <a:alpha val="43137"/>
                    </a:srgbClr>
                  </a:outerShdw>
                </a:effectLst>
              </a:rPr>
              <a:t>25%</a:t>
            </a:r>
            <a:r>
              <a:rPr lang="es-ES" sz="2500" dirty="0"/>
              <a:t>.</a:t>
            </a:r>
            <a:r>
              <a:rPr lang="es-ES" sz="2500" b="1" dirty="0">
                <a:effectLst>
                  <a:outerShdw blurRad="38100" dist="38100" dir="2700000" algn="tl">
                    <a:srgbClr val="000000">
                      <a:alpha val="43137"/>
                    </a:srgbClr>
                  </a:outerShdw>
                </a:effectLst>
              </a:rPr>
              <a:t> </a:t>
            </a:r>
            <a:endParaRPr lang="es-CO" sz="2500" b="1" dirty="0">
              <a:effectLst>
                <a:outerShdw blurRad="38100" dist="38100" dir="2700000" algn="tl">
                  <a:srgbClr val="000000">
                    <a:alpha val="43137"/>
                  </a:srgbClr>
                </a:outerShdw>
              </a:effectLst>
            </a:endParaRPr>
          </a:p>
          <a:p>
            <a:pPr marL="0" indent="0">
              <a:buNone/>
            </a:pPr>
            <a:endParaRPr lang="es-CO" sz="2500" dirty="0"/>
          </a:p>
        </p:txBody>
      </p:sp>
      <p:sp>
        <p:nvSpPr>
          <p:cNvPr id="3" name="Título 2"/>
          <p:cNvSpPr>
            <a:spLocks noGrp="1"/>
          </p:cNvSpPr>
          <p:nvPr>
            <p:ph type="title"/>
          </p:nvPr>
        </p:nvSpPr>
        <p:spPr/>
        <p:txBody>
          <a:bodyPr>
            <a:normAutofit/>
          </a:bodyPr>
          <a:lstStyle/>
          <a:p>
            <a:pPr lvl="0"/>
            <a:r>
              <a:rPr lang="es-CO" sz="2700" dirty="0" smtClean="0">
                <a:solidFill>
                  <a:schemeClr val="tx1"/>
                </a:solidFill>
                <a:latin typeface="Cambria" panose="02040503050406030204" pitchFamily="18" charset="0"/>
              </a:rPr>
              <a:t>d. Selección </a:t>
            </a:r>
            <a:r>
              <a:rPr lang="es-CO" sz="2700" dirty="0">
                <a:solidFill>
                  <a:schemeClr val="tx1"/>
                </a:solidFill>
                <a:latin typeface="Cambria" panose="02040503050406030204" pitchFamily="18" charset="0"/>
              </a:rPr>
              <a:t>y aplicación del modelo</a:t>
            </a:r>
            <a:endParaRPr lang="es-CO" dirty="0">
              <a:solidFill>
                <a:schemeClr val="tx1"/>
              </a:solidFill>
              <a:latin typeface="Cambria" panose="02040503050406030204" pitchFamily="18" charset="0"/>
            </a:endParaRPr>
          </a:p>
        </p:txBody>
      </p:sp>
      <p:sp>
        <p:nvSpPr>
          <p:cNvPr id="8" name="CuadroTexto 7"/>
          <p:cNvSpPr txBox="1"/>
          <p:nvPr/>
        </p:nvSpPr>
        <p:spPr>
          <a:xfrm>
            <a:off x="476251" y="4492084"/>
            <a:ext cx="6479874" cy="861774"/>
          </a:xfrm>
          <a:prstGeom prst="rect">
            <a:avLst/>
          </a:prstGeom>
          <a:noFill/>
        </p:spPr>
        <p:txBody>
          <a:bodyPr wrap="square" rtlCol="0">
            <a:spAutoFit/>
          </a:bodyPr>
          <a:lstStyle/>
          <a:p>
            <a:r>
              <a:rPr lang="es-CO" sz="2500" dirty="0" smtClean="0"/>
              <a:t>Se estableció como atributo a predecir la cantidad de años que las personas vivirán. </a:t>
            </a:r>
            <a:endParaRPr lang="es-CO" sz="2500" dirty="0"/>
          </a:p>
        </p:txBody>
      </p:sp>
    </p:spTree>
    <p:extLst>
      <p:ext uri="{BB962C8B-B14F-4D97-AF65-F5344CB8AC3E}">
        <p14:creationId xmlns:p14="http://schemas.microsoft.com/office/powerpoint/2010/main" val="3750608626"/>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0" y="3661770"/>
            <a:ext cx="8664497" cy="2292108"/>
          </a:xfrm>
        </p:spPr>
        <p:txBody>
          <a:bodyPr/>
          <a:lstStyle/>
          <a:p>
            <a:r>
              <a:rPr lang="es-CO" sz="2700" dirty="0"/>
              <a:t>Posteriormente, se realizó una segunda ejecución pero esta vez en vez de utilizar “</a:t>
            </a:r>
            <a:r>
              <a:rPr lang="es-CO" sz="2700" dirty="0" err="1"/>
              <a:t>percentage</a:t>
            </a:r>
            <a:r>
              <a:rPr lang="es-CO" sz="2700" dirty="0"/>
              <a:t> </a:t>
            </a:r>
            <a:r>
              <a:rPr lang="es-CO" sz="2700" dirty="0" err="1"/>
              <a:t>split</a:t>
            </a:r>
            <a:r>
              <a:rPr lang="es-CO" sz="2700" dirty="0"/>
              <a:t>” se utilizó la opción “use training set”, la cual en vez de realizar el entrenamiento con un porcentaje predefinido de los datos (ejemplo: 75%), lo </a:t>
            </a:r>
            <a:r>
              <a:rPr lang="es-CO" sz="2700" dirty="0" smtClean="0"/>
              <a:t>hizo con </a:t>
            </a:r>
            <a:r>
              <a:rPr lang="es-CO" sz="2700" dirty="0"/>
              <a:t>el conjunto total. De igual manera ocurre con los datos de pruebas. Para dicha ejecución el porcentaje de aciertos fue 88.8499%.</a:t>
            </a:r>
          </a:p>
          <a:p>
            <a:endParaRPr lang="es-CO" sz="2700" dirty="0"/>
          </a:p>
        </p:txBody>
      </p:sp>
      <p:sp>
        <p:nvSpPr>
          <p:cNvPr id="5" name="Título 2"/>
          <p:cNvSpPr>
            <a:spLocks noGrp="1"/>
          </p:cNvSpPr>
          <p:nvPr>
            <p:ph type="title"/>
          </p:nvPr>
        </p:nvSpPr>
        <p:spPr>
          <a:xfrm>
            <a:off x="759126" y="163128"/>
            <a:ext cx="8239909" cy="1143000"/>
          </a:xfrm>
        </p:spPr>
        <p:txBody>
          <a:bodyPr>
            <a:normAutofit/>
          </a:bodyPr>
          <a:lstStyle/>
          <a:p>
            <a:pPr lvl="0"/>
            <a:r>
              <a:rPr lang="es-CO" sz="2700" dirty="0" smtClean="0">
                <a:solidFill>
                  <a:schemeClr val="tx1"/>
                </a:solidFill>
                <a:latin typeface="Cambria" panose="02040503050406030204" pitchFamily="18" charset="0"/>
              </a:rPr>
              <a:t>d. Selección </a:t>
            </a:r>
            <a:r>
              <a:rPr lang="es-CO" sz="2700" dirty="0">
                <a:solidFill>
                  <a:schemeClr val="tx1"/>
                </a:solidFill>
                <a:latin typeface="Cambria" panose="02040503050406030204" pitchFamily="18" charset="0"/>
              </a:rPr>
              <a:t>y aplicación del modelo</a:t>
            </a:r>
            <a:endParaRPr lang="es-CO" dirty="0">
              <a:solidFill>
                <a:schemeClr val="tx1"/>
              </a:solidFill>
              <a:latin typeface="Cambria" panose="02040503050406030204" pitchFamily="18" charset="0"/>
            </a:endParaRPr>
          </a:p>
        </p:txBody>
      </p:sp>
      <p:sp>
        <p:nvSpPr>
          <p:cNvPr id="7" name="Marcador de contenido 1"/>
          <p:cNvSpPr txBox="1">
            <a:spLocks/>
          </p:cNvSpPr>
          <p:nvPr/>
        </p:nvSpPr>
        <p:spPr>
          <a:xfrm>
            <a:off x="-1" y="1581601"/>
            <a:ext cx="8664497" cy="2080169"/>
          </a:xfrm>
          <a:prstGeom prst="rect">
            <a:avLst/>
          </a:prstGeom>
        </p:spPr>
        <p:txBody>
          <a:bodyPr vert="horz" lIns="91440" tIns="45720" rIns="91440" bIns="45720" rtlCol="0">
            <a:noAutofit/>
          </a:bodyPr>
          <a:lstStyle>
            <a:lvl1pPr marL="257175" indent="-257175" algn="l" defTabSz="685800" rtl="0" eaLnBrk="1" latinLnBrk="0" hangingPunct="1">
              <a:lnSpc>
                <a:spcPct val="85000"/>
              </a:lnSpc>
              <a:spcBef>
                <a:spcPts val="300"/>
              </a:spcBef>
              <a:buFontTx/>
              <a:buBlip>
                <a:blip r:embed="rId2"/>
              </a:buBlip>
              <a:defRPr sz="2100" kern="1200">
                <a:solidFill>
                  <a:schemeClr val="tx1"/>
                </a:solidFill>
                <a:latin typeface="+mn-lt"/>
                <a:ea typeface="+mn-ea"/>
                <a:cs typeface="+mn-cs"/>
              </a:defRPr>
            </a:lvl1pPr>
            <a:lvl2pPr marL="557213" indent="-214313" algn="l" defTabSz="685800" rtl="0" eaLnBrk="1" latinLnBrk="0" hangingPunct="1">
              <a:lnSpc>
                <a:spcPct val="85000"/>
              </a:lnSpc>
              <a:spcBef>
                <a:spcPts val="38"/>
              </a:spcBef>
              <a:buFont typeface="Calibri"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85000"/>
              </a:lnSpc>
              <a:spcBef>
                <a:spcPts val="38"/>
              </a:spcBef>
              <a:buFont typeface="Calibri"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85000"/>
              </a:lnSpc>
              <a:spcBef>
                <a:spcPts val="38"/>
              </a:spcBef>
              <a:buFont typeface="Calibri"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85000"/>
              </a:lnSpc>
              <a:spcBef>
                <a:spcPts val="38"/>
              </a:spcBef>
              <a:buFont typeface="Calibri" pitchFamily="34" charset="0"/>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s-ES" sz="2700" dirty="0" smtClean="0"/>
              <a:t>Como se puede observar en la Figura 2, se obtuvo un árbol de decisión que excluyó algunos atributos por su irrelevancia en el contexto de la predicción de las edades que alcanzarán las personas. </a:t>
            </a:r>
            <a:endParaRPr lang="es-CO" sz="2700" dirty="0" smtClean="0"/>
          </a:p>
          <a:p>
            <a:endParaRPr lang="es-CO" sz="2700" dirty="0"/>
          </a:p>
        </p:txBody>
      </p:sp>
    </p:spTree>
    <p:extLst>
      <p:ext uri="{BB962C8B-B14F-4D97-AF65-F5344CB8AC3E}">
        <p14:creationId xmlns:p14="http://schemas.microsoft.com/office/powerpoint/2010/main" val="254383003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a:fillRect/>
          </a:stretch>
        </p:blipFill>
        <p:spPr>
          <a:xfrm>
            <a:off x="128663" y="1733550"/>
            <a:ext cx="8908987" cy="3795327"/>
          </a:xfrm>
          <a:prstGeom prst="rect">
            <a:avLst/>
          </a:prstGeom>
        </p:spPr>
      </p:pic>
      <p:sp>
        <p:nvSpPr>
          <p:cNvPr id="5" name="CuadroTexto 4"/>
          <p:cNvSpPr txBox="1"/>
          <p:nvPr/>
        </p:nvSpPr>
        <p:spPr>
          <a:xfrm>
            <a:off x="1684340" y="5937534"/>
            <a:ext cx="5812489" cy="646331"/>
          </a:xfrm>
          <a:prstGeom prst="rect">
            <a:avLst/>
          </a:prstGeom>
          <a:noFill/>
        </p:spPr>
        <p:txBody>
          <a:bodyPr wrap="none" rtlCol="0">
            <a:spAutoFit/>
          </a:bodyPr>
          <a:lstStyle/>
          <a:p>
            <a:r>
              <a:rPr lang="es-CO" i="1" dirty="0"/>
              <a:t>Figura 2. Árbol de decisión aplicando el clasificador </a:t>
            </a:r>
            <a:r>
              <a:rPr lang="es-CO" i="1" dirty="0" err="1"/>
              <a:t>REPTree</a:t>
            </a:r>
            <a:r>
              <a:rPr lang="es-CO" i="1" dirty="0"/>
              <a:t> </a:t>
            </a:r>
          </a:p>
          <a:p>
            <a:endParaRPr lang="es-CO" dirty="0"/>
          </a:p>
        </p:txBody>
      </p:sp>
      <p:sp>
        <p:nvSpPr>
          <p:cNvPr id="6" name="Título 2"/>
          <p:cNvSpPr>
            <a:spLocks noGrp="1"/>
          </p:cNvSpPr>
          <p:nvPr>
            <p:ph type="title"/>
          </p:nvPr>
        </p:nvSpPr>
        <p:spPr>
          <a:xfrm>
            <a:off x="759126" y="163128"/>
            <a:ext cx="8239909" cy="1143000"/>
          </a:xfrm>
        </p:spPr>
        <p:txBody>
          <a:bodyPr>
            <a:normAutofit/>
          </a:bodyPr>
          <a:lstStyle/>
          <a:p>
            <a:pPr lvl="0"/>
            <a:r>
              <a:rPr lang="es-CO" sz="2700" dirty="0" smtClean="0">
                <a:solidFill>
                  <a:schemeClr val="tx1"/>
                </a:solidFill>
                <a:latin typeface="Cambria" panose="02040503050406030204" pitchFamily="18" charset="0"/>
              </a:rPr>
              <a:t>d. Selección </a:t>
            </a:r>
            <a:r>
              <a:rPr lang="es-CO" sz="2700" dirty="0">
                <a:solidFill>
                  <a:schemeClr val="tx1"/>
                </a:solidFill>
                <a:latin typeface="Cambria" panose="02040503050406030204" pitchFamily="18" charset="0"/>
              </a:rPr>
              <a:t>y aplicación del modelo</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392635969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418667" y="1481666"/>
            <a:ext cx="3496114" cy="4626519"/>
          </a:xfrm>
        </p:spPr>
        <p:txBody>
          <a:bodyPr/>
          <a:lstStyle/>
          <a:p>
            <a:pPr marL="0" indent="0" algn="just">
              <a:buNone/>
            </a:pPr>
            <a:r>
              <a:rPr lang="es-ES" dirty="0"/>
              <a:t>Lo que se logró aplicando el clasificador “</a:t>
            </a:r>
            <a:r>
              <a:rPr lang="es-ES" dirty="0" err="1"/>
              <a:t>REPTree</a:t>
            </a:r>
            <a:r>
              <a:rPr lang="es-ES" dirty="0"/>
              <a:t>” fue generar un árbol de decisión que </a:t>
            </a:r>
            <a:r>
              <a:rPr lang="es-ES" dirty="0" smtClean="0"/>
              <a:t>permite </a:t>
            </a:r>
            <a:r>
              <a:rPr lang="es-ES" dirty="0"/>
              <a:t>estimar la </a:t>
            </a:r>
            <a:r>
              <a:rPr lang="es-ES" dirty="0" smtClean="0"/>
              <a:t>cantidad de años que alcanzarán a vivir las personas </a:t>
            </a:r>
            <a:r>
              <a:rPr lang="es-ES" dirty="0"/>
              <a:t>dados sus hábitos y características</a:t>
            </a:r>
            <a:r>
              <a:rPr lang="es-ES" dirty="0" smtClean="0"/>
              <a:t>.</a:t>
            </a:r>
          </a:p>
          <a:p>
            <a:pPr marL="0" indent="0" algn="just">
              <a:buNone/>
            </a:pPr>
            <a:r>
              <a:rPr lang="es-ES" dirty="0" smtClean="0"/>
              <a:t> </a:t>
            </a:r>
            <a:endParaRPr lang="es-CO" dirty="0"/>
          </a:p>
          <a:p>
            <a:pPr marL="0" indent="0" algn="just">
              <a:buNone/>
            </a:pPr>
            <a:r>
              <a:rPr lang="es-ES" dirty="0"/>
              <a:t>Analizando dicho árbol se puede ver por ejemplo que si una persona tiene alta estatura y no fuma, probablemente llegará a ser anciana (mayor a 75 años), pero si otra persona también de alta estatura fuma, esta última posiblemente fallecerá “joven” (menor a 58 años).</a:t>
            </a:r>
            <a:r>
              <a:rPr lang="es-ES" b="1" dirty="0"/>
              <a:t> </a:t>
            </a:r>
            <a:endParaRPr lang="es-CO" dirty="0"/>
          </a:p>
        </p:txBody>
      </p:sp>
      <p:sp>
        <p:nvSpPr>
          <p:cNvPr id="3" name="Título 2"/>
          <p:cNvSpPr>
            <a:spLocks noGrp="1"/>
          </p:cNvSpPr>
          <p:nvPr>
            <p:ph type="title"/>
          </p:nvPr>
        </p:nvSpPr>
        <p:spPr/>
        <p:txBody>
          <a:bodyPr>
            <a:normAutofit/>
          </a:bodyPr>
          <a:lstStyle/>
          <a:p>
            <a:pPr lvl="0"/>
            <a:r>
              <a:rPr lang="es-CO" sz="2700" dirty="0" smtClean="0">
                <a:solidFill>
                  <a:schemeClr val="tx1"/>
                </a:solidFill>
                <a:latin typeface="Cambria" panose="02040503050406030204" pitchFamily="18" charset="0"/>
              </a:rPr>
              <a:t>e. Interpretación </a:t>
            </a:r>
            <a:r>
              <a:rPr lang="es-CO" sz="2700" dirty="0">
                <a:solidFill>
                  <a:schemeClr val="tx1"/>
                </a:solidFill>
                <a:latin typeface="Cambria" panose="02040503050406030204" pitchFamily="18" charset="0"/>
              </a:rPr>
              <a:t>del resultado</a:t>
            </a:r>
            <a:endParaRPr lang="es-CO" dirty="0">
              <a:solidFill>
                <a:schemeClr val="tx1"/>
              </a:solidFill>
              <a:latin typeface="Cambria" panose="02040503050406030204" pitchFamily="18" charset="0"/>
            </a:endParaRPr>
          </a:p>
        </p:txBody>
      </p:sp>
      <p:pic>
        <p:nvPicPr>
          <p:cNvPr id="4" name="Imagen 3"/>
          <p:cNvPicPr/>
          <p:nvPr/>
        </p:nvPicPr>
        <p:blipFill>
          <a:blip r:embed="rId2"/>
          <a:stretch>
            <a:fillRect/>
          </a:stretch>
        </p:blipFill>
        <p:spPr>
          <a:xfrm>
            <a:off x="84772" y="1602058"/>
            <a:ext cx="5223828" cy="4385734"/>
          </a:xfrm>
          <a:prstGeom prst="rect">
            <a:avLst/>
          </a:prstGeom>
        </p:spPr>
      </p:pic>
      <p:sp>
        <p:nvSpPr>
          <p:cNvPr id="5" name="CuadroTexto 4"/>
          <p:cNvSpPr txBox="1"/>
          <p:nvPr/>
        </p:nvSpPr>
        <p:spPr>
          <a:xfrm>
            <a:off x="905933" y="6031581"/>
            <a:ext cx="3702039" cy="646331"/>
          </a:xfrm>
          <a:prstGeom prst="rect">
            <a:avLst/>
          </a:prstGeom>
          <a:noFill/>
        </p:spPr>
        <p:txBody>
          <a:bodyPr wrap="none" rtlCol="0">
            <a:spAutoFit/>
          </a:bodyPr>
          <a:lstStyle/>
          <a:p>
            <a:r>
              <a:rPr lang="es-CO" i="1" dirty="0"/>
              <a:t>Figura 3. Resultado al aplicar </a:t>
            </a:r>
            <a:r>
              <a:rPr lang="es-CO" i="1" dirty="0" err="1"/>
              <a:t>REPTree</a:t>
            </a:r>
            <a:endParaRPr lang="es-CO" i="1" dirty="0"/>
          </a:p>
          <a:p>
            <a:endParaRPr lang="es-CO" dirty="0"/>
          </a:p>
        </p:txBody>
      </p:sp>
    </p:spTree>
    <p:extLst>
      <p:ext uri="{BB962C8B-B14F-4D97-AF65-F5344CB8AC3E}">
        <p14:creationId xmlns:p14="http://schemas.microsoft.com/office/powerpoint/2010/main" val="24218295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50284" y="1625600"/>
            <a:ext cx="8664497" cy="4626519"/>
          </a:xfrm>
        </p:spPr>
        <p:txBody>
          <a:bodyPr/>
          <a:lstStyle/>
          <a:p>
            <a:pPr marL="0" indent="0" algn="just">
              <a:buNone/>
            </a:pPr>
            <a:r>
              <a:rPr lang="es-ES" dirty="0"/>
              <a:t>Al aplicar el modelo sobre </a:t>
            </a:r>
            <a:r>
              <a:rPr lang="es-ES" dirty="0" smtClean="0"/>
              <a:t>1498 registros </a:t>
            </a:r>
            <a:r>
              <a:rPr lang="es-ES" dirty="0"/>
              <a:t>correspondientes al 25% de los datos (destinados para pruebas), se llegó a la siguiente matriz de confusión: </a:t>
            </a:r>
            <a:endParaRPr lang="es-CO" dirty="0"/>
          </a:p>
        </p:txBody>
      </p:sp>
      <p:sp>
        <p:nvSpPr>
          <p:cNvPr id="3" name="Título 2"/>
          <p:cNvSpPr>
            <a:spLocks noGrp="1"/>
          </p:cNvSpPr>
          <p:nvPr>
            <p:ph type="title"/>
          </p:nvPr>
        </p:nvSpPr>
        <p:spPr/>
        <p:txBody>
          <a:bodyPr>
            <a:normAutofit/>
          </a:bodyPr>
          <a:lstStyle/>
          <a:p>
            <a:pPr lvl="0"/>
            <a:r>
              <a:rPr lang="es-CO" sz="2700" dirty="0" smtClean="0">
                <a:solidFill>
                  <a:schemeClr val="tx1"/>
                </a:solidFill>
                <a:latin typeface="Cambria" panose="02040503050406030204" pitchFamily="18" charset="0"/>
              </a:rPr>
              <a:t>f. Evaluación </a:t>
            </a:r>
            <a:r>
              <a:rPr lang="es-CO" sz="2700" dirty="0">
                <a:solidFill>
                  <a:schemeClr val="tx1"/>
                </a:solidFill>
                <a:latin typeface="Cambria" panose="02040503050406030204" pitchFamily="18" charset="0"/>
              </a:rPr>
              <a:t>del modelo</a:t>
            </a:r>
            <a:endParaRPr lang="es-CO" dirty="0">
              <a:solidFill>
                <a:schemeClr val="tx1"/>
              </a:solidFill>
              <a:latin typeface="Cambria" panose="02040503050406030204" pitchFamily="18"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169573982"/>
              </p:ext>
            </p:extLst>
          </p:nvPr>
        </p:nvGraphicFramePr>
        <p:xfrm>
          <a:off x="785008" y="2723747"/>
          <a:ext cx="7595048" cy="3257951"/>
        </p:xfrm>
        <a:graphic>
          <a:graphicData uri="http://schemas.openxmlformats.org/drawingml/2006/table">
            <a:tbl>
              <a:tblPr firstRow="1" firstCol="1" bandRow="1">
                <a:tableStyleId>{5C22544A-7EE6-4342-B048-85BDC9FD1C3A}</a:tableStyleId>
              </a:tblPr>
              <a:tblGrid>
                <a:gridCol w="1156769"/>
                <a:gridCol w="1156769"/>
                <a:gridCol w="1156769"/>
                <a:gridCol w="1156769"/>
                <a:gridCol w="1483986"/>
                <a:gridCol w="1483986"/>
              </a:tblGrid>
              <a:tr h="391898">
                <a:tc rowSpan="2" gridSpan="2">
                  <a:txBody>
                    <a:bodyPr/>
                    <a:lstStyle/>
                    <a:p>
                      <a:pPr>
                        <a:lnSpc>
                          <a:spcPct val="115000"/>
                        </a:lnSpc>
                      </a:pPr>
                      <a:endParaRPr lang="es-CO" sz="2200" dirty="0">
                        <a:effectLst/>
                        <a:latin typeface="Calibri" panose="020F0502020204030204" pitchFamily="34" charset="0"/>
                        <a:cs typeface="Times New Roman" panose="02020603050405020304" pitchFamily="18" charset="0"/>
                      </a:endParaRPr>
                    </a:p>
                  </a:txBody>
                  <a:tcPr marL="49697" marR="49697" marT="0" marB="0" anchor="b"/>
                </a:tc>
                <a:tc rowSpan="2" hMerge="1">
                  <a:txBody>
                    <a:bodyPr/>
                    <a:lstStyle/>
                    <a:p>
                      <a:pPr>
                        <a:lnSpc>
                          <a:spcPct val="115000"/>
                        </a:lnSpc>
                      </a:pPr>
                      <a:endParaRPr lang="es-CO" sz="2000">
                        <a:effectLst/>
                        <a:latin typeface="Calibri" panose="020F0502020204030204" pitchFamily="34" charset="0"/>
                        <a:cs typeface="Times New Roman" panose="02020603050405020304" pitchFamily="18" charset="0"/>
                      </a:endParaRPr>
                    </a:p>
                  </a:txBody>
                  <a:tcPr marL="44450" marR="44450" marT="0" marB="0" anchor="b"/>
                </a:tc>
                <a:tc gridSpan="4">
                  <a:txBody>
                    <a:bodyPr/>
                    <a:lstStyle/>
                    <a:p>
                      <a:pPr algn="ctr">
                        <a:lnSpc>
                          <a:spcPct val="115000"/>
                        </a:lnSpc>
                        <a:spcAft>
                          <a:spcPts val="0"/>
                        </a:spcAft>
                      </a:pPr>
                      <a:r>
                        <a:rPr lang="es-CO" sz="2200" dirty="0">
                          <a:effectLst/>
                        </a:rPr>
                        <a:t>Predicción del modelo</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b"/>
                </a:tc>
                <a:tc hMerge="1">
                  <a:txBody>
                    <a:bodyPr/>
                    <a:lstStyle/>
                    <a:p>
                      <a:endParaRPr lang="es-CO"/>
                    </a:p>
                  </a:txBody>
                  <a:tcPr/>
                </a:tc>
                <a:tc hMerge="1">
                  <a:txBody>
                    <a:bodyPr/>
                    <a:lstStyle/>
                    <a:p>
                      <a:endParaRPr lang="es-CO"/>
                    </a:p>
                  </a:txBody>
                  <a:tcPr/>
                </a:tc>
                <a:tc hMerge="1">
                  <a:txBody>
                    <a:bodyPr/>
                    <a:lstStyle/>
                    <a:p>
                      <a:endParaRPr lang="es-CO"/>
                    </a:p>
                  </a:txBody>
                  <a:tcPr/>
                </a:tc>
              </a:tr>
              <a:tr h="519672">
                <a:tc gridSpan="2" vMerge="1">
                  <a:txBody>
                    <a:bodyPr/>
                    <a:lstStyle/>
                    <a:p>
                      <a:pPr>
                        <a:lnSpc>
                          <a:spcPct val="115000"/>
                        </a:lnSpc>
                      </a:pPr>
                      <a:endParaRPr lang="es-CO" sz="2000" dirty="0">
                        <a:effectLst/>
                        <a:latin typeface="Calibri" panose="020F0502020204030204" pitchFamily="34" charset="0"/>
                        <a:cs typeface="Times New Roman" panose="02020603050405020304" pitchFamily="18" charset="0"/>
                      </a:endParaRPr>
                    </a:p>
                  </a:txBody>
                  <a:tcPr marL="44450" marR="44450" marT="0" marB="0" anchor="b"/>
                </a:tc>
                <a:tc hMerge="1" vMerge="1">
                  <a:txBody>
                    <a:bodyPr/>
                    <a:lstStyle/>
                    <a:p>
                      <a:pPr>
                        <a:lnSpc>
                          <a:spcPct val="115000"/>
                        </a:lnSpc>
                      </a:pPr>
                      <a:endParaRPr lang="es-CO" sz="20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es-CO" sz="2200">
                          <a:effectLst/>
                        </a:rPr>
                        <a:t>Joven</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b"/>
                </a:tc>
                <a:tc>
                  <a:txBody>
                    <a:bodyPr/>
                    <a:lstStyle/>
                    <a:p>
                      <a:pPr algn="ctr">
                        <a:lnSpc>
                          <a:spcPct val="115000"/>
                        </a:lnSpc>
                        <a:spcAft>
                          <a:spcPts val="0"/>
                        </a:spcAft>
                      </a:pPr>
                      <a:r>
                        <a:rPr lang="es-CO" sz="2200" dirty="0">
                          <a:effectLst/>
                        </a:rPr>
                        <a:t>Anciano</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b"/>
                </a:tc>
                <a:tc>
                  <a:txBody>
                    <a:bodyPr/>
                    <a:lstStyle/>
                    <a:p>
                      <a:pPr algn="ctr">
                        <a:lnSpc>
                          <a:spcPct val="115000"/>
                        </a:lnSpc>
                        <a:spcAft>
                          <a:spcPts val="0"/>
                        </a:spcAft>
                      </a:pPr>
                      <a:r>
                        <a:rPr lang="es-CO" sz="2200">
                          <a:effectLst/>
                        </a:rPr>
                        <a:t>Mayor</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tc>
                <a:tc>
                  <a:txBody>
                    <a:bodyPr/>
                    <a:lstStyle/>
                    <a:p>
                      <a:pPr algn="ctr">
                        <a:lnSpc>
                          <a:spcPct val="115000"/>
                        </a:lnSpc>
                        <a:spcAft>
                          <a:spcPts val="0"/>
                        </a:spcAft>
                      </a:pPr>
                      <a:r>
                        <a:rPr lang="es-CO" sz="2200">
                          <a:effectLst/>
                        </a:rPr>
                        <a:t>muyMayor</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tc>
              </a:tr>
              <a:tr h="519672">
                <a:tc rowSpan="4">
                  <a:txBody>
                    <a:bodyPr/>
                    <a:lstStyle/>
                    <a:p>
                      <a:pPr marL="71755" marR="71755" algn="ctr">
                        <a:lnSpc>
                          <a:spcPct val="115000"/>
                        </a:lnSpc>
                        <a:spcAft>
                          <a:spcPts val="0"/>
                        </a:spcAft>
                      </a:pPr>
                      <a:r>
                        <a:rPr lang="es-CO" sz="1800">
                          <a:effectLst/>
                        </a:rPr>
                        <a:t>Datos  reales</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vert="vert270" anchor="ctr"/>
                </a:tc>
                <a:tc>
                  <a:txBody>
                    <a:bodyPr/>
                    <a:lstStyle/>
                    <a:p>
                      <a:pPr algn="ctr">
                        <a:lnSpc>
                          <a:spcPct val="115000"/>
                        </a:lnSpc>
                        <a:spcAft>
                          <a:spcPts val="0"/>
                        </a:spcAft>
                      </a:pPr>
                      <a:r>
                        <a:rPr lang="es-CO" sz="2200">
                          <a:effectLst/>
                        </a:rPr>
                        <a:t>Joven</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dirty="0">
                          <a:effectLst/>
                        </a:rPr>
                        <a:t>842</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dirty="0">
                          <a:effectLst/>
                        </a:rPr>
                        <a:t>118</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r>
              <a:tr h="519672">
                <a:tc vMerge="1">
                  <a:txBody>
                    <a:bodyPr/>
                    <a:lstStyle/>
                    <a:p>
                      <a:endParaRPr lang="es-CO"/>
                    </a:p>
                  </a:txBody>
                  <a:tcPr/>
                </a:tc>
                <a:tc>
                  <a:txBody>
                    <a:bodyPr/>
                    <a:lstStyle/>
                    <a:p>
                      <a:pPr algn="ctr">
                        <a:lnSpc>
                          <a:spcPct val="115000"/>
                        </a:lnSpc>
                        <a:spcAft>
                          <a:spcPts val="0"/>
                        </a:spcAft>
                      </a:pPr>
                      <a:r>
                        <a:rPr lang="es-CO" sz="2200">
                          <a:effectLst/>
                        </a:rPr>
                        <a:t>Anciano</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dirty="0">
                          <a:effectLst/>
                        </a:rPr>
                        <a:t>98</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dirty="0">
                          <a:effectLst/>
                        </a:rPr>
                        <a:t>28</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r>
              <a:tr h="519672">
                <a:tc vMerge="1">
                  <a:txBody>
                    <a:bodyPr/>
                    <a:lstStyle/>
                    <a:p>
                      <a:endParaRPr lang="es-CO"/>
                    </a:p>
                  </a:txBody>
                  <a:tcPr/>
                </a:tc>
                <a:tc>
                  <a:txBody>
                    <a:bodyPr/>
                    <a:lstStyle/>
                    <a:p>
                      <a:pPr algn="ctr">
                        <a:lnSpc>
                          <a:spcPct val="115000"/>
                        </a:lnSpc>
                        <a:spcAft>
                          <a:spcPts val="0"/>
                        </a:spcAft>
                      </a:pPr>
                      <a:r>
                        <a:rPr lang="es-CO" sz="2200">
                          <a:effectLst/>
                        </a:rPr>
                        <a:t>Mayor</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147</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29</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r>
              <a:tr h="787365">
                <a:tc vMerge="1">
                  <a:txBody>
                    <a:bodyPr/>
                    <a:lstStyle/>
                    <a:p>
                      <a:endParaRPr lang="es-CO"/>
                    </a:p>
                  </a:txBody>
                  <a:tcPr/>
                </a:tc>
                <a:tc>
                  <a:txBody>
                    <a:bodyPr/>
                    <a:lstStyle/>
                    <a:p>
                      <a:pPr algn="ctr">
                        <a:lnSpc>
                          <a:spcPct val="115000"/>
                        </a:lnSpc>
                        <a:spcAft>
                          <a:spcPts val="0"/>
                        </a:spcAft>
                      </a:pPr>
                      <a:r>
                        <a:rPr lang="es-CO" sz="2200">
                          <a:effectLst/>
                        </a:rPr>
                        <a:t>Muy</a:t>
                      </a:r>
                    </a:p>
                    <a:p>
                      <a:pPr algn="ctr">
                        <a:lnSpc>
                          <a:spcPct val="115000"/>
                        </a:lnSpc>
                        <a:spcAft>
                          <a:spcPts val="0"/>
                        </a:spcAft>
                      </a:pPr>
                      <a:r>
                        <a:rPr lang="es-CO" sz="2200">
                          <a:effectLst/>
                        </a:rPr>
                        <a:t>Mayor</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a:effectLst/>
                        </a:rPr>
                        <a:t>0</a:t>
                      </a:r>
                      <a:endParaRPr lang="es-CO" sz="220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c>
                  <a:txBody>
                    <a:bodyPr/>
                    <a:lstStyle/>
                    <a:p>
                      <a:pPr algn="ctr">
                        <a:lnSpc>
                          <a:spcPct val="115000"/>
                        </a:lnSpc>
                        <a:spcAft>
                          <a:spcPts val="0"/>
                        </a:spcAft>
                      </a:pPr>
                      <a:r>
                        <a:rPr lang="es-CO" sz="2200" dirty="0">
                          <a:effectLst/>
                        </a:rPr>
                        <a:t>236</a:t>
                      </a:r>
                      <a:endParaRPr lang="es-CO"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9697" marR="49697" marT="0" marB="0" anchor="ctr"/>
                </a:tc>
              </a:tr>
            </a:tbl>
          </a:graphicData>
        </a:graphic>
      </p:graphicFrame>
    </p:spTree>
    <p:extLst>
      <p:ext uri="{BB962C8B-B14F-4D97-AF65-F5344CB8AC3E}">
        <p14:creationId xmlns:p14="http://schemas.microsoft.com/office/powerpoint/2010/main" val="1954327535"/>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50284" y="1625600"/>
            <a:ext cx="8664497" cy="4626519"/>
          </a:xfrm>
        </p:spPr>
        <p:txBody>
          <a:bodyPr/>
          <a:lstStyle/>
          <a:p>
            <a:pPr marL="0" indent="0" algn="just">
              <a:buNone/>
            </a:pPr>
            <a:r>
              <a:rPr lang="es-ES" dirty="0"/>
              <a:t>P</a:t>
            </a:r>
            <a:r>
              <a:rPr lang="es-ES" dirty="0" smtClean="0"/>
              <a:t>ara </a:t>
            </a:r>
            <a:r>
              <a:rPr lang="es-ES" dirty="0"/>
              <a:t>la muestra de 1498 registros, según la predicción generada a partir del árbol, </a:t>
            </a:r>
            <a:r>
              <a:rPr lang="es-ES" dirty="0" smtClean="0"/>
              <a:t>se identificaron de manera correcta 842 </a:t>
            </a:r>
            <a:r>
              <a:rPr lang="es-ES" dirty="0"/>
              <a:t>casos cuya edad de fallecimiento fue “joven</a:t>
            </a:r>
            <a:r>
              <a:rPr lang="es-ES" dirty="0" smtClean="0"/>
              <a:t>” (menor </a:t>
            </a:r>
            <a:r>
              <a:rPr lang="es-ES" dirty="0"/>
              <a:t>a 58 </a:t>
            </a:r>
            <a:r>
              <a:rPr lang="es-ES" dirty="0" smtClean="0"/>
              <a:t>años), </a:t>
            </a:r>
            <a:r>
              <a:rPr lang="es-ES" dirty="0"/>
              <a:t>mientras que para otros 118 casos el modelo falló </a:t>
            </a:r>
            <a:r>
              <a:rPr lang="es-ES" dirty="0" smtClean="0"/>
              <a:t>“creyendo” </a:t>
            </a:r>
            <a:r>
              <a:rPr lang="es-ES" dirty="0"/>
              <a:t>que la edad de fallecimiento era “mayor” (entre 59 y 66 años</a:t>
            </a:r>
            <a:r>
              <a:rPr lang="es-ES" dirty="0" smtClean="0"/>
              <a:t>).</a:t>
            </a:r>
          </a:p>
          <a:p>
            <a:pPr marL="0" indent="0" algn="just">
              <a:buNone/>
            </a:pPr>
            <a:endParaRPr lang="es-ES" dirty="0"/>
          </a:p>
          <a:p>
            <a:pPr marL="0" indent="0" algn="just">
              <a:buNone/>
            </a:pPr>
            <a:r>
              <a:rPr lang="es-ES" dirty="0" smtClean="0"/>
              <a:t> </a:t>
            </a:r>
          </a:p>
          <a:p>
            <a:pPr marL="0" indent="0" algn="just">
              <a:buNone/>
            </a:pPr>
            <a:r>
              <a:rPr lang="es-ES" dirty="0"/>
              <a:t>Teniendo en cuenta los resultados generados en </a:t>
            </a:r>
            <a:r>
              <a:rPr lang="es-ES" dirty="0" err="1"/>
              <a:t>Weka</a:t>
            </a:r>
            <a:r>
              <a:rPr lang="es-ES" dirty="0"/>
              <a:t>, se podría estimar que el porcentaje de aciertos del modelo al </a:t>
            </a:r>
            <a:r>
              <a:rPr lang="es-ES" dirty="0" smtClean="0"/>
              <a:t>predecir, </a:t>
            </a:r>
            <a:r>
              <a:rPr lang="es-ES" dirty="0"/>
              <a:t>es aproximadamente 88.3178</a:t>
            </a:r>
            <a:r>
              <a:rPr lang="es-ES" dirty="0" smtClean="0"/>
              <a:t>%.</a:t>
            </a:r>
          </a:p>
          <a:p>
            <a:pPr marL="0" indent="0" algn="just">
              <a:buNone/>
            </a:pPr>
            <a:endParaRPr lang="es-ES" dirty="0"/>
          </a:p>
          <a:p>
            <a:pPr marL="0" indent="0" algn="just">
              <a:buNone/>
            </a:pPr>
            <a:r>
              <a:rPr lang="es-CO" dirty="0" smtClean="0"/>
              <a:t>Aciertos: (842+98+147+236)/1498=0.883178=</a:t>
            </a:r>
            <a:r>
              <a:rPr lang="es-ES" dirty="0"/>
              <a:t>88.3178</a:t>
            </a:r>
            <a:r>
              <a:rPr lang="es-ES" dirty="0" smtClean="0"/>
              <a:t>%</a:t>
            </a:r>
          </a:p>
          <a:p>
            <a:pPr marL="0" indent="0" algn="just">
              <a:buNone/>
            </a:pPr>
            <a:endParaRPr lang="es-ES" dirty="0"/>
          </a:p>
          <a:p>
            <a:pPr marL="0" indent="0" algn="just">
              <a:buNone/>
            </a:pPr>
            <a:r>
              <a:rPr lang="es-ES" dirty="0" smtClean="0"/>
              <a:t>Error:   (118+28+29)/1498=0.116822=11.6822%</a:t>
            </a:r>
            <a:endParaRPr lang="es-CO" dirty="0"/>
          </a:p>
        </p:txBody>
      </p:sp>
      <p:sp>
        <p:nvSpPr>
          <p:cNvPr id="3" name="Título 2"/>
          <p:cNvSpPr>
            <a:spLocks noGrp="1"/>
          </p:cNvSpPr>
          <p:nvPr>
            <p:ph type="title"/>
          </p:nvPr>
        </p:nvSpPr>
        <p:spPr/>
        <p:txBody>
          <a:bodyPr>
            <a:normAutofit/>
          </a:bodyPr>
          <a:lstStyle/>
          <a:p>
            <a:pPr lvl="0"/>
            <a:r>
              <a:rPr lang="es-CO" sz="2700" dirty="0" smtClean="0">
                <a:solidFill>
                  <a:schemeClr val="tx1"/>
                </a:solidFill>
                <a:latin typeface="Cambria" panose="02040503050406030204" pitchFamily="18" charset="0"/>
              </a:rPr>
              <a:t>f. Evaluación </a:t>
            </a:r>
            <a:r>
              <a:rPr lang="es-CO" sz="2700" dirty="0">
                <a:solidFill>
                  <a:schemeClr val="tx1"/>
                </a:solidFill>
                <a:latin typeface="Cambria" panose="02040503050406030204" pitchFamily="18" charset="0"/>
              </a:rPr>
              <a:t>del modelo</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62601265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4538" y="1710266"/>
            <a:ext cx="8664497" cy="4626519"/>
          </a:xfrm>
        </p:spPr>
        <p:txBody>
          <a:bodyPr/>
          <a:lstStyle/>
          <a:p>
            <a:pPr marL="457200" indent="-457200">
              <a:buFont typeface="+mj-lt"/>
              <a:buAutoNum type="arabicPeriod"/>
            </a:pPr>
            <a:r>
              <a:rPr lang="es-CO" dirty="0" smtClean="0"/>
              <a:t>Planteamiento del problema</a:t>
            </a:r>
          </a:p>
          <a:p>
            <a:pPr marL="457200" indent="-457200">
              <a:buFont typeface="+mj-lt"/>
              <a:buAutoNum type="arabicPeriod"/>
            </a:pPr>
            <a:endParaRPr lang="es-CO" dirty="0" smtClean="0"/>
          </a:p>
          <a:p>
            <a:pPr marL="457200" indent="-457200">
              <a:buFont typeface="+mj-lt"/>
              <a:buAutoNum type="arabicPeriod"/>
            </a:pPr>
            <a:r>
              <a:rPr lang="en-US" dirty="0" err="1" smtClean="0"/>
              <a:t>Metodología</a:t>
            </a:r>
            <a:endParaRPr lang="en-US" dirty="0" smtClean="0"/>
          </a:p>
          <a:p>
            <a:pPr marL="457200" indent="-457200">
              <a:buFont typeface="+mj-lt"/>
              <a:buAutoNum type="arabicPeriod"/>
            </a:pPr>
            <a:endParaRPr lang="en-US" dirty="0" smtClean="0"/>
          </a:p>
          <a:p>
            <a:pPr marL="457200" lvl="0" indent="-457200">
              <a:buFont typeface="+mj-lt"/>
              <a:buAutoNum type="arabicPeriod"/>
            </a:pPr>
            <a:r>
              <a:rPr lang="es-ES" dirty="0" smtClean="0"/>
              <a:t>Desarrollo</a:t>
            </a:r>
          </a:p>
          <a:p>
            <a:pPr lvl="1">
              <a:buFont typeface="Wingdings" panose="05000000000000000000" pitchFamily="2" charset="2"/>
              <a:buChar char="§"/>
            </a:pPr>
            <a:r>
              <a:rPr lang="es-CO" sz="2100" dirty="0"/>
              <a:t>Selección de datos</a:t>
            </a:r>
          </a:p>
          <a:p>
            <a:pPr lvl="1">
              <a:buFont typeface="Wingdings" panose="05000000000000000000" pitchFamily="2" charset="2"/>
              <a:buChar char="§"/>
            </a:pPr>
            <a:r>
              <a:rPr lang="es-ES" sz="2100" dirty="0" err="1"/>
              <a:t>Preprocesamiento</a:t>
            </a:r>
            <a:r>
              <a:rPr lang="es-ES" sz="2100" dirty="0"/>
              <a:t> de datos</a:t>
            </a:r>
          </a:p>
          <a:p>
            <a:pPr lvl="1">
              <a:buFont typeface="Wingdings" panose="05000000000000000000" pitchFamily="2" charset="2"/>
              <a:buChar char="§"/>
            </a:pPr>
            <a:r>
              <a:rPr lang="es-ES" sz="2100" dirty="0"/>
              <a:t>Transformación de datos</a:t>
            </a:r>
            <a:endParaRPr lang="es-CO" sz="2100" dirty="0"/>
          </a:p>
          <a:p>
            <a:pPr lvl="1">
              <a:buFont typeface="Wingdings" panose="05000000000000000000" pitchFamily="2" charset="2"/>
              <a:buChar char="§"/>
            </a:pPr>
            <a:r>
              <a:rPr lang="es-ES" sz="2100" dirty="0"/>
              <a:t>Selección y aplicación del modelo</a:t>
            </a:r>
            <a:endParaRPr lang="es-CO" sz="2100" dirty="0"/>
          </a:p>
          <a:p>
            <a:pPr lvl="1">
              <a:buFont typeface="Wingdings" panose="05000000000000000000" pitchFamily="2" charset="2"/>
              <a:buChar char="§"/>
            </a:pPr>
            <a:r>
              <a:rPr lang="es-ES" sz="2100" dirty="0"/>
              <a:t>Interpretación del resultado</a:t>
            </a:r>
            <a:endParaRPr lang="es-CO" sz="2100" dirty="0"/>
          </a:p>
          <a:p>
            <a:pPr lvl="1">
              <a:buFont typeface="Wingdings" panose="05000000000000000000" pitchFamily="2" charset="2"/>
              <a:buChar char="§"/>
            </a:pPr>
            <a:r>
              <a:rPr lang="es-CO" sz="2100" dirty="0"/>
              <a:t>Evaluación del </a:t>
            </a:r>
            <a:r>
              <a:rPr lang="es-CO" sz="2100" dirty="0" smtClean="0"/>
              <a:t>modelo</a:t>
            </a:r>
          </a:p>
          <a:p>
            <a:pPr marL="342900" lvl="1" indent="0">
              <a:buNone/>
            </a:pPr>
            <a:endParaRPr lang="es-CO" sz="2100" dirty="0"/>
          </a:p>
          <a:p>
            <a:pPr marL="457200" indent="-457200">
              <a:buFont typeface="+mj-lt"/>
              <a:buAutoNum type="arabicPeriod"/>
            </a:pPr>
            <a:r>
              <a:rPr lang="es-CO" dirty="0" smtClean="0"/>
              <a:t>Conclusiones </a:t>
            </a:r>
          </a:p>
          <a:p>
            <a:pPr marL="457200" indent="-457200">
              <a:buFont typeface="+mj-lt"/>
              <a:buAutoNum type="arabicPeriod"/>
            </a:pPr>
            <a:endParaRPr lang="es-CO" dirty="0" smtClean="0"/>
          </a:p>
          <a:p>
            <a:pPr marL="457200" indent="-457200">
              <a:buFont typeface="+mj-lt"/>
              <a:buAutoNum type="arabicPeriod"/>
            </a:pPr>
            <a:r>
              <a:rPr lang="es-CO" dirty="0" smtClean="0"/>
              <a:t>Trabajos futuros</a:t>
            </a:r>
          </a:p>
          <a:p>
            <a:endParaRPr lang="es-CO" dirty="0"/>
          </a:p>
        </p:txBody>
      </p:sp>
      <p:sp>
        <p:nvSpPr>
          <p:cNvPr id="3" name="Título 2"/>
          <p:cNvSpPr>
            <a:spLocks noGrp="1"/>
          </p:cNvSpPr>
          <p:nvPr>
            <p:ph type="title"/>
          </p:nvPr>
        </p:nvSpPr>
        <p:spPr/>
        <p:txBody>
          <a:bodyPr/>
          <a:lstStyle/>
          <a:p>
            <a:r>
              <a:rPr lang="es-CO" dirty="0" smtClean="0">
                <a:solidFill>
                  <a:schemeClr val="tx1"/>
                </a:solidFill>
                <a:latin typeface="Cambria" panose="02040503050406030204" pitchFamily="18" charset="0"/>
              </a:rPr>
              <a:t>CONTENIDO</a:t>
            </a:r>
            <a:endParaRPr lang="es-CO" dirty="0">
              <a:solidFill>
                <a:schemeClr val="tx1"/>
              </a:solidFill>
              <a:latin typeface="Cambria" panose="020405030504060302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15466" y="2501593"/>
            <a:ext cx="3310465" cy="3184907"/>
          </a:xfrm>
          <a:prstGeom prst="rect">
            <a:avLst/>
          </a:prstGeom>
        </p:spPr>
      </p:pic>
      <p:sp>
        <p:nvSpPr>
          <p:cNvPr id="5" name="CuadroTexto 4"/>
          <p:cNvSpPr txBox="1"/>
          <p:nvPr/>
        </p:nvSpPr>
        <p:spPr>
          <a:xfrm>
            <a:off x="3657600" y="6371591"/>
            <a:ext cx="5486400" cy="369332"/>
          </a:xfrm>
          <a:prstGeom prst="rect">
            <a:avLst/>
          </a:prstGeom>
          <a:noFill/>
        </p:spPr>
        <p:txBody>
          <a:bodyPr wrap="square" rtlCol="0">
            <a:spAutoFit/>
          </a:bodyPr>
          <a:lstStyle/>
          <a:p>
            <a:r>
              <a:rPr lang="es-CO" dirty="0"/>
              <a:t>https://github.com/ivanmoralescotes/prediccion_salud</a:t>
            </a:r>
          </a:p>
        </p:txBody>
      </p:sp>
    </p:spTree>
    <p:extLst>
      <p:ext uri="{BB962C8B-B14F-4D97-AF65-F5344CB8AC3E}">
        <p14:creationId xmlns:p14="http://schemas.microsoft.com/office/powerpoint/2010/main" val="172615516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4060628266"/>
              </p:ext>
            </p:extLst>
          </p:nvPr>
        </p:nvGraphicFramePr>
        <p:xfrm>
          <a:off x="587375" y="3378201"/>
          <a:ext cx="7413624" cy="3180130"/>
        </p:xfrm>
        <a:graphic>
          <a:graphicData uri="http://schemas.openxmlformats.org/drawingml/2006/table">
            <a:tbl>
              <a:tblPr firstRow="1" firstCol="1" bandRow="1">
                <a:tableStyleId>{5C22544A-7EE6-4342-B048-85BDC9FD1C3A}</a:tableStyleId>
              </a:tblPr>
              <a:tblGrid>
                <a:gridCol w="1129137"/>
                <a:gridCol w="1129137"/>
                <a:gridCol w="1129137"/>
                <a:gridCol w="1129137"/>
                <a:gridCol w="1448538"/>
                <a:gridCol w="1448538"/>
              </a:tblGrid>
              <a:tr h="382537">
                <a:tc rowSpan="2" gridSpan="2">
                  <a:txBody>
                    <a:bodyPr/>
                    <a:lstStyle/>
                    <a:p>
                      <a:pPr>
                        <a:lnSpc>
                          <a:spcPct val="115000"/>
                        </a:lnSpc>
                      </a:pPr>
                      <a:endParaRPr lang="es-CO" sz="2100" dirty="0">
                        <a:effectLst/>
                        <a:latin typeface="Calibri" panose="020F0502020204030204" pitchFamily="34" charset="0"/>
                        <a:cs typeface="Times New Roman" panose="02020603050405020304" pitchFamily="18" charset="0"/>
                      </a:endParaRPr>
                    </a:p>
                  </a:txBody>
                  <a:tcPr marL="48510" marR="48510" marT="0" marB="0" anchor="b"/>
                </a:tc>
                <a:tc rowSpan="2" hMerge="1">
                  <a:txBody>
                    <a:bodyPr/>
                    <a:lstStyle/>
                    <a:p>
                      <a:pPr>
                        <a:lnSpc>
                          <a:spcPct val="115000"/>
                        </a:lnSpc>
                      </a:pPr>
                      <a:endParaRPr lang="es-CO" sz="2000">
                        <a:effectLst/>
                        <a:latin typeface="Calibri" panose="020F0502020204030204" pitchFamily="34" charset="0"/>
                        <a:cs typeface="Times New Roman" panose="02020603050405020304" pitchFamily="18" charset="0"/>
                      </a:endParaRPr>
                    </a:p>
                  </a:txBody>
                  <a:tcPr marL="44450" marR="44450" marT="0" marB="0" anchor="b"/>
                </a:tc>
                <a:tc gridSpan="4">
                  <a:txBody>
                    <a:bodyPr/>
                    <a:lstStyle/>
                    <a:p>
                      <a:pPr algn="ctr">
                        <a:lnSpc>
                          <a:spcPct val="115000"/>
                        </a:lnSpc>
                        <a:spcAft>
                          <a:spcPts val="0"/>
                        </a:spcAft>
                      </a:pPr>
                      <a:r>
                        <a:rPr lang="es-CO" sz="2100" dirty="0">
                          <a:effectLst/>
                        </a:rPr>
                        <a:t>Predicción del modelo</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b"/>
                </a:tc>
                <a:tc hMerge="1">
                  <a:txBody>
                    <a:bodyPr/>
                    <a:lstStyle/>
                    <a:p>
                      <a:endParaRPr lang="es-CO"/>
                    </a:p>
                  </a:txBody>
                  <a:tcPr/>
                </a:tc>
                <a:tc hMerge="1">
                  <a:txBody>
                    <a:bodyPr/>
                    <a:lstStyle/>
                    <a:p>
                      <a:endParaRPr lang="es-CO"/>
                    </a:p>
                  </a:txBody>
                  <a:tcPr/>
                </a:tc>
                <a:tc hMerge="1">
                  <a:txBody>
                    <a:bodyPr/>
                    <a:lstStyle/>
                    <a:p>
                      <a:endParaRPr lang="es-CO"/>
                    </a:p>
                  </a:txBody>
                  <a:tcPr/>
                </a:tc>
              </a:tr>
              <a:tr h="507259">
                <a:tc gridSpan="2" vMerge="1">
                  <a:txBody>
                    <a:bodyPr/>
                    <a:lstStyle/>
                    <a:p>
                      <a:pPr>
                        <a:lnSpc>
                          <a:spcPct val="115000"/>
                        </a:lnSpc>
                      </a:pPr>
                      <a:endParaRPr lang="es-CO" sz="2000" dirty="0">
                        <a:effectLst/>
                        <a:latin typeface="Calibri" panose="020F0502020204030204" pitchFamily="34" charset="0"/>
                        <a:cs typeface="Times New Roman" panose="02020603050405020304" pitchFamily="18" charset="0"/>
                      </a:endParaRPr>
                    </a:p>
                  </a:txBody>
                  <a:tcPr marL="44450" marR="44450" marT="0" marB="0" anchor="b"/>
                </a:tc>
                <a:tc hMerge="1" vMerge="1">
                  <a:txBody>
                    <a:bodyPr/>
                    <a:lstStyle/>
                    <a:p>
                      <a:pPr>
                        <a:lnSpc>
                          <a:spcPct val="115000"/>
                        </a:lnSpc>
                      </a:pPr>
                      <a:endParaRPr lang="es-CO" sz="20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es-CO" sz="2100" dirty="0">
                          <a:effectLst/>
                        </a:rPr>
                        <a:t>Joven</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b"/>
                </a:tc>
                <a:tc>
                  <a:txBody>
                    <a:bodyPr/>
                    <a:lstStyle/>
                    <a:p>
                      <a:pPr algn="ctr">
                        <a:lnSpc>
                          <a:spcPct val="115000"/>
                        </a:lnSpc>
                        <a:spcAft>
                          <a:spcPts val="0"/>
                        </a:spcAft>
                      </a:pPr>
                      <a:r>
                        <a:rPr lang="es-CO" sz="2100">
                          <a:effectLst/>
                        </a:rPr>
                        <a:t>Anciano</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b"/>
                </a:tc>
                <a:tc>
                  <a:txBody>
                    <a:bodyPr/>
                    <a:lstStyle/>
                    <a:p>
                      <a:pPr algn="ctr">
                        <a:lnSpc>
                          <a:spcPct val="115000"/>
                        </a:lnSpc>
                        <a:spcAft>
                          <a:spcPts val="0"/>
                        </a:spcAft>
                      </a:pPr>
                      <a:r>
                        <a:rPr lang="es-CO" sz="2100">
                          <a:effectLst/>
                        </a:rPr>
                        <a:t>Mayor</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tc>
                <a:tc>
                  <a:txBody>
                    <a:bodyPr/>
                    <a:lstStyle/>
                    <a:p>
                      <a:pPr algn="ctr">
                        <a:lnSpc>
                          <a:spcPct val="115000"/>
                        </a:lnSpc>
                        <a:spcAft>
                          <a:spcPts val="0"/>
                        </a:spcAft>
                      </a:pPr>
                      <a:r>
                        <a:rPr lang="es-CO" sz="2100">
                          <a:effectLst/>
                        </a:rPr>
                        <a:t>muyMayor</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tc>
              </a:tr>
              <a:tr h="507259">
                <a:tc rowSpan="4">
                  <a:txBody>
                    <a:bodyPr/>
                    <a:lstStyle/>
                    <a:p>
                      <a:pPr marL="71755" marR="71755" algn="ctr">
                        <a:lnSpc>
                          <a:spcPct val="115000"/>
                        </a:lnSpc>
                        <a:spcAft>
                          <a:spcPts val="0"/>
                        </a:spcAft>
                      </a:pPr>
                      <a:r>
                        <a:rPr lang="es-CO" sz="1800" dirty="0">
                          <a:effectLst/>
                        </a:rPr>
                        <a:t>Datos  reales</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vert="vert270" anchor="ctr"/>
                </a:tc>
                <a:tc>
                  <a:txBody>
                    <a:bodyPr/>
                    <a:lstStyle/>
                    <a:p>
                      <a:pPr algn="ctr">
                        <a:lnSpc>
                          <a:spcPct val="115000"/>
                        </a:lnSpc>
                        <a:spcAft>
                          <a:spcPts val="0"/>
                        </a:spcAft>
                      </a:pPr>
                      <a:r>
                        <a:rPr lang="es-CO" sz="2100">
                          <a:effectLst/>
                        </a:rPr>
                        <a:t>Joven</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rPr>
                        <a:t>3388</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a:effectLst/>
                        </a:rPr>
                        <a:t>0</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latin typeface="+mn-lt"/>
                          <a:ea typeface="+mn-ea"/>
                          <a:cs typeface="+mn-cs"/>
                        </a:rPr>
                        <a:t>453</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a:effectLst/>
                        </a:rPr>
                        <a:t>0</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r>
              <a:tr h="507259">
                <a:tc vMerge="1">
                  <a:txBody>
                    <a:bodyPr/>
                    <a:lstStyle/>
                    <a:p>
                      <a:endParaRPr lang="es-CO"/>
                    </a:p>
                  </a:txBody>
                  <a:tcPr/>
                </a:tc>
                <a:tc>
                  <a:txBody>
                    <a:bodyPr/>
                    <a:lstStyle/>
                    <a:p>
                      <a:pPr algn="ctr">
                        <a:lnSpc>
                          <a:spcPct val="115000"/>
                        </a:lnSpc>
                        <a:spcAft>
                          <a:spcPts val="0"/>
                        </a:spcAft>
                      </a:pPr>
                      <a:r>
                        <a:rPr lang="es-CO" sz="2100">
                          <a:effectLst/>
                        </a:rPr>
                        <a:t>Anciano</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a:effectLst/>
                        </a:rPr>
                        <a:t>0</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latin typeface="+mn-lt"/>
                          <a:ea typeface="+mn-ea"/>
                          <a:cs typeface="+mn-cs"/>
                        </a:rPr>
                        <a:t>443</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a:effectLst/>
                        </a:rPr>
                        <a:t>0</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latin typeface="+mn-lt"/>
                          <a:ea typeface="+mn-ea"/>
                          <a:cs typeface="+mn-cs"/>
                        </a:rPr>
                        <a:t>112</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r>
              <a:tr h="507259">
                <a:tc vMerge="1">
                  <a:txBody>
                    <a:bodyPr/>
                    <a:lstStyle/>
                    <a:p>
                      <a:endParaRPr lang="es-CO"/>
                    </a:p>
                  </a:txBody>
                  <a:tcPr/>
                </a:tc>
                <a:tc>
                  <a:txBody>
                    <a:bodyPr/>
                    <a:lstStyle/>
                    <a:p>
                      <a:pPr algn="ctr">
                        <a:lnSpc>
                          <a:spcPct val="115000"/>
                        </a:lnSpc>
                        <a:spcAft>
                          <a:spcPts val="0"/>
                        </a:spcAft>
                      </a:pPr>
                      <a:r>
                        <a:rPr lang="es-CO" sz="2100">
                          <a:effectLst/>
                        </a:rPr>
                        <a:t>Mayor</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a:effectLst/>
                        </a:rPr>
                        <a:t>0</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a:effectLst/>
                        </a:rPr>
                        <a:t>0</a:t>
                      </a:r>
                      <a:endParaRPr lang="es-CO" sz="210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latin typeface="+mn-lt"/>
                          <a:ea typeface="+mn-ea"/>
                          <a:cs typeface="+mn-cs"/>
                        </a:rPr>
                        <a:t>684</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latin typeface="+mn-lt"/>
                          <a:ea typeface="+mn-ea"/>
                          <a:cs typeface="+mn-cs"/>
                        </a:rPr>
                        <a:t>103</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r>
              <a:tr h="768557">
                <a:tc vMerge="1">
                  <a:txBody>
                    <a:bodyPr/>
                    <a:lstStyle/>
                    <a:p>
                      <a:endParaRPr lang="es-CO"/>
                    </a:p>
                  </a:txBody>
                  <a:tcPr/>
                </a:tc>
                <a:tc>
                  <a:txBody>
                    <a:bodyPr/>
                    <a:lstStyle/>
                    <a:p>
                      <a:pPr algn="ctr">
                        <a:lnSpc>
                          <a:spcPct val="115000"/>
                        </a:lnSpc>
                        <a:spcAft>
                          <a:spcPts val="0"/>
                        </a:spcAft>
                      </a:pPr>
                      <a:r>
                        <a:rPr lang="es-CO" sz="2100" dirty="0">
                          <a:effectLst/>
                        </a:rPr>
                        <a:t>Muy</a:t>
                      </a:r>
                    </a:p>
                    <a:p>
                      <a:pPr algn="ctr">
                        <a:lnSpc>
                          <a:spcPct val="115000"/>
                        </a:lnSpc>
                        <a:spcAft>
                          <a:spcPts val="0"/>
                        </a:spcAft>
                      </a:pPr>
                      <a:r>
                        <a:rPr lang="es-CO" sz="2100" dirty="0">
                          <a:effectLst/>
                        </a:rPr>
                        <a:t>Mayor</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a:effectLst/>
                        </a:rPr>
                        <a:t>0</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a:effectLst/>
                        </a:rPr>
                        <a:t>0</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a:effectLst/>
                        </a:rPr>
                        <a:t>0</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c>
                  <a:txBody>
                    <a:bodyPr/>
                    <a:lstStyle/>
                    <a:p>
                      <a:pPr algn="ctr">
                        <a:lnSpc>
                          <a:spcPct val="115000"/>
                        </a:lnSpc>
                        <a:spcAft>
                          <a:spcPts val="0"/>
                        </a:spcAft>
                      </a:pPr>
                      <a:r>
                        <a:rPr lang="es-CO" sz="2100" dirty="0" smtClean="0">
                          <a:effectLst/>
                          <a:latin typeface="+mn-lt"/>
                          <a:ea typeface="+mn-ea"/>
                          <a:cs typeface="+mn-cs"/>
                        </a:rPr>
                        <a:t>808</a:t>
                      </a:r>
                      <a:endParaRPr lang="es-CO"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48510" marR="48510" marT="0" marB="0" anchor="ctr"/>
                </a:tc>
              </a:tr>
            </a:tbl>
          </a:graphicData>
        </a:graphic>
      </p:graphicFrame>
      <p:sp>
        <p:nvSpPr>
          <p:cNvPr id="5" name="Título 2"/>
          <p:cNvSpPr>
            <a:spLocks noGrp="1"/>
          </p:cNvSpPr>
          <p:nvPr>
            <p:ph type="title"/>
          </p:nvPr>
        </p:nvSpPr>
        <p:spPr>
          <a:xfrm>
            <a:off x="949627" y="144078"/>
            <a:ext cx="5717874" cy="1143000"/>
          </a:xfrm>
        </p:spPr>
        <p:txBody>
          <a:bodyPr>
            <a:normAutofit/>
          </a:bodyPr>
          <a:lstStyle/>
          <a:p>
            <a:pPr lvl="0"/>
            <a:r>
              <a:rPr lang="es-CO" sz="2700" dirty="0" smtClean="0">
                <a:solidFill>
                  <a:schemeClr val="tx1"/>
                </a:solidFill>
                <a:latin typeface="Cambria" panose="02040503050406030204" pitchFamily="18" charset="0"/>
              </a:rPr>
              <a:t>f. Evaluación </a:t>
            </a:r>
            <a:r>
              <a:rPr lang="es-CO" sz="2700" dirty="0">
                <a:solidFill>
                  <a:schemeClr val="tx1"/>
                </a:solidFill>
                <a:latin typeface="Cambria" panose="02040503050406030204" pitchFamily="18" charset="0"/>
              </a:rPr>
              <a:t>del modelo</a:t>
            </a:r>
            <a:endParaRPr lang="es-CO" dirty="0">
              <a:solidFill>
                <a:schemeClr val="tx1"/>
              </a:solidFill>
              <a:latin typeface="Cambria" panose="02040503050406030204" pitchFamily="18" charset="0"/>
            </a:endParaRPr>
          </a:p>
        </p:txBody>
      </p:sp>
      <p:sp>
        <p:nvSpPr>
          <p:cNvPr id="6" name="CuadroTexto 5"/>
          <p:cNvSpPr txBox="1"/>
          <p:nvPr/>
        </p:nvSpPr>
        <p:spPr>
          <a:xfrm>
            <a:off x="438150" y="1676400"/>
            <a:ext cx="7905750" cy="1862048"/>
          </a:xfrm>
          <a:prstGeom prst="rect">
            <a:avLst/>
          </a:prstGeom>
          <a:noFill/>
        </p:spPr>
        <p:txBody>
          <a:bodyPr wrap="square" rtlCol="0">
            <a:spAutoFit/>
          </a:bodyPr>
          <a:lstStyle/>
          <a:p>
            <a:r>
              <a:rPr lang="es-ES" sz="2300" dirty="0" smtClean="0"/>
              <a:t>Al realizar el entrenamiento con el conjunto total (5991 registros) y aplicar </a:t>
            </a:r>
            <a:r>
              <a:rPr lang="es-ES" sz="2300" dirty="0"/>
              <a:t>el modelo sobre el </a:t>
            </a:r>
            <a:r>
              <a:rPr lang="es-ES" sz="2300" dirty="0" smtClean="0"/>
              <a:t>mismo (aunque en la práctica los datos de las pruebas son desconocidos durante el entrenamiento), </a:t>
            </a:r>
            <a:r>
              <a:rPr lang="es-ES" sz="2300" dirty="0"/>
              <a:t>se llegó a la siguiente matriz de confusión: </a:t>
            </a:r>
            <a:endParaRPr lang="es-CO" sz="2300" dirty="0"/>
          </a:p>
          <a:p>
            <a:endParaRPr lang="es-CO" sz="2300" dirty="0"/>
          </a:p>
        </p:txBody>
      </p:sp>
    </p:spTree>
    <p:extLst>
      <p:ext uri="{BB962C8B-B14F-4D97-AF65-F5344CB8AC3E}">
        <p14:creationId xmlns:p14="http://schemas.microsoft.com/office/powerpoint/2010/main" val="2441445519"/>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50284" y="1625600"/>
            <a:ext cx="8664497" cy="4626519"/>
          </a:xfrm>
        </p:spPr>
        <p:txBody>
          <a:bodyPr/>
          <a:lstStyle/>
          <a:p>
            <a:pPr marL="0" indent="0" algn="just">
              <a:buNone/>
            </a:pPr>
            <a:r>
              <a:rPr lang="es-ES" dirty="0" smtClean="0"/>
              <a:t>Para los 5991 registros, </a:t>
            </a:r>
            <a:r>
              <a:rPr lang="es-ES" dirty="0"/>
              <a:t>según la predicción generada a partir del árbol, </a:t>
            </a:r>
            <a:r>
              <a:rPr lang="es-ES" dirty="0" smtClean="0"/>
              <a:t>se identificaron de manera correcta 3388 casos </a:t>
            </a:r>
            <a:r>
              <a:rPr lang="es-ES" dirty="0"/>
              <a:t>cuya edad de fallecimiento fue “joven</a:t>
            </a:r>
            <a:r>
              <a:rPr lang="es-ES" dirty="0" smtClean="0"/>
              <a:t>” (menor </a:t>
            </a:r>
            <a:r>
              <a:rPr lang="es-ES" dirty="0"/>
              <a:t>a 58 </a:t>
            </a:r>
            <a:r>
              <a:rPr lang="es-ES" dirty="0" smtClean="0"/>
              <a:t>años), </a:t>
            </a:r>
            <a:r>
              <a:rPr lang="es-ES" dirty="0"/>
              <a:t>mientras que para otros </a:t>
            </a:r>
            <a:r>
              <a:rPr lang="es-ES" dirty="0" smtClean="0"/>
              <a:t>453 casos </a:t>
            </a:r>
            <a:r>
              <a:rPr lang="es-ES" dirty="0"/>
              <a:t>el modelo falló creyendo que la edad de fallecimiento era “mayor” (entre 59 y 66 años</a:t>
            </a:r>
            <a:r>
              <a:rPr lang="es-ES" dirty="0" smtClean="0"/>
              <a:t>).</a:t>
            </a:r>
          </a:p>
          <a:p>
            <a:pPr marL="0" indent="0" algn="just">
              <a:buNone/>
            </a:pPr>
            <a:endParaRPr lang="es-ES" dirty="0"/>
          </a:p>
          <a:p>
            <a:pPr marL="0" indent="0" algn="just">
              <a:buNone/>
            </a:pPr>
            <a:r>
              <a:rPr lang="es-ES" dirty="0" smtClean="0"/>
              <a:t> </a:t>
            </a:r>
          </a:p>
          <a:p>
            <a:pPr marL="0" indent="0" algn="just">
              <a:buNone/>
            </a:pPr>
            <a:r>
              <a:rPr lang="es-ES" dirty="0"/>
              <a:t>Teniendo en cuenta los resultados generados en </a:t>
            </a:r>
            <a:r>
              <a:rPr lang="es-ES" dirty="0" err="1"/>
              <a:t>Weka</a:t>
            </a:r>
            <a:r>
              <a:rPr lang="es-ES" dirty="0"/>
              <a:t>, se podría estimar que el porcentaje de aciertos del modelo al </a:t>
            </a:r>
            <a:r>
              <a:rPr lang="es-ES" dirty="0" smtClean="0"/>
              <a:t>predecir, </a:t>
            </a:r>
            <a:r>
              <a:rPr lang="es-ES" dirty="0"/>
              <a:t>es aproximadamente 88.8499%.</a:t>
            </a:r>
            <a:endParaRPr lang="es-ES" dirty="0" smtClean="0"/>
          </a:p>
          <a:p>
            <a:pPr marL="0" indent="0" algn="just">
              <a:buNone/>
            </a:pPr>
            <a:endParaRPr lang="es-ES" dirty="0"/>
          </a:p>
          <a:p>
            <a:pPr marL="0" indent="0" algn="just">
              <a:buNone/>
            </a:pPr>
            <a:r>
              <a:rPr lang="es-CO" dirty="0" smtClean="0"/>
              <a:t>Aciertos: (3388+443+684+808)/</a:t>
            </a:r>
            <a:r>
              <a:rPr lang="es-CO" dirty="0"/>
              <a:t>5991= </a:t>
            </a:r>
            <a:r>
              <a:rPr lang="es-CO" dirty="0" smtClean="0"/>
              <a:t>0.888499=88.8499</a:t>
            </a:r>
            <a:r>
              <a:rPr lang="es-ES" dirty="0" smtClean="0"/>
              <a:t>%</a:t>
            </a:r>
          </a:p>
          <a:p>
            <a:pPr marL="0" indent="0" algn="just">
              <a:buNone/>
            </a:pPr>
            <a:endParaRPr lang="es-ES" dirty="0"/>
          </a:p>
          <a:p>
            <a:pPr marL="0" indent="0" algn="just">
              <a:buNone/>
            </a:pPr>
            <a:r>
              <a:rPr lang="es-ES" dirty="0" smtClean="0"/>
              <a:t>Error:   (453+112+103)/</a:t>
            </a:r>
            <a:r>
              <a:rPr lang="es-ES" dirty="0"/>
              <a:t>5991= </a:t>
            </a:r>
            <a:r>
              <a:rPr lang="es-ES" dirty="0" smtClean="0"/>
              <a:t>0.111501=11.1501%</a:t>
            </a:r>
            <a:endParaRPr lang="es-CO" dirty="0"/>
          </a:p>
        </p:txBody>
      </p:sp>
      <p:sp>
        <p:nvSpPr>
          <p:cNvPr id="3" name="Título 2"/>
          <p:cNvSpPr>
            <a:spLocks noGrp="1"/>
          </p:cNvSpPr>
          <p:nvPr>
            <p:ph type="title"/>
          </p:nvPr>
        </p:nvSpPr>
        <p:spPr/>
        <p:txBody>
          <a:bodyPr>
            <a:normAutofit/>
          </a:bodyPr>
          <a:lstStyle/>
          <a:p>
            <a:pPr lvl="0"/>
            <a:r>
              <a:rPr lang="es-CO" sz="2700" dirty="0" smtClean="0">
                <a:solidFill>
                  <a:schemeClr val="tx1"/>
                </a:solidFill>
                <a:latin typeface="Cambria" panose="02040503050406030204" pitchFamily="18" charset="0"/>
              </a:rPr>
              <a:t>f. Evaluación </a:t>
            </a:r>
            <a:r>
              <a:rPr lang="es-CO" sz="2700" dirty="0">
                <a:solidFill>
                  <a:schemeClr val="tx1"/>
                </a:solidFill>
                <a:latin typeface="Cambria" panose="02040503050406030204" pitchFamily="18" charset="0"/>
              </a:rPr>
              <a:t>del modelo</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2093453462"/>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48684" y="1543051"/>
            <a:ext cx="8664497" cy="3105150"/>
          </a:xfrm>
        </p:spPr>
        <p:txBody>
          <a:bodyPr/>
          <a:lstStyle/>
          <a:p>
            <a:endParaRPr lang="es-CO" sz="2700" dirty="0" smtClean="0"/>
          </a:p>
          <a:p>
            <a:endParaRPr lang="es-CO" sz="2700" dirty="0"/>
          </a:p>
          <a:p>
            <a:r>
              <a:rPr lang="es-CO" sz="2700" dirty="0" smtClean="0"/>
              <a:t>Al utilizar “Use training set” se obtuvo un mejor porcentaje de aciertos, pero en la práctica durante el entrenamiento se desconocen los datos de las pruebas, por lo que se decidió optar finalmente por la opción “</a:t>
            </a:r>
            <a:r>
              <a:rPr lang="es-CO" sz="2700" dirty="0" err="1" smtClean="0"/>
              <a:t>Percentage</a:t>
            </a:r>
            <a:r>
              <a:rPr lang="es-CO" sz="2700" dirty="0" smtClean="0"/>
              <a:t> Split” (75% de los datos para entrenamiento). </a:t>
            </a:r>
            <a:endParaRPr lang="es-CO" sz="2700" dirty="0"/>
          </a:p>
        </p:txBody>
      </p:sp>
      <p:sp>
        <p:nvSpPr>
          <p:cNvPr id="4" name="Título 2"/>
          <p:cNvSpPr>
            <a:spLocks noGrp="1"/>
          </p:cNvSpPr>
          <p:nvPr>
            <p:ph type="title"/>
          </p:nvPr>
        </p:nvSpPr>
        <p:spPr>
          <a:xfrm>
            <a:off x="759126" y="163128"/>
            <a:ext cx="8239909" cy="1143000"/>
          </a:xfrm>
        </p:spPr>
        <p:txBody>
          <a:bodyPr>
            <a:normAutofit/>
          </a:bodyPr>
          <a:lstStyle/>
          <a:p>
            <a:pPr lvl="0"/>
            <a:r>
              <a:rPr lang="es-CO" sz="2700" dirty="0" smtClean="0">
                <a:solidFill>
                  <a:schemeClr val="tx1"/>
                </a:solidFill>
                <a:latin typeface="Cambria" panose="02040503050406030204" pitchFamily="18" charset="0"/>
              </a:rPr>
              <a:t>f. Evaluación </a:t>
            </a:r>
            <a:r>
              <a:rPr lang="es-CO" sz="2700" dirty="0">
                <a:solidFill>
                  <a:schemeClr val="tx1"/>
                </a:solidFill>
                <a:latin typeface="Cambria" panose="02040503050406030204" pitchFamily="18" charset="0"/>
              </a:rPr>
              <a:t>del modelo</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289809260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05" y="4465575"/>
            <a:ext cx="7489395" cy="494242"/>
          </a:xfrm>
        </p:spPr>
        <p:txBody>
          <a:bodyPr/>
          <a:lstStyle/>
          <a:p>
            <a:pPr algn="ctr">
              <a:spcBef>
                <a:spcPts val="0"/>
              </a:spcBef>
            </a:pPr>
            <a:r>
              <a:rPr lang="en-US" sz="3200" dirty="0">
                <a:solidFill>
                  <a:schemeClr val="tx1"/>
                </a:solidFill>
                <a:latin typeface="Cambria" panose="02040503050406030204" pitchFamily="18" charset="0"/>
              </a:rPr>
              <a:t>4</a:t>
            </a:r>
            <a:r>
              <a:rPr lang="en-US" sz="3200" dirty="0" smtClean="0">
                <a:solidFill>
                  <a:schemeClr val="tx1"/>
                </a:solidFill>
                <a:latin typeface="Cambria" panose="02040503050406030204" pitchFamily="18" charset="0"/>
              </a:rPr>
              <a:t>. </a:t>
            </a:r>
            <a:r>
              <a:rPr lang="en-US" sz="3200" dirty="0" err="1" smtClean="0">
                <a:solidFill>
                  <a:schemeClr val="tx1"/>
                </a:solidFill>
                <a:latin typeface="Cambria" panose="02040503050406030204" pitchFamily="18" charset="0"/>
              </a:rPr>
              <a:t>conclusiones</a:t>
            </a:r>
            <a:endParaRPr lang="es-ES_tradnl" noProof="1">
              <a:solidFill>
                <a:schemeClr val="tx1"/>
              </a:solidFill>
              <a:latin typeface="Cambria" panose="02040503050406030204" pitchFamily="18" charset="0"/>
            </a:endParaRPr>
          </a:p>
        </p:txBody>
      </p:sp>
      <p:pic>
        <p:nvPicPr>
          <p:cNvPr id="7" name="Picture 2" descr="Resultado de imagen para logo mineria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9" y="4038477"/>
            <a:ext cx="1162172" cy="116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12158"/>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1084" y="1930400"/>
            <a:ext cx="8664497" cy="4626519"/>
          </a:xfrm>
        </p:spPr>
        <p:txBody>
          <a:bodyPr/>
          <a:lstStyle/>
          <a:p>
            <a:pPr algn="just"/>
            <a:r>
              <a:rPr lang="es-ES" dirty="0" smtClean="0"/>
              <a:t>Dados los resultados, se podría concluir que el modelo puede aplicarse por ejemplo en un portal web (como el de </a:t>
            </a:r>
            <a:r>
              <a:rPr lang="es-ES" dirty="0" err="1" smtClean="0"/>
              <a:t>Colpensiones</a:t>
            </a:r>
            <a:r>
              <a:rPr lang="es-ES" dirty="0" smtClean="0"/>
              <a:t>) de tal forma que cualquier persona que tenga entre 30 y 50 años de edad en Colombia, podría llenar la encuesta e inmediatamente obtener un resultado que le permita predecir (con cierto margen de error) a qué edad (rango) logrará llegar dadas sus características y hábitos. </a:t>
            </a:r>
          </a:p>
          <a:p>
            <a:pPr marL="0" indent="0" algn="just">
              <a:buNone/>
            </a:pPr>
            <a:endParaRPr lang="es-CO" dirty="0" smtClean="0"/>
          </a:p>
          <a:p>
            <a:pPr algn="just"/>
            <a:r>
              <a:rPr lang="es-ES" dirty="0" smtClean="0"/>
              <a:t>Con lo anterior, una persona que esté interesada en vivir muchos años, podría determinar si debería cambiar sus hábitos o no (los datos ingresados en la encuesta se podrán ajustar en un “simulador” para ver cómo podría lograrse cambiar el resultado). </a:t>
            </a:r>
            <a:br>
              <a:rPr lang="es-ES" dirty="0" smtClean="0"/>
            </a:br>
            <a:endParaRPr lang="es-ES" dirty="0" smtClean="0"/>
          </a:p>
          <a:p>
            <a:pPr algn="just"/>
            <a:r>
              <a:rPr lang="es-CO" dirty="0" smtClean="0"/>
              <a:t>Se pudo evidenciar que el clasificador </a:t>
            </a:r>
            <a:r>
              <a:rPr lang="es-CO" dirty="0" err="1" smtClean="0"/>
              <a:t>REPTree</a:t>
            </a:r>
            <a:r>
              <a:rPr lang="es-CO" dirty="0" smtClean="0"/>
              <a:t> y el algoritmo de </a:t>
            </a:r>
            <a:r>
              <a:rPr lang="es-CO" dirty="0" err="1" smtClean="0"/>
              <a:t>Fayyad</a:t>
            </a:r>
            <a:r>
              <a:rPr lang="es-CO" dirty="0" smtClean="0"/>
              <a:t> e </a:t>
            </a:r>
            <a:r>
              <a:rPr lang="es-CO" dirty="0" err="1" smtClean="0"/>
              <a:t>Irani</a:t>
            </a:r>
            <a:r>
              <a:rPr lang="es-CO" dirty="0" smtClean="0"/>
              <a:t> (para </a:t>
            </a:r>
            <a:r>
              <a:rPr lang="es-CO" dirty="0" err="1" smtClean="0"/>
              <a:t>discretizar</a:t>
            </a:r>
            <a:r>
              <a:rPr lang="es-CO" dirty="0" smtClean="0"/>
              <a:t>), son efectivos ante problemas como el que se desarrolló en este proyecto. </a:t>
            </a:r>
            <a:endParaRPr lang="es-CO" dirty="0"/>
          </a:p>
        </p:txBody>
      </p:sp>
      <p:sp>
        <p:nvSpPr>
          <p:cNvPr id="3" name="Título 2"/>
          <p:cNvSpPr>
            <a:spLocks noGrp="1"/>
          </p:cNvSpPr>
          <p:nvPr>
            <p:ph type="title"/>
          </p:nvPr>
        </p:nvSpPr>
        <p:spPr/>
        <p:txBody>
          <a:bodyPr/>
          <a:lstStyle/>
          <a:p>
            <a:r>
              <a:rPr lang="en-US" sz="2800" dirty="0" smtClean="0">
                <a:solidFill>
                  <a:schemeClr val="tx2"/>
                </a:solidFill>
                <a:latin typeface="Cambria" panose="02040503050406030204" pitchFamily="18" charset="0"/>
              </a:rPr>
              <a:t>4. CONCLUSIONES</a:t>
            </a:r>
            <a:endParaRPr lang="es-CO" dirty="0">
              <a:solidFill>
                <a:schemeClr val="tx2"/>
              </a:solidFill>
              <a:latin typeface="Cambria" panose="02040503050406030204" pitchFamily="18" charset="0"/>
            </a:endParaRPr>
          </a:p>
        </p:txBody>
      </p:sp>
    </p:spTree>
    <p:extLst>
      <p:ext uri="{BB962C8B-B14F-4D97-AF65-F5344CB8AC3E}">
        <p14:creationId xmlns:p14="http://schemas.microsoft.com/office/powerpoint/2010/main" val="2987501849"/>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05" y="4465575"/>
            <a:ext cx="7489395" cy="494242"/>
          </a:xfrm>
        </p:spPr>
        <p:txBody>
          <a:bodyPr/>
          <a:lstStyle/>
          <a:p>
            <a:pPr algn="ctr">
              <a:spcBef>
                <a:spcPts val="0"/>
              </a:spcBef>
            </a:pPr>
            <a:r>
              <a:rPr lang="en-US" sz="3200" dirty="0" smtClean="0">
                <a:solidFill>
                  <a:schemeClr val="tx1"/>
                </a:solidFill>
                <a:latin typeface="Cambria" panose="02040503050406030204" pitchFamily="18" charset="0"/>
              </a:rPr>
              <a:t>5. TRABAJOS </a:t>
            </a:r>
            <a:r>
              <a:rPr lang="en-US" sz="3200" dirty="0">
                <a:solidFill>
                  <a:schemeClr val="tx1"/>
                </a:solidFill>
                <a:latin typeface="Cambria" panose="02040503050406030204" pitchFamily="18" charset="0"/>
              </a:rPr>
              <a:t>FUTUROS</a:t>
            </a:r>
            <a:endParaRPr lang="es-ES_tradnl" noProof="1">
              <a:solidFill>
                <a:schemeClr val="tx1"/>
              </a:solidFill>
              <a:latin typeface="Cambria" panose="02040503050406030204" pitchFamily="18" charset="0"/>
            </a:endParaRPr>
          </a:p>
        </p:txBody>
      </p:sp>
      <p:pic>
        <p:nvPicPr>
          <p:cNvPr id="7" name="Picture 2" descr="Resultado de imagen para logo mineria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9" y="4038477"/>
            <a:ext cx="1162172" cy="116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23144"/>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4538" y="1473200"/>
            <a:ext cx="8664497" cy="4626519"/>
          </a:xfrm>
        </p:spPr>
        <p:txBody>
          <a:bodyPr/>
          <a:lstStyle/>
          <a:p>
            <a:pPr algn="just"/>
            <a:r>
              <a:rPr lang="es-ES" sz="2400" dirty="0" smtClean="0"/>
              <a:t>Se tiene la expectativa de que </a:t>
            </a:r>
            <a:r>
              <a:rPr lang="es-ES" sz="2400" dirty="0"/>
              <a:t>en un futuro cercano se analicen los resultados del modelo actual y se busque la manera de obtener un porcentaje mayor de aciertos posiblemente utilizando otro </a:t>
            </a:r>
            <a:r>
              <a:rPr lang="es-ES" sz="2400" dirty="0" smtClean="0"/>
              <a:t>algoritmo y/o aumentando significativamente la cantidad de datos durante el entrenamiento. </a:t>
            </a:r>
          </a:p>
          <a:p>
            <a:pPr marL="0" indent="0" algn="just">
              <a:buNone/>
            </a:pPr>
            <a:endParaRPr lang="es-ES" sz="2400" dirty="0" smtClean="0"/>
          </a:p>
          <a:p>
            <a:pPr algn="just"/>
            <a:r>
              <a:rPr lang="es-ES" sz="2400" dirty="0" smtClean="0"/>
              <a:t>Se </a:t>
            </a:r>
            <a:r>
              <a:rPr lang="es-ES" sz="2400" dirty="0"/>
              <a:t>espera que una empresa como por ejemplo </a:t>
            </a:r>
            <a:r>
              <a:rPr lang="es-ES" sz="2400" dirty="0" err="1"/>
              <a:t>Colpensiones</a:t>
            </a:r>
            <a:r>
              <a:rPr lang="es-ES" sz="2400" dirty="0"/>
              <a:t> (la cual tiene acceso a las fechas de fallecimiento de las personas y está informada sobre este artículo) pueda aplicar el modelo en un portal web y permitirle a los colombianos estimar su fecha de fallecimiento teniendo en cuenta sus hábitos y </a:t>
            </a:r>
            <a:r>
              <a:rPr lang="es-ES" sz="2400" dirty="0" smtClean="0"/>
              <a:t>características físicas. </a:t>
            </a:r>
            <a:endParaRPr lang="es-CO" sz="2400" dirty="0"/>
          </a:p>
          <a:p>
            <a:pPr marL="0" indent="0">
              <a:buNone/>
            </a:pPr>
            <a:endParaRPr lang="es-CO" dirty="0"/>
          </a:p>
        </p:txBody>
      </p:sp>
      <p:sp>
        <p:nvSpPr>
          <p:cNvPr id="3" name="Título 2"/>
          <p:cNvSpPr>
            <a:spLocks noGrp="1"/>
          </p:cNvSpPr>
          <p:nvPr>
            <p:ph type="title"/>
          </p:nvPr>
        </p:nvSpPr>
        <p:spPr/>
        <p:txBody>
          <a:bodyPr/>
          <a:lstStyle/>
          <a:p>
            <a:r>
              <a:rPr lang="en-US" sz="2800" dirty="0">
                <a:solidFill>
                  <a:schemeClr val="tx1"/>
                </a:solidFill>
                <a:latin typeface="Cambria" panose="02040503050406030204" pitchFamily="18" charset="0"/>
              </a:rPr>
              <a:t>5. TRABAJOS FUTUROS</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1907395263"/>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CO" dirty="0" smtClean="0"/>
          </a:p>
          <a:p>
            <a:r>
              <a:rPr lang="es-CO" sz="2500" dirty="0" smtClean="0"/>
              <a:t>Sería conveniente que en un futuro cercano, se desarrolle una aplicación web que inicialmente reciba un archivo “</a:t>
            </a:r>
            <a:r>
              <a:rPr lang="es-CO" sz="2500" dirty="0" err="1" smtClean="0"/>
              <a:t>arff</a:t>
            </a:r>
            <a:r>
              <a:rPr lang="es-CO" sz="2500" dirty="0" smtClean="0"/>
              <a:t>” y a partir del mismo genere y muestre un árbol de decisión (como lo hace </a:t>
            </a:r>
            <a:r>
              <a:rPr lang="es-CO" sz="2500" dirty="0" err="1" smtClean="0"/>
              <a:t>Weka</a:t>
            </a:r>
            <a:r>
              <a:rPr lang="es-CO" sz="2500" dirty="0" smtClean="0"/>
              <a:t> con el clasificador </a:t>
            </a:r>
            <a:r>
              <a:rPr lang="es-CO" sz="2500" dirty="0" err="1" smtClean="0"/>
              <a:t>REPTree</a:t>
            </a:r>
            <a:r>
              <a:rPr lang="es-CO" sz="2500" dirty="0" smtClean="0"/>
              <a:t>); el árbol como tal deberá ser almacenado en una base de datos de tal forma que la misma aplicación también </a:t>
            </a:r>
            <a:r>
              <a:rPr lang="es-CO" sz="2500" dirty="0"/>
              <a:t>generará </a:t>
            </a:r>
            <a:r>
              <a:rPr lang="es-CO" sz="2500" dirty="0" smtClean="0"/>
              <a:t>automáticamente una interfaz web que podrá ser utilizada por diferentes usuarios, ingresando datos reales con el fin de ver el resultado de la predicción (dada por el árbol).</a:t>
            </a:r>
            <a:endParaRPr lang="es-CO" sz="2500" dirty="0"/>
          </a:p>
        </p:txBody>
      </p:sp>
      <p:sp>
        <p:nvSpPr>
          <p:cNvPr id="4" name="Título 2"/>
          <p:cNvSpPr>
            <a:spLocks noGrp="1"/>
          </p:cNvSpPr>
          <p:nvPr>
            <p:ph type="title"/>
          </p:nvPr>
        </p:nvSpPr>
        <p:spPr>
          <a:xfrm>
            <a:off x="759126" y="163128"/>
            <a:ext cx="8239909" cy="1143000"/>
          </a:xfrm>
        </p:spPr>
        <p:txBody>
          <a:bodyPr/>
          <a:lstStyle/>
          <a:p>
            <a:r>
              <a:rPr lang="en-US" sz="2800" dirty="0">
                <a:solidFill>
                  <a:schemeClr val="tx1"/>
                </a:solidFill>
                <a:latin typeface="Cambria" panose="02040503050406030204" pitchFamily="18" charset="0"/>
              </a:rPr>
              <a:t>5. TRABAJOS FUTUROS</a:t>
            </a:r>
            <a:endParaRPr lang="es-CO" dirty="0">
              <a:solidFill>
                <a:schemeClr val="tx1"/>
              </a:solidFill>
              <a:latin typeface="Cambria" panose="02040503050406030204" pitchFamily="18" charset="0"/>
            </a:endParaRPr>
          </a:p>
        </p:txBody>
      </p:sp>
      <p:sp>
        <p:nvSpPr>
          <p:cNvPr id="3" name="CuadroTexto 2"/>
          <p:cNvSpPr txBox="1"/>
          <p:nvPr/>
        </p:nvSpPr>
        <p:spPr>
          <a:xfrm>
            <a:off x="759126" y="5499280"/>
            <a:ext cx="7715173" cy="646331"/>
          </a:xfrm>
          <a:prstGeom prst="rect">
            <a:avLst/>
          </a:prstGeom>
          <a:noFill/>
        </p:spPr>
        <p:txBody>
          <a:bodyPr wrap="square" rtlCol="0">
            <a:spAutoFit/>
          </a:bodyPr>
          <a:lstStyle/>
          <a:p>
            <a:r>
              <a:rPr lang="es-CO" dirty="0"/>
              <a:t>http://</a:t>
            </a:r>
            <a:r>
              <a:rPr lang="es-CO" dirty="0" smtClean="0"/>
              <a:t>35.190.176.47:8080/PrediccionEdad-war/PrediccionEdadWS?wsdl</a:t>
            </a:r>
            <a:endParaRPr lang="es-CO" dirty="0"/>
          </a:p>
          <a:p>
            <a:r>
              <a:rPr lang="es-CO" dirty="0" smtClean="0"/>
              <a:t>http</a:t>
            </a:r>
            <a:r>
              <a:rPr lang="es-CO" dirty="0"/>
              <a:t>://35.190.176.47:8080/PrediccionEdad-war/</a:t>
            </a:r>
          </a:p>
        </p:txBody>
      </p:sp>
    </p:spTree>
    <p:extLst>
      <p:ext uri="{BB962C8B-B14F-4D97-AF65-F5344CB8AC3E}">
        <p14:creationId xmlns:p14="http://schemas.microsoft.com/office/powerpoint/2010/main" val="762030736"/>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1084" y="1930400"/>
            <a:ext cx="8664497" cy="4626519"/>
          </a:xfrm>
        </p:spPr>
        <p:txBody>
          <a:bodyPr/>
          <a:lstStyle/>
          <a:p>
            <a:pPr marL="0" indent="0" algn="just">
              <a:buNone/>
            </a:pPr>
            <a:r>
              <a:rPr lang="en-US" dirty="0"/>
              <a:t>[</a:t>
            </a:r>
            <a:r>
              <a:rPr lang="en-US" dirty="0" smtClean="0"/>
              <a:t>1] </a:t>
            </a:r>
            <a:r>
              <a:rPr lang="en-US" dirty="0"/>
              <a:t>U. DBD, "KDD Process/Overview", Www2.cs.uregina.ca, 2013. [Online]. Available: http://www2.cs.uregina.ca/~dbd/cs831/notes/kdd/1_kdd.html. [Accessed: 30- Oct- 2017</a:t>
            </a:r>
            <a:r>
              <a:rPr lang="en-US" dirty="0" smtClean="0"/>
              <a:t>].</a:t>
            </a:r>
          </a:p>
          <a:p>
            <a:pPr marL="0" indent="0" algn="just">
              <a:buNone/>
            </a:pPr>
            <a:endParaRPr lang="en-US" dirty="0"/>
          </a:p>
          <a:p>
            <a:pPr marL="0" indent="0" algn="just">
              <a:buNone/>
            </a:pPr>
            <a:r>
              <a:rPr lang="en-US" dirty="0" smtClean="0"/>
              <a:t>[2] </a:t>
            </a:r>
            <a:r>
              <a:rPr lang="en-US" dirty="0"/>
              <a:t>U. Fayyad and K. </a:t>
            </a:r>
            <a:r>
              <a:rPr lang="en-US" dirty="0" err="1"/>
              <a:t>Irani</a:t>
            </a:r>
            <a:r>
              <a:rPr lang="en-US" dirty="0"/>
              <a:t>. Multi-interval discretization of continuous-valued attributes for classification learning. In Proceedings of the 13th International Conference on Artificial Intelligence, pages 1022-1027, 1993.</a:t>
            </a:r>
            <a:endParaRPr lang="es-CO" dirty="0"/>
          </a:p>
          <a:p>
            <a:pPr marL="0" indent="0">
              <a:buNone/>
            </a:pPr>
            <a:endParaRPr lang="es-CO" dirty="0"/>
          </a:p>
          <a:p>
            <a:pPr marL="0" indent="0">
              <a:buNone/>
            </a:pPr>
            <a:endParaRPr lang="es-CO" dirty="0"/>
          </a:p>
        </p:txBody>
      </p:sp>
      <p:sp>
        <p:nvSpPr>
          <p:cNvPr id="3" name="Título 2"/>
          <p:cNvSpPr>
            <a:spLocks noGrp="1"/>
          </p:cNvSpPr>
          <p:nvPr>
            <p:ph type="title"/>
          </p:nvPr>
        </p:nvSpPr>
        <p:spPr/>
        <p:txBody>
          <a:bodyPr/>
          <a:lstStyle/>
          <a:p>
            <a:r>
              <a:rPr lang="es-CO" dirty="0" smtClean="0">
                <a:solidFill>
                  <a:schemeClr val="tx1"/>
                </a:solidFill>
                <a:latin typeface="Cambria" panose="02040503050406030204" pitchFamily="18" charset="0"/>
              </a:rPr>
              <a:t>BIBLIOGRAFÍA </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364109213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CO" b="1" dirty="0"/>
              <a:t>En este artículo se describe el proceso de aplicación de una técnica de minería de datos para analizar una muestra de 6000 personas en búsqueda de determinar qué aspectos de los estilos de vida actuales afectan más la cantidad de años de vida de las personas. Se busca lograr predecir qué tanto tiempo de vida le queda a cada persona teniendo en cuenta sus hábitos. </a:t>
            </a:r>
            <a:r>
              <a:rPr lang="es-CO" b="1" dirty="0" smtClean="0"/>
              <a:t/>
            </a:r>
            <a:br>
              <a:rPr lang="es-CO" b="1" dirty="0" smtClean="0"/>
            </a:br>
            <a:endParaRPr lang="es-CO" dirty="0"/>
          </a:p>
          <a:p>
            <a:r>
              <a:rPr lang="es-CO" b="1" dirty="0"/>
              <a:t>Se utilizó la metodología KDD, realizando la selección, el </a:t>
            </a:r>
            <a:r>
              <a:rPr lang="es-CO" b="1" dirty="0" err="1"/>
              <a:t>preprocesamiento</a:t>
            </a:r>
            <a:r>
              <a:rPr lang="es-CO" b="1" dirty="0"/>
              <a:t>, la transformación, la minería, la interpretación y la evaluación de resultados con el fin de establecer un modelo que permitirá con cierto grado de certeza estimar la edad a la que llegará cada persona; como consecuencia las personas podrán tener más información para tomar decisiones que posiblemente permitirán aumentar su cantidad de años de vida. </a:t>
            </a:r>
            <a:endParaRPr lang="es-CO" dirty="0"/>
          </a:p>
        </p:txBody>
      </p:sp>
      <p:sp>
        <p:nvSpPr>
          <p:cNvPr id="4" name="Título 2"/>
          <p:cNvSpPr>
            <a:spLocks noGrp="1"/>
          </p:cNvSpPr>
          <p:nvPr>
            <p:ph type="title"/>
          </p:nvPr>
        </p:nvSpPr>
        <p:spPr>
          <a:xfrm>
            <a:off x="1330627" y="182178"/>
            <a:ext cx="5527374" cy="1143000"/>
          </a:xfrm>
        </p:spPr>
        <p:txBody>
          <a:bodyPr/>
          <a:lstStyle/>
          <a:p>
            <a:r>
              <a:rPr lang="es-CO" dirty="0" smtClean="0">
                <a:solidFill>
                  <a:schemeClr val="tx1"/>
                </a:solidFill>
                <a:latin typeface="Cambria" panose="02040503050406030204" pitchFamily="18" charset="0"/>
              </a:rPr>
              <a:t>RESUMEN</a:t>
            </a:r>
            <a:endParaRPr lang="es-CO" dirty="0">
              <a:solidFill>
                <a:schemeClr val="tx1"/>
              </a:solidFill>
              <a:latin typeface="Cambria" panose="02040503050406030204" pitchFamily="18" charset="0"/>
            </a:endParaRPr>
          </a:p>
        </p:txBody>
      </p:sp>
    </p:spTree>
    <p:extLst>
      <p:ext uri="{BB962C8B-B14F-4D97-AF65-F5344CB8AC3E}">
        <p14:creationId xmlns:p14="http://schemas.microsoft.com/office/powerpoint/2010/main" val="245585948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05" y="4465575"/>
            <a:ext cx="7489395" cy="494242"/>
          </a:xfrm>
        </p:spPr>
        <p:txBody>
          <a:bodyPr/>
          <a:lstStyle/>
          <a:p>
            <a:pPr algn="ctr">
              <a:spcBef>
                <a:spcPts val="0"/>
              </a:spcBef>
            </a:pPr>
            <a:r>
              <a:rPr lang="es-ES_tradnl" noProof="1" smtClean="0">
                <a:solidFill>
                  <a:schemeClr val="tx1"/>
                </a:solidFill>
                <a:latin typeface="Cambria" panose="02040503050406030204" pitchFamily="18" charset="0"/>
              </a:rPr>
              <a:t>1.</a:t>
            </a:r>
            <a:r>
              <a:rPr lang="es-ES_tradnl" noProof="1">
                <a:solidFill>
                  <a:schemeClr val="tx1"/>
                </a:solidFill>
                <a:latin typeface="Cambria" panose="02040503050406030204" pitchFamily="18" charset="0"/>
              </a:rPr>
              <a:t>	PLANTEAMIENTO DEL PROBLEMA</a:t>
            </a:r>
          </a:p>
        </p:txBody>
      </p:sp>
      <p:pic>
        <p:nvPicPr>
          <p:cNvPr id="7" name="Picture 2" descr="Resultado de imagen para logo mineria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9" y="4038477"/>
            <a:ext cx="1162172" cy="11621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1085" y="1613142"/>
            <a:ext cx="4448716" cy="4943777"/>
          </a:xfrm>
        </p:spPr>
        <p:txBody>
          <a:bodyPr/>
          <a:lstStyle/>
          <a:p>
            <a:pPr marL="0" indent="0" algn="just">
              <a:buNone/>
            </a:pPr>
            <a:r>
              <a:rPr lang="es-CO" dirty="0"/>
              <a:t>Hoy en día es muy frecuente ver personas jóvenes con problemas de salud debido a que sus hábitos no son convenientes para su </a:t>
            </a:r>
            <a:r>
              <a:rPr lang="es-CO" dirty="0" smtClean="0"/>
              <a:t>cuerpo. </a:t>
            </a:r>
          </a:p>
          <a:p>
            <a:pPr marL="0" indent="0" algn="just">
              <a:buNone/>
            </a:pPr>
            <a:endParaRPr lang="es-CO" dirty="0" smtClean="0"/>
          </a:p>
          <a:p>
            <a:pPr marL="0" indent="0" algn="just">
              <a:buNone/>
            </a:pPr>
            <a:endParaRPr lang="es-CO" dirty="0"/>
          </a:p>
          <a:p>
            <a:pPr marL="0" indent="0" algn="just">
              <a:buNone/>
            </a:pPr>
            <a:r>
              <a:rPr lang="es-CO" dirty="0"/>
              <a:t>No existen muchas herramientas tecnológicas que faciliten a las personas validar las consecuencias de sus hábitos; muchas personas no </a:t>
            </a:r>
            <a:r>
              <a:rPr lang="es-CO" dirty="0" smtClean="0"/>
              <a:t>pueden </a:t>
            </a:r>
            <a:r>
              <a:rPr lang="es-CO" dirty="0"/>
              <a:t>ir a las respectivas citas médicas de control, y en algunos casos ignoran las recomendaciones de los </a:t>
            </a:r>
            <a:r>
              <a:rPr lang="es-CO" dirty="0" smtClean="0"/>
              <a:t>médicos. </a:t>
            </a:r>
            <a:endParaRPr lang="es-CO" dirty="0"/>
          </a:p>
          <a:p>
            <a:pPr marL="0" indent="0" algn="just">
              <a:buNone/>
            </a:pPr>
            <a:endParaRPr lang="es-CO" dirty="0" smtClean="0"/>
          </a:p>
          <a:p>
            <a:pPr marL="0" indent="0">
              <a:buNone/>
            </a:pPr>
            <a:endParaRPr lang="es-CO" dirty="0"/>
          </a:p>
        </p:txBody>
      </p:sp>
      <p:sp>
        <p:nvSpPr>
          <p:cNvPr id="4" name="Title 4"/>
          <p:cNvSpPr>
            <a:spLocks noGrp="1"/>
          </p:cNvSpPr>
          <p:nvPr>
            <p:ph type="title"/>
          </p:nvPr>
        </p:nvSpPr>
        <p:spPr>
          <a:xfrm>
            <a:off x="888634" y="410041"/>
            <a:ext cx="7489395" cy="494242"/>
          </a:xfrm>
        </p:spPr>
        <p:txBody>
          <a:bodyPr/>
          <a:lstStyle/>
          <a:p>
            <a:pPr algn="ctr">
              <a:spcBef>
                <a:spcPts val="0"/>
              </a:spcBef>
            </a:pPr>
            <a:r>
              <a:rPr lang="es-ES_tradnl" noProof="1" smtClean="0">
                <a:solidFill>
                  <a:schemeClr val="tx1"/>
                </a:solidFill>
                <a:latin typeface="Cambria" panose="02040503050406030204" pitchFamily="18" charset="0"/>
              </a:rPr>
              <a:t>1.</a:t>
            </a:r>
            <a:r>
              <a:rPr lang="es-ES_tradnl" noProof="1">
                <a:solidFill>
                  <a:schemeClr val="tx1"/>
                </a:solidFill>
                <a:latin typeface="Cambria" panose="02040503050406030204" pitchFamily="18" charset="0"/>
              </a:rPr>
              <a:t>	PLANTEAMIENTO DEL PROBLEMA</a:t>
            </a:r>
          </a:p>
        </p:txBody>
      </p:sp>
      <p:sp>
        <p:nvSpPr>
          <p:cNvPr id="5" name="CuadroTexto 4"/>
          <p:cNvSpPr txBox="1"/>
          <p:nvPr/>
        </p:nvSpPr>
        <p:spPr>
          <a:xfrm>
            <a:off x="4847429" y="1613142"/>
            <a:ext cx="4059504" cy="2308324"/>
          </a:xfrm>
          <a:prstGeom prst="rect">
            <a:avLst/>
          </a:prstGeom>
          <a:noFill/>
        </p:spPr>
        <p:txBody>
          <a:bodyPr wrap="square" rtlCol="0">
            <a:spAutoFit/>
          </a:bodyPr>
          <a:lstStyle/>
          <a:p>
            <a:pPr algn="just"/>
            <a:r>
              <a:rPr lang="es-CO" sz="2100" dirty="0"/>
              <a:t>La pregunta principal que se busca responder con este proyecto  es: </a:t>
            </a:r>
          </a:p>
          <a:p>
            <a:pPr algn="just"/>
            <a:endParaRPr lang="es-CO" sz="2100" dirty="0"/>
          </a:p>
          <a:p>
            <a:pPr algn="ctr"/>
            <a:r>
              <a:rPr lang="es-CO" sz="2100" b="1" dirty="0">
                <a:effectLst>
                  <a:outerShdw blurRad="38100" dist="38100" dir="2700000" algn="tl">
                    <a:srgbClr val="000000">
                      <a:alpha val="43137"/>
                    </a:srgbClr>
                  </a:outerShdw>
                </a:effectLst>
              </a:rPr>
              <a:t>¿Cómo afectan las variables analizadas la cantidad de años de vida de las personas en Colombia?</a:t>
            </a:r>
          </a:p>
          <a:p>
            <a:endParaRPr lang="es-CO" dirty="0"/>
          </a:p>
        </p:txBody>
      </p:sp>
      <p:pic>
        <p:nvPicPr>
          <p:cNvPr id="2050" name="Picture 2" descr="Resultado de imagen para habitos de v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955" y="3996266"/>
            <a:ext cx="3861778" cy="256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7795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05" y="4465575"/>
            <a:ext cx="7489395" cy="494242"/>
          </a:xfrm>
        </p:spPr>
        <p:txBody>
          <a:bodyPr/>
          <a:lstStyle/>
          <a:p>
            <a:pPr algn="ctr">
              <a:spcBef>
                <a:spcPts val="0"/>
              </a:spcBef>
            </a:pPr>
            <a:r>
              <a:rPr lang="en-US" sz="3200" dirty="0">
                <a:solidFill>
                  <a:schemeClr val="tx1"/>
                </a:solidFill>
                <a:latin typeface="Cambria" panose="02040503050406030204" pitchFamily="18" charset="0"/>
              </a:rPr>
              <a:t>2. METODOLOGÍA</a:t>
            </a:r>
            <a:endParaRPr lang="es-ES_tradnl" noProof="1">
              <a:solidFill>
                <a:schemeClr val="tx1"/>
              </a:solidFill>
              <a:latin typeface="Cambria" panose="02040503050406030204" pitchFamily="18" charset="0"/>
            </a:endParaRPr>
          </a:p>
        </p:txBody>
      </p:sp>
      <p:pic>
        <p:nvPicPr>
          <p:cNvPr id="7" name="Picture 2" descr="Resultado de imagen para logo mineria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9" y="4038477"/>
            <a:ext cx="1162172" cy="116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97121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725672" y="374795"/>
            <a:ext cx="8239909" cy="861338"/>
          </a:xfrm>
        </p:spPr>
        <p:txBody>
          <a:bodyPr>
            <a:normAutofit fontScale="90000"/>
          </a:bodyPr>
          <a:lstStyle/>
          <a:p>
            <a:pPr lvl="0"/>
            <a:r>
              <a:rPr lang="en-US" sz="3600" dirty="0" smtClean="0">
                <a:solidFill>
                  <a:schemeClr val="tx1"/>
                </a:solidFill>
                <a:latin typeface="Cambria" panose="02040503050406030204" pitchFamily="18" charset="0"/>
              </a:rPr>
              <a:t>2. METODOLOGÍA KDD</a:t>
            </a:r>
            <a:br>
              <a:rPr lang="en-US" sz="3600" dirty="0" smtClean="0">
                <a:solidFill>
                  <a:schemeClr val="tx1"/>
                </a:solidFill>
                <a:latin typeface="Cambria" panose="02040503050406030204" pitchFamily="18" charset="0"/>
              </a:rPr>
            </a:br>
            <a:r>
              <a:rPr lang="en-US" sz="3600" dirty="0" smtClean="0">
                <a:solidFill>
                  <a:schemeClr val="tx1"/>
                </a:solidFill>
                <a:latin typeface="Cambria" panose="02040503050406030204" pitchFamily="18" charset="0"/>
              </a:rPr>
              <a:t>(</a:t>
            </a:r>
            <a:r>
              <a:rPr lang="en-US" sz="3600" dirty="0">
                <a:solidFill>
                  <a:schemeClr val="tx1"/>
                </a:solidFill>
                <a:latin typeface="Cambria" panose="02040503050406030204" pitchFamily="18" charset="0"/>
              </a:rPr>
              <a:t>Knowledge Discovery in Databases)</a:t>
            </a:r>
            <a:r>
              <a:rPr lang="es-CO" dirty="0"/>
              <a:t/>
            </a:r>
            <a:br>
              <a:rPr lang="es-CO" dirty="0"/>
            </a:br>
            <a:endParaRPr lang="es-CO" dirty="0"/>
          </a:p>
        </p:txBody>
      </p:sp>
      <p:pic>
        <p:nvPicPr>
          <p:cNvPr id="4" name="Marcador de contenido 3" descr="Resultado de imagen para kdd español"/>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727200"/>
            <a:ext cx="8390467" cy="4258733"/>
          </a:xfrm>
          <a:prstGeom prst="rect">
            <a:avLst/>
          </a:prstGeom>
          <a:noFill/>
          <a:ln>
            <a:noFill/>
          </a:ln>
        </p:spPr>
      </p:pic>
      <p:sp>
        <p:nvSpPr>
          <p:cNvPr id="5" name="CuadroTexto 4"/>
          <p:cNvSpPr txBox="1"/>
          <p:nvPr/>
        </p:nvSpPr>
        <p:spPr>
          <a:xfrm>
            <a:off x="2370667" y="6211669"/>
            <a:ext cx="4374339" cy="646331"/>
          </a:xfrm>
          <a:prstGeom prst="rect">
            <a:avLst/>
          </a:prstGeom>
          <a:noFill/>
        </p:spPr>
        <p:txBody>
          <a:bodyPr wrap="none" rtlCol="0">
            <a:spAutoFit/>
          </a:bodyPr>
          <a:lstStyle/>
          <a:p>
            <a:r>
              <a:rPr lang="es-CO" i="1" dirty="0"/>
              <a:t>Figura 1. Etapas de la metodología KDD [</a:t>
            </a:r>
            <a:r>
              <a:rPr lang="es-CO" i="1" dirty="0" smtClean="0"/>
              <a:t>1].</a:t>
            </a:r>
            <a:endParaRPr lang="es-CO" i="1" dirty="0"/>
          </a:p>
          <a:p>
            <a:endParaRPr lang="es-CO" dirty="0"/>
          </a:p>
        </p:txBody>
      </p:sp>
    </p:spTree>
    <p:extLst>
      <p:ext uri="{BB962C8B-B14F-4D97-AF65-F5344CB8AC3E}">
        <p14:creationId xmlns:p14="http://schemas.microsoft.com/office/powerpoint/2010/main" val="43828610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05" y="4465575"/>
            <a:ext cx="7489395" cy="494242"/>
          </a:xfrm>
        </p:spPr>
        <p:txBody>
          <a:bodyPr/>
          <a:lstStyle/>
          <a:p>
            <a:pPr algn="ctr">
              <a:spcBef>
                <a:spcPts val="0"/>
              </a:spcBef>
            </a:pPr>
            <a:r>
              <a:rPr lang="en-US" sz="3200" dirty="0" smtClean="0">
                <a:solidFill>
                  <a:schemeClr val="tx1"/>
                </a:solidFill>
                <a:latin typeface="Cambria" panose="02040503050406030204" pitchFamily="18" charset="0"/>
              </a:rPr>
              <a:t>3. </a:t>
            </a:r>
            <a:r>
              <a:rPr lang="en-US" sz="3200" dirty="0" err="1" smtClean="0">
                <a:solidFill>
                  <a:schemeClr val="tx1"/>
                </a:solidFill>
                <a:latin typeface="Cambria" panose="02040503050406030204" pitchFamily="18" charset="0"/>
              </a:rPr>
              <a:t>Desarrollo</a:t>
            </a:r>
            <a:endParaRPr lang="es-ES_tradnl" noProof="1">
              <a:solidFill>
                <a:schemeClr val="tx1"/>
              </a:solidFill>
              <a:latin typeface="Cambria" panose="02040503050406030204" pitchFamily="18" charset="0"/>
            </a:endParaRPr>
          </a:p>
        </p:txBody>
      </p:sp>
      <p:pic>
        <p:nvPicPr>
          <p:cNvPr id="7" name="Picture 2" descr="Resultado de imagen para logo mineria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99" y="4038477"/>
            <a:ext cx="1162172" cy="116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46889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19619" y="1690112"/>
            <a:ext cx="6031982" cy="1583266"/>
          </a:xfrm>
        </p:spPr>
        <p:txBody>
          <a:bodyPr/>
          <a:lstStyle/>
          <a:p>
            <a:pPr marL="0" indent="0" algn="just">
              <a:buNone/>
            </a:pPr>
            <a:r>
              <a:rPr lang="es-ES" sz="2000" dirty="0"/>
              <a:t>El conjunto de datos seleccionado corresponde al resultado de la aplicación de una encuesta en línea. En dicha encuesta se tienen preguntas sobre el estado civil de la persona, su género, su edad, su estatura, si fuma y si consume </a:t>
            </a:r>
            <a:r>
              <a:rPr lang="es-ES" sz="2000" dirty="0" smtClean="0"/>
              <a:t>multivitamínicos.</a:t>
            </a:r>
          </a:p>
          <a:p>
            <a:pPr marL="0" indent="0" algn="just">
              <a:buNone/>
            </a:pPr>
            <a:endParaRPr lang="es-ES" dirty="0" smtClean="0"/>
          </a:p>
        </p:txBody>
      </p:sp>
      <p:sp>
        <p:nvSpPr>
          <p:cNvPr id="3" name="Título 2"/>
          <p:cNvSpPr>
            <a:spLocks noGrp="1"/>
          </p:cNvSpPr>
          <p:nvPr>
            <p:ph type="title"/>
          </p:nvPr>
        </p:nvSpPr>
        <p:spPr/>
        <p:txBody>
          <a:bodyPr>
            <a:normAutofit/>
          </a:bodyPr>
          <a:lstStyle/>
          <a:p>
            <a:pPr lvl="0"/>
            <a:r>
              <a:rPr lang="en-US" sz="2700" dirty="0" smtClean="0">
                <a:solidFill>
                  <a:schemeClr val="tx1"/>
                </a:solidFill>
                <a:latin typeface="Cambria" panose="02040503050406030204" pitchFamily="18" charset="0"/>
              </a:rPr>
              <a:t>a. </a:t>
            </a:r>
            <a:r>
              <a:rPr lang="es-CO" sz="2700" dirty="0" smtClean="0">
                <a:solidFill>
                  <a:schemeClr val="tx1"/>
                </a:solidFill>
                <a:latin typeface="Cambria" panose="02040503050406030204" pitchFamily="18" charset="0"/>
              </a:rPr>
              <a:t>Selección </a:t>
            </a:r>
            <a:r>
              <a:rPr lang="es-CO" sz="2700" dirty="0">
                <a:solidFill>
                  <a:schemeClr val="tx1"/>
                </a:solidFill>
                <a:latin typeface="Cambria" panose="02040503050406030204" pitchFamily="18" charset="0"/>
              </a:rPr>
              <a:t>de </a:t>
            </a:r>
            <a:r>
              <a:rPr lang="es-CO" sz="2700" dirty="0" smtClean="0">
                <a:solidFill>
                  <a:schemeClr val="tx1"/>
                </a:solidFill>
                <a:latin typeface="Cambria" panose="02040503050406030204" pitchFamily="18" charset="0"/>
              </a:rPr>
              <a:t>datos</a:t>
            </a:r>
            <a:endParaRPr lang="es-CO" dirty="0">
              <a:solidFill>
                <a:schemeClr val="tx1"/>
              </a:solidFill>
              <a:latin typeface="Cambria" panose="02040503050406030204" pitchFamily="18" charset="0"/>
            </a:endParaRPr>
          </a:p>
        </p:txBody>
      </p:sp>
      <p:pic>
        <p:nvPicPr>
          <p:cNvPr id="4098" name="Picture 2" descr="Resultado de imagen para encue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961" y="1534490"/>
            <a:ext cx="1533497" cy="153349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925229" y="3273378"/>
            <a:ext cx="4941643" cy="3570208"/>
          </a:xfrm>
          <a:prstGeom prst="rect">
            <a:avLst/>
          </a:prstGeom>
          <a:noFill/>
        </p:spPr>
        <p:txBody>
          <a:bodyPr wrap="square" rtlCol="0">
            <a:spAutoFit/>
          </a:bodyPr>
          <a:lstStyle/>
          <a:p>
            <a:pPr algn="just"/>
            <a:r>
              <a:rPr lang="es-ES" sz="2000" dirty="0"/>
              <a:t>Para el proyecto no era viable esperar mucho tiempo hasta que se respondieran las 6000 encuestas y que fallecieran las personas </a:t>
            </a:r>
            <a:r>
              <a:rPr lang="es-ES" sz="2000" dirty="0" smtClean="0"/>
              <a:t>encuestadas; </a:t>
            </a:r>
            <a:r>
              <a:rPr lang="es-ES" sz="2000" dirty="0"/>
              <a:t>se realizó una generación aleatoria que nos permitió probar el proceso que luego será reproducido cuando se tengan los verdaderos datos</a:t>
            </a:r>
            <a:r>
              <a:rPr lang="es-ES" sz="2000" dirty="0" smtClean="0"/>
              <a:t>.</a:t>
            </a:r>
            <a:endParaRPr lang="es-ES" sz="2000" dirty="0"/>
          </a:p>
          <a:p>
            <a:pPr algn="just"/>
            <a:r>
              <a:rPr lang="es-ES" sz="1600" dirty="0">
                <a:solidFill>
                  <a:srgbClr val="0070C0"/>
                </a:solidFill>
              </a:rPr>
              <a:t>https://</a:t>
            </a:r>
            <a:r>
              <a:rPr lang="es-ES" sz="1600" dirty="0" smtClean="0">
                <a:solidFill>
                  <a:srgbClr val="0070C0"/>
                </a:solidFill>
              </a:rPr>
              <a:t>docs.google.com/forms/d/e/1FAIpQLSev1GjUgBTg9FqfEoEYfPU-XePkTGSngup87UT3dLRQPvYH3w/viewform?c=0&amp;w=1</a:t>
            </a:r>
            <a:endParaRPr lang="es-ES" sz="1600" dirty="0" smtClean="0"/>
          </a:p>
          <a:p>
            <a:pPr algn="just"/>
            <a:endParaRPr lang="es-ES" sz="2000" dirty="0"/>
          </a:p>
          <a:p>
            <a:pPr algn="just"/>
            <a:endParaRPr lang="es-CO" dirty="0"/>
          </a:p>
        </p:txBody>
      </p:sp>
      <p:graphicFrame>
        <p:nvGraphicFramePr>
          <p:cNvPr id="7" name="Marcador de contenido 6"/>
          <p:cNvGraphicFramePr>
            <a:graphicFrameLocks/>
          </p:cNvGraphicFramePr>
          <p:nvPr>
            <p:extLst>
              <p:ext uri="{D42A27DB-BD31-4B8C-83A1-F6EECF244321}">
                <p14:modId xmlns:p14="http://schemas.microsoft.com/office/powerpoint/2010/main" val="480006133"/>
              </p:ext>
            </p:extLst>
          </p:nvPr>
        </p:nvGraphicFramePr>
        <p:xfrm>
          <a:off x="579766" y="3657362"/>
          <a:ext cx="3185317" cy="2438400"/>
        </p:xfrm>
        <a:graphic>
          <a:graphicData uri="http://schemas.openxmlformats.org/drawingml/2006/table">
            <a:tbl>
              <a:tblPr>
                <a:tableStyleId>{D113A9D2-9D6B-4929-AA2D-F23B5EE8CBE7}</a:tableStyleId>
              </a:tblPr>
              <a:tblGrid>
                <a:gridCol w="3185317"/>
              </a:tblGrid>
              <a:tr h="200025">
                <a:tc>
                  <a:txBody>
                    <a:bodyPr/>
                    <a:lstStyle/>
                    <a:p>
                      <a:pPr algn="l" fontAlgn="b"/>
                      <a:r>
                        <a:rPr lang="es-CO" sz="1800" u="none" strike="noStrike" dirty="0">
                          <a:solidFill>
                            <a:sysClr val="windowText" lastClr="000000"/>
                          </a:solidFill>
                          <a:effectLst/>
                        </a:rPr>
                        <a:t>Genero</a:t>
                      </a:r>
                      <a:endParaRPr lang="es-CO" sz="1800" b="0" i="0" u="none" strike="noStrike" dirty="0">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u="none" strike="noStrike">
                          <a:solidFill>
                            <a:sysClr val="windowText" lastClr="000000"/>
                          </a:solidFill>
                          <a:effectLst/>
                        </a:rPr>
                        <a:t>EstadoCivil</a:t>
                      </a:r>
                      <a:endParaRPr lang="es-CO" sz="1800" b="0" i="0" u="none" strike="noStrike">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u="none" strike="noStrike" dirty="0">
                          <a:solidFill>
                            <a:sysClr val="windowText" lastClr="000000"/>
                          </a:solidFill>
                          <a:effectLst/>
                        </a:rPr>
                        <a:t>Fuma</a:t>
                      </a:r>
                      <a:endParaRPr lang="es-CO" sz="1800" b="0" i="0" u="none" strike="noStrike" dirty="0">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u="none" strike="noStrike" dirty="0" err="1">
                          <a:solidFill>
                            <a:sysClr val="windowText" lastClr="000000"/>
                          </a:solidFill>
                          <a:effectLst/>
                        </a:rPr>
                        <a:t>ConsumeMultivitaminico</a:t>
                      </a:r>
                      <a:endParaRPr lang="es-CO" sz="1800" b="0" i="0" u="none" strike="noStrike" dirty="0">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u="none" strike="noStrike" dirty="0">
                          <a:solidFill>
                            <a:sysClr val="windowText" lastClr="000000"/>
                          </a:solidFill>
                          <a:effectLst/>
                        </a:rPr>
                        <a:t>Estatura</a:t>
                      </a:r>
                      <a:endParaRPr lang="es-CO" sz="1800" b="0" i="0" u="none" strike="noStrike" dirty="0">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u="none" strike="noStrike">
                          <a:solidFill>
                            <a:sysClr val="windowText" lastClr="000000"/>
                          </a:solidFill>
                          <a:effectLst/>
                        </a:rPr>
                        <a:t>EdadEncuesta</a:t>
                      </a:r>
                      <a:endParaRPr lang="es-CO" sz="1800" b="0" i="0" u="none" strike="noStrike">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b="1" u="none" strike="noStrike" dirty="0" err="1" smtClean="0">
                          <a:solidFill>
                            <a:sysClr val="windowText" lastClr="000000"/>
                          </a:solidFill>
                          <a:effectLst/>
                        </a:rPr>
                        <a:t>EdadFallecimiento</a:t>
                      </a:r>
                      <a:r>
                        <a:rPr lang="es-CO" sz="1800" b="1" u="none" strike="noStrike" dirty="0" smtClean="0">
                          <a:solidFill>
                            <a:sysClr val="windowText" lastClr="000000"/>
                          </a:solidFill>
                          <a:effectLst>
                            <a:outerShdw blurRad="38100" dist="38100" dir="2700000" algn="tl">
                              <a:srgbClr val="000000">
                                <a:alpha val="43137"/>
                              </a:srgbClr>
                            </a:outerShdw>
                          </a:effectLst>
                        </a:rPr>
                        <a:t> </a:t>
                      </a:r>
                      <a:r>
                        <a:rPr lang="es-CO" sz="1600" b="0" u="none" strike="noStrike" dirty="0" smtClean="0">
                          <a:solidFill>
                            <a:sysClr val="windowText" lastClr="000000"/>
                          </a:solidFill>
                          <a:effectLst/>
                        </a:rPr>
                        <a:t>(Atributo</a:t>
                      </a:r>
                      <a:r>
                        <a:rPr lang="es-CO" sz="1600" b="0" u="none" strike="noStrike" baseline="0" dirty="0" smtClean="0">
                          <a:solidFill>
                            <a:sysClr val="windowText" lastClr="000000"/>
                          </a:solidFill>
                          <a:effectLst/>
                        </a:rPr>
                        <a:t> dependiente)</a:t>
                      </a:r>
                      <a:endParaRPr lang="es-CO" sz="1600" b="0" i="0" u="none" strike="noStrike" dirty="0">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l" fontAlgn="b"/>
                      <a:r>
                        <a:rPr lang="es-CO" sz="1800" u="none" strike="noStrike" dirty="0" err="1">
                          <a:solidFill>
                            <a:sysClr val="windowText" lastClr="000000"/>
                          </a:solidFill>
                          <a:effectLst/>
                        </a:rPr>
                        <a:t>Cc</a:t>
                      </a:r>
                      <a:endParaRPr lang="es-CO" sz="1800" b="0" i="0" u="none" strike="noStrike" dirty="0">
                        <a:solidFill>
                          <a:sysClr val="windowText" lastClr="000000"/>
                        </a:solidFill>
                        <a:effectLst/>
                        <a:latin typeface="+mn-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0112781"/>
      </p:ext>
    </p:extLst>
  </p:cSld>
  <p:clrMapOvr>
    <a:masterClrMapping/>
  </p:clrMapOvr>
  <p:transition spd="slow">
    <p:randomBar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tion_Background_SHIP_TP102727982">
  <a:themeElements>
    <a:clrScheme name="Microsoft Motion BG Template">
      <a:dk1>
        <a:sysClr val="windowText" lastClr="000000"/>
      </a:dk1>
      <a:lt1>
        <a:sysClr val="window" lastClr="FFFFFF"/>
      </a:lt1>
      <a:dk2>
        <a:srgbClr val="2B370A"/>
      </a:dk2>
      <a:lt2>
        <a:srgbClr val="EBF6D0"/>
      </a:lt2>
      <a:accent1>
        <a:srgbClr val="FF9900"/>
      </a:accent1>
      <a:accent2>
        <a:srgbClr val="FFCC00"/>
      </a:accent2>
      <a:accent3>
        <a:srgbClr val="9BBB59"/>
      </a:accent3>
      <a:accent4>
        <a:srgbClr val="1E8C16"/>
      </a:accent4>
      <a:accent5>
        <a:srgbClr val="00CC99"/>
      </a:accent5>
      <a:accent6>
        <a:srgbClr val="00A1DA"/>
      </a:accent6>
      <a:hlink>
        <a:srgbClr val="00D2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2000" dirty="0"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Microsoft Motion BG">
      <a:dk1>
        <a:sysClr val="windowText" lastClr="000000"/>
      </a:dk1>
      <a:lt1>
        <a:sysClr val="window" lastClr="FFFFFF"/>
      </a:lt1>
      <a:dk2>
        <a:srgbClr val="2B370A"/>
      </a:dk2>
      <a:lt2>
        <a:srgbClr val="EBF6D0"/>
      </a:lt2>
      <a:accent1>
        <a:srgbClr val="FF9900"/>
      </a:accent1>
      <a:accent2>
        <a:srgbClr val="FFCC00"/>
      </a:accent2>
      <a:accent3>
        <a:srgbClr val="9BBB59"/>
      </a:accent3>
      <a:accent4>
        <a:srgbClr val="1E8C16"/>
      </a:accent4>
      <a:accent5>
        <a:srgbClr val="00CC99"/>
      </a:accent5>
      <a:accent6>
        <a:srgbClr val="00A1DA"/>
      </a:accent6>
      <a:hlink>
        <a:srgbClr val="00D2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soft Motion BG">
      <a:dk1>
        <a:sysClr val="windowText" lastClr="000000"/>
      </a:dk1>
      <a:lt1>
        <a:sysClr val="window" lastClr="FFFFFF"/>
      </a:lt1>
      <a:dk2>
        <a:srgbClr val="2B370A"/>
      </a:dk2>
      <a:lt2>
        <a:srgbClr val="EBF6D0"/>
      </a:lt2>
      <a:accent1>
        <a:srgbClr val="FF9900"/>
      </a:accent1>
      <a:accent2>
        <a:srgbClr val="FFCC00"/>
      </a:accent2>
      <a:accent3>
        <a:srgbClr val="9BBB59"/>
      </a:accent3>
      <a:accent4>
        <a:srgbClr val="1E8C16"/>
      </a:accent4>
      <a:accent5>
        <a:srgbClr val="00CC99"/>
      </a:accent5>
      <a:accent6>
        <a:srgbClr val="00A1DA"/>
      </a:accent6>
      <a:hlink>
        <a:srgbClr val="00D2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B46A4-E7BC-4F66-B794-23E69454A5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Fondo en movimiento (con vídeo)</Template>
  <TotalTime>0</TotalTime>
  <Words>1934</Words>
  <Application>Microsoft Office PowerPoint</Application>
  <PresentationFormat>Presentación en pantalla (4:3)</PresentationFormat>
  <Paragraphs>209</Paragraphs>
  <Slides>28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Cambria</vt:lpstr>
      <vt:lpstr>Times New Roman</vt:lpstr>
      <vt:lpstr>Wingdings</vt:lpstr>
      <vt:lpstr>Motion_Background_SHIP_TP102727982</vt:lpstr>
      <vt:lpstr>PREDICCIÓN DE FECHAS  DE FALLECIMIENTO </vt:lpstr>
      <vt:lpstr>CONTENIDO</vt:lpstr>
      <vt:lpstr>RESUMEN</vt:lpstr>
      <vt:lpstr>1. PLANTEAMIENTO DEL PROBLEMA</vt:lpstr>
      <vt:lpstr>1. PLANTEAMIENTO DEL PROBLEMA</vt:lpstr>
      <vt:lpstr>2. METODOLOGÍA</vt:lpstr>
      <vt:lpstr>2. METODOLOGÍA KDD (Knowledge Discovery in Databases) </vt:lpstr>
      <vt:lpstr>3. Desarrollo</vt:lpstr>
      <vt:lpstr>a. Selección de datos</vt:lpstr>
      <vt:lpstr>a. Selección de datos</vt:lpstr>
      <vt:lpstr>b. Preprocesamiento de datos</vt:lpstr>
      <vt:lpstr>b. Preprocesamiento de datos</vt:lpstr>
      <vt:lpstr>c. Transformación de datos</vt:lpstr>
      <vt:lpstr>d. Selección y aplicación del modelo</vt:lpstr>
      <vt:lpstr>d. Selección y aplicación del modelo</vt:lpstr>
      <vt:lpstr>d. Selección y aplicación del modelo</vt:lpstr>
      <vt:lpstr>e. Interpretación del resultado</vt:lpstr>
      <vt:lpstr>f. Evaluación del modelo</vt:lpstr>
      <vt:lpstr>f. Evaluación del modelo</vt:lpstr>
      <vt:lpstr>f. Evaluación del modelo</vt:lpstr>
      <vt:lpstr>f. Evaluación del modelo</vt:lpstr>
      <vt:lpstr>f. Evaluación del modelo</vt:lpstr>
      <vt:lpstr>4. conclusiones</vt:lpstr>
      <vt:lpstr>4. CONCLUSIONES</vt:lpstr>
      <vt:lpstr>5. TRABAJOS FUTUROS</vt:lpstr>
      <vt:lpstr>5. TRABAJOS FUTUROS</vt:lpstr>
      <vt:lpstr>5. TRABAJOS FUTUROS</vt:lpstr>
      <vt:lpstr>BIBLIOGRAFÍA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2017-11-30T17:28:31Z</dcterms:created>
  <dcterms:modified xsi:type="dcterms:W3CDTF">2017-12-02T14:16:12Z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TC027279839991</vt:lpwstr>
  </property>
</Properties>
</file>