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Arimo Bold" charset="1" panose="020B0704020202020204"/>
      <p:regular r:id="rId26"/>
    </p:embeddedFont>
    <p:embeddedFont>
      <p:font typeface="Arimo Italics" charset="1" panose="020B0604020202090204"/>
      <p:regular r:id="rId27"/>
    </p:embeddedFont>
    <p:embeddedFont>
      <p:font typeface="Arimo" charset="1" panose="020B0604020202020204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.png" Type="http://schemas.openxmlformats.org/officeDocument/2006/relationships/image"/><Relationship Id="rId4" Target="../media/image3.pn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0050" y="2084400"/>
            <a:ext cx="15160200" cy="8205600"/>
            <a:chOff x="0" y="0"/>
            <a:chExt cx="20213600" cy="10940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213574" cy="10940796"/>
            </a:xfrm>
            <a:custGeom>
              <a:avLst/>
              <a:gdLst/>
              <a:ahLst/>
              <a:cxnLst/>
              <a:rect r="r" b="b" t="t" l="l"/>
              <a:pathLst>
                <a:path h="10940796" w="20213574">
                  <a:moveTo>
                    <a:pt x="0" y="10940796"/>
                  </a:moveTo>
                  <a:lnTo>
                    <a:pt x="2735199" y="0"/>
                  </a:lnTo>
                  <a:lnTo>
                    <a:pt x="20213574" y="0"/>
                  </a:lnTo>
                  <a:lnTo>
                    <a:pt x="17478375" y="10940796"/>
                  </a:lnTo>
                  <a:close/>
                </a:path>
              </a:pathLst>
            </a:custGeom>
            <a:solidFill>
              <a:srgbClr val="48A8C4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910350" y="4719002"/>
            <a:ext cx="11210400" cy="2936400"/>
            <a:chOff x="0" y="0"/>
            <a:chExt cx="14947200" cy="39152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947201" cy="3915200"/>
            </a:xfrm>
            <a:custGeom>
              <a:avLst/>
              <a:gdLst/>
              <a:ahLst/>
              <a:cxnLst/>
              <a:rect r="r" b="b" t="t" l="l"/>
              <a:pathLst>
                <a:path h="3915200" w="14947201">
                  <a:moveTo>
                    <a:pt x="0" y="0"/>
                  </a:moveTo>
                  <a:lnTo>
                    <a:pt x="14947201" y="0"/>
                  </a:lnTo>
                  <a:lnTo>
                    <a:pt x="14947201" y="3915200"/>
                  </a:lnTo>
                  <a:lnTo>
                    <a:pt x="0" y="3915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14300"/>
              <a:ext cx="14947200" cy="38009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8812"/>
                </a:lnSpc>
              </a:pPr>
              <a:r>
                <a:rPr lang="en-US" b="true" sz="864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Resonance Website Dibimbing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08725" y="7299275"/>
            <a:ext cx="9396150" cy="152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b="true" sz="360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Adryn Ivanna Toban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AutoShape 10" id="10"/>
          <p:cNvSpPr/>
          <p:nvPr/>
        </p:nvSpPr>
        <p:spPr>
          <a:xfrm rot="8303">
            <a:off x="1210313" y="8867950"/>
            <a:ext cx="7886873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2288500" y="8744950"/>
            <a:ext cx="1223400" cy="246000"/>
            <a:chOff x="0" y="0"/>
            <a:chExt cx="1631200" cy="328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31188" cy="328041"/>
            </a:xfrm>
            <a:custGeom>
              <a:avLst/>
              <a:gdLst/>
              <a:ahLst/>
              <a:cxnLst/>
              <a:rect r="r" b="b" t="t" l="l"/>
              <a:pathLst>
                <a:path h="328041" w="1631188">
                  <a:moveTo>
                    <a:pt x="0" y="163957"/>
                  </a:moveTo>
                  <a:cubicBezTo>
                    <a:pt x="0" y="73406"/>
                    <a:pt x="73406" y="0"/>
                    <a:pt x="163957" y="0"/>
                  </a:cubicBezTo>
                  <a:lnTo>
                    <a:pt x="1467231" y="0"/>
                  </a:lnTo>
                  <a:cubicBezTo>
                    <a:pt x="1557782" y="0"/>
                    <a:pt x="1631188" y="73406"/>
                    <a:pt x="1631188" y="163957"/>
                  </a:cubicBezTo>
                  <a:cubicBezTo>
                    <a:pt x="1631188" y="254508"/>
                    <a:pt x="1557782" y="327914"/>
                    <a:pt x="1467231" y="327914"/>
                  </a:cubicBezTo>
                  <a:lnTo>
                    <a:pt x="163957" y="327914"/>
                  </a:lnTo>
                  <a:cubicBezTo>
                    <a:pt x="73406" y="328041"/>
                    <a:pt x="0" y="254635"/>
                    <a:pt x="0" y="163957"/>
                  </a:cubicBez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13" id="13"/>
          <p:cNvGrpSpPr/>
          <p:nvPr/>
        </p:nvGrpSpPr>
        <p:grpSpPr>
          <a:xfrm rot="-1974177">
            <a:off x="11858346" y="4656862"/>
            <a:ext cx="2241090" cy="2241090"/>
            <a:chOff x="0" y="0"/>
            <a:chExt cx="2988120" cy="29881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88183" cy="2988183"/>
            </a:xfrm>
            <a:custGeom>
              <a:avLst/>
              <a:gdLst/>
              <a:ahLst/>
              <a:cxnLst/>
              <a:rect r="r" b="b" t="t" l="l"/>
              <a:pathLst>
                <a:path h="2988183" w="2988183">
                  <a:moveTo>
                    <a:pt x="0" y="1494028"/>
                  </a:moveTo>
                  <a:cubicBezTo>
                    <a:pt x="0" y="668909"/>
                    <a:pt x="668909" y="0"/>
                    <a:pt x="1494028" y="0"/>
                  </a:cubicBezTo>
                  <a:cubicBezTo>
                    <a:pt x="2319147" y="0"/>
                    <a:pt x="2988183" y="668909"/>
                    <a:pt x="2988183" y="1494028"/>
                  </a:cubicBezTo>
                  <a:cubicBezTo>
                    <a:pt x="2988183" y="2319147"/>
                    <a:pt x="2319147" y="2988183"/>
                    <a:pt x="1494028" y="2988183"/>
                  </a:cubicBezTo>
                  <a:cubicBezTo>
                    <a:pt x="668909" y="2988183"/>
                    <a:pt x="0" y="2319147"/>
                    <a:pt x="0" y="1494028"/>
                  </a:cubicBez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15" id="15"/>
          <p:cNvGrpSpPr/>
          <p:nvPr/>
        </p:nvGrpSpPr>
        <p:grpSpPr>
          <a:xfrm rot="-3576283">
            <a:off x="9987588" y="6137942"/>
            <a:ext cx="6077524" cy="6274378"/>
            <a:chOff x="0" y="0"/>
            <a:chExt cx="8103365" cy="836583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03362" cy="8365871"/>
            </a:xfrm>
            <a:custGeom>
              <a:avLst/>
              <a:gdLst/>
              <a:ahLst/>
              <a:cxnLst/>
              <a:rect r="r" b="b" t="t" l="l"/>
              <a:pathLst>
                <a:path h="8365871" w="8103362">
                  <a:moveTo>
                    <a:pt x="0" y="4182872"/>
                  </a:moveTo>
                  <a:cubicBezTo>
                    <a:pt x="0" y="1872742"/>
                    <a:pt x="1813941" y="0"/>
                    <a:pt x="4051681" y="0"/>
                  </a:cubicBezTo>
                  <a:cubicBezTo>
                    <a:pt x="6289421" y="0"/>
                    <a:pt x="8103362" y="1872742"/>
                    <a:pt x="8103362" y="4182872"/>
                  </a:cubicBezTo>
                  <a:cubicBezTo>
                    <a:pt x="8103362" y="6493002"/>
                    <a:pt x="6289421" y="8365871"/>
                    <a:pt x="4051681" y="8365871"/>
                  </a:cubicBezTo>
                  <a:cubicBezTo>
                    <a:pt x="1813941" y="8365871"/>
                    <a:pt x="0" y="6493129"/>
                    <a:pt x="0" y="4182872"/>
                  </a:cubicBezTo>
                  <a:close/>
                </a:path>
              </a:pathLst>
            </a:custGeom>
            <a:solidFill>
              <a:srgbClr val="F08B33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88559" y="252369"/>
            <a:ext cx="14618909" cy="8716525"/>
          </a:xfrm>
          <a:custGeom>
            <a:avLst/>
            <a:gdLst/>
            <a:ahLst/>
            <a:cxnLst/>
            <a:rect r="r" b="b" t="t" l="l"/>
            <a:pathLst>
              <a:path h="8716525" w="14618909">
                <a:moveTo>
                  <a:pt x="0" y="0"/>
                </a:moveTo>
                <a:lnTo>
                  <a:pt x="14618910" y="0"/>
                </a:lnTo>
                <a:lnTo>
                  <a:pt x="14618910" y="8716524"/>
                </a:lnTo>
                <a:lnTo>
                  <a:pt x="0" y="87165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261526" y="7191984"/>
            <a:ext cx="1241914" cy="969641"/>
            <a:chOff x="0" y="0"/>
            <a:chExt cx="1655886" cy="12928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5886" cy="1292897"/>
            </a:xfrm>
            <a:custGeom>
              <a:avLst/>
              <a:gdLst/>
              <a:ahLst/>
              <a:cxnLst/>
              <a:rect r="r" b="b" t="t" l="l"/>
              <a:pathLst>
                <a:path h="1292897" w="1655886">
                  <a:moveTo>
                    <a:pt x="0" y="0"/>
                  </a:moveTo>
                  <a:lnTo>
                    <a:pt x="1655886" y="0"/>
                  </a:lnTo>
                  <a:lnTo>
                    <a:pt x="1655886" y="1292897"/>
                  </a:lnTo>
                  <a:lnTo>
                    <a:pt x="0" y="1292897"/>
                  </a:ln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655886" cy="131190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160"/>
                </a:lnSpc>
              </a:pPr>
              <a:r>
                <a:rPr lang="en-US" b="true" sz="1800">
                  <a:solidFill>
                    <a:srgbClr val="26262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Before Method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691536" y="1028700"/>
            <a:ext cx="1241914" cy="969641"/>
            <a:chOff x="0" y="0"/>
            <a:chExt cx="1655886" cy="129285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55886" cy="1292897"/>
            </a:xfrm>
            <a:custGeom>
              <a:avLst/>
              <a:gdLst/>
              <a:ahLst/>
              <a:cxnLst/>
              <a:rect r="r" b="b" t="t" l="l"/>
              <a:pathLst>
                <a:path h="1292897" w="1655886">
                  <a:moveTo>
                    <a:pt x="0" y="0"/>
                  </a:moveTo>
                  <a:lnTo>
                    <a:pt x="1655886" y="0"/>
                  </a:lnTo>
                  <a:lnTo>
                    <a:pt x="1655886" y="1292897"/>
                  </a:lnTo>
                  <a:lnTo>
                    <a:pt x="0" y="1292897"/>
                  </a:ln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9050"/>
              <a:ext cx="1655886" cy="131190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160"/>
                </a:lnSpc>
              </a:pPr>
              <a:r>
                <a:rPr lang="en-US" b="true" sz="1800">
                  <a:solidFill>
                    <a:srgbClr val="26262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Invalid Login Test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57534" y="166488"/>
            <a:ext cx="14793599" cy="9301476"/>
          </a:xfrm>
          <a:custGeom>
            <a:avLst/>
            <a:gdLst/>
            <a:ahLst/>
            <a:cxnLst/>
            <a:rect r="r" b="b" t="t" l="l"/>
            <a:pathLst>
              <a:path h="9301476" w="14793599">
                <a:moveTo>
                  <a:pt x="0" y="0"/>
                </a:moveTo>
                <a:lnTo>
                  <a:pt x="14793599" y="0"/>
                </a:lnTo>
                <a:lnTo>
                  <a:pt x="14793599" y="9301475"/>
                </a:lnTo>
                <a:lnTo>
                  <a:pt x="0" y="9301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505108" y="4332405"/>
            <a:ext cx="1241914" cy="969641"/>
            <a:chOff x="0" y="0"/>
            <a:chExt cx="1655886" cy="12928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5886" cy="1292897"/>
            </a:xfrm>
            <a:custGeom>
              <a:avLst/>
              <a:gdLst/>
              <a:ahLst/>
              <a:cxnLst/>
              <a:rect r="r" b="b" t="t" l="l"/>
              <a:pathLst>
                <a:path h="1292897" w="1655886">
                  <a:moveTo>
                    <a:pt x="0" y="0"/>
                  </a:moveTo>
                  <a:lnTo>
                    <a:pt x="1655886" y="0"/>
                  </a:lnTo>
                  <a:lnTo>
                    <a:pt x="1655886" y="1292897"/>
                  </a:lnTo>
                  <a:lnTo>
                    <a:pt x="0" y="1292897"/>
                  </a:ln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655886" cy="131190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160"/>
                </a:lnSpc>
              </a:pPr>
              <a:r>
                <a:rPr lang="en-US" b="true" sz="1800">
                  <a:solidFill>
                    <a:srgbClr val="26262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Test Data Login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465852" y="430275"/>
            <a:ext cx="8926106" cy="5044237"/>
          </a:xfrm>
          <a:custGeom>
            <a:avLst/>
            <a:gdLst/>
            <a:ahLst/>
            <a:cxnLst/>
            <a:rect r="r" b="b" t="t" l="l"/>
            <a:pathLst>
              <a:path h="5044237" w="8926106">
                <a:moveTo>
                  <a:pt x="0" y="0"/>
                </a:moveTo>
                <a:lnTo>
                  <a:pt x="8926107" y="0"/>
                </a:lnTo>
                <a:lnTo>
                  <a:pt x="8926107" y="5044237"/>
                </a:lnTo>
                <a:lnTo>
                  <a:pt x="0" y="50442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7631980" y="3645363"/>
            <a:ext cx="1241914" cy="969641"/>
            <a:chOff x="0" y="0"/>
            <a:chExt cx="1655886" cy="12928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55886" cy="1292897"/>
            </a:xfrm>
            <a:custGeom>
              <a:avLst/>
              <a:gdLst/>
              <a:ahLst/>
              <a:cxnLst/>
              <a:rect r="r" b="b" t="t" l="l"/>
              <a:pathLst>
                <a:path h="1292897" w="1655886">
                  <a:moveTo>
                    <a:pt x="0" y="0"/>
                  </a:moveTo>
                  <a:lnTo>
                    <a:pt x="1655886" y="0"/>
                  </a:lnTo>
                  <a:lnTo>
                    <a:pt x="1655886" y="1292897"/>
                  </a:lnTo>
                  <a:lnTo>
                    <a:pt x="0" y="1292897"/>
                  </a:ln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1655886" cy="131190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160"/>
                </a:lnSpc>
              </a:pPr>
              <a:r>
                <a:rPr lang="en-US" b="true" sz="1800">
                  <a:solidFill>
                    <a:srgbClr val="26262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After Class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340036" y="5782587"/>
            <a:ext cx="10467542" cy="3973178"/>
          </a:xfrm>
          <a:custGeom>
            <a:avLst/>
            <a:gdLst/>
            <a:ahLst/>
            <a:cxnLst/>
            <a:rect r="r" b="b" t="t" l="l"/>
            <a:pathLst>
              <a:path h="3973178" w="10467542">
                <a:moveTo>
                  <a:pt x="0" y="0"/>
                </a:moveTo>
                <a:lnTo>
                  <a:pt x="10467543" y="0"/>
                </a:lnTo>
                <a:lnTo>
                  <a:pt x="10467543" y="3973178"/>
                </a:lnTo>
                <a:lnTo>
                  <a:pt x="0" y="39731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A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0050" y="2271150"/>
            <a:ext cx="10015800" cy="8019000"/>
            <a:chOff x="0" y="0"/>
            <a:chExt cx="13354400" cy="1069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4431" cy="10692003"/>
            </a:xfrm>
            <a:custGeom>
              <a:avLst/>
              <a:gdLst/>
              <a:ahLst/>
              <a:cxnLst/>
              <a:rect r="r" b="b" t="t" l="l"/>
              <a:pathLst>
                <a:path h="10692003" w="13354431">
                  <a:moveTo>
                    <a:pt x="0" y="10692003"/>
                  </a:moveTo>
                  <a:lnTo>
                    <a:pt x="2672969" y="0"/>
                  </a:lnTo>
                  <a:lnTo>
                    <a:pt x="13354431" y="0"/>
                  </a:lnTo>
                  <a:lnTo>
                    <a:pt x="10681462" y="1069200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63750" y="6759210"/>
            <a:ext cx="5452200" cy="3531000"/>
            <a:chOff x="0" y="0"/>
            <a:chExt cx="7269600" cy="470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69607" cy="4708017"/>
            </a:xfrm>
            <a:custGeom>
              <a:avLst/>
              <a:gdLst/>
              <a:ahLst/>
              <a:cxnLst/>
              <a:rect r="r" b="b" t="t" l="l"/>
              <a:pathLst>
                <a:path h="4708017" w="7269607">
                  <a:moveTo>
                    <a:pt x="0" y="4708017"/>
                  </a:moveTo>
                  <a:lnTo>
                    <a:pt x="1177036" y="0"/>
                  </a:lnTo>
                  <a:lnTo>
                    <a:pt x="7269607" y="0"/>
                  </a:lnTo>
                  <a:lnTo>
                    <a:pt x="6092571" y="4708017"/>
                  </a:ln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01100" y="7847550"/>
            <a:ext cx="3706200" cy="2442600"/>
            <a:chOff x="0" y="0"/>
            <a:chExt cx="4941600" cy="325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41570" cy="3256788"/>
            </a:xfrm>
            <a:custGeom>
              <a:avLst/>
              <a:gdLst/>
              <a:ahLst/>
              <a:cxnLst/>
              <a:rect r="r" b="b" t="t" l="l"/>
              <a:pathLst>
                <a:path h="3256788" w="4941570">
                  <a:moveTo>
                    <a:pt x="0" y="3256788"/>
                  </a:moveTo>
                  <a:lnTo>
                    <a:pt x="814197" y="0"/>
                  </a:lnTo>
                  <a:lnTo>
                    <a:pt x="4941570" y="0"/>
                  </a:lnTo>
                  <a:lnTo>
                    <a:pt x="4127373" y="3256788"/>
                  </a:lnTo>
                  <a:close/>
                </a:path>
              </a:pathLst>
            </a:custGeom>
            <a:solidFill>
              <a:srgbClr val="F08B3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823400" y="3674950"/>
            <a:ext cx="10407600" cy="2983200"/>
            <a:chOff x="0" y="0"/>
            <a:chExt cx="13876800" cy="3977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76799" cy="3977600"/>
            </a:xfrm>
            <a:custGeom>
              <a:avLst/>
              <a:gdLst/>
              <a:ahLst/>
              <a:cxnLst/>
              <a:rect r="r" b="b" t="t" l="l"/>
              <a:pathLst>
                <a:path h="3977600" w="13876799">
                  <a:moveTo>
                    <a:pt x="0" y="0"/>
                  </a:moveTo>
                  <a:lnTo>
                    <a:pt x="13876799" y="0"/>
                  </a:lnTo>
                  <a:lnTo>
                    <a:pt x="13876799" y="3977600"/>
                  </a:lnTo>
                  <a:lnTo>
                    <a:pt x="0" y="3977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4775"/>
              <a:ext cx="13876800" cy="38728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8200"/>
                </a:lnSpc>
              </a:pPr>
              <a:r>
                <a:rPr lang="en-US" b="true" sz="804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Regression &amp; Compatibility Testing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51676" y="553444"/>
            <a:ext cx="2370022" cy="717476"/>
            <a:chOff x="0" y="0"/>
            <a:chExt cx="3160029" cy="9566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60014" cy="956691"/>
            </a:xfrm>
            <a:custGeom>
              <a:avLst/>
              <a:gdLst/>
              <a:ahLst/>
              <a:cxnLst/>
              <a:rect r="r" b="b" t="t" l="l"/>
              <a:pathLst>
                <a:path h="956691" w="3160014">
                  <a:moveTo>
                    <a:pt x="0" y="0"/>
                  </a:moveTo>
                  <a:lnTo>
                    <a:pt x="3160014" y="0"/>
                  </a:lnTo>
                  <a:lnTo>
                    <a:pt x="3160014" y="956691"/>
                  </a:lnTo>
                  <a:lnTo>
                    <a:pt x="0" y="956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5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25600" y="2345646"/>
            <a:ext cx="13896700" cy="356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40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Bagian yang menjelaskan hasil regression testing untuk memastikan perubahan tidak merusak fungsionalitas lama, serta hasil cross-browser testing untuk menjamin konsistensi aplikasi pada berbagai browser atau device.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A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0050" y="2271150"/>
            <a:ext cx="10015800" cy="8019000"/>
            <a:chOff x="0" y="0"/>
            <a:chExt cx="13354400" cy="1069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4431" cy="10692003"/>
            </a:xfrm>
            <a:custGeom>
              <a:avLst/>
              <a:gdLst/>
              <a:ahLst/>
              <a:cxnLst/>
              <a:rect r="r" b="b" t="t" l="l"/>
              <a:pathLst>
                <a:path h="10692003" w="13354431">
                  <a:moveTo>
                    <a:pt x="0" y="10692003"/>
                  </a:moveTo>
                  <a:lnTo>
                    <a:pt x="2672969" y="0"/>
                  </a:lnTo>
                  <a:lnTo>
                    <a:pt x="13354431" y="0"/>
                  </a:lnTo>
                  <a:lnTo>
                    <a:pt x="10681462" y="1069200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63750" y="6759210"/>
            <a:ext cx="5452200" cy="3531000"/>
            <a:chOff x="0" y="0"/>
            <a:chExt cx="7269600" cy="470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69607" cy="4708017"/>
            </a:xfrm>
            <a:custGeom>
              <a:avLst/>
              <a:gdLst/>
              <a:ahLst/>
              <a:cxnLst/>
              <a:rect r="r" b="b" t="t" l="l"/>
              <a:pathLst>
                <a:path h="4708017" w="7269607">
                  <a:moveTo>
                    <a:pt x="0" y="4708017"/>
                  </a:moveTo>
                  <a:lnTo>
                    <a:pt x="1177036" y="0"/>
                  </a:lnTo>
                  <a:lnTo>
                    <a:pt x="7269607" y="0"/>
                  </a:lnTo>
                  <a:lnTo>
                    <a:pt x="6092571" y="4708017"/>
                  </a:ln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01100" y="7847550"/>
            <a:ext cx="3706200" cy="2442600"/>
            <a:chOff x="0" y="0"/>
            <a:chExt cx="4941600" cy="325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41570" cy="3256788"/>
            </a:xfrm>
            <a:custGeom>
              <a:avLst/>
              <a:gdLst/>
              <a:ahLst/>
              <a:cxnLst/>
              <a:rect r="r" b="b" t="t" l="l"/>
              <a:pathLst>
                <a:path h="3256788" w="4941570">
                  <a:moveTo>
                    <a:pt x="0" y="3256788"/>
                  </a:moveTo>
                  <a:lnTo>
                    <a:pt x="814197" y="0"/>
                  </a:lnTo>
                  <a:lnTo>
                    <a:pt x="4941570" y="0"/>
                  </a:lnTo>
                  <a:lnTo>
                    <a:pt x="4127373" y="3256788"/>
                  </a:lnTo>
                  <a:close/>
                </a:path>
              </a:pathLst>
            </a:custGeom>
            <a:solidFill>
              <a:srgbClr val="F08B3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823400" y="3674950"/>
            <a:ext cx="10407600" cy="2983200"/>
            <a:chOff x="0" y="0"/>
            <a:chExt cx="13876800" cy="3977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76799" cy="3977600"/>
            </a:xfrm>
            <a:custGeom>
              <a:avLst/>
              <a:gdLst/>
              <a:ahLst/>
              <a:cxnLst/>
              <a:rect r="r" b="b" t="t" l="l"/>
              <a:pathLst>
                <a:path h="3977600" w="13876799">
                  <a:moveTo>
                    <a:pt x="0" y="0"/>
                  </a:moveTo>
                  <a:lnTo>
                    <a:pt x="13876799" y="0"/>
                  </a:lnTo>
                  <a:lnTo>
                    <a:pt x="13876799" y="3977600"/>
                  </a:lnTo>
                  <a:lnTo>
                    <a:pt x="0" y="3977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4775"/>
              <a:ext cx="13876800" cy="38728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8200"/>
                </a:lnSpc>
              </a:pPr>
              <a:r>
                <a:rPr lang="en-US" b="true" sz="804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Reporting &amp; Dashboard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51676" y="553444"/>
            <a:ext cx="2370022" cy="717476"/>
            <a:chOff x="0" y="0"/>
            <a:chExt cx="3160029" cy="9566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60014" cy="956691"/>
            </a:xfrm>
            <a:custGeom>
              <a:avLst/>
              <a:gdLst/>
              <a:ahLst/>
              <a:cxnLst/>
              <a:rect r="r" b="b" t="t" l="l"/>
              <a:pathLst>
                <a:path h="956691" w="3160014">
                  <a:moveTo>
                    <a:pt x="0" y="0"/>
                  </a:moveTo>
                  <a:lnTo>
                    <a:pt x="3160014" y="0"/>
                  </a:lnTo>
                  <a:lnTo>
                    <a:pt x="3160014" y="956691"/>
                  </a:lnTo>
                  <a:lnTo>
                    <a:pt x="0" y="956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5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25600" y="2345646"/>
            <a:ext cx="13896700" cy="356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40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Bagian yang menyajikan rangkuman defect berdasarkan tingkat keparahan (severity) dan status. Jika memungkinkan, tambahkan visualisasi berupa grafik atau tabel untuk memperjelas hasil pengujian.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A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0050" y="2271150"/>
            <a:ext cx="10015800" cy="8019000"/>
            <a:chOff x="0" y="0"/>
            <a:chExt cx="13354400" cy="1069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4431" cy="10692003"/>
            </a:xfrm>
            <a:custGeom>
              <a:avLst/>
              <a:gdLst/>
              <a:ahLst/>
              <a:cxnLst/>
              <a:rect r="r" b="b" t="t" l="l"/>
              <a:pathLst>
                <a:path h="10692003" w="13354431">
                  <a:moveTo>
                    <a:pt x="0" y="10692003"/>
                  </a:moveTo>
                  <a:lnTo>
                    <a:pt x="2672969" y="0"/>
                  </a:lnTo>
                  <a:lnTo>
                    <a:pt x="13354431" y="0"/>
                  </a:lnTo>
                  <a:lnTo>
                    <a:pt x="10681462" y="1069200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63750" y="6759210"/>
            <a:ext cx="5452200" cy="3531000"/>
            <a:chOff x="0" y="0"/>
            <a:chExt cx="7269600" cy="470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69607" cy="4708017"/>
            </a:xfrm>
            <a:custGeom>
              <a:avLst/>
              <a:gdLst/>
              <a:ahLst/>
              <a:cxnLst/>
              <a:rect r="r" b="b" t="t" l="l"/>
              <a:pathLst>
                <a:path h="4708017" w="7269607">
                  <a:moveTo>
                    <a:pt x="0" y="4708017"/>
                  </a:moveTo>
                  <a:lnTo>
                    <a:pt x="1177036" y="0"/>
                  </a:lnTo>
                  <a:lnTo>
                    <a:pt x="7269607" y="0"/>
                  </a:lnTo>
                  <a:lnTo>
                    <a:pt x="6092571" y="4708017"/>
                  </a:ln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01100" y="7847550"/>
            <a:ext cx="3706200" cy="2442600"/>
            <a:chOff x="0" y="0"/>
            <a:chExt cx="4941600" cy="325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41570" cy="3256788"/>
            </a:xfrm>
            <a:custGeom>
              <a:avLst/>
              <a:gdLst/>
              <a:ahLst/>
              <a:cxnLst/>
              <a:rect r="r" b="b" t="t" l="l"/>
              <a:pathLst>
                <a:path h="3256788" w="4941570">
                  <a:moveTo>
                    <a:pt x="0" y="3256788"/>
                  </a:moveTo>
                  <a:lnTo>
                    <a:pt x="814197" y="0"/>
                  </a:lnTo>
                  <a:lnTo>
                    <a:pt x="4941570" y="0"/>
                  </a:lnTo>
                  <a:lnTo>
                    <a:pt x="4127373" y="3256788"/>
                  </a:lnTo>
                  <a:close/>
                </a:path>
              </a:pathLst>
            </a:custGeom>
            <a:solidFill>
              <a:srgbClr val="F08B3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823400" y="3674950"/>
            <a:ext cx="10407600" cy="2983200"/>
            <a:chOff x="0" y="0"/>
            <a:chExt cx="13876800" cy="3977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76799" cy="3977600"/>
            </a:xfrm>
            <a:custGeom>
              <a:avLst/>
              <a:gdLst/>
              <a:ahLst/>
              <a:cxnLst/>
              <a:rect r="r" b="b" t="t" l="l"/>
              <a:pathLst>
                <a:path h="3977600" w="13876799">
                  <a:moveTo>
                    <a:pt x="0" y="0"/>
                  </a:moveTo>
                  <a:lnTo>
                    <a:pt x="13876799" y="0"/>
                  </a:lnTo>
                  <a:lnTo>
                    <a:pt x="13876799" y="3977600"/>
                  </a:lnTo>
                  <a:lnTo>
                    <a:pt x="0" y="3977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04775"/>
              <a:ext cx="13876800" cy="38728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8200"/>
                </a:lnSpc>
              </a:pPr>
              <a:r>
                <a:rPr lang="en-US" b="true" sz="804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Conclusion &amp; Recommendation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51676" y="553444"/>
            <a:ext cx="2370022" cy="717476"/>
            <a:chOff x="0" y="0"/>
            <a:chExt cx="3160029" cy="9566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60014" cy="956691"/>
            </a:xfrm>
            <a:custGeom>
              <a:avLst/>
              <a:gdLst/>
              <a:ahLst/>
              <a:cxnLst/>
              <a:rect r="r" b="b" t="t" l="l"/>
              <a:pathLst>
                <a:path h="956691" w="3160014">
                  <a:moveTo>
                    <a:pt x="0" y="0"/>
                  </a:moveTo>
                  <a:lnTo>
                    <a:pt x="3160014" y="0"/>
                  </a:lnTo>
                  <a:lnTo>
                    <a:pt x="3160014" y="956691"/>
                  </a:lnTo>
                  <a:lnTo>
                    <a:pt x="0" y="956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5"/>
              </a:stretch>
            </a:blipFill>
          </p:spPr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25600" y="2345646"/>
            <a:ext cx="13896700" cy="356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40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Bagian yang merangkum temuan utama dari pengujian, defect paling kritis, serta rekomendasi QA untuk meningkatkan kualitas aplikasi dan arah pengembangan pengujian ke depan.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" y="-2540"/>
            <a:ext cx="16468090" cy="10292080"/>
            <a:chOff x="0" y="0"/>
            <a:chExt cx="21957453" cy="137227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957412" cy="13722731"/>
            </a:xfrm>
            <a:custGeom>
              <a:avLst/>
              <a:gdLst/>
              <a:ahLst/>
              <a:cxnLst/>
              <a:rect r="r" b="b" t="t" l="l"/>
              <a:pathLst>
                <a:path h="13722731" w="21957412">
                  <a:moveTo>
                    <a:pt x="0" y="0"/>
                  </a:moveTo>
                  <a:lnTo>
                    <a:pt x="21957412" y="0"/>
                  </a:lnTo>
                  <a:lnTo>
                    <a:pt x="21957412" y="13722731"/>
                  </a:lnTo>
                  <a:lnTo>
                    <a:pt x="0" y="13722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" r="0" b="-2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242470">
            <a:off x="16078102" y="4710712"/>
            <a:ext cx="4603716" cy="4603716"/>
            <a:chOff x="0" y="0"/>
            <a:chExt cx="6138288" cy="6138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38291" cy="6138291"/>
            </a:xfrm>
            <a:custGeom>
              <a:avLst/>
              <a:gdLst/>
              <a:ahLst/>
              <a:cxnLst/>
              <a:rect r="r" b="b" t="t" l="l"/>
              <a:pathLst>
                <a:path h="6138291" w="6138291">
                  <a:moveTo>
                    <a:pt x="0" y="3069082"/>
                  </a:moveTo>
                  <a:cubicBezTo>
                    <a:pt x="0" y="1374140"/>
                    <a:pt x="1374140" y="0"/>
                    <a:pt x="3069082" y="0"/>
                  </a:cubicBezTo>
                  <a:cubicBezTo>
                    <a:pt x="4764024" y="0"/>
                    <a:pt x="6138291" y="1374140"/>
                    <a:pt x="6138291" y="3069082"/>
                  </a:cubicBezTo>
                  <a:cubicBezTo>
                    <a:pt x="6138291" y="4764024"/>
                    <a:pt x="4764151" y="6138291"/>
                    <a:pt x="3069082" y="6138291"/>
                  </a:cubicBezTo>
                  <a:cubicBezTo>
                    <a:pt x="1374013" y="6138291"/>
                    <a:pt x="0" y="4764151"/>
                    <a:pt x="0" y="3069082"/>
                  </a:cubicBezTo>
                  <a:close/>
                </a:path>
              </a:pathLst>
            </a:custGeom>
            <a:solidFill>
              <a:srgbClr val="48A8C4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98560" y="7924175"/>
            <a:ext cx="13385780" cy="123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 i="true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-Procurement at Pura Barutama (Feb 23 - Aug 23)</a:t>
            </a:r>
          </a:p>
          <a:p>
            <a:pPr algn="l">
              <a:lnSpc>
                <a:spcPts val="3863"/>
              </a:lnSpc>
            </a:pPr>
            <a:r>
              <a:rPr lang="en-US" sz="2799" i="true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-PPIC at PT Duniatex  (Sep 23 - May 24)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251676" y="553444"/>
            <a:ext cx="2370022" cy="717476"/>
            <a:chOff x="0" y="0"/>
            <a:chExt cx="3160029" cy="95663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60014" cy="956691"/>
            </a:xfrm>
            <a:custGeom>
              <a:avLst/>
              <a:gdLst/>
              <a:ahLst/>
              <a:cxnLst/>
              <a:rect r="r" b="b" t="t" l="l"/>
              <a:pathLst>
                <a:path h="956691" w="3160014">
                  <a:moveTo>
                    <a:pt x="0" y="0"/>
                  </a:moveTo>
                  <a:lnTo>
                    <a:pt x="3160014" y="0"/>
                  </a:lnTo>
                  <a:lnTo>
                    <a:pt x="3160014" y="956691"/>
                  </a:lnTo>
                  <a:lnTo>
                    <a:pt x="0" y="956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5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98820" y="5462347"/>
            <a:ext cx="5818300" cy="8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b="true" sz="3400">
                <a:solidFill>
                  <a:srgbClr val="48A8C4"/>
                </a:solidFill>
                <a:latin typeface="Arimo Bold"/>
                <a:ea typeface="Arimo Bold"/>
                <a:cs typeface="Arimo Bold"/>
                <a:sym typeface="Arimo Bold"/>
              </a:rPr>
              <a:t>Education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8560" y="4822200"/>
            <a:ext cx="7741900" cy="89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b="true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Adryn Ivanna Toban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8560" y="6247775"/>
            <a:ext cx="7312640" cy="123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99" i="true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Bachelor of Industrial Engineering at Atma Jaya Yogyakarta University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251676" y="553444"/>
            <a:ext cx="2370022" cy="717476"/>
            <a:chOff x="0" y="0"/>
            <a:chExt cx="3160029" cy="95663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160014" cy="956691"/>
            </a:xfrm>
            <a:custGeom>
              <a:avLst/>
              <a:gdLst/>
              <a:ahLst/>
              <a:cxnLst/>
              <a:rect r="r" b="b" t="t" l="l"/>
              <a:pathLst>
                <a:path h="956691" w="3160014">
                  <a:moveTo>
                    <a:pt x="0" y="0"/>
                  </a:moveTo>
                  <a:lnTo>
                    <a:pt x="3160014" y="0"/>
                  </a:lnTo>
                  <a:lnTo>
                    <a:pt x="3160014" y="956691"/>
                  </a:lnTo>
                  <a:lnTo>
                    <a:pt x="0" y="956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5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400" b="-4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204757" y="3882610"/>
            <a:ext cx="7268493" cy="66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1"/>
              </a:lnSpc>
            </a:pPr>
            <a:r>
              <a:rPr lang="en-US" b="true" sz="24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Resonance Website Project (Finpro)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70797" y="4752560"/>
            <a:ext cx="5264130" cy="410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Resonance Dibimbing Website is an online platform for managing user interactions, ticket submissions, and support communication.</a:t>
            </a:r>
          </a:p>
          <a:p>
            <a:pPr algn="l">
              <a:lnSpc>
                <a:spcPts val="2760"/>
              </a:lnSpc>
            </a:pPr>
          </a:p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This QA project ensures all website features meet functional and quality standards through manual and automated testing.</a:t>
            </a:r>
          </a:p>
          <a:p>
            <a:pPr algn="l">
              <a:lnSpc>
                <a:spcPts val="2760"/>
              </a:lnSpc>
            </a:pPr>
            <a:r>
              <a:rPr lang="en-US" sz="20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The goal is to validate system stability, usability, and reliability guaranteeing a seamless, bug-free user experience before release.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44556" y="4211998"/>
            <a:ext cx="168735" cy="209400"/>
            <a:chOff x="0" y="0"/>
            <a:chExt cx="224979" cy="2792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25044" cy="279146"/>
            </a:xfrm>
            <a:custGeom>
              <a:avLst/>
              <a:gdLst/>
              <a:ahLst/>
              <a:cxnLst/>
              <a:rect r="r" b="b" t="t" l="l"/>
              <a:pathLst>
                <a:path h="279146" w="225044">
                  <a:moveTo>
                    <a:pt x="0" y="139573"/>
                  </a:moveTo>
                  <a:cubicBezTo>
                    <a:pt x="0" y="62484"/>
                    <a:pt x="50419" y="0"/>
                    <a:pt x="112522" y="0"/>
                  </a:cubicBezTo>
                  <a:cubicBezTo>
                    <a:pt x="174625" y="0"/>
                    <a:pt x="225044" y="62484"/>
                    <a:pt x="225044" y="139573"/>
                  </a:cubicBezTo>
                  <a:cubicBezTo>
                    <a:pt x="225044" y="216662"/>
                    <a:pt x="174625" y="279146"/>
                    <a:pt x="112522" y="279146"/>
                  </a:cubicBezTo>
                  <a:cubicBezTo>
                    <a:pt x="50419" y="279146"/>
                    <a:pt x="0" y="216662"/>
                    <a:pt x="0" y="139573"/>
                  </a:cubicBezTo>
                  <a:close/>
                </a:path>
              </a:pathLst>
            </a:custGeom>
            <a:solidFill>
              <a:srgbClr val="48A8C4"/>
            </a:solidFill>
          </p:spPr>
        </p:sp>
      </p:grpSp>
      <p:grpSp>
        <p:nvGrpSpPr>
          <p:cNvPr name="Group 18" id="18"/>
          <p:cNvGrpSpPr/>
          <p:nvPr/>
        </p:nvGrpSpPr>
        <p:grpSpPr>
          <a:xfrm rot="-3576382">
            <a:off x="-1095616" y="-4776620"/>
            <a:ext cx="7828234" cy="7828234"/>
            <a:chOff x="0" y="0"/>
            <a:chExt cx="10437645" cy="104376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37622" cy="10437622"/>
            </a:xfrm>
            <a:custGeom>
              <a:avLst/>
              <a:gdLst/>
              <a:ahLst/>
              <a:cxnLst/>
              <a:rect r="r" b="b" t="t" l="l"/>
              <a:pathLst>
                <a:path h="10437622" w="10437622">
                  <a:moveTo>
                    <a:pt x="0" y="5218811"/>
                  </a:moveTo>
                  <a:cubicBezTo>
                    <a:pt x="0" y="2336546"/>
                    <a:pt x="2336546" y="0"/>
                    <a:pt x="5218811" y="0"/>
                  </a:cubicBezTo>
                  <a:cubicBezTo>
                    <a:pt x="8101076" y="0"/>
                    <a:pt x="10437622" y="2336546"/>
                    <a:pt x="10437622" y="5218811"/>
                  </a:cubicBezTo>
                  <a:cubicBezTo>
                    <a:pt x="10437622" y="8101076"/>
                    <a:pt x="8101076" y="10437622"/>
                    <a:pt x="5218811" y="10437622"/>
                  </a:cubicBezTo>
                  <a:cubicBezTo>
                    <a:pt x="2336546" y="10437622"/>
                    <a:pt x="0" y="8101076"/>
                    <a:pt x="0" y="5218811"/>
                  </a:cubicBezTo>
                  <a:close/>
                </a:path>
              </a:pathLst>
            </a:custGeom>
            <a:solidFill>
              <a:srgbClr val="F08B33"/>
            </a:solidFill>
          </p:spPr>
        </p:sp>
      </p:grpSp>
      <p:grpSp>
        <p:nvGrpSpPr>
          <p:cNvPr name="Group 20" id="20"/>
          <p:cNvGrpSpPr/>
          <p:nvPr/>
        </p:nvGrpSpPr>
        <p:grpSpPr>
          <a:xfrm rot="-1974177">
            <a:off x="16812576" y="8615962"/>
            <a:ext cx="2241090" cy="2241090"/>
            <a:chOff x="0" y="0"/>
            <a:chExt cx="2988120" cy="298812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988183" cy="2988183"/>
            </a:xfrm>
            <a:custGeom>
              <a:avLst/>
              <a:gdLst/>
              <a:ahLst/>
              <a:cxnLst/>
              <a:rect r="r" b="b" t="t" l="l"/>
              <a:pathLst>
                <a:path h="2988183" w="2988183">
                  <a:moveTo>
                    <a:pt x="0" y="1494028"/>
                  </a:moveTo>
                  <a:cubicBezTo>
                    <a:pt x="0" y="668909"/>
                    <a:pt x="668909" y="0"/>
                    <a:pt x="1494028" y="0"/>
                  </a:cubicBezTo>
                  <a:cubicBezTo>
                    <a:pt x="2319147" y="0"/>
                    <a:pt x="2988183" y="668909"/>
                    <a:pt x="2988183" y="1494028"/>
                  </a:cubicBezTo>
                  <a:cubicBezTo>
                    <a:pt x="2988183" y="2319147"/>
                    <a:pt x="2319147" y="2988183"/>
                    <a:pt x="1494028" y="2988183"/>
                  </a:cubicBezTo>
                  <a:cubicBezTo>
                    <a:pt x="668909" y="2988183"/>
                    <a:pt x="0" y="2319147"/>
                    <a:pt x="0" y="1494028"/>
                  </a:cubicBez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83600" y="617450"/>
            <a:ext cx="3469800" cy="3469800"/>
            <a:chOff x="0" y="0"/>
            <a:chExt cx="4626400" cy="4626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626356" cy="4626356"/>
            </a:xfrm>
            <a:custGeom>
              <a:avLst/>
              <a:gdLst/>
              <a:ahLst/>
              <a:cxnLst/>
              <a:rect r="r" b="b" t="t" l="l"/>
              <a:pathLst>
                <a:path h="4626356" w="4626356">
                  <a:moveTo>
                    <a:pt x="0" y="0"/>
                  </a:moveTo>
                  <a:lnTo>
                    <a:pt x="4626356" y="0"/>
                  </a:lnTo>
                  <a:lnTo>
                    <a:pt x="4626356" y="4626356"/>
                  </a:lnTo>
                  <a:lnTo>
                    <a:pt x="0" y="46263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98820" y="7184467"/>
            <a:ext cx="5818300" cy="8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b="true" sz="3400">
                <a:solidFill>
                  <a:srgbClr val="48A8C4"/>
                </a:solidFill>
                <a:latin typeface="Arimo Bold"/>
                <a:ea typeface="Arimo Bold"/>
                <a:cs typeface="Arimo Bold"/>
                <a:sym typeface="Arimo Bold"/>
              </a:rPr>
              <a:t>Working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715970" y="2926287"/>
            <a:ext cx="5818300" cy="8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08"/>
              </a:lnSpc>
            </a:pPr>
            <a:r>
              <a:rPr lang="en-US" b="true" sz="3400">
                <a:solidFill>
                  <a:srgbClr val="48A8C4"/>
                </a:solidFill>
                <a:latin typeface="Arimo Bold"/>
                <a:ea typeface="Arimo Bold"/>
                <a:cs typeface="Arimo Bold"/>
                <a:sym typeface="Arimo Bold"/>
              </a:rPr>
              <a:t>Overview Project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83310" y="617220"/>
            <a:ext cx="3470910" cy="3529330"/>
            <a:chOff x="0" y="0"/>
            <a:chExt cx="4627880" cy="4705773"/>
          </a:xfrm>
        </p:grpSpPr>
        <p:sp>
          <p:nvSpPr>
            <p:cNvPr name="Freeform 27" id="27" descr="IMG_7565"/>
            <p:cNvSpPr/>
            <p:nvPr/>
          </p:nvSpPr>
          <p:spPr>
            <a:xfrm flipH="false" flipV="false" rot="0">
              <a:off x="0" y="0"/>
              <a:ext cx="4627880" cy="4705731"/>
            </a:xfrm>
            <a:custGeom>
              <a:avLst/>
              <a:gdLst/>
              <a:ahLst/>
              <a:cxnLst/>
              <a:rect r="r" b="b" t="t" l="l"/>
              <a:pathLst>
                <a:path h="4705731" w="4627880">
                  <a:moveTo>
                    <a:pt x="0" y="0"/>
                  </a:moveTo>
                  <a:lnTo>
                    <a:pt x="4627880" y="0"/>
                  </a:lnTo>
                  <a:lnTo>
                    <a:pt x="4627880" y="4705731"/>
                  </a:lnTo>
                  <a:lnTo>
                    <a:pt x="0" y="4705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085" t="-15161" r="1053" b="-16007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280660" y="4337060"/>
            <a:ext cx="3503910" cy="574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0"/>
              </a:lnSpc>
            </a:pPr>
            <a:r>
              <a:rPr lang="en-US" sz="2000" i="true">
                <a:solidFill>
                  <a:srgbClr val="000000"/>
                </a:solidFill>
                <a:latin typeface="Arimo Italics"/>
                <a:ea typeface="Arimo Italics"/>
                <a:cs typeface="Arimo Italics"/>
                <a:sym typeface="Arimo Italics"/>
              </a:rPr>
              <a:t>(06 oct - 26 oct 25)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727350" y="6197950"/>
            <a:ext cx="8563800" cy="1676400"/>
            <a:chOff x="0" y="0"/>
            <a:chExt cx="11418400" cy="2235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418400" cy="2235200"/>
            </a:xfrm>
            <a:custGeom>
              <a:avLst/>
              <a:gdLst/>
              <a:ahLst/>
              <a:cxnLst/>
              <a:rect r="r" b="b" t="t" l="l"/>
              <a:pathLst>
                <a:path h="2235200" w="11418400">
                  <a:moveTo>
                    <a:pt x="0" y="0"/>
                  </a:moveTo>
                  <a:lnTo>
                    <a:pt x="11418400" y="0"/>
                  </a:lnTo>
                  <a:lnTo>
                    <a:pt x="11418400" y="2235200"/>
                  </a:lnTo>
                  <a:lnTo>
                    <a:pt x="0" y="22352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114300"/>
              <a:ext cx="11418400" cy="2120900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8812"/>
                </a:lnSpc>
              </a:pPr>
              <a:r>
                <a:rPr lang="en-US" b="true" sz="864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Terima </a:t>
              </a:r>
            </a:p>
            <a:p>
              <a:pPr algn="l">
                <a:lnSpc>
                  <a:spcPts val="8812"/>
                </a:lnSpc>
              </a:pPr>
              <a:r>
                <a:rPr lang="en-US" b="true" sz="8640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Kasih.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24" y="-428422"/>
            <a:ext cx="5531064" cy="5383504"/>
          </a:xfrm>
          <a:custGeom>
            <a:avLst/>
            <a:gdLst/>
            <a:ahLst/>
            <a:cxnLst/>
            <a:rect r="r" b="b" t="t" l="l"/>
            <a:pathLst>
              <a:path h="5383504" w="5531064">
                <a:moveTo>
                  <a:pt x="0" y="0"/>
                </a:moveTo>
                <a:lnTo>
                  <a:pt x="5531064" y="0"/>
                </a:lnTo>
                <a:lnTo>
                  <a:pt x="5531064" y="5383504"/>
                </a:lnTo>
                <a:lnTo>
                  <a:pt x="0" y="53835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681660" y="2232514"/>
            <a:ext cx="11590800" cy="11590800"/>
          </a:xfrm>
          <a:custGeom>
            <a:avLst/>
            <a:gdLst/>
            <a:ahLst/>
            <a:cxnLst/>
            <a:rect r="r" b="b" t="t" l="l"/>
            <a:pathLst>
              <a:path h="11590800" w="11590800">
                <a:moveTo>
                  <a:pt x="0" y="0"/>
                </a:moveTo>
                <a:lnTo>
                  <a:pt x="11590800" y="0"/>
                </a:lnTo>
                <a:lnTo>
                  <a:pt x="11590800" y="11590800"/>
                </a:lnTo>
                <a:lnTo>
                  <a:pt x="0" y="11590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-400" b="-4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A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0050" y="2271150"/>
            <a:ext cx="10015800" cy="8019000"/>
            <a:chOff x="0" y="0"/>
            <a:chExt cx="13354400" cy="1069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4431" cy="10692003"/>
            </a:xfrm>
            <a:custGeom>
              <a:avLst/>
              <a:gdLst/>
              <a:ahLst/>
              <a:cxnLst/>
              <a:rect r="r" b="b" t="t" l="l"/>
              <a:pathLst>
                <a:path h="10692003" w="13354431">
                  <a:moveTo>
                    <a:pt x="0" y="10692003"/>
                  </a:moveTo>
                  <a:lnTo>
                    <a:pt x="2672969" y="0"/>
                  </a:lnTo>
                  <a:lnTo>
                    <a:pt x="13354431" y="0"/>
                  </a:lnTo>
                  <a:lnTo>
                    <a:pt x="10681462" y="1069200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63750" y="6759210"/>
            <a:ext cx="5452200" cy="3531000"/>
            <a:chOff x="0" y="0"/>
            <a:chExt cx="7269600" cy="470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69607" cy="4708017"/>
            </a:xfrm>
            <a:custGeom>
              <a:avLst/>
              <a:gdLst/>
              <a:ahLst/>
              <a:cxnLst/>
              <a:rect r="r" b="b" t="t" l="l"/>
              <a:pathLst>
                <a:path h="4708017" w="7269607">
                  <a:moveTo>
                    <a:pt x="0" y="4708017"/>
                  </a:moveTo>
                  <a:lnTo>
                    <a:pt x="1177036" y="0"/>
                  </a:lnTo>
                  <a:lnTo>
                    <a:pt x="7269607" y="0"/>
                  </a:lnTo>
                  <a:lnTo>
                    <a:pt x="6092571" y="4708017"/>
                  </a:ln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01100" y="7847550"/>
            <a:ext cx="3706200" cy="2442600"/>
            <a:chOff x="0" y="0"/>
            <a:chExt cx="4941600" cy="325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41570" cy="3256788"/>
            </a:xfrm>
            <a:custGeom>
              <a:avLst/>
              <a:gdLst/>
              <a:ahLst/>
              <a:cxnLst/>
              <a:rect r="r" b="b" t="t" l="l"/>
              <a:pathLst>
                <a:path h="3256788" w="4941570">
                  <a:moveTo>
                    <a:pt x="0" y="3256788"/>
                  </a:moveTo>
                  <a:lnTo>
                    <a:pt x="814197" y="0"/>
                  </a:lnTo>
                  <a:lnTo>
                    <a:pt x="4941570" y="0"/>
                  </a:lnTo>
                  <a:lnTo>
                    <a:pt x="4127373" y="3256788"/>
                  </a:lnTo>
                  <a:close/>
                </a:path>
              </a:pathLst>
            </a:custGeom>
            <a:solidFill>
              <a:srgbClr val="F08B3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9552900" y="4704400"/>
            <a:ext cx="8068800" cy="2715600"/>
            <a:chOff x="0" y="0"/>
            <a:chExt cx="10758400" cy="362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58400" cy="3620800"/>
            </a:xfrm>
            <a:custGeom>
              <a:avLst/>
              <a:gdLst/>
              <a:ahLst/>
              <a:cxnLst/>
              <a:rect r="r" b="b" t="t" l="l"/>
              <a:pathLst>
                <a:path h="3620800" w="10758400">
                  <a:moveTo>
                    <a:pt x="0" y="0"/>
                  </a:moveTo>
                  <a:lnTo>
                    <a:pt x="10758400" y="0"/>
                  </a:lnTo>
                  <a:lnTo>
                    <a:pt x="10758400" y="3620800"/>
                  </a:lnTo>
                  <a:lnTo>
                    <a:pt x="0" y="362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23825"/>
              <a:ext cx="10758400" cy="34969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792"/>
                </a:lnSpc>
              </a:pPr>
              <a:r>
                <a:rPr lang="en-US" b="true" sz="96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Problem Statement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51676" y="553444"/>
            <a:ext cx="2370022" cy="717476"/>
            <a:chOff x="0" y="0"/>
            <a:chExt cx="3160029" cy="9566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60014" cy="956691"/>
            </a:xfrm>
            <a:custGeom>
              <a:avLst/>
              <a:gdLst/>
              <a:ahLst/>
              <a:cxnLst/>
              <a:rect r="r" b="b" t="t" l="l"/>
              <a:pathLst>
                <a:path h="956691" w="3160014">
                  <a:moveTo>
                    <a:pt x="0" y="0"/>
                  </a:moveTo>
                  <a:lnTo>
                    <a:pt x="3160014" y="0"/>
                  </a:lnTo>
                  <a:lnTo>
                    <a:pt x="3160014" y="956691"/>
                  </a:lnTo>
                  <a:lnTo>
                    <a:pt x="0" y="956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5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102370" y="1077605"/>
            <a:ext cx="14847379" cy="789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P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roblem Statement:</a:t>
            </a:r>
          </a:p>
          <a:p>
            <a:pPr algn="l" marL="806207" indent="-403103" lvl="1">
              <a:lnSpc>
                <a:spcPts val="4481"/>
              </a:lnSpc>
              <a:buFont typeface="Arial"/>
              <a:buChar char="•"/>
            </a:pP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Execute all manual test cases to ensure that all features function properly without errors or bugs.</a:t>
            </a:r>
          </a:p>
          <a:p>
            <a:pPr algn="l" marL="806205" indent="-403103" lvl="1">
              <a:lnSpc>
                <a:spcPts val="4480"/>
              </a:lnSpc>
              <a:buFont typeface="Arial"/>
              <a:buChar char="•"/>
            </a:pP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Ensure that UI testing shows no display inconsistencies, especially when incorrect data is entered. </a:t>
            </a:r>
            <a:r>
              <a:rPr lang="en-US" sz="3734" i="true">
                <a:solidFill>
                  <a:srgbClr val="0391BC"/>
                </a:solidFill>
                <a:latin typeface="Arimo Italics"/>
                <a:ea typeface="Arimo Italics"/>
                <a:cs typeface="Arimo Italics"/>
                <a:sym typeface="Arimo Italics"/>
              </a:rPr>
              <a:t>Previously, during exploratory testing while attempting to log in, the notification message was not specific enough to indicate that the password was incorrect, which could confuse users.</a:t>
            </a:r>
          </a:p>
          <a:p>
            <a:pPr algn="l" marL="806207" indent="-403103" lvl="1">
              <a:lnSpc>
                <a:spcPts val="4481"/>
              </a:lnSpc>
              <a:buFont typeface="Arial"/>
              <a:buChar char="•"/>
            </a:pP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En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ure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at th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Create Ticket feat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u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re c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n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b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 fully ut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ili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zed; </a:t>
            </a:r>
            <a:r>
              <a:rPr lang="en-US" sz="3734" i="true">
                <a:solidFill>
                  <a:srgbClr val="0391BC"/>
                </a:solidFill>
                <a:latin typeface="Arimo Italics"/>
                <a:ea typeface="Arimo Italics"/>
                <a:cs typeface="Arimo Italics"/>
                <a:sym typeface="Arimo Italics"/>
              </a:rPr>
              <a:t>previously, a bug was found where the user failed to upload an image.</a:t>
            </a:r>
          </a:p>
          <a:p>
            <a:pPr algn="l" marL="806207" indent="-403103" lvl="1">
              <a:lnSpc>
                <a:spcPts val="4481"/>
              </a:lnSpc>
              <a:buFont typeface="Arial"/>
              <a:buChar char="•"/>
            </a:pP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Perform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au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tomat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d-to-e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d testing t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improve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t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esting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e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ffic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enc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y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and en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ure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th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ere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a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re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n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o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err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or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wh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en t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h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web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s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it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e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is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 launched</a:t>
            </a:r>
            <a:r>
              <a:rPr lang="en-US" sz="3734">
                <a:solidFill>
                  <a:srgbClr val="262626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l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A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0050" y="2271150"/>
            <a:ext cx="10015800" cy="8019000"/>
            <a:chOff x="0" y="0"/>
            <a:chExt cx="13354400" cy="1069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4431" cy="10692003"/>
            </a:xfrm>
            <a:custGeom>
              <a:avLst/>
              <a:gdLst/>
              <a:ahLst/>
              <a:cxnLst/>
              <a:rect r="r" b="b" t="t" l="l"/>
              <a:pathLst>
                <a:path h="10692003" w="13354431">
                  <a:moveTo>
                    <a:pt x="0" y="10692003"/>
                  </a:moveTo>
                  <a:lnTo>
                    <a:pt x="2672969" y="0"/>
                  </a:lnTo>
                  <a:lnTo>
                    <a:pt x="13354431" y="0"/>
                  </a:lnTo>
                  <a:lnTo>
                    <a:pt x="10681462" y="1069200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63750" y="6759210"/>
            <a:ext cx="5452200" cy="3531000"/>
            <a:chOff x="0" y="0"/>
            <a:chExt cx="7269600" cy="470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69607" cy="4708017"/>
            </a:xfrm>
            <a:custGeom>
              <a:avLst/>
              <a:gdLst/>
              <a:ahLst/>
              <a:cxnLst/>
              <a:rect r="r" b="b" t="t" l="l"/>
              <a:pathLst>
                <a:path h="4708017" w="7269607">
                  <a:moveTo>
                    <a:pt x="0" y="4708017"/>
                  </a:moveTo>
                  <a:lnTo>
                    <a:pt x="1177036" y="0"/>
                  </a:lnTo>
                  <a:lnTo>
                    <a:pt x="7269607" y="0"/>
                  </a:lnTo>
                  <a:lnTo>
                    <a:pt x="6092571" y="4708017"/>
                  </a:ln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01100" y="7847550"/>
            <a:ext cx="3706200" cy="2442600"/>
            <a:chOff x="0" y="0"/>
            <a:chExt cx="4941600" cy="325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41570" cy="3256788"/>
            </a:xfrm>
            <a:custGeom>
              <a:avLst/>
              <a:gdLst/>
              <a:ahLst/>
              <a:cxnLst/>
              <a:rect r="r" b="b" t="t" l="l"/>
              <a:pathLst>
                <a:path h="3256788" w="4941570">
                  <a:moveTo>
                    <a:pt x="0" y="3256788"/>
                  </a:moveTo>
                  <a:lnTo>
                    <a:pt x="814197" y="0"/>
                  </a:lnTo>
                  <a:lnTo>
                    <a:pt x="4941570" y="0"/>
                  </a:lnTo>
                  <a:lnTo>
                    <a:pt x="4127373" y="3256788"/>
                  </a:lnTo>
                  <a:close/>
                </a:path>
              </a:pathLst>
            </a:custGeom>
            <a:solidFill>
              <a:srgbClr val="F08B3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946650" y="4704400"/>
            <a:ext cx="8674800" cy="2715600"/>
            <a:chOff x="0" y="0"/>
            <a:chExt cx="11566400" cy="362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66400" cy="3620800"/>
            </a:xfrm>
            <a:custGeom>
              <a:avLst/>
              <a:gdLst/>
              <a:ahLst/>
              <a:cxnLst/>
              <a:rect r="r" b="b" t="t" l="l"/>
              <a:pathLst>
                <a:path h="3620800" w="11566400">
                  <a:moveTo>
                    <a:pt x="0" y="0"/>
                  </a:moveTo>
                  <a:lnTo>
                    <a:pt x="11566400" y="0"/>
                  </a:lnTo>
                  <a:lnTo>
                    <a:pt x="11566400" y="3620800"/>
                  </a:lnTo>
                  <a:lnTo>
                    <a:pt x="0" y="362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14300"/>
              <a:ext cx="11566400" cy="350650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8812"/>
                </a:lnSpc>
              </a:pPr>
              <a:r>
                <a:rPr lang="en-US" b="true" sz="864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Requirement &amp; Test Plan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51676" y="553444"/>
            <a:ext cx="2370022" cy="717476"/>
            <a:chOff x="0" y="0"/>
            <a:chExt cx="3160029" cy="9566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60014" cy="956691"/>
            </a:xfrm>
            <a:custGeom>
              <a:avLst/>
              <a:gdLst/>
              <a:ahLst/>
              <a:cxnLst/>
              <a:rect r="r" b="b" t="t" l="l"/>
              <a:pathLst>
                <a:path h="956691" w="3160014">
                  <a:moveTo>
                    <a:pt x="0" y="0"/>
                  </a:moveTo>
                  <a:lnTo>
                    <a:pt x="3160014" y="0"/>
                  </a:lnTo>
                  <a:lnTo>
                    <a:pt x="3160014" y="956691"/>
                  </a:lnTo>
                  <a:lnTo>
                    <a:pt x="0" y="956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5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379740" y="348625"/>
            <a:ext cx="8675350" cy="963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b="true" sz="2000">
                <a:solidFill>
                  <a:srgbClr val="558ED5"/>
                </a:solidFill>
                <a:latin typeface="Arimo Bold"/>
                <a:ea typeface="Arimo Bold"/>
                <a:cs typeface="Arimo Bold"/>
                <a:sym typeface="Arimo Bold"/>
              </a:rPr>
              <a:t>TEST PLAN SUMMARY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Project: Website Resonance Dibimbing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URL: https://resonance.dibimbing.id/login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Objective: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Validate that all website features function according to the agreed quality standards,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identify and close all detected bugs to ensure system stability before release.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Scope of Testing: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Comprehensive testing of Login process, User dashboard,Ticket creation &amp; submission,Sorting and date filtering features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Types of Testing: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✅ Normal Test: Verify expected user behavior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⚠ Negative Test: Check invalid input handling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🔁 Regression Test: Confirm existing features work after updates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🔗 API Test: Validate response and data flow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⚡ Load &amp; Performance Test: Assess speed and stability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Testing Strategy: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Use both Manual and Automation Testing approaches to ensure: Functional accuracy, System performance, User reliability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Testing Schedule: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06 – 26 October 2025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Includes test case creation, execution, bug fixing, and final validation.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Tools &amp; Platforms: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GitHub · Google Docs · Excel · Postman · IntelliJ IDEA · Resonance Website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Criteria: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Entry: Requirements approved, stable environment ready</a:t>
            </a: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Exit: All test cases executed, no open critical bugs</a:t>
            </a:r>
          </a:p>
          <a:p>
            <a:pPr algn="l">
              <a:lnSpc>
                <a:spcPts val="2160"/>
              </a:lnSpc>
            </a:pPr>
          </a:p>
          <a:p>
            <a:pPr algn="l">
              <a:lnSpc>
                <a:spcPts val="2160"/>
              </a:lnSpc>
            </a:pPr>
            <a:r>
              <a:rPr lang="en-US" b="true" sz="1800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51598" y="825500"/>
            <a:ext cx="8961120" cy="387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b="true">
                <a:solidFill>
                  <a:srgbClr val="262626"/>
                </a:solidFill>
                <a:latin typeface="Arimo Bold"/>
                <a:ea typeface="Arimo Bold"/>
                <a:cs typeface="Arimo Bold"/>
                <a:sym typeface="Arimo Bold"/>
              </a:rPr>
              <a:t>QA: Adryn Ivanna Toban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9971636" y="3627767"/>
            <a:ext cx="6812523" cy="1545270"/>
            <a:chOff x="0" y="0"/>
            <a:chExt cx="9083365" cy="206036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083364" cy="2060403"/>
            </a:xfrm>
            <a:custGeom>
              <a:avLst/>
              <a:gdLst/>
              <a:ahLst/>
              <a:cxnLst/>
              <a:rect r="r" b="b" t="t" l="l"/>
              <a:pathLst>
                <a:path h="2060403" w="9083364">
                  <a:moveTo>
                    <a:pt x="0" y="0"/>
                  </a:moveTo>
                  <a:lnTo>
                    <a:pt x="9083364" y="0"/>
                  </a:lnTo>
                  <a:lnTo>
                    <a:pt x="9083364" y="2060403"/>
                  </a:lnTo>
                  <a:lnTo>
                    <a:pt x="0" y="2060403"/>
                  </a:lnTo>
                  <a:close/>
                </a:path>
              </a:pathLst>
            </a:custGeom>
            <a:solidFill>
              <a:srgbClr val="BFBFB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9083365" cy="2079411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26262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Risk | Mitigation 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26262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Sudden feature changes | Close coordination with dev team 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26262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Build delays | Early testing on staging </a:t>
              </a:r>
            </a:p>
            <a:p>
              <a:pPr algn="l">
                <a:lnSpc>
                  <a:spcPts val="2160"/>
                </a:lnSpc>
              </a:pPr>
              <a:r>
                <a:rPr lang="en-US" sz="1800" b="true">
                  <a:solidFill>
                    <a:srgbClr val="26262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Limited regression time | Use automated regression scripts</a:t>
              </a:r>
            </a:p>
            <a:p>
              <a:pPr algn="l">
                <a:lnSpc>
                  <a:spcPts val="2160"/>
                </a:lnSpc>
              </a:pPr>
              <a:r>
                <a:rPr lang="en-US" b="true" sz="1800">
                  <a:solidFill>
                    <a:srgbClr val="262626"/>
                  </a:solidFill>
                  <a:latin typeface="Arimo Bold"/>
                  <a:ea typeface="Arimo Bold"/>
                  <a:cs typeface="Arimo Bold"/>
                  <a:sym typeface="Arimo Bold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A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0050" y="2271150"/>
            <a:ext cx="10015800" cy="8019000"/>
            <a:chOff x="0" y="0"/>
            <a:chExt cx="13354400" cy="1069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4431" cy="10692003"/>
            </a:xfrm>
            <a:custGeom>
              <a:avLst/>
              <a:gdLst/>
              <a:ahLst/>
              <a:cxnLst/>
              <a:rect r="r" b="b" t="t" l="l"/>
              <a:pathLst>
                <a:path h="10692003" w="13354431">
                  <a:moveTo>
                    <a:pt x="0" y="10692003"/>
                  </a:moveTo>
                  <a:lnTo>
                    <a:pt x="2672969" y="0"/>
                  </a:lnTo>
                  <a:lnTo>
                    <a:pt x="13354431" y="0"/>
                  </a:lnTo>
                  <a:lnTo>
                    <a:pt x="10681462" y="1069200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63750" y="6759210"/>
            <a:ext cx="5452200" cy="3531000"/>
            <a:chOff x="0" y="0"/>
            <a:chExt cx="7269600" cy="470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69607" cy="4708017"/>
            </a:xfrm>
            <a:custGeom>
              <a:avLst/>
              <a:gdLst/>
              <a:ahLst/>
              <a:cxnLst/>
              <a:rect r="r" b="b" t="t" l="l"/>
              <a:pathLst>
                <a:path h="4708017" w="7269607">
                  <a:moveTo>
                    <a:pt x="0" y="4708017"/>
                  </a:moveTo>
                  <a:lnTo>
                    <a:pt x="1177036" y="0"/>
                  </a:lnTo>
                  <a:lnTo>
                    <a:pt x="7269607" y="0"/>
                  </a:lnTo>
                  <a:lnTo>
                    <a:pt x="6092571" y="4708017"/>
                  </a:ln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01100" y="7847550"/>
            <a:ext cx="3706200" cy="2442600"/>
            <a:chOff x="0" y="0"/>
            <a:chExt cx="4941600" cy="325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41570" cy="3256788"/>
            </a:xfrm>
            <a:custGeom>
              <a:avLst/>
              <a:gdLst/>
              <a:ahLst/>
              <a:cxnLst/>
              <a:rect r="r" b="b" t="t" l="l"/>
              <a:pathLst>
                <a:path h="3256788" w="4941570">
                  <a:moveTo>
                    <a:pt x="0" y="3256788"/>
                  </a:moveTo>
                  <a:lnTo>
                    <a:pt x="814197" y="0"/>
                  </a:lnTo>
                  <a:lnTo>
                    <a:pt x="4941570" y="0"/>
                  </a:lnTo>
                  <a:lnTo>
                    <a:pt x="4127373" y="3256788"/>
                  </a:lnTo>
                  <a:close/>
                </a:path>
              </a:pathLst>
            </a:custGeom>
            <a:solidFill>
              <a:srgbClr val="F08B3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946650" y="4704400"/>
            <a:ext cx="8674800" cy="2715600"/>
            <a:chOff x="0" y="0"/>
            <a:chExt cx="11566400" cy="362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66400" cy="3620800"/>
            </a:xfrm>
            <a:custGeom>
              <a:avLst/>
              <a:gdLst/>
              <a:ahLst/>
              <a:cxnLst/>
              <a:rect r="r" b="b" t="t" l="l"/>
              <a:pathLst>
                <a:path h="3620800" w="11566400">
                  <a:moveTo>
                    <a:pt x="0" y="0"/>
                  </a:moveTo>
                  <a:lnTo>
                    <a:pt x="11566400" y="0"/>
                  </a:lnTo>
                  <a:lnTo>
                    <a:pt x="11566400" y="3620800"/>
                  </a:lnTo>
                  <a:lnTo>
                    <a:pt x="0" y="362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23825"/>
              <a:ext cx="11566400" cy="34969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792"/>
                </a:lnSpc>
              </a:pPr>
              <a:r>
                <a:rPr lang="en-US" b="true" sz="96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Manual Testing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51676" y="553444"/>
            <a:ext cx="2370022" cy="717476"/>
            <a:chOff x="0" y="0"/>
            <a:chExt cx="3160029" cy="9566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60014" cy="956691"/>
            </a:xfrm>
            <a:custGeom>
              <a:avLst/>
              <a:gdLst/>
              <a:ahLst/>
              <a:cxnLst/>
              <a:rect r="r" b="b" t="t" l="l"/>
              <a:pathLst>
                <a:path h="956691" w="3160014">
                  <a:moveTo>
                    <a:pt x="0" y="0"/>
                  </a:moveTo>
                  <a:lnTo>
                    <a:pt x="3160014" y="0"/>
                  </a:lnTo>
                  <a:lnTo>
                    <a:pt x="3160014" y="956691"/>
                  </a:lnTo>
                  <a:lnTo>
                    <a:pt x="0" y="956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5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61526" y="552098"/>
            <a:ext cx="2369208" cy="720124"/>
            <a:chOff x="0" y="0"/>
            <a:chExt cx="3158944" cy="9601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58998" cy="960120"/>
            </a:xfrm>
            <a:custGeom>
              <a:avLst/>
              <a:gdLst/>
              <a:ahLst/>
              <a:cxnLst/>
              <a:rect r="r" b="b" t="t" l="l"/>
              <a:pathLst>
                <a:path h="960120" w="3158998">
                  <a:moveTo>
                    <a:pt x="0" y="0"/>
                  </a:moveTo>
                  <a:lnTo>
                    <a:pt x="3158998" y="0"/>
                  </a:lnTo>
                  <a:lnTo>
                    <a:pt x="3158998" y="960120"/>
                  </a:lnTo>
                  <a:lnTo>
                    <a:pt x="0" y="960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-400" b="-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36013" y="552098"/>
            <a:ext cx="14823312" cy="8412229"/>
          </a:xfrm>
          <a:custGeom>
            <a:avLst/>
            <a:gdLst/>
            <a:ahLst/>
            <a:cxnLst/>
            <a:rect r="r" b="b" t="t" l="l"/>
            <a:pathLst>
              <a:path h="8412229" w="14823312">
                <a:moveTo>
                  <a:pt x="0" y="0"/>
                </a:moveTo>
                <a:lnTo>
                  <a:pt x="14823312" y="0"/>
                </a:lnTo>
                <a:lnTo>
                  <a:pt x="14823312" y="8412229"/>
                </a:lnTo>
                <a:lnTo>
                  <a:pt x="0" y="84122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48A8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0050" y="2271150"/>
            <a:ext cx="10015800" cy="8019000"/>
            <a:chOff x="0" y="0"/>
            <a:chExt cx="13354400" cy="10692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54431" cy="10692003"/>
            </a:xfrm>
            <a:custGeom>
              <a:avLst/>
              <a:gdLst/>
              <a:ahLst/>
              <a:cxnLst/>
              <a:rect r="r" b="b" t="t" l="l"/>
              <a:pathLst>
                <a:path h="10692003" w="13354431">
                  <a:moveTo>
                    <a:pt x="0" y="10692003"/>
                  </a:moveTo>
                  <a:lnTo>
                    <a:pt x="2672969" y="0"/>
                  </a:lnTo>
                  <a:lnTo>
                    <a:pt x="13354431" y="0"/>
                  </a:lnTo>
                  <a:lnTo>
                    <a:pt x="10681462" y="10692003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2463750" y="6759210"/>
            <a:ext cx="5452200" cy="3531000"/>
            <a:chOff x="0" y="0"/>
            <a:chExt cx="7269600" cy="4708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69607" cy="4708017"/>
            </a:xfrm>
            <a:custGeom>
              <a:avLst/>
              <a:gdLst/>
              <a:ahLst/>
              <a:cxnLst/>
              <a:rect r="r" b="b" t="t" l="l"/>
              <a:pathLst>
                <a:path h="4708017" w="7269607">
                  <a:moveTo>
                    <a:pt x="0" y="4708017"/>
                  </a:moveTo>
                  <a:lnTo>
                    <a:pt x="1177036" y="0"/>
                  </a:lnTo>
                  <a:lnTo>
                    <a:pt x="7269607" y="0"/>
                  </a:lnTo>
                  <a:lnTo>
                    <a:pt x="6092571" y="4708017"/>
                  </a:lnTo>
                  <a:close/>
                </a:path>
              </a:pathLst>
            </a:custGeom>
            <a:solidFill>
              <a:srgbClr val="FFBD5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4601100" y="7847550"/>
            <a:ext cx="3706200" cy="2442600"/>
            <a:chOff x="0" y="0"/>
            <a:chExt cx="4941600" cy="3256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941570" cy="3256788"/>
            </a:xfrm>
            <a:custGeom>
              <a:avLst/>
              <a:gdLst/>
              <a:ahLst/>
              <a:cxnLst/>
              <a:rect r="r" b="b" t="t" l="l"/>
              <a:pathLst>
                <a:path h="3256788" w="4941570">
                  <a:moveTo>
                    <a:pt x="0" y="3256788"/>
                  </a:moveTo>
                  <a:lnTo>
                    <a:pt x="814197" y="0"/>
                  </a:lnTo>
                  <a:lnTo>
                    <a:pt x="4941570" y="0"/>
                  </a:lnTo>
                  <a:lnTo>
                    <a:pt x="4127373" y="3256788"/>
                  </a:lnTo>
                  <a:close/>
                </a:path>
              </a:pathLst>
            </a:custGeom>
            <a:solidFill>
              <a:srgbClr val="F08B33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8946650" y="4704400"/>
            <a:ext cx="8674800" cy="2715600"/>
            <a:chOff x="0" y="0"/>
            <a:chExt cx="11566400" cy="3620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566400" cy="3620800"/>
            </a:xfrm>
            <a:custGeom>
              <a:avLst/>
              <a:gdLst/>
              <a:ahLst/>
              <a:cxnLst/>
              <a:rect r="r" b="b" t="t" l="l"/>
              <a:pathLst>
                <a:path h="3620800" w="11566400">
                  <a:moveTo>
                    <a:pt x="0" y="0"/>
                  </a:moveTo>
                  <a:lnTo>
                    <a:pt x="11566400" y="0"/>
                  </a:lnTo>
                  <a:lnTo>
                    <a:pt x="11566400" y="3620800"/>
                  </a:lnTo>
                  <a:lnTo>
                    <a:pt x="0" y="362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23825"/>
              <a:ext cx="11566400" cy="34969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792"/>
                </a:lnSpc>
              </a:pPr>
              <a:r>
                <a:rPr lang="en-US" b="true" sz="9600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Automation Testing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51676" y="553444"/>
            <a:ext cx="2370022" cy="717476"/>
            <a:chOff x="0" y="0"/>
            <a:chExt cx="3160029" cy="9566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60014" cy="956691"/>
            </a:xfrm>
            <a:custGeom>
              <a:avLst/>
              <a:gdLst/>
              <a:ahLst/>
              <a:cxnLst/>
              <a:rect r="r" b="b" t="t" l="l"/>
              <a:pathLst>
                <a:path h="956691" w="3160014">
                  <a:moveTo>
                    <a:pt x="0" y="0"/>
                  </a:moveTo>
                  <a:lnTo>
                    <a:pt x="3160014" y="0"/>
                  </a:lnTo>
                  <a:lnTo>
                    <a:pt x="3160014" y="956691"/>
                  </a:lnTo>
                  <a:lnTo>
                    <a:pt x="0" y="956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5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DAG2PlQ8P5Y</dc:identifier>
  <dcterms:modified xsi:type="dcterms:W3CDTF">2011-08-01T06:04:30Z</dcterms:modified>
  <cp:revision>1</cp:revision>
  <dc:title>Resonance Website Project-Dibimbing</dc:title>
</cp:coreProperties>
</file>