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9" r:id="rId6"/>
    <p:sldId id="273" r:id="rId7"/>
    <p:sldId id="259" r:id="rId8"/>
    <p:sldId id="277" r:id="rId9"/>
    <p:sldId id="274" r:id="rId10"/>
    <p:sldId id="276" r:id="rId11"/>
    <p:sldId id="270" r:id="rId12"/>
    <p:sldId id="271" r:id="rId13"/>
    <p:sldId id="261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8B226-E3BE-4E8E-06CF-2CEC2B8E35D8}" v="5" dt="2022-01-16T10:58:03.330"/>
    <p1510:client id="{5DA63CB6-DE3C-3C4B-EAB7-3C5DA27E6D6D}" v="285" dt="2022-01-16T12:28:08.318"/>
    <p1510:client id="{63FECE50-0CC5-0C4C-BE1E-C2A156B95F5C}" v="630" dt="2022-01-16T12:58:15.861"/>
    <p1510:client id="{D307E6F4-5813-E5E0-3BA4-49CBBCC875CD}" v="473" dt="2022-01-16T11:53:27.791"/>
    <p1510:client id="{D80F1F9B-DC1E-42F3-BF67-F466D33ED2E7}" v="6" dt="2022-01-16T00:48:42.322"/>
    <p1510:client id="{E4FC6E54-E750-0128-2633-6A8B2BBC8C57}" v="1298" dt="2022-01-16T15:17:08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B190D-4768-3D46-93B0-0CD57E6D38B0}" type="datetimeFigureOut">
              <a:rPr lang="en-HR" smtClean="0"/>
              <a:t>01/16/2022</a:t>
            </a:fld>
            <a:endParaRPr lang="en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AB0F4-F18A-4F4B-B95A-D68F8A1DE1F6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6368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B0F4-F18A-4F4B-B95A-D68F8A1DE1F6}" type="slidenum">
              <a:rPr lang="en-HR" smtClean="0"/>
              <a:t>6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76699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B0F4-F18A-4F4B-B95A-D68F8A1DE1F6}" type="slidenum">
              <a:rPr lang="en-HR" smtClean="0"/>
              <a:t>13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26929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214" y="1141101"/>
            <a:ext cx="9787327" cy="2387600"/>
          </a:xfrm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Heuristic Optimization Methods </a:t>
            </a:r>
            <a:br>
              <a:rPr lang="en-GB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Project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8532"/>
            <a:ext cx="9144000" cy="1753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Capacitated Vehicle Routing Problem with Time Windows (CVRPTW)</a:t>
            </a:r>
            <a:endParaRPr lang="en-US" sz="2200">
              <a:cs typeface="Calibri"/>
            </a:endParaRPr>
          </a:p>
          <a:p>
            <a:r>
              <a:rPr lang="en-GB" sz="2200">
                <a:ea typeface="+mn-lt"/>
                <a:cs typeface="+mn-lt"/>
              </a:rPr>
              <a:t>Ivan Navratil, Luka Mesarić</a:t>
            </a:r>
            <a:endParaRPr lang="en-GB" sz="2200">
              <a:cs typeface="Calibri"/>
            </a:endParaRPr>
          </a:p>
          <a:p>
            <a:endParaRPr lang="en-GB" sz="800">
              <a:latin typeface="Zapfino"/>
              <a:cs typeface="Calibri"/>
            </a:endParaRPr>
          </a:p>
          <a:p>
            <a:r>
              <a:rPr lang="en-GB" sz="2000" i="1">
                <a:ea typeface="+mn-lt"/>
                <a:cs typeface="+mn-lt"/>
              </a:rPr>
              <a:t>github.com/</a:t>
            </a:r>
            <a:r>
              <a:rPr lang="en-GB" sz="2000" i="1" err="1">
                <a:ea typeface="+mn-lt"/>
                <a:cs typeface="+mn-lt"/>
              </a:rPr>
              <a:t>ivannavratil</a:t>
            </a:r>
            <a:r>
              <a:rPr lang="en-GB" sz="2000" i="1">
                <a:ea typeface="+mn-lt"/>
                <a:cs typeface="+mn-lt"/>
              </a:rPr>
              <a:t>/</a:t>
            </a:r>
            <a:r>
              <a:rPr lang="en-GB" sz="2000" i="1" err="1">
                <a:ea typeface="+mn-lt"/>
                <a:cs typeface="+mn-lt"/>
              </a:rPr>
              <a:t>hmo</a:t>
            </a:r>
            <a:r>
              <a:rPr lang="en-GB" sz="2000" i="1">
                <a:ea typeface="+mn-lt"/>
                <a:cs typeface="+mn-lt"/>
              </a:rPr>
              <a:t>-project-</a:t>
            </a:r>
            <a:r>
              <a:rPr lang="en-GB" sz="2000" i="1" err="1">
                <a:ea typeface="+mn-lt"/>
                <a:cs typeface="+mn-lt"/>
              </a:rPr>
              <a:t>cvrptw</a:t>
            </a:r>
            <a:endParaRPr lang="en-GB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Local search – quick vs full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Quick local search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One deterministic neighborhood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Estimation of τ</a:t>
            </a:r>
            <a:r>
              <a:rPr lang="en-US" sz="2200" baseline="-25000" dirty="0">
                <a:ea typeface="+mn-lt"/>
                <a:cs typeface="+mn-lt"/>
              </a:rPr>
              <a:t>0</a:t>
            </a:r>
            <a:r>
              <a:rPr lang="en-US" sz="2200" dirty="0">
                <a:ea typeface="+mn-lt"/>
                <a:cs typeface="+mn-lt"/>
              </a:rPr>
              <a:t> = 1/L*</a:t>
            </a:r>
            <a:endParaRPr lang="en-US" sz="2200" baseline="-25000" dirty="0" err="1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Improving best ant – 8 iterations or 100ms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Full local search</a:t>
            </a:r>
            <a:endParaRPr lang="en-US" sz="2600" dirty="0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All deterministic neighborhoods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All stochastic </a:t>
            </a:r>
            <a:r>
              <a:rPr lang="en-US" sz="2200" dirty="0">
                <a:ea typeface="+mn-lt"/>
                <a:cs typeface="+mn-lt"/>
              </a:rPr>
              <a:t>neighborhoods</a:t>
            </a:r>
            <a:r>
              <a:rPr lang="en-US" sz="2200" dirty="0">
                <a:cs typeface="Calibri"/>
              </a:rPr>
              <a:t>, repeatedly until time limit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Final search after ACS</a:t>
            </a: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24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380"/>
            <a:ext cx="4869306" cy="4751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Termination criterion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Elapsed real time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Number of iterations</a:t>
            </a:r>
            <a:endParaRPr lang="en-US" sz="220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Optimizations</a:t>
            </a:r>
          </a:p>
          <a:p>
            <a:pPr lvl="1">
              <a:lnSpc>
                <a:spcPct val="110000"/>
              </a:lnSpc>
            </a:pPr>
            <a:r>
              <a:rPr lang="en-HR" sz="2200" dirty="0"/>
              <a:t>Reduced solution copying</a:t>
            </a:r>
            <a:endParaRPr lang="en-US" sz="2200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Custom flat matrix implementation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Algorithm convergence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5 to 15 minutes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D9C31-D5F6-44CA-BA84-B348FFDB286D}"/>
              </a:ext>
            </a:extLst>
          </p:cNvPr>
          <p:cNvSpPr txBox="1">
            <a:spLocks/>
          </p:cNvSpPr>
          <p:nvPr/>
        </p:nvSpPr>
        <p:spPr>
          <a:xfrm>
            <a:off x="6555697" y="1821878"/>
            <a:ext cx="4700667" cy="4757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ACS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500 to 2000 iterations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1ms to 50ms per ant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Local search</a:t>
            </a:r>
            <a:endParaRPr lang="en-US" dirty="0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100 to 700 iterations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1ms to 20ms per iteration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Total of 10,000 runs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36 CPU days</a:t>
            </a:r>
          </a:p>
        </p:txBody>
      </p:sp>
    </p:spTree>
    <p:extLst>
      <p:ext uri="{BB962C8B-B14F-4D97-AF65-F5344CB8AC3E}">
        <p14:creationId xmlns:p14="http://schemas.microsoft.com/office/powerpoint/2010/main" val="188752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7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HR" sz="2600" dirty="0"/>
              <a:t>Simulated annealing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Allow negative distance savings</a:t>
            </a:r>
          </a:p>
          <a:p>
            <a:pPr lvl="1">
              <a:lnSpc>
                <a:spcPct val="110000"/>
              </a:lnSpc>
            </a:pPr>
            <a:r>
              <a:rPr lang="en-HR" sz="2200" dirty="0">
                <a:cs typeface="Calibri"/>
              </a:rPr>
              <a:t>ΔS = ?</a:t>
            </a:r>
          </a:p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Tabu search</a:t>
            </a:r>
          </a:p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Savings heuristic</a:t>
            </a:r>
          </a:p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More LS moves</a:t>
            </a:r>
          </a:p>
          <a:p>
            <a:pPr lvl="1">
              <a:lnSpc>
                <a:spcPct val="110000"/>
              </a:lnSpc>
            </a:pPr>
            <a:r>
              <a:rPr lang="en-HR" sz="2200" dirty="0">
                <a:cs typeface="Calibri"/>
              </a:rPr>
              <a:t>Mutual Transfer</a:t>
            </a:r>
          </a:p>
          <a:p>
            <a:pPr lvl="1">
              <a:lnSpc>
                <a:spcPct val="110000"/>
              </a:lnSpc>
            </a:pPr>
            <a:r>
              <a:rPr lang="en-HR" sz="2200" dirty="0">
                <a:cs typeface="Calibri"/>
              </a:rPr>
              <a:t>Internal-N</a:t>
            </a:r>
          </a:p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Parallelization of full LS</a:t>
            </a:r>
          </a:p>
        </p:txBody>
      </p:sp>
    </p:spTree>
    <p:extLst>
      <p:ext uri="{BB962C8B-B14F-4D97-AF65-F5344CB8AC3E}">
        <p14:creationId xmlns:p14="http://schemas.microsoft.com/office/powerpoint/2010/main" val="410090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06206-61EC-FD40-8286-3209A7900D8A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1</a:t>
            </a:r>
            <a:r>
              <a:rPr lang="en-HR" sz="4800" baseline="30000"/>
              <a:t>st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10 vehicles</a:t>
            </a:r>
            <a:br>
              <a:rPr lang="en-HR" sz="2400"/>
            </a:br>
            <a:r>
              <a:rPr lang="en-HR" sz="2400"/>
              <a:t>980.17 units of distance</a:t>
            </a:r>
            <a:endParaRPr lang="en-HR" sz="2400">
              <a:cs typeface="Calibri"/>
            </a:endParaRPr>
          </a:p>
        </p:txBody>
      </p:sp>
      <p:pic>
        <p:nvPicPr>
          <p:cNvPr id="38" name="Picture 37" descr="Chart, radar chart&#10;&#10;Description automatically generated">
            <a:extLst>
              <a:ext uri="{FF2B5EF4-FFF2-40B4-BE49-F238E27FC236}">
                <a16:creationId xmlns:a16="http://schemas.microsoft.com/office/drawing/2014/main" id="{1E6A846E-A6AE-0F40-8194-C5088B617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368"/>
            <a:ext cx="6091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7E8852FE-F799-3D4A-9DB2-D13C107C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4" y="0"/>
            <a:ext cx="680252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FD0871-BD0E-4BE7-B0B9-4929C72D3413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2</a:t>
            </a:r>
            <a:r>
              <a:rPr lang="en-HR" sz="4800" baseline="30000"/>
              <a:t>nd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18 vehicles</a:t>
            </a:r>
            <a:br>
              <a:rPr lang="en-HR" sz="2400"/>
            </a:br>
            <a:r>
              <a:rPr lang="en-HR" sz="2400"/>
              <a:t>4233.05 units of distance</a:t>
            </a:r>
            <a:endParaRPr lang="en-H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94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26DF2DE1-FB78-EF48-8D50-46D91314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435" y="0"/>
            <a:ext cx="698256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5D5AF-BB0B-471B-978B-68DF8D832AA5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3</a:t>
            </a:r>
            <a:r>
              <a:rPr lang="en-HR" sz="4800" baseline="30000"/>
              <a:t>rd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36 vehicles</a:t>
            </a:r>
            <a:br>
              <a:rPr lang="en-HR" sz="2400"/>
            </a:br>
            <a:r>
              <a:rPr lang="en-HR" sz="2400"/>
              <a:t>8997.76 units of distance</a:t>
            </a:r>
            <a:endParaRPr lang="en-H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72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55F19C7-1F5E-C947-B5F7-64B0C5A3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74" y="-5368"/>
            <a:ext cx="715012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8D53-18FE-4924-A987-F23A7FE621E9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4</a:t>
            </a:r>
            <a:r>
              <a:rPr lang="en-HR" sz="4800" baseline="30000"/>
              <a:t>th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19 vehicles</a:t>
            </a:r>
            <a:br>
              <a:rPr lang="en-HR" sz="2400"/>
            </a:br>
            <a:r>
              <a:rPr lang="en-HR" sz="2400"/>
              <a:t>8878.73 units of distance</a:t>
            </a:r>
            <a:endParaRPr lang="en-H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2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4E44A5A-F2A8-914D-8DCC-7E19E0FDE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42" y="-5368"/>
            <a:ext cx="67043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8CE81-C49B-4D6D-9C1A-6481084E032B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5</a:t>
            </a:r>
            <a:r>
              <a:rPr lang="en-HR" sz="4800" baseline="30000"/>
              <a:t>th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74 vehicles</a:t>
            </a:r>
            <a:br>
              <a:rPr lang="en-HR" sz="2400"/>
            </a:br>
            <a:r>
              <a:rPr lang="en-HR" sz="2400"/>
              <a:t>26850.31 units of distance</a:t>
            </a:r>
            <a:endParaRPr lang="en-H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77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C979865B-CCFE-7B4F-A413-7241630F7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81" y="0"/>
            <a:ext cx="702341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C09CF-70B8-4ECB-B528-B0FA281A2D29}"/>
              </a:ext>
            </a:extLst>
          </p:cNvPr>
          <p:cNvSpPr txBox="1"/>
          <p:nvPr/>
        </p:nvSpPr>
        <p:spPr>
          <a:xfrm>
            <a:off x="0" y="2271357"/>
            <a:ext cx="4754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HR" sz="4800"/>
              <a:t>6</a:t>
            </a:r>
            <a:r>
              <a:rPr lang="en-HR" sz="4800" baseline="30000"/>
              <a:t>th</a:t>
            </a:r>
            <a:r>
              <a:rPr lang="en-HR" sz="4800"/>
              <a:t> instance plot</a:t>
            </a:r>
            <a:endParaRPr lang="en-HR" sz="4800">
              <a:cs typeface="Calibri" panose="020F0502020204030204"/>
            </a:endParaRPr>
          </a:p>
          <a:p>
            <a:pPr algn="ctr"/>
            <a:endParaRPr lang="en-HR" sz="2400"/>
          </a:p>
          <a:p>
            <a:pPr algn="ctr"/>
            <a:r>
              <a:rPr lang="en-HR" sz="2400"/>
              <a:t>Best found solution:</a:t>
            </a:r>
            <a:endParaRPr lang="en-HR" sz="2400">
              <a:cs typeface="Calibri"/>
            </a:endParaRPr>
          </a:p>
          <a:p>
            <a:pPr algn="ctr"/>
            <a:r>
              <a:rPr lang="en-HR" sz="2400"/>
              <a:t>19 vehicles</a:t>
            </a:r>
            <a:br>
              <a:rPr lang="en-HR" sz="2400"/>
            </a:br>
            <a:r>
              <a:rPr lang="en-HR" sz="2400"/>
              <a:t>35656.83 units of distance</a:t>
            </a:r>
            <a:endParaRPr lang="en-H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5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6FBE-73ED-424E-85F9-821367C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7002-0392-4C3A-B3BF-7F84FE10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Solution representation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cs typeface="Calibri"/>
              </a:rPr>
              <a:t>Route = list of nodes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cs typeface="Calibri"/>
              </a:rPr>
              <a:t>Solution = list of routes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cs typeface="Calibri"/>
              </a:rPr>
              <a:t>Cache departure times, unvisited customers, capacity, distance</a:t>
            </a:r>
          </a:p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Fitness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cs typeface="Calibri"/>
              </a:rPr>
              <a:t>Relative via pairs (vehicles, distance)</a:t>
            </a:r>
          </a:p>
          <a:p>
            <a:pPr>
              <a:lnSpc>
                <a:spcPct val="120000"/>
              </a:lnSpc>
            </a:pPr>
            <a:r>
              <a:rPr lang="en-GB" dirty="0"/>
              <a:t>Two solution construction phases</a:t>
            </a:r>
            <a:endParaRPr lang="en-GB" dirty="0"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Ant colony system (ACS)</a:t>
            </a:r>
            <a:endParaRPr lang="en-GB" dirty="0"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GB" dirty="0"/>
              <a:t>Local search (LS)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913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AC98-710C-9843-8BFF-40BCF624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Ant colony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1ABA-EBCA-E947-920F-BF6579BB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Initialize pheromones with a fixed or estimated value</a:t>
            </a:r>
            <a:endParaRPr lang="en-US" dirty="0">
              <a:cs typeface="Calibri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Let ants traverse one after another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>
                <a:cs typeface="Calibri"/>
              </a:rPr>
              <a:t>Construct a full solution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>
                <a:cs typeface="Calibri"/>
              </a:rPr>
              <a:t>Update local pheromones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Select best ant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>
                <a:cs typeface="Calibri"/>
              </a:rPr>
              <a:t>Run a quick local search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>
                <a:cs typeface="Calibri"/>
              </a:rPr>
              <a:t>Update pheromones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>
                <a:cs typeface="Calibri"/>
              </a:rPr>
              <a:t>Update incumbent solution</a:t>
            </a:r>
          </a:p>
        </p:txBody>
      </p:sp>
    </p:spTree>
    <p:extLst>
      <p:ext uri="{BB962C8B-B14F-4D97-AF65-F5344CB8AC3E}">
        <p14:creationId xmlns:p14="http://schemas.microsoft.com/office/powerpoint/2010/main" val="140100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C31E-7876-E84E-9E27-DB104A0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ACS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799D-373F-5347-AA2E-D6EAE257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l-GR"/>
              <a:t>α – </a:t>
            </a:r>
            <a:r>
              <a:rPr lang="en-GB"/>
              <a:t>regulates the relative importance of pheromones</a:t>
            </a:r>
            <a:endParaRPr lang="en-US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el-GR"/>
              <a:t>β – </a:t>
            </a:r>
            <a:r>
              <a:rPr lang="en-GB"/>
              <a:t>regulates the relative importance of visibility</a:t>
            </a:r>
            <a:endParaRPr lang="en-GB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l-GR"/>
              <a:t>θ – </a:t>
            </a:r>
            <a:r>
              <a:rPr lang="en-GB"/>
              <a:t>regulates the relative importance of wait time</a:t>
            </a:r>
            <a:endParaRPr lang="en-GB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GB"/>
              <a:t>q</a:t>
            </a:r>
            <a:r>
              <a:rPr lang="en-GB" baseline="-25000"/>
              <a:t>0</a:t>
            </a:r>
            <a:r>
              <a:rPr lang="en-GB"/>
              <a:t> – the probability of choosing the best </a:t>
            </a:r>
            <a:r>
              <a:rPr lang="en-US"/>
              <a:t>neighbor</a:t>
            </a:r>
            <a:endParaRPr lang="en-US">
              <a:cs typeface="Calibri" panose="020F0502020204030204"/>
            </a:endParaRPr>
          </a:p>
          <a:p>
            <a:pPr>
              <a:lnSpc>
                <a:spcPct val="130000"/>
              </a:lnSpc>
            </a:pPr>
            <a:r>
              <a:rPr lang="el-GR"/>
              <a:t>τ</a:t>
            </a:r>
            <a:r>
              <a:rPr lang="el-GR" baseline="-25000"/>
              <a:t>0</a:t>
            </a:r>
            <a:r>
              <a:rPr lang="el-GR"/>
              <a:t> – </a:t>
            </a:r>
            <a:r>
              <a:rPr lang="en-GB"/>
              <a:t>initial pheromone value</a:t>
            </a:r>
            <a:endParaRPr lang="en-GB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l-GR"/>
              <a:t>ρ – </a:t>
            </a:r>
            <a:r>
              <a:rPr lang="en-GB"/>
              <a:t>pheromone evaporation factor</a:t>
            </a:r>
            <a:endParaRPr lang="en-GB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GB"/>
              <a:t>ants per iteration – number of ants to be used in each </a:t>
            </a:r>
            <a:r>
              <a:rPr lang="en-GB">
                <a:ea typeface="+mn-lt"/>
                <a:cs typeface="+mn-lt"/>
              </a:rPr>
              <a:t>ACS </a:t>
            </a:r>
            <a:r>
              <a:rPr lang="en-GB"/>
              <a:t>iteration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43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783B-AB11-2C46-A3C3-4171BC58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Choosing the next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C1D6C-9D77-2842-BB45-3F2FE9A6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HR"/>
                  <a:t>For every valid neighbor calculate: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𝑝h𝑒𝑟𝑜𝑚𝑜𝑛𝑒𝑠</m:t>
                        </m:r>
                      </m:e>
                      <m:sup>
                        <m:r>
                          <a:rPr lang="en-H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𝑖𝑛𝑣𝑒𝑟𝑠𝑒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p>
                        <m:r>
                          <a:rPr lang="hr-H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p>
                      <m:sSupPr>
                        <m:ctrlPr>
                          <a:rPr lang="en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𝑖𝑛𝑣𝑒𝑟𝑠𝑒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p>
                        <m:r>
                          <a:rPr lang="hr-H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HR"/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 startAt="2"/>
                </a:pPr>
                <a:r>
                  <a:rPr lang="en-HR"/>
                  <a:t>Uniformly pick a random number in [0, 1]</a:t>
                </a:r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 startAt="3"/>
                </a:pPr>
                <a:r>
                  <a:rPr lang="en-HR"/>
                  <a:t>Two possible scenarios</a:t>
                </a:r>
              </a:p>
              <a:p>
                <a:pPr marL="971550" lvl="1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HR"/>
                  <a:t>random number is smaller or equal to q</a:t>
                </a:r>
                <a:r>
                  <a:rPr lang="en-HR" baseline="-25000"/>
                  <a:t>0</a:t>
                </a:r>
                <a:r>
                  <a:rPr lang="en-HR"/>
                  <a:t> =&gt; the best node is picked</a:t>
                </a:r>
              </a:p>
              <a:p>
                <a:pPr marL="971550" lvl="1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HR"/>
                  <a:t>random number is larger than q</a:t>
                </a:r>
                <a:r>
                  <a:rPr lang="en-HR" baseline="-25000"/>
                  <a:t>0</a:t>
                </a:r>
                <a:r>
                  <a:rPr lang="en-HR"/>
                  <a:t> =&gt; the next node is picked with probabilty proportional to its quality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C1D6C-9D77-2842-BB45-3F2FE9A6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6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scatter chart&#10;&#10;Description automatically generated">
            <a:extLst>
              <a:ext uri="{FF2B5EF4-FFF2-40B4-BE49-F238E27FC236}">
                <a16:creationId xmlns:a16="http://schemas.microsoft.com/office/drawing/2014/main" id="{1E6A846E-A6AE-0F40-8194-C5088B617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4"/>
          <a:stretch/>
        </p:blipFill>
        <p:spPr>
          <a:xfrm>
            <a:off x="5648389" y="185823"/>
            <a:ext cx="6480000" cy="64863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2C8ACBC-3750-42A4-BC35-931FCCA113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59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Parameter analysis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FC9EFE-CCC6-47B4-AE92-C042B662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57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cs typeface="Calibri"/>
              </a:rPr>
              <a:t>Changing a single parameter at a time</a:t>
            </a:r>
          </a:p>
          <a:p>
            <a:r>
              <a:rPr lang="en-HR" sz="2600">
                <a:cs typeface="Calibri"/>
              </a:rPr>
              <a:t>400+ five-minute runs per parameter</a:t>
            </a:r>
          </a:p>
          <a:p>
            <a:r>
              <a:rPr lang="en-HR" sz="2600">
                <a:cs typeface="Calibri"/>
              </a:rPr>
              <a:t>Not particularly useful</a:t>
            </a:r>
          </a:p>
        </p:txBody>
      </p:sp>
    </p:spTree>
    <p:extLst>
      <p:ext uri="{BB962C8B-B14F-4D97-AF65-F5344CB8AC3E}">
        <p14:creationId xmlns:p14="http://schemas.microsoft.com/office/powerpoint/2010/main" val="41007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7748" cy="1325563"/>
          </a:xfrm>
        </p:spPr>
        <p:txBody>
          <a:bodyPr/>
          <a:lstStyle/>
          <a:p>
            <a:r>
              <a:rPr lang="en-HR"/>
              <a:t>Local search –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338" cy="47011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2-opt*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Remove two arcs and exchange parts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Internal-2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Reorder two neighboring customers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Internal-3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cs typeface="Calibri"/>
              </a:rPr>
              <a:t>Reorder three neighboring customers</a:t>
            </a:r>
          </a:p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Transfer</a:t>
            </a:r>
          </a:p>
          <a:p>
            <a:pPr lvl="1">
              <a:lnSpc>
                <a:spcPct val="110000"/>
              </a:lnSpc>
            </a:pPr>
            <a:r>
              <a:rPr lang="en-HR" sz="2200" dirty="0">
                <a:cs typeface="Calibri"/>
              </a:rPr>
              <a:t>Move a customer between routes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598C1BD-D247-454A-B6DF-1AFC803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" r="868"/>
          <a:stretch/>
        </p:blipFill>
        <p:spPr>
          <a:xfrm>
            <a:off x="6900472" y="1089650"/>
            <a:ext cx="4719081" cy="53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567" cy="1325563"/>
          </a:xfrm>
        </p:spPr>
        <p:txBody>
          <a:bodyPr/>
          <a:lstStyle/>
          <a:p>
            <a:r>
              <a:rPr lang="en-HR" dirty="0"/>
              <a:t>Local search – </a:t>
            </a:r>
            <a:r>
              <a:rPr lang="en-HR"/>
              <a:t>comparing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78124" cy="43138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HR" sz="2600" dirty="0">
                <a:cs typeface="Calibri"/>
              </a:rPr>
              <a:t>Always prefer route removal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Transfer</a:t>
            </a:r>
          </a:p>
          <a:p>
            <a:pPr lvl="1">
              <a:lnSpc>
                <a:spcPct val="110000"/>
              </a:lnSpc>
            </a:pPr>
            <a:r>
              <a:rPr lang="en-HR" sz="2200" dirty="0">
                <a:cs typeface="Calibri"/>
              </a:rPr>
              <a:t>2-opt*</a:t>
            </a:r>
            <a:endParaRPr lang="en-US" sz="2200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Compare by</a:t>
            </a:r>
          </a:p>
          <a:p>
            <a:pPr lvl="1" indent="-457200">
              <a:lnSpc>
                <a:spcPct val="110000"/>
              </a:lnSpc>
              <a:buAutoNum type="arabicPeriod"/>
            </a:pPr>
            <a:r>
              <a:rPr lang="en-US" sz="2200" dirty="0">
                <a:ea typeface="+mn-lt"/>
                <a:cs typeface="+mn-lt"/>
              </a:rPr>
              <a:t>Relative difference of route lengths</a:t>
            </a:r>
            <a:endParaRPr lang="en-US" dirty="0">
              <a:ea typeface="+mn-lt"/>
              <a:cs typeface="+mn-lt"/>
            </a:endParaRPr>
          </a:p>
          <a:p>
            <a:pPr lvl="1" indent="-457200">
              <a:lnSpc>
                <a:spcPct val="110000"/>
              </a:lnSpc>
              <a:buAutoNum type="arabicPeriod"/>
            </a:pPr>
            <a:r>
              <a:rPr lang="en-US" sz="2200" dirty="0">
                <a:ea typeface="+mn-lt"/>
                <a:cs typeface="+mn-lt"/>
              </a:rPr>
              <a:t>Total distance savings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cs typeface="Calibri"/>
              </a:rPr>
              <a:t>Consider only moves which reduce distance</a:t>
            </a:r>
          </a:p>
        </p:txBody>
      </p:sp>
    </p:spTree>
    <p:extLst>
      <p:ext uri="{BB962C8B-B14F-4D97-AF65-F5344CB8AC3E}">
        <p14:creationId xmlns:p14="http://schemas.microsoft.com/office/powerpoint/2010/main" val="305080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4A5-DDBA-F247-B069-5EDB294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Local search – neighborhoods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0AD-4676-F749-A28F-448D3FBF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Deterministic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Best move from all move types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Best move with preference for types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Stochastic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Best move from random type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Random move from all types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Random move from RCL of all types (20%)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ea typeface="+mn-lt"/>
                <a:cs typeface="+mn-lt"/>
              </a:rPr>
              <a:t>Up to 1,000,000 possible moves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Approx. 0.1% are valid</a:t>
            </a:r>
          </a:p>
        </p:txBody>
      </p:sp>
    </p:spTree>
    <p:extLst>
      <p:ext uri="{BB962C8B-B14F-4D97-AF65-F5344CB8AC3E}">
        <p14:creationId xmlns:p14="http://schemas.microsoft.com/office/powerpoint/2010/main" val="318989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Heuristic Optimization Methods  Project</vt:lpstr>
      <vt:lpstr>High-level overview</vt:lpstr>
      <vt:lpstr>Ant colony system</vt:lpstr>
      <vt:lpstr>ACS parameters</vt:lpstr>
      <vt:lpstr>Choosing the next node</vt:lpstr>
      <vt:lpstr>PowerPoint Presentation</vt:lpstr>
      <vt:lpstr>Local search – moves</vt:lpstr>
      <vt:lpstr>Local search – comparing moves</vt:lpstr>
      <vt:lpstr>Local search – neighborhoods</vt:lpstr>
      <vt:lpstr>Local search – quick vs full</vt:lpstr>
      <vt:lpstr>Other information</vt:lpstr>
      <vt:lpstr>Possible 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166</cp:revision>
  <dcterms:created xsi:type="dcterms:W3CDTF">2022-01-16T00:47:27Z</dcterms:created>
  <dcterms:modified xsi:type="dcterms:W3CDTF">2022-01-16T15:17:31Z</dcterms:modified>
</cp:coreProperties>
</file>