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ePxIV2i3pKeol3rzlSiU+2V4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E4871-A53E-42C5-814A-B32A68143CBB}">
  <a:tblStyle styleId="{B53E4871-A53E-42C5-814A-B32A68143CB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8"/>
  </p:normalViewPr>
  <p:slideViewPr>
    <p:cSldViewPr snapToGrid="0">
      <p:cViewPr varScale="1">
        <p:scale>
          <a:sx n="117" d="100"/>
          <a:sy n="117" d="100"/>
        </p:scale>
        <p:origin x="224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5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4"/>
          <p:cNvCxnSpPr/>
          <p:nvPr/>
        </p:nvCxnSpPr>
        <p:spPr>
          <a:xfrm>
            <a:off x="97536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4"/>
          <p:cNvCxnSpPr/>
          <p:nvPr/>
        </p:nvCxnSpPr>
        <p:spPr>
          <a:xfrm>
            <a:off x="406400" y="2819400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24" descr="ucr_se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8400" y="914400"/>
            <a:ext cx="1625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4" descr="ucr_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4764"/>
            <a:ext cx="2235200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421217" y="466725"/>
            <a:ext cx="904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 rot="5400000">
            <a:off x="3476583" y="-2162216"/>
            <a:ext cx="5238833" cy="11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 rot="5400000">
            <a:off x="7206457" y="1754982"/>
            <a:ext cx="60086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1618456" y="-886618"/>
            <a:ext cx="6008687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197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304800" y="1"/>
            <a:ext cx="103632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304800" y="1"/>
            <a:ext cx="103632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568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6896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197600" y="3848100"/>
            <a:ext cx="56896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09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6197600" y="1719263"/>
            <a:ext cx="53848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844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3" descr="ucr_sea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668000" y="304800"/>
            <a:ext cx="1270000" cy="952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c-world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21217" y="466725"/>
            <a:ext cx="904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FPGAs and HDLs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</a:t>
            </a:r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Datatypes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Drivers: anything that stores or transports electrons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E.g.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b="1"/>
              <a:t>wire gate_out </a:t>
            </a:r>
            <a:r>
              <a:rPr lang="en-US"/>
              <a:t>// a wire carries a signal, can be used to connect things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Wire [7:0] bus // 8-bit wide bus, it has 8 addressable wires, e.g., bus[0], bus[1], …,bus[7]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b="1"/>
              <a:t>reg q</a:t>
            </a:r>
            <a:r>
              <a:rPr lang="en-US"/>
              <a:t> // A register stores and outputs a value.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 b="1"/>
              <a:t>reg [4:0] my_bus </a:t>
            </a:r>
            <a:r>
              <a:rPr lang="en-US"/>
              <a:t>// 5-bit wide register.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Operators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There are many! Just a few…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* 	Multiply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/ 	divide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+ 	add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- 	subtract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! 	Not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&amp; 	and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| 	or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Many more..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The standard is quite diverse so you may see different operators used, e.g., &amp;&amp; for AND and || for 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	</a:t>
            </a:r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Module and port declarations – first part of a Verilog module.</a:t>
            </a:r>
            <a:endParaRPr/>
          </a:p>
          <a:p>
            <a:pPr marL="692150" lvl="1" indent="-347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module </a:t>
            </a:r>
            <a:r>
              <a:rPr lang="en-US" sz="2000" i="1"/>
              <a:t>modulename</a:t>
            </a:r>
            <a:r>
              <a:rPr lang="en-US" sz="2000"/>
              <a:t>( [</a:t>
            </a:r>
            <a:r>
              <a:rPr lang="en-US" sz="2000" i="1"/>
              <a:t>input/output</a:t>
            </a:r>
            <a:r>
              <a:rPr lang="en-US" sz="2000"/>
              <a:t>] [</a:t>
            </a:r>
            <a:r>
              <a:rPr lang="en-US" sz="2000" i="1"/>
              <a:t>dtype</a:t>
            </a:r>
            <a:r>
              <a:rPr lang="en-US" sz="2000"/>
              <a:t>] [</a:t>
            </a:r>
            <a:r>
              <a:rPr lang="en-US" sz="2000" i="1"/>
              <a:t>size</a:t>
            </a:r>
            <a:r>
              <a:rPr lang="en-US" sz="2000"/>
              <a:t>] [</a:t>
            </a:r>
            <a:r>
              <a:rPr lang="en-US" sz="2000" i="1"/>
              <a:t>name</a:t>
            </a:r>
            <a:r>
              <a:rPr lang="en-US" sz="2000"/>
              <a:t>], … ,…);</a:t>
            </a:r>
            <a:endParaRPr/>
          </a:p>
          <a:p>
            <a:pPr marL="987425" lvl="2" indent="-293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Example: </a:t>
            </a:r>
            <a:endParaRPr/>
          </a:p>
          <a:p>
            <a:pPr marL="693737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93737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</a:t>
            </a:r>
            <a:r>
              <a:rPr lang="en-US" sz="2000" b="1"/>
              <a:t>module example_module( input wire A, input wire B, output wire [3:0] C);</a:t>
            </a:r>
            <a:endParaRPr/>
          </a:p>
          <a:p>
            <a:pPr marL="693737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Variable declarations</a:t>
            </a:r>
            <a:endParaRPr/>
          </a:p>
          <a:p>
            <a:pPr marL="692150" lvl="1" indent="-347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[</a:t>
            </a:r>
            <a:r>
              <a:rPr lang="en-US" sz="2000" i="1"/>
              <a:t>dtype</a:t>
            </a:r>
            <a:r>
              <a:rPr lang="en-US" sz="2000"/>
              <a:t>] [</a:t>
            </a:r>
            <a:r>
              <a:rPr lang="en-US" sz="2000" i="1"/>
              <a:t>size</a:t>
            </a:r>
            <a:r>
              <a:rPr lang="en-US" sz="2000"/>
              <a:t>] [</a:t>
            </a:r>
            <a:r>
              <a:rPr lang="en-US" sz="2000" i="1"/>
              <a:t>name</a:t>
            </a:r>
            <a:r>
              <a:rPr lang="en-US" sz="2000"/>
              <a:t>];</a:t>
            </a:r>
            <a:endParaRPr/>
          </a:p>
          <a:p>
            <a:pPr marL="987425" lvl="2" indent="-293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Example</a:t>
            </a:r>
            <a:endParaRPr/>
          </a:p>
          <a:p>
            <a:pPr marL="987425" lvl="2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7399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reg myregister;</a:t>
            </a:r>
            <a:endParaRPr/>
          </a:p>
          <a:p>
            <a:pPr marL="17399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wire my_wire;</a:t>
            </a:r>
            <a:endParaRPr/>
          </a:p>
          <a:p>
            <a:pPr marL="17399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wire [3:0] my_bus;</a:t>
            </a:r>
            <a:endParaRPr/>
          </a:p>
          <a:p>
            <a:pPr marL="17399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localparameter IDLE;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Control statements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If, else, repeat, while, for, case : all are available and all work how you would expect.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Need to be careful though, some control statements may not translate well to hardware.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If-else example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If ([condition]) begin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	[</a:t>
            </a:r>
            <a:r>
              <a:rPr lang="en-US" i="1"/>
              <a:t>statements</a:t>
            </a:r>
            <a:r>
              <a:rPr lang="en-US" b="1"/>
              <a:t>];</a:t>
            </a:r>
            <a:endParaRPr/>
          </a:p>
          <a:p>
            <a:pPr marL="695325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end else [if ([</a:t>
            </a:r>
            <a:r>
              <a:rPr lang="en-US" i="1"/>
              <a:t>condition</a:t>
            </a:r>
            <a:r>
              <a:rPr lang="en-US" b="1"/>
              <a:t>])] begin</a:t>
            </a:r>
            <a:endParaRPr/>
          </a:p>
          <a:p>
            <a:pPr marL="695325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	</a:t>
            </a:r>
            <a:r>
              <a:rPr lang="en-US"/>
              <a:t>[</a:t>
            </a:r>
            <a:r>
              <a:rPr lang="en-US" i="1"/>
              <a:t>statements</a:t>
            </a:r>
            <a:r>
              <a:rPr lang="en-US"/>
              <a:t>]</a:t>
            </a:r>
            <a:r>
              <a:rPr lang="en-US" b="1"/>
              <a:t>;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end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b="1"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b="1"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Always blocks: A key part of verilog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An always block is typically used to model sequential logic, can also model combinational logic.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An always block has a </a:t>
            </a:r>
            <a:r>
              <a:rPr lang="en-US" b="1"/>
              <a:t>sensitivity list</a:t>
            </a:r>
            <a:r>
              <a:rPr lang="en-US"/>
              <a:t>, the always block will execute anytime a variable changes in the sensitivity list.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An always block executes concurrently, or simultaneously with other always blocks!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Always @ </a:t>
            </a:r>
            <a:r>
              <a:rPr lang="en-US"/>
              <a:t>( </a:t>
            </a:r>
            <a:r>
              <a:rPr lang="en-US" b="1"/>
              <a:t>posedge</a:t>
            </a:r>
            <a:r>
              <a:rPr lang="en-US"/>
              <a:t> clk </a:t>
            </a:r>
            <a:r>
              <a:rPr lang="en-US" b="1"/>
              <a:t>or</a:t>
            </a:r>
            <a:r>
              <a:rPr lang="en-US"/>
              <a:t> reset) </a:t>
            </a:r>
            <a:r>
              <a:rPr lang="en-US" b="1"/>
              <a:t>begin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/>
              <a:t>	</a:t>
            </a:r>
            <a:r>
              <a:rPr lang="en-US" b="1"/>
              <a:t>if </a:t>
            </a:r>
            <a:r>
              <a:rPr lang="en-US"/>
              <a:t>(reset) </a:t>
            </a:r>
            <a:r>
              <a:rPr lang="en-US" b="1"/>
              <a:t>begin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/>
              <a:t>          outv </a:t>
            </a:r>
            <a:r>
              <a:rPr lang="en-US" b="1"/>
              <a:t>&lt;= </a:t>
            </a:r>
            <a:r>
              <a:rPr lang="en-US"/>
              <a:t>0;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/>
              <a:t>	</a:t>
            </a:r>
            <a:r>
              <a:rPr lang="en-US" b="1"/>
              <a:t>end else begin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/>
              <a:t>	      outv </a:t>
            </a:r>
            <a:r>
              <a:rPr lang="en-US" b="1"/>
              <a:t>&lt;= </a:t>
            </a:r>
            <a:r>
              <a:rPr lang="en-US"/>
              <a:t>inv;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	end</a:t>
            </a:r>
            <a:endParaRPr/>
          </a:p>
          <a:p>
            <a:pPr marL="693737" lvl="2" indent="0" algn="l" rtl="0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b="1"/>
              <a:t>end</a:t>
            </a: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Assigning values in Verilog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Three different ways, very important to know the difference!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Continuous assignment statement: used to model combinational logic outside of an always block. Is continuously executed, concurrently.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 b="1"/>
              <a:t>assign</a:t>
            </a:r>
            <a:r>
              <a:rPr lang="en-US"/>
              <a:t> outv </a:t>
            </a:r>
            <a:r>
              <a:rPr lang="en-US" b="1"/>
              <a:t>=</a:t>
            </a:r>
            <a:r>
              <a:rPr lang="en-US"/>
              <a:t> A </a:t>
            </a:r>
            <a:r>
              <a:rPr lang="en-US" b="1"/>
              <a:t>&amp;</a:t>
            </a:r>
            <a:r>
              <a:rPr lang="en-US"/>
              <a:t> B;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Non-blocking assignment statement: Used to assign values </a:t>
            </a:r>
            <a:r>
              <a:rPr lang="en-US" b="1"/>
              <a:t>concurrently</a:t>
            </a:r>
            <a:r>
              <a:rPr lang="en-US"/>
              <a:t> within an always block.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outv </a:t>
            </a:r>
            <a:r>
              <a:rPr lang="en-US" b="1"/>
              <a:t>&lt;=</a:t>
            </a:r>
            <a:r>
              <a:rPr lang="en-US"/>
              <a:t> A </a:t>
            </a:r>
            <a:r>
              <a:rPr lang="en-US" b="1"/>
              <a:t>&amp; </a:t>
            </a:r>
            <a:r>
              <a:rPr lang="en-US"/>
              <a:t>B;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Blocking assignment statement: Used to assign values </a:t>
            </a:r>
            <a:r>
              <a:rPr lang="en-US" b="1"/>
              <a:t>sequentially</a:t>
            </a:r>
            <a:r>
              <a:rPr lang="en-US"/>
              <a:t> within an always block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outv = A +1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Example, assume A is initialized to 0, then inv changes to the value 5;</a:t>
            </a: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What is the value of outv after the always block executes?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2807745" y="4152451"/>
            <a:ext cx="25172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@(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inv)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outv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5552738" y="4152451"/>
            <a:ext cx="25172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@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(inv)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outv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Verilog Syntax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Numeric representation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Very important. Remember, Verilog describes real hardware.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General form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[# of bits]’[numeric base][value in the specified base]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Allows for custom and explicit numeric datatypes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 1 bit number with a binary value of 0.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A = 1’b0;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 2 bit number with a binary value of 2.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A = 2’b10;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An 8 bit number with a hexidecimal value of 11.</a:t>
            </a:r>
            <a:endParaRPr/>
          </a:p>
          <a:p>
            <a:pPr marL="1281113" lvl="3" indent="-292100" algn="l" rtl="0">
              <a:spcBef>
                <a:spcPts val="280"/>
              </a:spcBef>
              <a:spcAft>
                <a:spcPts val="0"/>
              </a:spcAft>
              <a:buSzPts val="1050"/>
              <a:buChar char="▪"/>
            </a:pPr>
            <a:r>
              <a:rPr lang="en-US"/>
              <a:t>A = 8’hb;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Always make sure you are mindful of the datatypes being used!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It can be easy to think you are using a binary 1 or 0 but you may accidently infer something much larger, e.g., a 32bit integer!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Verilog example design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Recall our circuit from before, how do model this in verilog?</a:t>
            </a: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69215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692150" lvl="1" indent="-347662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There are actually many ways to do it. Three primary modeling methodologies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Structural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Behavioral</a:t>
            </a:r>
            <a:endParaRPr/>
          </a:p>
          <a:p>
            <a:pPr marL="987425" lvl="2" indent="-293688" algn="l" rtl="0">
              <a:spcBef>
                <a:spcPts val="320"/>
              </a:spcBef>
              <a:spcAft>
                <a:spcPts val="0"/>
              </a:spcAft>
              <a:buSzPts val="1120"/>
              <a:buChar char="●"/>
            </a:pPr>
            <a:r>
              <a:rPr lang="en-US"/>
              <a:t>Dataflow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3292352" y="1715076"/>
            <a:ext cx="4075611" cy="261257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3292352" y="1323191"/>
            <a:ext cx="2430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302546" y="2167921"/>
            <a:ext cx="679269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4650888" y="3106581"/>
            <a:ext cx="775064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6070385" y="2175912"/>
            <a:ext cx="679269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</p:txBody>
      </p:sp>
      <p:cxnSp>
        <p:nvCxnSpPr>
          <p:cNvPr id="303" name="Google Shape;303;p16"/>
          <p:cNvCxnSpPr/>
          <p:nvPr/>
        </p:nvCxnSpPr>
        <p:spPr>
          <a:xfrm>
            <a:off x="3292352" y="2167921"/>
            <a:ext cx="1010194" cy="1194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3292352" y="2512533"/>
            <a:ext cx="1010192" cy="41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5" name="Google Shape;305;p16"/>
          <p:cNvCxnSpPr>
            <a:stCxn id="298" idx="1"/>
          </p:cNvCxnSpPr>
          <p:nvPr/>
        </p:nvCxnSpPr>
        <p:spPr>
          <a:xfrm>
            <a:off x="3292352" y="3021361"/>
            <a:ext cx="1349700" cy="54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6" name="Google Shape;306;p16"/>
          <p:cNvCxnSpPr/>
          <p:nvPr/>
        </p:nvCxnSpPr>
        <p:spPr>
          <a:xfrm>
            <a:off x="3823575" y="2554130"/>
            <a:ext cx="818605" cy="6917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16"/>
          <p:cNvCxnSpPr/>
          <p:nvPr/>
        </p:nvCxnSpPr>
        <p:spPr>
          <a:xfrm rot="10800000" flipH="1">
            <a:off x="5425952" y="2643320"/>
            <a:ext cx="644433" cy="776770"/>
          </a:xfrm>
          <a:prstGeom prst="straightConnector1">
            <a:avLst/>
          </a:prstGeom>
          <a:noFill/>
          <a:ln w="9525" cap="flat" cmpd="sng">
            <a:solidFill>
              <a:srgbClr val="6196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8" name="Google Shape;308;p16"/>
          <p:cNvCxnSpPr/>
          <p:nvPr/>
        </p:nvCxnSpPr>
        <p:spPr>
          <a:xfrm rot="10800000" flipH="1">
            <a:off x="4990523" y="2287350"/>
            <a:ext cx="1079862" cy="202071"/>
          </a:xfrm>
          <a:prstGeom prst="straightConnector1">
            <a:avLst/>
          </a:prstGeom>
          <a:noFill/>
          <a:ln w="9525" cap="flat" cmpd="sng">
            <a:solidFill>
              <a:srgbClr val="6196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16"/>
          <p:cNvCxnSpPr/>
          <p:nvPr/>
        </p:nvCxnSpPr>
        <p:spPr>
          <a:xfrm rot="10800000" flipH="1">
            <a:off x="6749654" y="2175912"/>
            <a:ext cx="618309" cy="3366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p16"/>
          <p:cNvSpPr txBox="1"/>
          <p:nvPr/>
        </p:nvSpPr>
        <p:spPr>
          <a:xfrm>
            <a:off x="2985505" y="1858303"/>
            <a:ext cx="1936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2998821" y="2325845"/>
            <a:ext cx="1936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3020339" y="2813299"/>
            <a:ext cx="158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7346960" y="1991246"/>
            <a:ext cx="3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Verilog for our circuit (Dataflow model)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908" y="2560456"/>
            <a:ext cx="4770503" cy="339838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/>
          <p:nvPr/>
        </p:nvSpPr>
        <p:spPr>
          <a:xfrm>
            <a:off x="9274629" y="2068421"/>
            <a:ext cx="1606731" cy="15283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166975" y="118589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declarations. What enters and exits the module?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1178324" y="1201919"/>
            <a:ext cx="1606731" cy="15283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81806" y="97050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declaration and name “comb_logic_df”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374958" y="5958840"/>
            <a:ext cx="1606731" cy="5683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69123" y="-10555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our module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6662057" y="2891959"/>
            <a:ext cx="235132" cy="140963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9274628" y="4325097"/>
            <a:ext cx="1606731" cy="15283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115268" y="65256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Assignment statement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4180114" y="1098116"/>
            <a:ext cx="4676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modeling combinational logic. Just describe the circuit functionally and always execute.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487" y="2068421"/>
            <a:ext cx="4229644" cy="446119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Verilog for our circuit (Structural model)</a:t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304800" y="4362995"/>
            <a:ext cx="1606731" cy="8765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20343" y="150226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Instantiate gate primitives</a:t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304799" y="2650364"/>
            <a:ext cx="1606731" cy="105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4878" y="0"/>
                </a:moveTo>
                <a:close/>
                <a:lnTo>
                  <a:pt x="114878" y="120000"/>
                </a:lnTo>
              </a:path>
              <a:path w="120000" h="120000" fill="none" extrusionOk="0">
                <a:moveTo>
                  <a:pt x="114878" y="32756"/>
                </a:moveTo>
                <a:lnTo>
                  <a:pt x="290586" y="211633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intermediate wires</a:t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flipH="1">
            <a:off x="3296191" y="5046752"/>
            <a:ext cx="396239" cy="8707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7678239" y="2403566"/>
            <a:ext cx="1606731" cy="14616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708" y="0"/>
                </a:moveTo>
                <a:close/>
                <a:lnTo>
                  <a:pt x="1708" y="120000"/>
                </a:lnTo>
              </a:path>
              <a:path w="120000" h="120000" fill="none" extrusionOk="0">
                <a:moveTo>
                  <a:pt x="1708" y="45564"/>
                </a:moveTo>
                <a:lnTo>
                  <a:pt x="-241121" y="213218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arbitrary names to instantiated primitive and modules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304799" y="1254034"/>
            <a:ext cx="48942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circuit like method. Textual way to draw a circuit. Best for synthesizing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8901793" y="4607329"/>
            <a:ext cx="1606731" cy="14616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708" y="0"/>
                </a:moveTo>
                <a:close/>
                <a:lnTo>
                  <a:pt x="1708" y="120000"/>
                </a:lnTo>
              </a:path>
              <a:path w="120000" h="120000" fill="none" extrusionOk="0">
                <a:moveTo>
                  <a:pt x="1708" y="45564"/>
                </a:moveTo>
                <a:lnTo>
                  <a:pt x="-258682" y="69510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ports and wires to the gates (input, input, output)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Verilog for our circuit (Structural model)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304799" y="1254034"/>
            <a:ext cx="48942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EDA Playground, the order of input/output is </a:t>
            </a:r>
            <a:r>
              <a:rPr lang="en-US" sz="1800" dirty="0">
                <a:solidFill>
                  <a:schemeClr val="dk1"/>
                </a:solidFill>
              </a:rPr>
              <a:t>different!</a:t>
            </a:r>
            <a:endParaRPr dirty="0"/>
          </a:p>
        </p:txBody>
      </p:sp>
      <p:pic>
        <p:nvPicPr>
          <p:cNvPr id="1025" name="Picture 1" descr="page7image57640576">
            <a:extLst>
              <a:ext uri="{FF2B5EF4-FFF2-40B4-BE49-F238E27FC236}">
                <a16:creationId xmlns:a16="http://schemas.microsoft.com/office/drawing/2014/main" id="{77E27EEE-E98F-CD4B-B8F3-B80AFE32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5" y="1900324"/>
            <a:ext cx="9329057" cy="48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8282331" y="3429000"/>
            <a:ext cx="3550023" cy="32649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systems </a:t>
            </a:r>
            <a:endParaRPr/>
          </a:p>
        </p:txBody>
      </p:sp>
      <p:pic>
        <p:nvPicPr>
          <p:cNvPr id="107" name="Google Shape;107;p2" descr="mage result for arm co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487" y="1552338"/>
            <a:ext cx="2969240" cy="15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 descr="mage result for ASI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9371" y="1386053"/>
            <a:ext cx="2233557" cy="223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 descr="mage result for fpg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5161" y="1537872"/>
            <a:ext cx="2607892" cy="174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927718" y="3732904"/>
            <a:ext cx="317094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Microprocessors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purpose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programmable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 ($0.25 ~ $10)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Slow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*Not considering high end CPUs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370677" y="3732904"/>
            <a:ext cx="317094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ASIC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Specific Integrated Circuit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Non-programmable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expensive in low quantities unless CAOTS (manufacturing is expensive!)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Fastest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385107" y="3723720"/>
            <a:ext cx="3048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Programmable Gate Array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purpose (if you want)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HDL/Software programmable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cheap in low quantities ($100-$1000)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Medium-Fast speed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08" y="2305797"/>
            <a:ext cx="4307504" cy="423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Verilog for our circuit (Behavioral model)</a:t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304800" y="4362995"/>
            <a:ext cx="1606731" cy="8765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20343" y="150226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If-else statement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304799" y="2011680"/>
            <a:ext cx="2442753" cy="16067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4878" y="0"/>
                </a:moveTo>
                <a:close/>
                <a:lnTo>
                  <a:pt x="114878" y="120000"/>
                </a:lnTo>
              </a:path>
              <a:path w="120000" h="120000" fill="none" extrusionOk="0">
                <a:moveTo>
                  <a:pt x="114878" y="32756"/>
                </a:moveTo>
                <a:lnTo>
                  <a:pt x="163589" y="177552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block: execute this when an input changes. Executes concurrently with other Always blocks. Similar to “While(1)”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 flipH="1">
            <a:off x="3296190" y="4781006"/>
            <a:ext cx="396239" cy="113646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7678239" y="2223776"/>
            <a:ext cx="2001338" cy="16414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708" y="0"/>
                </a:moveTo>
                <a:close/>
                <a:lnTo>
                  <a:pt x="1708" y="120000"/>
                </a:lnTo>
              </a:path>
              <a:path w="120000" h="120000" fill="none" extrusionOk="0">
                <a:moveTo>
                  <a:pt x="1708" y="45564"/>
                </a:moveTo>
                <a:lnTo>
                  <a:pt x="-165023" y="166031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“Begin” and “End” define the scope, Like curly brackets in C, indents in Python. 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304799" y="1254034"/>
            <a:ext cx="92833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traditional programming. Used mainly for sequential logic. Best for complex sequential circuits. EASY to make mistakes.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9293679" y="3909863"/>
            <a:ext cx="1809750" cy="14616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708" y="0"/>
                </a:moveTo>
                <a:close/>
                <a:lnTo>
                  <a:pt x="1708" y="120000"/>
                </a:lnTo>
              </a:path>
              <a:path w="120000" h="120000" fill="none" extrusionOk="0">
                <a:moveTo>
                  <a:pt x="1708" y="45564"/>
                </a:moveTo>
                <a:lnTo>
                  <a:pt x="-148438" y="52351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practice to always end with “ELSE” not “ELSE IF”.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7367451" y="5543703"/>
            <a:ext cx="41104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very careful. Easy to infer a latch, Need to cover ALL cases.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benches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Our Verilog module is just a circuit, it has no stimulus. We can’t just “run” it without stimulus.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Imagine a C program with nothing but function declarations but no functional calls or code in main(). 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6583680" y="2706624"/>
            <a:ext cx="2167128" cy="1481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DUT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2449830" y="2706624"/>
            <a:ext cx="2167128" cy="1481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bench</a:t>
            </a:r>
            <a:endParaRPr/>
          </a:p>
        </p:txBody>
      </p:sp>
      <p:cxnSp>
        <p:nvCxnSpPr>
          <p:cNvPr id="360" name="Google Shape;360;p20"/>
          <p:cNvCxnSpPr/>
          <p:nvPr/>
        </p:nvCxnSpPr>
        <p:spPr>
          <a:xfrm>
            <a:off x="4616958" y="3326130"/>
            <a:ext cx="19667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1" name="Google Shape;361;p20"/>
          <p:cNvSpPr txBox="1"/>
          <p:nvPr/>
        </p:nvSpPr>
        <p:spPr>
          <a:xfrm>
            <a:off x="2927604" y="2337292"/>
            <a:ext cx="1211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</a:t>
            </a:r>
            <a:endParaRPr/>
          </a:p>
        </p:txBody>
      </p:sp>
      <p:cxnSp>
        <p:nvCxnSpPr>
          <p:cNvPr id="362" name="Google Shape;362;p20"/>
          <p:cNvCxnSpPr>
            <a:stCxn id="358" idx="2"/>
            <a:endCxn id="359" idx="2"/>
          </p:cNvCxnSpPr>
          <p:nvPr/>
        </p:nvCxnSpPr>
        <p:spPr>
          <a:xfrm rot="5400000">
            <a:off x="5600094" y="2121402"/>
            <a:ext cx="600" cy="4133700"/>
          </a:xfrm>
          <a:prstGeom prst="bentConnector3">
            <a:avLst>
              <a:gd name="adj1" fmla="val 75141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3" name="Google Shape;363;p20"/>
          <p:cNvSpPr txBox="1"/>
          <p:nvPr/>
        </p:nvSpPr>
        <p:spPr>
          <a:xfrm>
            <a:off x="5189220" y="4661003"/>
            <a:ext cx="1497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7061454" y="2337292"/>
            <a:ext cx="1211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5189220" y="2917326"/>
            <a:ext cx="1497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10066347" y="1942447"/>
            <a:ext cx="1606731" cy="15283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93560" y="93461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circuit we are testing, “Design Under Test”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-11430" y="4516052"/>
            <a:ext cx="1864287" cy="15283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4878" y="0"/>
                </a:moveTo>
                <a:close/>
                <a:lnTo>
                  <a:pt x="124878" y="120000"/>
                </a:lnTo>
              </a:path>
              <a:path w="120000" h="120000" fill="none" extrusionOk="0">
                <a:moveTo>
                  <a:pt x="124878" y="23398"/>
                </a:moveTo>
                <a:lnTo>
                  <a:pt x="164244" y="-2051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like a normal programming language, i.e., Sequentially.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simulate, need a testbench	</a:t>
            </a:r>
            <a:endParaRPr/>
          </a:p>
        </p:txBody>
      </p:sp>
      <p:pic>
        <p:nvPicPr>
          <p:cNvPr id="373" name="Google Shape;37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88796" y="1296217"/>
            <a:ext cx="523875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1"/>
          <p:cNvSpPr/>
          <p:nvPr/>
        </p:nvSpPr>
        <p:spPr>
          <a:xfrm>
            <a:off x="304800" y="1296217"/>
            <a:ext cx="1915885" cy="20378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192493" y="43133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port declarations this time. Just directly declare registers which act as variables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8469085" y="930624"/>
            <a:ext cx="1955075" cy="12420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195" y="0"/>
                </a:moveTo>
                <a:close/>
                <a:lnTo>
                  <a:pt x="-2195" y="120000"/>
                </a:lnTo>
              </a:path>
              <a:path w="120000" h="120000" fill="none" extrusionOk="0">
                <a:moveTo>
                  <a:pt x="-2195" y="47352"/>
                </a:moveTo>
                <a:lnTo>
                  <a:pt x="-216756" y="202255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it some arbitrary name. DUT (Device Under Test)</a:t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304800" y="3605349"/>
            <a:ext cx="1761307" cy="9707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13394" y="-52733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Instantiate the module we want to test</a:t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8950235" y="3605350"/>
            <a:ext cx="2299062" cy="11790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634" y="0"/>
                </a:moveTo>
                <a:close/>
                <a:lnTo>
                  <a:pt x="4634" y="120000"/>
                </a:lnTo>
              </a:path>
              <a:path w="120000" h="120000" fill="none" extrusionOk="0">
                <a:moveTo>
                  <a:pt x="4634" y="29468"/>
                </a:moveTo>
                <a:lnTo>
                  <a:pt x="-125876" y="-30050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“connect” our variables with the ports in the module we are testing.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48848" y="5359653"/>
            <a:ext cx="1606731" cy="8765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6586" y="0"/>
                </a:moveTo>
                <a:close/>
                <a:lnTo>
                  <a:pt x="126586" y="120000"/>
                </a:lnTo>
              </a:path>
              <a:path w="120000" h="120000" fill="none" extrusionOk="0">
                <a:moveTo>
                  <a:pt x="126586" y="41987"/>
                </a:moveTo>
                <a:lnTo>
                  <a:pt x="247660" y="-227128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block execute only once</a:t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5765074" y="3605350"/>
            <a:ext cx="1850572" cy="10620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8048" y="0"/>
                </a:moveTo>
                <a:close/>
                <a:lnTo>
                  <a:pt x="-8048" y="120000"/>
                </a:lnTo>
              </a:path>
              <a:path w="120000" h="120000" fill="none" extrusionOk="0">
                <a:moveTo>
                  <a:pt x="-8048" y="29468"/>
                </a:moveTo>
                <a:lnTo>
                  <a:pt x="-91292" y="32071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values should our inputs be at the start?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557397" y="5199023"/>
            <a:ext cx="1973987" cy="8765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024" y="0"/>
                </a:moveTo>
                <a:close/>
                <a:lnTo>
                  <a:pt x="-9024" y="120000"/>
                </a:lnTo>
              </a:path>
              <a:path w="120000" h="120000" fill="none" extrusionOk="0">
                <a:moveTo>
                  <a:pt x="-9024" y="20526"/>
                </a:moveTo>
                <a:lnTo>
                  <a:pt x="-285917" y="-120494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10 time steps ( 10*1ns ) </a:t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292634" y="5199023"/>
            <a:ext cx="1606731" cy="8765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6097" y="0"/>
                </a:moveTo>
                <a:close/>
                <a:lnTo>
                  <a:pt x="-6097" y="120000"/>
                </a:lnTo>
              </a:path>
              <a:path w="120000" h="120000" fill="none" extrusionOk="0">
                <a:moveTo>
                  <a:pt x="-6097" y="45564"/>
                </a:moveTo>
                <a:lnTo>
                  <a:pt x="-73316" y="-53653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what should our inputs be?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3357153" y="6249217"/>
            <a:ext cx="4558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Didn’t finish, but should end with “end” and an “endmodule”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info…</a:t>
            </a:r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Great tutorial site. Has many examples. I still use this almost every time I need to write Verilog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http://www.asic-world.com/</a:t>
            </a: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3033657" y="2775473"/>
            <a:ext cx="1613648" cy="195789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FPGA?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Field Programmable Gate Array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Need to understand a Look-up Table (LUT) first.</a:t>
            </a:r>
            <a:endParaRPr/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3570345" y="3002244"/>
          <a:ext cx="582100" cy="1478320"/>
        </p:xfrm>
        <a:graphic>
          <a:graphicData uri="http://schemas.openxmlformats.org/drawingml/2006/table">
            <a:tbl>
              <a:tblPr firstRow="1" bandRow="1">
                <a:noFill/>
                <a:tableStyleId>{B53E4871-A53E-42C5-814A-B32A68143CBB}</a:tableStyleId>
              </a:tblPr>
              <a:tblGrid>
                <a:gridCol w="5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Google Shape;121;p3"/>
          <p:cNvSpPr txBox="1"/>
          <p:nvPr/>
        </p:nvSpPr>
        <p:spPr>
          <a:xfrm>
            <a:off x="3178886" y="2927801"/>
            <a:ext cx="24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172313" y="3314226"/>
            <a:ext cx="24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178886" y="3722490"/>
            <a:ext cx="24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3194426" y="4111192"/>
            <a:ext cx="246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25" name="Google Shape;125;p3"/>
          <p:cNvCxnSpPr>
            <a:stCxn id="117" idx="1"/>
          </p:cNvCxnSpPr>
          <p:nvPr/>
        </p:nvCxnSpPr>
        <p:spPr>
          <a:xfrm rot="10800000">
            <a:off x="2086857" y="3754419"/>
            <a:ext cx="9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3"/>
          <p:cNvCxnSpPr/>
          <p:nvPr/>
        </p:nvCxnSpPr>
        <p:spPr>
          <a:xfrm>
            <a:off x="4249272" y="4733365"/>
            <a:ext cx="0" cy="6884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"/>
          <p:cNvCxnSpPr/>
          <p:nvPr/>
        </p:nvCxnSpPr>
        <p:spPr>
          <a:xfrm flipH="1">
            <a:off x="2538806" y="3683558"/>
            <a:ext cx="129091" cy="1784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>
            <a:stCxn id="117" idx="3"/>
          </p:cNvCxnSpPr>
          <p:nvPr/>
        </p:nvCxnSpPr>
        <p:spPr>
          <a:xfrm>
            <a:off x="4647305" y="3754419"/>
            <a:ext cx="9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3"/>
          <p:cNvSpPr txBox="1"/>
          <p:nvPr/>
        </p:nvSpPr>
        <p:spPr>
          <a:xfrm>
            <a:off x="2496372" y="3308377"/>
            <a:ext cx="268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229866" y="3529696"/>
            <a:ext cx="1140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900846" y="5400848"/>
            <a:ext cx="1011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718288" y="3550998"/>
            <a:ext cx="1011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963733" y="2279721"/>
            <a:ext cx="1753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4-cell memory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7982174" y="2279721"/>
            <a:ext cx="3463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 (read enabled)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rot="10800000">
            <a:off x="2086984" y="2927801"/>
            <a:ext cx="94667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3"/>
          <p:cNvCxnSpPr/>
          <p:nvPr/>
        </p:nvCxnSpPr>
        <p:spPr>
          <a:xfrm>
            <a:off x="3282280" y="4733365"/>
            <a:ext cx="0" cy="6884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3"/>
          <p:cNvSpPr txBox="1"/>
          <p:nvPr/>
        </p:nvSpPr>
        <p:spPr>
          <a:xfrm>
            <a:off x="2963733" y="5400848"/>
            <a:ext cx="1011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229866" y="2743135"/>
            <a:ext cx="1140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aphicFrame>
        <p:nvGraphicFramePr>
          <p:cNvPr id="139" name="Google Shape;139;p3"/>
          <p:cNvGraphicFramePr/>
          <p:nvPr/>
        </p:nvGraphicFramePr>
        <p:xfrm>
          <a:off x="7958869" y="2775473"/>
          <a:ext cx="3121500" cy="2443125"/>
        </p:xfrm>
        <a:graphic>
          <a:graphicData uri="http://schemas.openxmlformats.org/drawingml/2006/table">
            <a:tbl>
              <a:tblPr firstRow="1" bandRow="1">
                <a:noFill/>
                <a:tableStyleId>{B53E4871-A53E-42C5-814A-B32A68143CBB}</a:tableStyleId>
              </a:tblPr>
              <a:tblGrid>
                <a:gridCol w="10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3"/>
          <p:cNvSpPr txBox="1"/>
          <p:nvPr/>
        </p:nvSpPr>
        <p:spPr>
          <a:xfrm>
            <a:off x="6952431" y="5285997"/>
            <a:ext cx="469860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we can use the memory cells as the outputs of a function and the address line as the inputs. This 4-cell memory can represent any 2 input gate if we write the appropriate values!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FPGA?</a:t>
            </a:r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5297377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 array of Gates? No, an Array of LUTs!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Main idea: Use many LUTs (Logic Elements) in a programmable routing matrix to represent any logical function.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Consists of 100k to several million LEs (LUTs)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Integrate special function units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Multipliers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PLLs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On-board memory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high end FPGA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5.5M logic elements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2,880x DSPs (Multipliers)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Often uses off-chip memory and an integrated microprocessor  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5556738" y="1589650"/>
            <a:ext cx="6330462" cy="4546210"/>
          </a:xfrm>
          <a:prstGeom prst="bevel">
            <a:avLst>
              <a:gd name="adj" fmla="val 4461"/>
            </a:avLst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443002" y="2307102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7772398" y="2307102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9101794" y="2307102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10431190" y="2307102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6464101" y="3224808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7793497" y="3224808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9122893" y="3224808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10452289" y="3224808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6443002" y="4074169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7772398" y="4074169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9101794" y="4074169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10431190" y="4074169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6443002" y="4900857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772398" y="4900857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9101794" y="4900857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0431190" y="4900857"/>
            <a:ext cx="647113" cy="4501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LUT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6166338" y="2808814"/>
            <a:ext cx="5120640" cy="326863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161649" y="3706522"/>
            <a:ext cx="5120640" cy="326863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6166338" y="4563232"/>
            <a:ext cx="5120640" cy="326863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6166338" y="5464983"/>
            <a:ext cx="5120640" cy="326863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6166338" y="1891108"/>
            <a:ext cx="5120640" cy="326863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 rot="-5400000">
            <a:off x="7122840" y="3682974"/>
            <a:ext cx="3247012" cy="317006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 rot="-5400000">
            <a:off x="8455512" y="3700347"/>
            <a:ext cx="3247012" cy="317006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 rot="-5400000">
            <a:off x="5786853" y="3711450"/>
            <a:ext cx="3247012" cy="317006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 rot="-5400000">
            <a:off x="4377292" y="3625994"/>
            <a:ext cx="3247012" cy="317006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 rot="-5400000">
            <a:off x="9788184" y="3711449"/>
            <a:ext cx="3247012" cy="317006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an FPGA?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Much cheaper than a custom IC in low numbers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Reconfigurable</a:t>
            </a:r>
            <a:endParaRPr/>
          </a:p>
          <a:p>
            <a:pPr marL="692150" lvl="1" indent="-347663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Easy to test before real world deployment</a:t>
            </a:r>
            <a:endParaRPr/>
          </a:p>
          <a:p>
            <a:pPr marL="692150" lvl="1" indent="-347663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Can update and add features as needed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Can use as a testbench</a:t>
            </a:r>
            <a:endParaRPr/>
          </a:p>
          <a:p>
            <a:pPr marL="692150" lvl="1" indent="-347663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Test your design on an FPGA before you spend millions to fabricate!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Good trade-off for speed.</a:t>
            </a:r>
            <a:endParaRPr/>
          </a:p>
          <a:p>
            <a:pPr marL="692150" lvl="1" indent="-347663" algn="l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en-US" sz="2800"/>
              <a:t>Much faster than a microcontroller but not quite as fast as an ASIC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use an FPGA?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a Hardware Description Language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VHDL ( actually its VHSIC-HDL but who wants to say that?), Verilog, System Verilog, System C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1445623" y="2464526"/>
            <a:ext cx="1715588" cy="853439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(Verilog, VHDL)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4058195" y="2329545"/>
            <a:ext cx="1942012" cy="104938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Synthesis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(Xilinx ISE)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9859628" y="2391953"/>
            <a:ext cx="1184366" cy="1062446"/>
          </a:xfrm>
          <a:prstGeom prst="bevel">
            <a:avLst>
              <a:gd name="adj" fmla="val 12500"/>
            </a:avLst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1445623" y="3806212"/>
            <a:ext cx="1654628" cy="15669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info (which FPGA, # LEs, how they’re connected)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3238065" y="2611920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 rot="-2446243">
            <a:off x="3098744" y="3467631"/>
            <a:ext cx="131657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7111312" y="2531069"/>
            <a:ext cx="1551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10001011101010100101010101010 …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6096000" y="2611919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793504" y="2648929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4841966" y="3806212"/>
            <a:ext cx="560984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circuit using HDL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Synthesize w/ knowledge of FPGA hardware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a bit stream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bit stream to FPGA (populate all the LUTs and configure the routing switches)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SHOULD we use an FPGA?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Need to also write a testbench, simulate, and make sure our design is OK.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757646" y="2083144"/>
            <a:ext cx="1715588" cy="853439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of digital system</a:t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6577169" y="2523321"/>
            <a:ext cx="1942012" cy="104938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Synthesis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7236112" y="5086456"/>
            <a:ext cx="1184366" cy="1062446"/>
          </a:xfrm>
          <a:prstGeom prst="bevel">
            <a:avLst>
              <a:gd name="adj" fmla="val 12500"/>
            </a:avLst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4255661" y="4169971"/>
            <a:ext cx="1654628" cy="15669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info (which FPGA, # LEs, how they’re connected)</a:t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 rot="886807">
            <a:off x="2558797" y="2378343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 rot="-2446243">
            <a:off x="5948021" y="3565486"/>
            <a:ext cx="807672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9153371" y="3628984"/>
            <a:ext cx="1551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10001011101010100101010101010 …</a:t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5506666" y="2776867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 rot="2433069">
            <a:off x="8515468" y="3207135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57646" y="3421365"/>
            <a:ext cx="1715588" cy="853439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HDL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of test bench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3344110" y="2509863"/>
            <a:ext cx="1942012" cy="104938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4A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HDL Simulator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 rot="-1160215">
            <a:off x="2597046" y="3299368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 flipH="1">
            <a:off x="2926080" y="1981200"/>
            <a:ext cx="1500126" cy="4254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2473236" y="1508618"/>
            <a:ext cx="295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bad? Redesign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rot="9316391">
            <a:off x="8486237" y="4608042"/>
            <a:ext cx="750461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HDL to use?	</a:t>
            </a:r>
            <a:endParaRPr/>
          </a:p>
        </p:txBody>
      </p:sp>
      <p:sp>
        <p:nvSpPr>
          <p:cNvPr id="222" name="Google Shape;222;p8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11582400" cy="52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VHDL and Verilog most common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VHDL very popular in government / education / Aerospace and European companies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Verilog mostly used in the semiconductor industry (HDL also used to design ICs!)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System Verilog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Primarily used for verification, writing testbenches.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Technically, Verilog is a legacy standard. System Verilog standard has replaced Verilog.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System C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Actually just a C library for HDL.</a:t>
            </a:r>
            <a:endParaRPr/>
          </a:p>
          <a:p>
            <a:pPr marL="692150" lvl="1" indent="-347663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Mostly useful for verification and emulating large digital systems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Verilog is probably the most widely known and used. If you can write Verilog, you can do any HDL task, e.g., hardware design, simulate, verification, emulation, etc.</a:t>
            </a:r>
            <a:endParaRPr/>
          </a:p>
          <a:p>
            <a:pPr marL="692150" lvl="1" indent="-267653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344487" lvl="1" indent="0" algn="l" rtl="0"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304800" y="62261"/>
            <a:ext cx="115824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Verilog intro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1"/>
          </p:nvPr>
        </p:nvSpPr>
        <p:spPr>
          <a:xfrm>
            <a:off x="304800" y="1009568"/>
            <a:ext cx="9370423" cy="13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Remember, we are describing hardware, not writing a program.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3335383" y="2952206"/>
            <a:ext cx="4075611" cy="261257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3335383" y="2560321"/>
            <a:ext cx="1010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cxnSp>
        <p:nvCxnSpPr>
          <p:cNvPr id="231" name="Google Shape;231;p9"/>
          <p:cNvCxnSpPr/>
          <p:nvPr/>
        </p:nvCxnSpPr>
        <p:spPr>
          <a:xfrm>
            <a:off x="1419497" y="3405051"/>
            <a:ext cx="19158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/>
          <p:nvPr/>
        </p:nvCxnSpPr>
        <p:spPr>
          <a:xfrm>
            <a:off x="1419497" y="3628984"/>
            <a:ext cx="19158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>
            <a:off x="1419497" y="3862251"/>
            <a:ext cx="19158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410994" y="3405051"/>
            <a:ext cx="19158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9"/>
          <p:cNvSpPr txBox="1"/>
          <p:nvPr/>
        </p:nvSpPr>
        <p:spPr>
          <a:xfrm>
            <a:off x="409303" y="3305818"/>
            <a:ext cx="10101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PORTS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9466217" y="3201315"/>
            <a:ext cx="10101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OutputPORTS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4345577" y="3405051"/>
            <a:ext cx="679269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4693919" y="4343711"/>
            <a:ext cx="775064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6113416" y="3413042"/>
            <a:ext cx="679269" cy="6270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9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/>
          </a:p>
        </p:txBody>
      </p:sp>
      <p:cxnSp>
        <p:nvCxnSpPr>
          <p:cNvPr id="240" name="Google Shape;240;p9"/>
          <p:cNvCxnSpPr/>
          <p:nvPr/>
        </p:nvCxnSpPr>
        <p:spPr>
          <a:xfrm>
            <a:off x="3335383" y="3405051"/>
            <a:ext cx="1010194" cy="1194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9"/>
          <p:cNvCxnSpPr/>
          <p:nvPr/>
        </p:nvCxnSpPr>
        <p:spPr>
          <a:xfrm>
            <a:off x="3335383" y="3628984"/>
            <a:ext cx="1010192" cy="1622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>
            <a:off x="3335383" y="3880450"/>
            <a:ext cx="1349828" cy="9217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/>
          <p:nvPr/>
        </p:nvCxnSpPr>
        <p:spPr>
          <a:xfrm>
            <a:off x="3831773" y="3710122"/>
            <a:ext cx="853438" cy="7729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/>
          <p:nvPr/>
        </p:nvCxnSpPr>
        <p:spPr>
          <a:xfrm rot="10800000" flipH="1">
            <a:off x="5468983" y="3880450"/>
            <a:ext cx="644433" cy="776770"/>
          </a:xfrm>
          <a:prstGeom prst="straightConnector1">
            <a:avLst/>
          </a:prstGeom>
          <a:noFill/>
          <a:ln w="9525" cap="flat" cmpd="sng">
            <a:solidFill>
              <a:srgbClr val="6196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9"/>
          <p:cNvCxnSpPr/>
          <p:nvPr/>
        </p:nvCxnSpPr>
        <p:spPr>
          <a:xfrm rot="10800000" flipH="1">
            <a:off x="5033554" y="3524480"/>
            <a:ext cx="1079862" cy="202071"/>
          </a:xfrm>
          <a:prstGeom prst="straightConnector1">
            <a:avLst/>
          </a:prstGeom>
          <a:noFill/>
          <a:ln w="9525" cap="flat" cmpd="sng">
            <a:solidFill>
              <a:srgbClr val="61969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9"/>
          <p:cNvCxnSpPr/>
          <p:nvPr/>
        </p:nvCxnSpPr>
        <p:spPr>
          <a:xfrm rot="10800000" flipH="1">
            <a:off x="6792685" y="3413042"/>
            <a:ext cx="618309" cy="3366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9"/>
          <p:cNvSpPr txBox="1"/>
          <p:nvPr/>
        </p:nvSpPr>
        <p:spPr>
          <a:xfrm>
            <a:off x="5107579" y="3810997"/>
            <a:ext cx="988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627018" y="1614438"/>
            <a:ext cx="320475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Verilog, we write “modules” which can instantiate other modules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8882742" y="4343711"/>
            <a:ext cx="217714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modules, like logic gates (AND, OR, etc.) are special and are called “primitives”. They are built-in modules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435426" y="4357767"/>
            <a:ext cx="256032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Ports enter or leave the module, they don’t connect things internally (typically a VHDL restriction, Verilog will let you get away with it.. )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7942216" y="1563856"/>
            <a:ext cx="32744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Signals, or registers, are used internally. They don’t connect to things outside of the module</a:t>
            </a:r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3483429" y="5864302"/>
            <a:ext cx="3927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implement this in Verilog?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sclab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Microsoft Macintosh PowerPoint</Application>
  <PresentationFormat>Widescreen</PresentationFormat>
  <Paragraphs>310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Noto Sans Symbols</vt:lpstr>
      <vt:lpstr>Arial</vt:lpstr>
      <vt:lpstr>Calibri</vt:lpstr>
      <vt:lpstr>vsclab</vt:lpstr>
      <vt:lpstr>Intro to FPGAs and HDLs</vt:lpstr>
      <vt:lpstr>Digital systems </vt:lpstr>
      <vt:lpstr>What is an FPGA?</vt:lpstr>
      <vt:lpstr>What is an FPGA?</vt:lpstr>
      <vt:lpstr>Why use an FPGA?</vt:lpstr>
      <vt:lpstr>How do we use an FPGA?</vt:lpstr>
      <vt:lpstr>How SHOULD we use an FPGA?</vt:lpstr>
      <vt:lpstr>Which HDL to use? </vt:lpstr>
      <vt:lpstr>Verilog intro</vt:lpstr>
      <vt:lpstr>Basic Verilog Syntax</vt:lpstr>
      <vt:lpstr>Basic Verilog Syntax </vt:lpstr>
      <vt:lpstr>Basic Verilog Syntax</vt:lpstr>
      <vt:lpstr>Basic Verilog Syntax</vt:lpstr>
      <vt:lpstr>Basic Verilog Syntax</vt:lpstr>
      <vt:lpstr>Basic Verilog Syntax</vt:lpstr>
      <vt:lpstr>Verilog example design</vt:lpstr>
      <vt:lpstr>Simple Verilog for our circuit (Dataflow model)</vt:lpstr>
      <vt:lpstr>Simple Verilog for our circuit (Structural model)</vt:lpstr>
      <vt:lpstr>Simple Verilog for our circuit (Structural model)</vt:lpstr>
      <vt:lpstr>Simple Verilog for our circuit (Behavioral model)</vt:lpstr>
      <vt:lpstr>Test benches</vt:lpstr>
      <vt:lpstr>To simulate, need a testbench </vt:lpstr>
      <vt:lpstr>More info…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FPGAs and HDLs</dc:title>
  <dc:creator>Microsoft Office User</dc:creator>
  <cp:lastModifiedBy>Hengyue Liu</cp:lastModifiedBy>
  <cp:revision>1</cp:revision>
  <dcterms:created xsi:type="dcterms:W3CDTF">2019-04-08T22:19:27Z</dcterms:created>
  <dcterms:modified xsi:type="dcterms:W3CDTF">2021-01-04T20:29:26Z</dcterms:modified>
</cp:coreProperties>
</file>