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Abadi" panose="020B0604020104020204" pitchFamily="34" charset="0"/>
      <p:regular r:id="rId33"/>
    </p:embeddedFont>
    <p:embeddedFont>
      <p:font typeface="Calisto MT" panose="02040603050505030304" pitchFamily="18" charset="0"/>
      <p:regular r:id="rId34"/>
      <p:bold r:id="rId35"/>
      <p:italic r:id="rId36"/>
      <p:boldItalic r:id="rId37"/>
    </p:embeddedFont>
    <p:embeddedFont>
      <p:font typeface="Courier" panose="020B0604020202020204"/>
      <p:regular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Wingdings 2" panose="05020102010507070707" pitchFamily="18" charset="2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htvEuSLGo9i41gw8jpJyzlHN7J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49" autoAdjust="0"/>
  </p:normalViewPr>
  <p:slideViewPr>
    <p:cSldViewPr snapToGrid="0">
      <p:cViewPr varScale="1">
        <p:scale>
          <a:sx n="113" d="100"/>
          <a:sy n="113" d="100"/>
        </p:scale>
        <p:origin x="586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C9A14-F6A0-4B0F-A214-15007E532EC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D9636F2C-E549-4982-94DE-E26047059A0D}">
      <dgm:prSet phldrT="[Text]"/>
      <dgm:spPr/>
      <dgm:t>
        <a:bodyPr/>
        <a:lstStyle/>
        <a:p>
          <a:r>
            <a:rPr lang="en-US" dirty="0"/>
            <a:t>main_ms1</a:t>
          </a:r>
        </a:p>
      </dgm:t>
    </dgm:pt>
    <dgm:pt modelId="{2A14B03A-99CA-4013-BF10-074545C60DCD}" type="parTrans" cxnId="{F13154D5-FF6A-4D87-83A9-94FB856202DB}">
      <dgm:prSet/>
      <dgm:spPr/>
      <dgm:t>
        <a:bodyPr/>
        <a:lstStyle/>
        <a:p>
          <a:endParaRPr lang="en-US"/>
        </a:p>
      </dgm:t>
    </dgm:pt>
    <dgm:pt modelId="{E2C35A2C-5952-40F3-89F8-4011CE491090}" type="sibTrans" cxnId="{F13154D5-FF6A-4D87-83A9-94FB856202DB}">
      <dgm:prSet/>
      <dgm:spPr/>
      <dgm:t>
        <a:bodyPr/>
        <a:lstStyle/>
        <a:p>
          <a:endParaRPr lang="en-US"/>
        </a:p>
      </dgm:t>
    </dgm:pt>
    <dgm:pt modelId="{6B6F9D38-6BA5-4F11-A459-F3544530018E}">
      <dgm:prSet phldrT="[Text]"/>
      <dgm:spPr/>
      <dgm:t>
        <a:bodyPr/>
        <a:lstStyle/>
        <a:p>
          <a:r>
            <a:rPr lang="en-US" dirty="0"/>
            <a:t>main_ms2</a:t>
          </a:r>
        </a:p>
      </dgm:t>
    </dgm:pt>
    <dgm:pt modelId="{A3182C94-FC05-4F4B-8C0F-19C9F152E501}" type="parTrans" cxnId="{1D16D9E0-3474-434E-A1EF-C1D31FD0100F}">
      <dgm:prSet/>
      <dgm:spPr/>
      <dgm:t>
        <a:bodyPr/>
        <a:lstStyle/>
        <a:p>
          <a:endParaRPr lang="en-US"/>
        </a:p>
      </dgm:t>
    </dgm:pt>
    <dgm:pt modelId="{D9ABE2F6-7B49-4C0D-9CE4-E98C74FF9ACD}" type="sibTrans" cxnId="{1D16D9E0-3474-434E-A1EF-C1D31FD0100F}">
      <dgm:prSet/>
      <dgm:spPr/>
      <dgm:t>
        <a:bodyPr/>
        <a:lstStyle/>
        <a:p>
          <a:endParaRPr lang="en-US"/>
        </a:p>
      </dgm:t>
    </dgm:pt>
    <dgm:pt modelId="{3FC9E662-5380-4D0F-9EB3-A2A9329B4B0B}">
      <dgm:prSet phldrT="[Text]"/>
      <dgm:spPr/>
      <dgm:t>
        <a:bodyPr/>
        <a:lstStyle/>
        <a:p>
          <a:r>
            <a:rPr lang="en-US" dirty="0"/>
            <a:t>main (HEAD)</a:t>
          </a:r>
        </a:p>
      </dgm:t>
    </dgm:pt>
    <dgm:pt modelId="{C808E002-B9F6-4450-9375-727DC4E4EF57}" type="parTrans" cxnId="{1128B9D5-C0EC-41B6-BE55-193BE48F2D2E}">
      <dgm:prSet/>
      <dgm:spPr/>
      <dgm:t>
        <a:bodyPr/>
        <a:lstStyle/>
        <a:p>
          <a:endParaRPr lang="en-US"/>
        </a:p>
      </dgm:t>
    </dgm:pt>
    <dgm:pt modelId="{3B8B7517-B0FF-4DE8-8126-9DCEAAC6EB3E}" type="sibTrans" cxnId="{1128B9D5-C0EC-41B6-BE55-193BE48F2D2E}">
      <dgm:prSet/>
      <dgm:spPr/>
      <dgm:t>
        <a:bodyPr/>
        <a:lstStyle/>
        <a:p>
          <a:endParaRPr lang="en-US"/>
        </a:p>
      </dgm:t>
    </dgm:pt>
    <dgm:pt modelId="{F2A747B9-AA54-4D44-8E37-76CB47F56D0A}" type="pres">
      <dgm:prSet presAssocID="{221C9A14-F6A0-4B0F-A214-15007E532EC3}" presName="diagram" presStyleCnt="0">
        <dgm:presLayoutVars>
          <dgm:dir/>
          <dgm:resizeHandles val="exact"/>
        </dgm:presLayoutVars>
      </dgm:prSet>
      <dgm:spPr/>
    </dgm:pt>
    <dgm:pt modelId="{30047FD3-8995-4293-A824-A7818AFA5BD2}" type="pres">
      <dgm:prSet presAssocID="{D9636F2C-E549-4982-94DE-E26047059A0D}" presName="node" presStyleLbl="node1" presStyleIdx="0" presStyleCnt="3">
        <dgm:presLayoutVars>
          <dgm:bulletEnabled val="1"/>
        </dgm:presLayoutVars>
      </dgm:prSet>
      <dgm:spPr/>
    </dgm:pt>
    <dgm:pt modelId="{CB6D90B0-CE91-4605-9F50-BF0188C607E3}" type="pres">
      <dgm:prSet presAssocID="{E2C35A2C-5952-40F3-89F8-4011CE491090}" presName="sibTrans" presStyleLbl="sibTrans2D1" presStyleIdx="0" presStyleCnt="2"/>
      <dgm:spPr/>
    </dgm:pt>
    <dgm:pt modelId="{34B5D7FD-6BDD-46DF-8983-DC35E077FE57}" type="pres">
      <dgm:prSet presAssocID="{E2C35A2C-5952-40F3-89F8-4011CE491090}" presName="connectorText" presStyleLbl="sibTrans2D1" presStyleIdx="0" presStyleCnt="2"/>
      <dgm:spPr/>
    </dgm:pt>
    <dgm:pt modelId="{FB2E35DC-A42A-44BB-ABA5-254E3C0809AA}" type="pres">
      <dgm:prSet presAssocID="{6B6F9D38-6BA5-4F11-A459-F3544530018E}" presName="node" presStyleLbl="node1" presStyleIdx="1" presStyleCnt="3">
        <dgm:presLayoutVars>
          <dgm:bulletEnabled val="1"/>
        </dgm:presLayoutVars>
      </dgm:prSet>
      <dgm:spPr/>
    </dgm:pt>
    <dgm:pt modelId="{24CF1576-E9CF-4423-BBA8-9CFF7BF473B6}" type="pres">
      <dgm:prSet presAssocID="{D9ABE2F6-7B49-4C0D-9CE4-E98C74FF9ACD}" presName="sibTrans" presStyleLbl="sibTrans2D1" presStyleIdx="1" presStyleCnt="2"/>
      <dgm:spPr/>
    </dgm:pt>
    <dgm:pt modelId="{C0A9F104-F05D-418E-942D-0D49E1F0E154}" type="pres">
      <dgm:prSet presAssocID="{D9ABE2F6-7B49-4C0D-9CE4-E98C74FF9ACD}" presName="connectorText" presStyleLbl="sibTrans2D1" presStyleIdx="1" presStyleCnt="2"/>
      <dgm:spPr/>
    </dgm:pt>
    <dgm:pt modelId="{071A89E5-0A17-4B84-9DBD-42AA338E1149}" type="pres">
      <dgm:prSet presAssocID="{3FC9E662-5380-4D0F-9EB3-A2A9329B4B0B}" presName="node" presStyleLbl="node1" presStyleIdx="2" presStyleCnt="3">
        <dgm:presLayoutVars>
          <dgm:bulletEnabled val="1"/>
        </dgm:presLayoutVars>
      </dgm:prSet>
      <dgm:spPr/>
    </dgm:pt>
  </dgm:ptLst>
  <dgm:cxnLst>
    <dgm:cxn modelId="{5A6B6500-F74F-4D35-9DDA-D87DC49F6881}" type="presOf" srcId="{D9636F2C-E549-4982-94DE-E26047059A0D}" destId="{30047FD3-8995-4293-A824-A7818AFA5BD2}" srcOrd="0" destOrd="0" presId="urn:microsoft.com/office/officeart/2005/8/layout/process5"/>
    <dgm:cxn modelId="{FC84DD28-5434-4E46-A644-5B35D0D638F6}" type="presOf" srcId="{3FC9E662-5380-4D0F-9EB3-A2A9329B4B0B}" destId="{071A89E5-0A17-4B84-9DBD-42AA338E1149}" srcOrd="0" destOrd="0" presId="urn:microsoft.com/office/officeart/2005/8/layout/process5"/>
    <dgm:cxn modelId="{D07C0365-B3FE-4D23-A8A3-ADA634A47A80}" type="presOf" srcId="{D9ABE2F6-7B49-4C0D-9CE4-E98C74FF9ACD}" destId="{24CF1576-E9CF-4423-BBA8-9CFF7BF473B6}" srcOrd="0" destOrd="0" presId="urn:microsoft.com/office/officeart/2005/8/layout/process5"/>
    <dgm:cxn modelId="{9D6B7892-699F-4DC6-8977-80F4C9C1B343}" type="presOf" srcId="{E2C35A2C-5952-40F3-89F8-4011CE491090}" destId="{34B5D7FD-6BDD-46DF-8983-DC35E077FE57}" srcOrd="1" destOrd="0" presId="urn:microsoft.com/office/officeart/2005/8/layout/process5"/>
    <dgm:cxn modelId="{21A392A3-76A3-4C95-93EF-060BE3E84609}" type="presOf" srcId="{6B6F9D38-6BA5-4F11-A459-F3544530018E}" destId="{FB2E35DC-A42A-44BB-ABA5-254E3C0809AA}" srcOrd="0" destOrd="0" presId="urn:microsoft.com/office/officeart/2005/8/layout/process5"/>
    <dgm:cxn modelId="{334FF2AB-819C-4A73-A427-F97D21979B15}" type="presOf" srcId="{D9ABE2F6-7B49-4C0D-9CE4-E98C74FF9ACD}" destId="{C0A9F104-F05D-418E-942D-0D49E1F0E154}" srcOrd="1" destOrd="0" presId="urn:microsoft.com/office/officeart/2005/8/layout/process5"/>
    <dgm:cxn modelId="{54E71FB2-250D-42E2-9715-D34A127DFE21}" type="presOf" srcId="{221C9A14-F6A0-4B0F-A214-15007E532EC3}" destId="{F2A747B9-AA54-4D44-8E37-76CB47F56D0A}" srcOrd="0" destOrd="0" presId="urn:microsoft.com/office/officeart/2005/8/layout/process5"/>
    <dgm:cxn modelId="{F13154D5-FF6A-4D87-83A9-94FB856202DB}" srcId="{221C9A14-F6A0-4B0F-A214-15007E532EC3}" destId="{D9636F2C-E549-4982-94DE-E26047059A0D}" srcOrd="0" destOrd="0" parTransId="{2A14B03A-99CA-4013-BF10-074545C60DCD}" sibTransId="{E2C35A2C-5952-40F3-89F8-4011CE491090}"/>
    <dgm:cxn modelId="{1128B9D5-C0EC-41B6-BE55-193BE48F2D2E}" srcId="{221C9A14-F6A0-4B0F-A214-15007E532EC3}" destId="{3FC9E662-5380-4D0F-9EB3-A2A9329B4B0B}" srcOrd="2" destOrd="0" parTransId="{C808E002-B9F6-4450-9375-727DC4E4EF57}" sibTransId="{3B8B7517-B0FF-4DE8-8126-9DCEAAC6EB3E}"/>
    <dgm:cxn modelId="{1D16D9E0-3474-434E-A1EF-C1D31FD0100F}" srcId="{221C9A14-F6A0-4B0F-A214-15007E532EC3}" destId="{6B6F9D38-6BA5-4F11-A459-F3544530018E}" srcOrd="1" destOrd="0" parTransId="{A3182C94-FC05-4F4B-8C0F-19C9F152E501}" sibTransId="{D9ABE2F6-7B49-4C0D-9CE4-E98C74FF9ACD}"/>
    <dgm:cxn modelId="{E59D75F5-45DC-4720-BE53-CC3932F74DFD}" type="presOf" srcId="{E2C35A2C-5952-40F3-89F8-4011CE491090}" destId="{CB6D90B0-CE91-4605-9F50-BF0188C607E3}" srcOrd="0" destOrd="0" presId="urn:microsoft.com/office/officeart/2005/8/layout/process5"/>
    <dgm:cxn modelId="{5A93C088-9E33-43DE-9A27-621C7E95B03E}" type="presParOf" srcId="{F2A747B9-AA54-4D44-8E37-76CB47F56D0A}" destId="{30047FD3-8995-4293-A824-A7818AFA5BD2}" srcOrd="0" destOrd="0" presId="urn:microsoft.com/office/officeart/2005/8/layout/process5"/>
    <dgm:cxn modelId="{48CF3131-A9E4-42A6-92F7-5423F50A8922}" type="presParOf" srcId="{F2A747B9-AA54-4D44-8E37-76CB47F56D0A}" destId="{CB6D90B0-CE91-4605-9F50-BF0188C607E3}" srcOrd="1" destOrd="0" presId="urn:microsoft.com/office/officeart/2005/8/layout/process5"/>
    <dgm:cxn modelId="{D4FD31A7-C735-44AA-AA3A-9B4ED8A63D9F}" type="presParOf" srcId="{CB6D90B0-CE91-4605-9F50-BF0188C607E3}" destId="{34B5D7FD-6BDD-46DF-8983-DC35E077FE57}" srcOrd="0" destOrd="0" presId="urn:microsoft.com/office/officeart/2005/8/layout/process5"/>
    <dgm:cxn modelId="{06654850-F389-4768-843E-12B59C8BE6FB}" type="presParOf" srcId="{F2A747B9-AA54-4D44-8E37-76CB47F56D0A}" destId="{FB2E35DC-A42A-44BB-ABA5-254E3C0809AA}" srcOrd="2" destOrd="0" presId="urn:microsoft.com/office/officeart/2005/8/layout/process5"/>
    <dgm:cxn modelId="{D4B41221-3066-44E7-A115-A8A39AA63D31}" type="presParOf" srcId="{F2A747B9-AA54-4D44-8E37-76CB47F56D0A}" destId="{24CF1576-E9CF-4423-BBA8-9CFF7BF473B6}" srcOrd="3" destOrd="0" presId="urn:microsoft.com/office/officeart/2005/8/layout/process5"/>
    <dgm:cxn modelId="{0D1A05B6-78E1-47BD-A364-A37B8015B2C6}" type="presParOf" srcId="{24CF1576-E9CF-4423-BBA8-9CFF7BF473B6}" destId="{C0A9F104-F05D-418E-942D-0D49E1F0E154}" srcOrd="0" destOrd="0" presId="urn:microsoft.com/office/officeart/2005/8/layout/process5"/>
    <dgm:cxn modelId="{D4D32F48-670C-4B8D-8BF6-7C4C08D9F759}" type="presParOf" srcId="{F2A747B9-AA54-4D44-8E37-76CB47F56D0A}" destId="{071A89E5-0A17-4B84-9DBD-42AA338E1149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1C9A14-F6A0-4B0F-A214-15007E532EC3}" type="doc">
      <dgm:prSet loTypeId="urn:microsoft.com/office/officeart/2005/8/layout/process5" loCatId="process" qsTypeId="urn:microsoft.com/office/officeart/2005/8/quickstyle/simple1" qsCatId="simple" csTypeId="urn:microsoft.com/office/officeart/2005/8/colors/accent3_2" csCatId="accent3" phldr="1"/>
      <dgm:spPr/>
    </dgm:pt>
    <dgm:pt modelId="{D9636F2C-E549-4982-94DE-E26047059A0D}">
      <dgm:prSet phldrT="[Text]"/>
      <dgm:spPr/>
      <dgm:t>
        <a:bodyPr/>
        <a:lstStyle/>
        <a:p>
          <a:r>
            <a:rPr lang="en-US" dirty="0"/>
            <a:t>main_v1A</a:t>
          </a:r>
        </a:p>
      </dgm:t>
    </dgm:pt>
    <dgm:pt modelId="{2A14B03A-99CA-4013-BF10-074545C60DCD}" type="parTrans" cxnId="{F13154D5-FF6A-4D87-83A9-94FB856202DB}">
      <dgm:prSet/>
      <dgm:spPr/>
      <dgm:t>
        <a:bodyPr/>
        <a:lstStyle/>
        <a:p>
          <a:endParaRPr lang="en-US"/>
        </a:p>
      </dgm:t>
    </dgm:pt>
    <dgm:pt modelId="{E2C35A2C-5952-40F3-89F8-4011CE491090}" type="sibTrans" cxnId="{F13154D5-FF6A-4D87-83A9-94FB856202DB}">
      <dgm:prSet/>
      <dgm:spPr/>
      <dgm:t>
        <a:bodyPr/>
        <a:lstStyle/>
        <a:p>
          <a:endParaRPr lang="en-US"/>
        </a:p>
      </dgm:t>
    </dgm:pt>
    <dgm:pt modelId="{6B6F9D38-6BA5-4F11-A459-F3544530018E}">
      <dgm:prSet phldrT="[Text]"/>
      <dgm:spPr/>
      <dgm:t>
        <a:bodyPr/>
        <a:lstStyle/>
        <a:p>
          <a:r>
            <a:rPr lang="en-US" dirty="0"/>
            <a:t>main_v1B</a:t>
          </a:r>
        </a:p>
      </dgm:t>
    </dgm:pt>
    <dgm:pt modelId="{A3182C94-FC05-4F4B-8C0F-19C9F152E501}" type="parTrans" cxnId="{1D16D9E0-3474-434E-A1EF-C1D31FD0100F}">
      <dgm:prSet/>
      <dgm:spPr/>
      <dgm:t>
        <a:bodyPr/>
        <a:lstStyle/>
        <a:p>
          <a:endParaRPr lang="en-US"/>
        </a:p>
      </dgm:t>
    </dgm:pt>
    <dgm:pt modelId="{D9ABE2F6-7B49-4C0D-9CE4-E98C74FF9ACD}" type="sibTrans" cxnId="{1D16D9E0-3474-434E-A1EF-C1D31FD0100F}">
      <dgm:prSet/>
      <dgm:spPr/>
      <dgm:t>
        <a:bodyPr/>
        <a:lstStyle/>
        <a:p>
          <a:endParaRPr lang="en-US"/>
        </a:p>
      </dgm:t>
    </dgm:pt>
    <dgm:pt modelId="{3FC9E662-5380-4D0F-9EB3-A2A9329B4B0B}">
      <dgm:prSet phldrT="[Text]"/>
      <dgm:spPr/>
      <dgm:t>
        <a:bodyPr/>
        <a:lstStyle/>
        <a:p>
          <a:r>
            <a:rPr lang="en-US" dirty="0"/>
            <a:t>main_v1</a:t>
          </a:r>
        </a:p>
      </dgm:t>
    </dgm:pt>
    <dgm:pt modelId="{C808E002-B9F6-4450-9375-727DC4E4EF57}" type="parTrans" cxnId="{1128B9D5-C0EC-41B6-BE55-193BE48F2D2E}">
      <dgm:prSet/>
      <dgm:spPr/>
      <dgm:t>
        <a:bodyPr/>
        <a:lstStyle/>
        <a:p>
          <a:endParaRPr lang="en-US"/>
        </a:p>
      </dgm:t>
    </dgm:pt>
    <dgm:pt modelId="{3B8B7517-B0FF-4DE8-8126-9DCEAAC6EB3E}" type="sibTrans" cxnId="{1128B9D5-C0EC-41B6-BE55-193BE48F2D2E}">
      <dgm:prSet/>
      <dgm:spPr/>
      <dgm:t>
        <a:bodyPr/>
        <a:lstStyle/>
        <a:p>
          <a:endParaRPr lang="en-US"/>
        </a:p>
      </dgm:t>
    </dgm:pt>
    <dgm:pt modelId="{F2A747B9-AA54-4D44-8E37-76CB47F56D0A}" type="pres">
      <dgm:prSet presAssocID="{221C9A14-F6A0-4B0F-A214-15007E532EC3}" presName="diagram" presStyleCnt="0">
        <dgm:presLayoutVars>
          <dgm:dir/>
          <dgm:resizeHandles val="exact"/>
        </dgm:presLayoutVars>
      </dgm:prSet>
      <dgm:spPr/>
    </dgm:pt>
    <dgm:pt modelId="{30047FD3-8995-4293-A824-A7818AFA5BD2}" type="pres">
      <dgm:prSet presAssocID="{D9636F2C-E549-4982-94DE-E26047059A0D}" presName="node" presStyleLbl="node1" presStyleIdx="0" presStyleCnt="3">
        <dgm:presLayoutVars>
          <dgm:bulletEnabled val="1"/>
        </dgm:presLayoutVars>
      </dgm:prSet>
      <dgm:spPr/>
    </dgm:pt>
    <dgm:pt modelId="{CB6D90B0-CE91-4605-9F50-BF0188C607E3}" type="pres">
      <dgm:prSet presAssocID="{E2C35A2C-5952-40F3-89F8-4011CE491090}" presName="sibTrans" presStyleLbl="sibTrans2D1" presStyleIdx="0" presStyleCnt="2"/>
      <dgm:spPr/>
    </dgm:pt>
    <dgm:pt modelId="{34B5D7FD-6BDD-46DF-8983-DC35E077FE57}" type="pres">
      <dgm:prSet presAssocID="{E2C35A2C-5952-40F3-89F8-4011CE491090}" presName="connectorText" presStyleLbl="sibTrans2D1" presStyleIdx="0" presStyleCnt="2"/>
      <dgm:spPr/>
    </dgm:pt>
    <dgm:pt modelId="{FB2E35DC-A42A-44BB-ABA5-254E3C0809AA}" type="pres">
      <dgm:prSet presAssocID="{6B6F9D38-6BA5-4F11-A459-F3544530018E}" presName="node" presStyleLbl="node1" presStyleIdx="1" presStyleCnt="3">
        <dgm:presLayoutVars>
          <dgm:bulletEnabled val="1"/>
        </dgm:presLayoutVars>
      </dgm:prSet>
      <dgm:spPr/>
    </dgm:pt>
    <dgm:pt modelId="{24CF1576-E9CF-4423-BBA8-9CFF7BF473B6}" type="pres">
      <dgm:prSet presAssocID="{D9ABE2F6-7B49-4C0D-9CE4-E98C74FF9ACD}" presName="sibTrans" presStyleLbl="sibTrans2D1" presStyleIdx="1" presStyleCnt="2"/>
      <dgm:spPr/>
    </dgm:pt>
    <dgm:pt modelId="{C0A9F104-F05D-418E-942D-0D49E1F0E154}" type="pres">
      <dgm:prSet presAssocID="{D9ABE2F6-7B49-4C0D-9CE4-E98C74FF9ACD}" presName="connectorText" presStyleLbl="sibTrans2D1" presStyleIdx="1" presStyleCnt="2"/>
      <dgm:spPr/>
    </dgm:pt>
    <dgm:pt modelId="{071A89E5-0A17-4B84-9DBD-42AA338E1149}" type="pres">
      <dgm:prSet presAssocID="{3FC9E662-5380-4D0F-9EB3-A2A9329B4B0B}" presName="node" presStyleLbl="node1" presStyleIdx="2" presStyleCnt="3">
        <dgm:presLayoutVars>
          <dgm:bulletEnabled val="1"/>
        </dgm:presLayoutVars>
      </dgm:prSet>
      <dgm:spPr/>
    </dgm:pt>
  </dgm:ptLst>
  <dgm:cxnLst>
    <dgm:cxn modelId="{5A6B6500-F74F-4D35-9DDA-D87DC49F6881}" type="presOf" srcId="{D9636F2C-E549-4982-94DE-E26047059A0D}" destId="{30047FD3-8995-4293-A824-A7818AFA5BD2}" srcOrd="0" destOrd="0" presId="urn:microsoft.com/office/officeart/2005/8/layout/process5"/>
    <dgm:cxn modelId="{FC84DD28-5434-4E46-A644-5B35D0D638F6}" type="presOf" srcId="{3FC9E662-5380-4D0F-9EB3-A2A9329B4B0B}" destId="{071A89E5-0A17-4B84-9DBD-42AA338E1149}" srcOrd="0" destOrd="0" presId="urn:microsoft.com/office/officeart/2005/8/layout/process5"/>
    <dgm:cxn modelId="{D07C0365-B3FE-4D23-A8A3-ADA634A47A80}" type="presOf" srcId="{D9ABE2F6-7B49-4C0D-9CE4-E98C74FF9ACD}" destId="{24CF1576-E9CF-4423-BBA8-9CFF7BF473B6}" srcOrd="0" destOrd="0" presId="urn:microsoft.com/office/officeart/2005/8/layout/process5"/>
    <dgm:cxn modelId="{9D6B7892-699F-4DC6-8977-80F4C9C1B343}" type="presOf" srcId="{E2C35A2C-5952-40F3-89F8-4011CE491090}" destId="{34B5D7FD-6BDD-46DF-8983-DC35E077FE57}" srcOrd="1" destOrd="0" presId="urn:microsoft.com/office/officeart/2005/8/layout/process5"/>
    <dgm:cxn modelId="{21A392A3-76A3-4C95-93EF-060BE3E84609}" type="presOf" srcId="{6B6F9D38-6BA5-4F11-A459-F3544530018E}" destId="{FB2E35DC-A42A-44BB-ABA5-254E3C0809AA}" srcOrd="0" destOrd="0" presId="urn:microsoft.com/office/officeart/2005/8/layout/process5"/>
    <dgm:cxn modelId="{334FF2AB-819C-4A73-A427-F97D21979B15}" type="presOf" srcId="{D9ABE2F6-7B49-4C0D-9CE4-E98C74FF9ACD}" destId="{C0A9F104-F05D-418E-942D-0D49E1F0E154}" srcOrd="1" destOrd="0" presId="urn:microsoft.com/office/officeart/2005/8/layout/process5"/>
    <dgm:cxn modelId="{54E71FB2-250D-42E2-9715-D34A127DFE21}" type="presOf" srcId="{221C9A14-F6A0-4B0F-A214-15007E532EC3}" destId="{F2A747B9-AA54-4D44-8E37-76CB47F56D0A}" srcOrd="0" destOrd="0" presId="urn:microsoft.com/office/officeart/2005/8/layout/process5"/>
    <dgm:cxn modelId="{F13154D5-FF6A-4D87-83A9-94FB856202DB}" srcId="{221C9A14-F6A0-4B0F-A214-15007E532EC3}" destId="{D9636F2C-E549-4982-94DE-E26047059A0D}" srcOrd="0" destOrd="0" parTransId="{2A14B03A-99CA-4013-BF10-074545C60DCD}" sibTransId="{E2C35A2C-5952-40F3-89F8-4011CE491090}"/>
    <dgm:cxn modelId="{1128B9D5-C0EC-41B6-BE55-193BE48F2D2E}" srcId="{221C9A14-F6A0-4B0F-A214-15007E532EC3}" destId="{3FC9E662-5380-4D0F-9EB3-A2A9329B4B0B}" srcOrd="2" destOrd="0" parTransId="{C808E002-B9F6-4450-9375-727DC4E4EF57}" sibTransId="{3B8B7517-B0FF-4DE8-8126-9DCEAAC6EB3E}"/>
    <dgm:cxn modelId="{1D16D9E0-3474-434E-A1EF-C1D31FD0100F}" srcId="{221C9A14-F6A0-4B0F-A214-15007E532EC3}" destId="{6B6F9D38-6BA5-4F11-A459-F3544530018E}" srcOrd="1" destOrd="0" parTransId="{A3182C94-FC05-4F4B-8C0F-19C9F152E501}" sibTransId="{D9ABE2F6-7B49-4C0D-9CE4-E98C74FF9ACD}"/>
    <dgm:cxn modelId="{E59D75F5-45DC-4720-BE53-CC3932F74DFD}" type="presOf" srcId="{E2C35A2C-5952-40F3-89F8-4011CE491090}" destId="{CB6D90B0-CE91-4605-9F50-BF0188C607E3}" srcOrd="0" destOrd="0" presId="urn:microsoft.com/office/officeart/2005/8/layout/process5"/>
    <dgm:cxn modelId="{5A93C088-9E33-43DE-9A27-621C7E95B03E}" type="presParOf" srcId="{F2A747B9-AA54-4D44-8E37-76CB47F56D0A}" destId="{30047FD3-8995-4293-A824-A7818AFA5BD2}" srcOrd="0" destOrd="0" presId="urn:microsoft.com/office/officeart/2005/8/layout/process5"/>
    <dgm:cxn modelId="{48CF3131-A9E4-42A6-92F7-5423F50A8922}" type="presParOf" srcId="{F2A747B9-AA54-4D44-8E37-76CB47F56D0A}" destId="{CB6D90B0-CE91-4605-9F50-BF0188C607E3}" srcOrd="1" destOrd="0" presId="urn:microsoft.com/office/officeart/2005/8/layout/process5"/>
    <dgm:cxn modelId="{D4FD31A7-C735-44AA-AA3A-9B4ED8A63D9F}" type="presParOf" srcId="{CB6D90B0-CE91-4605-9F50-BF0188C607E3}" destId="{34B5D7FD-6BDD-46DF-8983-DC35E077FE57}" srcOrd="0" destOrd="0" presId="urn:microsoft.com/office/officeart/2005/8/layout/process5"/>
    <dgm:cxn modelId="{06654850-F389-4768-843E-12B59C8BE6FB}" type="presParOf" srcId="{F2A747B9-AA54-4D44-8E37-76CB47F56D0A}" destId="{FB2E35DC-A42A-44BB-ABA5-254E3C0809AA}" srcOrd="2" destOrd="0" presId="urn:microsoft.com/office/officeart/2005/8/layout/process5"/>
    <dgm:cxn modelId="{D4B41221-3066-44E7-A115-A8A39AA63D31}" type="presParOf" srcId="{F2A747B9-AA54-4D44-8E37-76CB47F56D0A}" destId="{24CF1576-E9CF-4423-BBA8-9CFF7BF473B6}" srcOrd="3" destOrd="0" presId="urn:microsoft.com/office/officeart/2005/8/layout/process5"/>
    <dgm:cxn modelId="{0D1A05B6-78E1-47BD-A364-A37B8015B2C6}" type="presParOf" srcId="{24CF1576-E9CF-4423-BBA8-9CFF7BF473B6}" destId="{C0A9F104-F05D-418E-942D-0D49E1F0E154}" srcOrd="0" destOrd="0" presId="urn:microsoft.com/office/officeart/2005/8/layout/process5"/>
    <dgm:cxn modelId="{D4D32F48-670C-4B8D-8BF6-7C4C08D9F759}" type="presParOf" srcId="{F2A747B9-AA54-4D44-8E37-76CB47F56D0A}" destId="{071A89E5-0A17-4B84-9DBD-42AA338E1149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1C9A14-F6A0-4B0F-A214-15007E532EC3}" type="doc">
      <dgm:prSet loTypeId="urn:microsoft.com/office/officeart/2005/8/layout/process5" loCatId="process" qsTypeId="urn:microsoft.com/office/officeart/2005/8/quickstyle/simple1" qsCatId="simple" csTypeId="urn:microsoft.com/office/officeart/2005/8/colors/accent6_2" csCatId="accent6" phldr="1"/>
      <dgm:spPr/>
    </dgm:pt>
    <dgm:pt modelId="{D9636F2C-E549-4982-94DE-E26047059A0D}">
      <dgm:prSet phldrT="[Text]"/>
      <dgm:spPr/>
      <dgm:t>
        <a:bodyPr/>
        <a:lstStyle/>
        <a:p>
          <a:r>
            <a:rPr lang="en-US" dirty="0"/>
            <a:t>main_v2A</a:t>
          </a:r>
        </a:p>
      </dgm:t>
    </dgm:pt>
    <dgm:pt modelId="{2A14B03A-99CA-4013-BF10-074545C60DCD}" type="parTrans" cxnId="{F13154D5-FF6A-4D87-83A9-94FB856202DB}">
      <dgm:prSet/>
      <dgm:spPr/>
      <dgm:t>
        <a:bodyPr/>
        <a:lstStyle/>
        <a:p>
          <a:endParaRPr lang="en-US"/>
        </a:p>
      </dgm:t>
    </dgm:pt>
    <dgm:pt modelId="{E2C35A2C-5952-40F3-89F8-4011CE491090}" type="sibTrans" cxnId="{F13154D5-FF6A-4D87-83A9-94FB856202DB}">
      <dgm:prSet/>
      <dgm:spPr/>
      <dgm:t>
        <a:bodyPr/>
        <a:lstStyle/>
        <a:p>
          <a:endParaRPr lang="en-US"/>
        </a:p>
      </dgm:t>
    </dgm:pt>
    <dgm:pt modelId="{6B6F9D38-6BA5-4F11-A459-F3544530018E}">
      <dgm:prSet phldrT="[Text]"/>
      <dgm:spPr/>
      <dgm:t>
        <a:bodyPr/>
        <a:lstStyle/>
        <a:p>
          <a:r>
            <a:rPr lang="en-US" dirty="0"/>
            <a:t>main_v2B</a:t>
          </a:r>
        </a:p>
      </dgm:t>
    </dgm:pt>
    <dgm:pt modelId="{A3182C94-FC05-4F4B-8C0F-19C9F152E501}" type="parTrans" cxnId="{1D16D9E0-3474-434E-A1EF-C1D31FD0100F}">
      <dgm:prSet/>
      <dgm:spPr/>
      <dgm:t>
        <a:bodyPr/>
        <a:lstStyle/>
        <a:p>
          <a:endParaRPr lang="en-US"/>
        </a:p>
      </dgm:t>
    </dgm:pt>
    <dgm:pt modelId="{D9ABE2F6-7B49-4C0D-9CE4-E98C74FF9ACD}" type="sibTrans" cxnId="{1D16D9E0-3474-434E-A1EF-C1D31FD0100F}">
      <dgm:prSet/>
      <dgm:spPr/>
      <dgm:t>
        <a:bodyPr/>
        <a:lstStyle/>
        <a:p>
          <a:endParaRPr lang="en-US"/>
        </a:p>
      </dgm:t>
    </dgm:pt>
    <dgm:pt modelId="{F2A747B9-AA54-4D44-8E37-76CB47F56D0A}" type="pres">
      <dgm:prSet presAssocID="{221C9A14-F6A0-4B0F-A214-15007E532EC3}" presName="diagram" presStyleCnt="0">
        <dgm:presLayoutVars>
          <dgm:dir/>
          <dgm:resizeHandles val="exact"/>
        </dgm:presLayoutVars>
      </dgm:prSet>
      <dgm:spPr/>
    </dgm:pt>
    <dgm:pt modelId="{30047FD3-8995-4293-A824-A7818AFA5BD2}" type="pres">
      <dgm:prSet presAssocID="{D9636F2C-E549-4982-94DE-E26047059A0D}" presName="node" presStyleLbl="node1" presStyleIdx="0" presStyleCnt="2">
        <dgm:presLayoutVars>
          <dgm:bulletEnabled val="1"/>
        </dgm:presLayoutVars>
      </dgm:prSet>
      <dgm:spPr/>
    </dgm:pt>
    <dgm:pt modelId="{CB6D90B0-CE91-4605-9F50-BF0188C607E3}" type="pres">
      <dgm:prSet presAssocID="{E2C35A2C-5952-40F3-89F8-4011CE491090}" presName="sibTrans" presStyleLbl="sibTrans2D1" presStyleIdx="0" presStyleCnt="1"/>
      <dgm:spPr/>
    </dgm:pt>
    <dgm:pt modelId="{34B5D7FD-6BDD-46DF-8983-DC35E077FE57}" type="pres">
      <dgm:prSet presAssocID="{E2C35A2C-5952-40F3-89F8-4011CE491090}" presName="connectorText" presStyleLbl="sibTrans2D1" presStyleIdx="0" presStyleCnt="1"/>
      <dgm:spPr/>
    </dgm:pt>
    <dgm:pt modelId="{FB2E35DC-A42A-44BB-ABA5-254E3C0809AA}" type="pres">
      <dgm:prSet presAssocID="{6B6F9D38-6BA5-4F11-A459-F3544530018E}" presName="node" presStyleLbl="node1" presStyleIdx="1" presStyleCnt="2">
        <dgm:presLayoutVars>
          <dgm:bulletEnabled val="1"/>
        </dgm:presLayoutVars>
      </dgm:prSet>
      <dgm:spPr/>
    </dgm:pt>
  </dgm:ptLst>
  <dgm:cxnLst>
    <dgm:cxn modelId="{5A6B6500-F74F-4D35-9DDA-D87DC49F6881}" type="presOf" srcId="{D9636F2C-E549-4982-94DE-E26047059A0D}" destId="{30047FD3-8995-4293-A824-A7818AFA5BD2}" srcOrd="0" destOrd="0" presId="urn:microsoft.com/office/officeart/2005/8/layout/process5"/>
    <dgm:cxn modelId="{9D6B7892-699F-4DC6-8977-80F4C9C1B343}" type="presOf" srcId="{E2C35A2C-5952-40F3-89F8-4011CE491090}" destId="{34B5D7FD-6BDD-46DF-8983-DC35E077FE57}" srcOrd="1" destOrd="0" presId="urn:microsoft.com/office/officeart/2005/8/layout/process5"/>
    <dgm:cxn modelId="{21A392A3-76A3-4C95-93EF-060BE3E84609}" type="presOf" srcId="{6B6F9D38-6BA5-4F11-A459-F3544530018E}" destId="{FB2E35DC-A42A-44BB-ABA5-254E3C0809AA}" srcOrd="0" destOrd="0" presId="urn:microsoft.com/office/officeart/2005/8/layout/process5"/>
    <dgm:cxn modelId="{54E71FB2-250D-42E2-9715-D34A127DFE21}" type="presOf" srcId="{221C9A14-F6A0-4B0F-A214-15007E532EC3}" destId="{F2A747B9-AA54-4D44-8E37-76CB47F56D0A}" srcOrd="0" destOrd="0" presId="urn:microsoft.com/office/officeart/2005/8/layout/process5"/>
    <dgm:cxn modelId="{F13154D5-FF6A-4D87-83A9-94FB856202DB}" srcId="{221C9A14-F6A0-4B0F-A214-15007E532EC3}" destId="{D9636F2C-E549-4982-94DE-E26047059A0D}" srcOrd="0" destOrd="0" parTransId="{2A14B03A-99CA-4013-BF10-074545C60DCD}" sibTransId="{E2C35A2C-5952-40F3-89F8-4011CE491090}"/>
    <dgm:cxn modelId="{1D16D9E0-3474-434E-A1EF-C1D31FD0100F}" srcId="{221C9A14-F6A0-4B0F-A214-15007E532EC3}" destId="{6B6F9D38-6BA5-4F11-A459-F3544530018E}" srcOrd="1" destOrd="0" parTransId="{A3182C94-FC05-4F4B-8C0F-19C9F152E501}" sibTransId="{D9ABE2F6-7B49-4C0D-9CE4-E98C74FF9ACD}"/>
    <dgm:cxn modelId="{E59D75F5-45DC-4720-BE53-CC3932F74DFD}" type="presOf" srcId="{E2C35A2C-5952-40F3-89F8-4011CE491090}" destId="{CB6D90B0-CE91-4605-9F50-BF0188C607E3}" srcOrd="0" destOrd="0" presId="urn:microsoft.com/office/officeart/2005/8/layout/process5"/>
    <dgm:cxn modelId="{5A93C088-9E33-43DE-9A27-621C7E95B03E}" type="presParOf" srcId="{F2A747B9-AA54-4D44-8E37-76CB47F56D0A}" destId="{30047FD3-8995-4293-A824-A7818AFA5BD2}" srcOrd="0" destOrd="0" presId="urn:microsoft.com/office/officeart/2005/8/layout/process5"/>
    <dgm:cxn modelId="{48CF3131-A9E4-42A6-92F7-5423F50A8922}" type="presParOf" srcId="{F2A747B9-AA54-4D44-8E37-76CB47F56D0A}" destId="{CB6D90B0-CE91-4605-9F50-BF0188C607E3}" srcOrd="1" destOrd="0" presId="urn:microsoft.com/office/officeart/2005/8/layout/process5"/>
    <dgm:cxn modelId="{D4FD31A7-C735-44AA-AA3A-9B4ED8A63D9F}" type="presParOf" srcId="{CB6D90B0-CE91-4605-9F50-BF0188C607E3}" destId="{34B5D7FD-6BDD-46DF-8983-DC35E077FE57}" srcOrd="0" destOrd="0" presId="urn:microsoft.com/office/officeart/2005/8/layout/process5"/>
    <dgm:cxn modelId="{06654850-F389-4768-843E-12B59C8BE6FB}" type="presParOf" srcId="{F2A747B9-AA54-4D44-8E37-76CB47F56D0A}" destId="{FB2E35DC-A42A-44BB-ABA5-254E3C0809AA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47FD3-8995-4293-A824-A7818AFA5BD2}">
      <dsp:nvSpPr>
        <dsp:cNvPr id="0" name=""/>
        <dsp:cNvSpPr/>
      </dsp:nvSpPr>
      <dsp:spPr>
        <a:xfrm>
          <a:off x="320137" y="2456"/>
          <a:ext cx="1628378" cy="97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main_ms1</a:t>
          </a:r>
        </a:p>
      </dsp:txBody>
      <dsp:txXfrm>
        <a:off x="348753" y="31072"/>
        <a:ext cx="1571146" cy="919795"/>
      </dsp:txXfrm>
    </dsp:sp>
    <dsp:sp modelId="{CB6D90B0-CE91-4605-9F50-BF0188C607E3}">
      <dsp:nvSpPr>
        <dsp:cNvPr id="0" name=""/>
        <dsp:cNvSpPr/>
      </dsp:nvSpPr>
      <dsp:spPr>
        <a:xfrm rot="5400000">
          <a:off x="961718" y="1093470"/>
          <a:ext cx="345216" cy="4038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013175" y="1122781"/>
        <a:ext cx="242303" cy="241651"/>
      </dsp:txXfrm>
    </dsp:sp>
    <dsp:sp modelId="{FB2E35DC-A42A-44BB-ABA5-254E3C0809AA}">
      <dsp:nvSpPr>
        <dsp:cNvPr id="0" name=""/>
        <dsp:cNvSpPr/>
      </dsp:nvSpPr>
      <dsp:spPr>
        <a:xfrm>
          <a:off x="320137" y="1630835"/>
          <a:ext cx="1628378" cy="97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main_ms2</a:t>
          </a:r>
        </a:p>
      </dsp:txBody>
      <dsp:txXfrm>
        <a:off x="348753" y="1659451"/>
        <a:ext cx="1571146" cy="919795"/>
      </dsp:txXfrm>
    </dsp:sp>
    <dsp:sp modelId="{24CF1576-E9CF-4423-BBA8-9CFF7BF473B6}">
      <dsp:nvSpPr>
        <dsp:cNvPr id="0" name=""/>
        <dsp:cNvSpPr/>
      </dsp:nvSpPr>
      <dsp:spPr>
        <a:xfrm rot="5400000">
          <a:off x="961718" y="2721849"/>
          <a:ext cx="345216" cy="4038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013175" y="2751160"/>
        <a:ext cx="242303" cy="241651"/>
      </dsp:txXfrm>
    </dsp:sp>
    <dsp:sp modelId="{071A89E5-0A17-4B84-9DBD-42AA338E1149}">
      <dsp:nvSpPr>
        <dsp:cNvPr id="0" name=""/>
        <dsp:cNvSpPr/>
      </dsp:nvSpPr>
      <dsp:spPr>
        <a:xfrm>
          <a:off x="320137" y="3259214"/>
          <a:ext cx="1628378" cy="97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 (HEAD)</a:t>
          </a:r>
        </a:p>
      </dsp:txBody>
      <dsp:txXfrm>
        <a:off x="348753" y="3287830"/>
        <a:ext cx="1571146" cy="919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47FD3-8995-4293-A824-A7818AFA5BD2}">
      <dsp:nvSpPr>
        <dsp:cNvPr id="0" name=""/>
        <dsp:cNvSpPr/>
      </dsp:nvSpPr>
      <dsp:spPr>
        <a:xfrm>
          <a:off x="320137" y="2456"/>
          <a:ext cx="1628378" cy="9770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main_v1A</a:t>
          </a:r>
        </a:p>
      </dsp:txBody>
      <dsp:txXfrm>
        <a:off x="348753" y="31072"/>
        <a:ext cx="1571146" cy="919795"/>
      </dsp:txXfrm>
    </dsp:sp>
    <dsp:sp modelId="{CB6D90B0-CE91-4605-9F50-BF0188C607E3}">
      <dsp:nvSpPr>
        <dsp:cNvPr id="0" name=""/>
        <dsp:cNvSpPr/>
      </dsp:nvSpPr>
      <dsp:spPr>
        <a:xfrm rot="5400000">
          <a:off x="961718" y="1093470"/>
          <a:ext cx="345216" cy="4038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013175" y="1122781"/>
        <a:ext cx="242303" cy="241651"/>
      </dsp:txXfrm>
    </dsp:sp>
    <dsp:sp modelId="{FB2E35DC-A42A-44BB-ABA5-254E3C0809AA}">
      <dsp:nvSpPr>
        <dsp:cNvPr id="0" name=""/>
        <dsp:cNvSpPr/>
      </dsp:nvSpPr>
      <dsp:spPr>
        <a:xfrm>
          <a:off x="320137" y="1630835"/>
          <a:ext cx="1628378" cy="9770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main_v1B</a:t>
          </a:r>
        </a:p>
      </dsp:txBody>
      <dsp:txXfrm>
        <a:off x="348753" y="1659451"/>
        <a:ext cx="1571146" cy="919795"/>
      </dsp:txXfrm>
    </dsp:sp>
    <dsp:sp modelId="{24CF1576-E9CF-4423-BBA8-9CFF7BF473B6}">
      <dsp:nvSpPr>
        <dsp:cNvPr id="0" name=""/>
        <dsp:cNvSpPr/>
      </dsp:nvSpPr>
      <dsp:spPr>
        <a:xfrm rot="5400000">
          <a:off x="961718" y="2721849"/>
          <a:ext cx="345216" cy="4038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013175" y="2751160"/>
        <a:ext cx="242303" cy="241651"/>
      </dsp:txXfrm>
    </dsp:sp>
    <dsp:sp modelId="{071A89E5-0A17-4B84-9DBD-42AA338E1149}">
      <dsp:nvSpPr>
        <dsp:cNvPr id="0" name=""/>
        <dsp:cNvSpPr/>
      </dsp:nvSpPr>
      <dsp:spPr>
        <a:xfrm>
          <a:off x="320137" y="3259214"/>
          <a:ext cx="1628378" cy="9770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main_v1</a:t>
          </a:r>
        </a:p>
      </dsp:txBody>
      <dsp:txXfrm>
        <a:off x="348753" y="3287830"/>
        <a:ext cx="1571146" cy="919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47FD3-8995-4293-A824-A7818AFA5BD2}">
      <dsp:nvSpPr>
        <dsp:cNvPr id="0" name=""/>
        <dsp:cNvSpPr/>
      </dsp:nvSpPr>
      <dsp:spPr>
        <a:xfrm>
          <a:off x="0" y="88846"/>
          <a:ext cx="1609767" cy="9658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main_v2A</a:t>
          </a:r>
        </a:p>
      </dsp:txBody>
      <dsp:txXfrm>
        <a:off x="28289" y="117135"/>
        <a:ext cx="1553189" cy="909282"/>
      </dsp:txXfrm>
    </dsp:sp>
    <dsp:sp modelId="{CB6D90B0-CE91-4605-9F50-BF0188C607E3}">
      <dsp:nvSpPr>
        <dsp:cNvPr id="0" name=""/>
        <dsp:cNvSpPr/>
      </dsp:nvSpPr>
      <dsp:spPr>
        <a:xfrm rot="5400000">
          <a:off x="634248" y="1167390"/>
          <a:ext cx="341270" cy="399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685117" y="1196366"/>
        <a:ext cx="239534" cy="238889"/>
      </dsp:txXfrm>
    </dsp:sp>
    <dsp:sp modelId="{FB2E35DC-A42A-44BB-ABA5-254E3C0809AA}">
      <dsp:nvSpPr>
        <dsp:cNvPr id="0" name=""/>
        <dsp:cNvSpPr/>
      </dsp:nvSpPr>
      <dsp:spPr>
        <a:xfrm>
          <a:off x="0" y="1698613"/>
          <a:ext cx="1609767" cy="9658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main_v2B</a:t>
          </a:r>
        </a:p>
      </dsp:txBody>
      <dsp:txXfrm>
        <a:off x="28289" y="1726902"/>
        <a:ext cx="1553189" cy="909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ans7870/6/6.005/s16/classes/05-version-control/index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bear.com/learn/code-review/best-practices-for-peer-code-review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bear.com/learn/code-review/best-practices-for-peer-code-review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rhymu8354/git-renaming-the-master-branch-137b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m/article/github-to-replace-master-with-alternative-term-to-avoid-slavery-references/#:~:text=ZDNet%20Academy-,GitHub%20to%20replace%20%22master%22%20with%20alternative%20term%20to%20avoid%20slavery,its%20CEO%20said%20on%20Friday.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https://ocw.mit.edu/ans7870/6/6.005/s16/classes/05-version-control/index.html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https://www.endpoint.com/blog/2014/05/02/git-workflows-that-work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https://guides.github.com/introduction/flow/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https://guides.github.com/introduction/flow/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https://guides.github.com/introduction/flow/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https://guides.github.com/introduction/flow/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https://smartbear.com/learn/code-review/best-practices-for-peer-code-review/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https://smartbear.com/learn/code-review/best-practices-for-peer-code-review/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https://guides.github.com/introduction/flow/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https://guides.github.com/introduction/flow/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https://dev.to/rhymu8354/git-renaming-the-master-branch-137b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0" i="0">
                <a:latin typeface="Roboto"/>
                <a:ea typeface="Roboto"/>
                <a:cs typeface="Roboto"/>
                <a:sym typeface="Roboto"/>
              </a:rPr>
              <a:t>Image Source: https://medium.com/faun/centralized-vs-distributed-version-control-systems-a135091299f0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https://www.zdnet.com/article/github-to-replace-master-with-alternative-term-to-avoid-slavery-references/#:~:text=ZDNet%20Academy-,GitHub%20to%20replace%20%22master%22%20with%20alternative%20term%20to%20avoid%20slavery,its%20CEO%20said%20on%20Friday.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74434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06520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14972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7005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85714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53780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70857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74461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689176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948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81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742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49409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1470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15367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72349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074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07212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487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9707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313259" y="649480"/>
            <a:ext cx="6507166" cy="2732867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5000"/>
              <a:t>Version Control Systems</a:t>
            </a: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1313259" y="4156788"/>
            <a:ext cx="6507166" cy="47119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sz="1500">
                <a:solidFill>
                  <a:srgbClr val="E6E6E6"/>
                </a:solidFill>
              </a:rPr>
              <a:t>Git and GitHub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Git flow - Inspect changes</a:t>
            </a: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"/>
              <a:buAutoNum type="arabicPeriod"/>
            </a:pPr>
            <a:r>
              <a:rPr lang="en" dirty="0"/>
              <a:t>Commits look like a </a:t>
            </a:r>
            <a:r>
              <a:rPr lang="en" b="1" dirty="0"/>
              <a:t>diff</a:t>
            </a:r>
            <a:r>
              <a:rPr lang="en" dirty="0"/>
              <a:t> to only show you what has </a:t>
            </a:r>
            <a:r>
              <a:rPr lang="en" i="1" dirty="0"/>
              <a:t>changed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You can see 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The whole tree: </a:t>
            </a:r>
            <a:br>
              <a:rPr lang="en" dirty="0"/>
            </a:br>
            <a:r>
              <a:rPr lang="en" b="1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show &lt;hash&gt;:</a:t>
            </a:r>
            <a:endParaRPr b="1" dirty="0"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Just a file at a commit: </a:t>
            </a:r>
            <a:br>
              <a:rPr lang="en" dirty="0"/>
            </a:br>
            <a:r>
              <a:rPr lang="en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show &lt;hash&gt;:&lt;filename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&gt;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4617875" y="1299000"/>
            <a:ext cx="3656700" cy="30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commit &lt;hash&gt;</a:t>
            </a: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(</a:t>
            </a:r>
            <a:r>
              <a:rPr lang="en" sz="900" b="1" i="0" u="none" strike="noStrike" cap="none" dirty="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HEAD -&gt;</a:t>
            </a: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Author: Jeffrey-laptop &lt;jmcda001@ucr.edu&gt;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Date:   Fri Jul 17 11:52:47 2020 -0700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Initialize main file in repo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 --git a/main.cpp b/main.cpp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file mode 100644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0000000..a7470b8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 /dev/null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+++ b/main.cpp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@@ -0,0 +1,8 @@</a:t>
            </a:r>
            <a:endParaRPr sz="900" b="0" i="0" u="none" strike="noStrike" cap="none" dirty="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+#include &lt;iostream&gt;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+using namespace std;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+int main() {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    cout &lt;&lt; "Hello GitHub world!" &lt;&lt; endl;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    return 0;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+}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Git flow - end session</a:t>
            </a:r>
            <a:endParaRPr/>
          </a:p>
        </p:txBody>
      </p:sp>
      <p:sp>
        <p:nvSpPr>
          <p:cNvPr id="235" name="Google Shape;235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"/>
              <a:buAutoNum type="arabicPeriod"/>
            </a:pPr>
            <a:r>
              <a:rPr lang="en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</a:t>
            </a:r>
            <a:r>
              <a:rPr lang="en" dirty="0">
                <a:solidFill>
                  <a:srgbClr val="00B0F0"/>
                </a:solidFill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push</a:t>
            </a:r>
            <a:r>
              <a:rPr lang="en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endParaRPr dirty="0"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b="1" dirty="0"/>
              <a:t>Push</a:t>
            </a:r>
            <a:r>
              <a:rPr lang="en" dirty="0"/>
              <a:t> changes from </a:t>
            </a:r>
            <a:r>
              <a:rPr lang="en" b="1" dirty="0"/>
              <a:t>local repo</a:t>
            </a:r>
            <a:r>
              <a:rPr lang="en" dirty="0"/>
              <a:t> to </a:t>
            </a:r>
            <a:r>
              <a:rPr lang="en" b="1" dirty="0"/>
              <a:t>remote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6825450" y="1419150"/>
            <a:ext cx="2177604" cy="19897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(GitHub)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7017650" y="3685175"/>
            <a:ext cx="76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push</a:t>
            </a:r>
            <a:endParaRPr sz="1400" b="0" i="0" u="none" strike="noStrike" cap="none" dirty="0">
              <a:solidFill>
                <a:srgbClr val="00B0F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38" name="Google Shape;238;p11"/>
          <p:cNvGrpSpPr/>
          <p:nvPr/>
        </p:nvGrpSpPr>
        <p:grpSpPr>
          <a:xfrm>
            <a:off x="3897050" y="2860550"/>
            <a:ext cx="2305175" cy="1569850"/>
            <a:chOff x="3897050" y="1869950"/>
            <a:chExt cx="2305175" cy="1569850"/>
          </a:xfrm>
        </p:grpSpPr>
        <p:grpSp>
          <p:nvGrpSpPr>
            <p:cNvPr id="239" name="Google Shape;239;p11"/>
            <p:cNvGrpSpPr/>
            <p:nvPr/>
          </p:nvGrpSpPr>
          <p:grpSpPr>
            <a:xfrm>
              <a:off x="3897050" y="1869950"/>
              <a:ext cx="2305175" cy="1569850"/>
              <a:chOff x="3897050" y="1336550"/>
              <a:chExt cx="2305175" cy="1569850"/>
            </a:xfrm>
          </p:grpSpPr>
          <p:sp>
            <p:nvSpPr>
              <p:cNvPr id="240" name="Google Shape;240;p11"/>
              <p:cNvSpPr/>
              <p:nvPr/>
            </p:nvSpPr>
            <p:spPr>
              <a:xfrm>
                <a:off x="3897050" y="1591850"/>
                <a:ext cx="2305175" cy="1314550"/>
              </a:xfrm>
              <a:prstGeom prst="flowChartProcess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3897050" y="1336550"/>
                <a:ext cx="765900" cy="255300"/>
              </a:xfrm>
              <a:prstGeom prst="flowChartProcess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Local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11"/>
            <p:cNvGrpSpPr/>
            <p:nvPr/>
          </p:nvGrpSpPr>
          <p:grpSpPr>
            <a:xfrm>
              <a:off x="5209675" y="2634450"/>
              <a:ext cx="897300" cy="735900"/>
              <a:chOff x="7482550" y="2320175"/>
              <a:chExt cx="897300" cy="735900"/>
            </a:xfrm>
          </p:grpSpPr>
          <p:sp>
            <p:nvSpPr>
              <p:cNvPr id="243" name="Google Shape;243;p11"/>
              <p:cNvSpPr/>
              <p:nvPr/>
            </p:nvSpPr>
            <p:spPr>
              <a:xfrm>
                <a:off x="7482550" y="2320175"/>
                <a:ext cx="897300" cy="735900"/>
              </a:xfrm>
              <a:prstGeom prst="can">
                <a:avLst>
                  <a:gd name="adj" fmla="val 25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7546300" y="2522950"/>
                <a:ext cx="112500" cy="112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8014075" y="2631875"/>
                <a:ext cx="112500" cy="112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7791025" y="2850275"/>
                <a:ext cx="112500" cy="112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" name="Google Shape;247;p11"/>
              <p:cNvCxnSpPr>
                <a:stCxn id="244" idx="6"/>
                <a:endCxn id="245" idx="2"/>
              </p:cNvCxnSpPr>
              <p:nvPr/>
            </p:nvCxnSpPr>
            <p:spPr>
              <a:xfrm>
                <a:off x="7658800" y="2579200"/>
                <a:ext cx="3552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48" name="Google Shape;248;p11"/>
              <p:cNvCxnSpPr>
                <a:stCxn id="245" idx="3"/>
                <a:endCxn id="246" idx="6"/>
              </p:cNvCxnSpPr>
              <p:nvPr/>
            </p:nvCxnSpPr>
            <p:spPr>
              <a:xfrm flipH="1">
                <a:off x="7903650" y="2727900"/>
                <a:ext cx="126900" cy="1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249" name="Google Shape;249;p11"/>
            <p:cNvSpPr/>
            <p:nvPr/>
          </p:nvSpPr>
          <p:spPr>
            <a:xfrm>
              <a:off x="4002175" y="2237600"/>
              <a:ext cx="760800" cy="7734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Headers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(.hpp)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4230775" y="2466200"/>
              <a:ext cx="760800" cy="7734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(.cpp)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1"/>
            <p:cNvSpPr txBox="1"/>
            <p:nvPr/>
          </p:nvSpPr>
          <p:spPr>
            <a:xfrm>
              <a:off x="5459275" y="2558500"/>
              <a:ext cx="398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.git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2" name="Google Shape;252;p11"/>
          <p:cNvCxnSpPr>
            <a:stCxn id="253" idx="3"/>
            <a:endCxn id="243" idx="4"/>
          </p:cNvCxnSpPr>
          <p:nvPr/>
        </p:nvCxnSpPr>
        <p:spPr>
          <a:xfrm rot="5400000">
            <a:off x="6550600" y="2612375"/>
            <a:ext cx="936900" cy="1824300"/>
          </a:xfrm>
          <a:prstGeom prst="curvedConnector2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pSp>
        <p:nvGrpSpPr>
          <p:cNvPr id="254" name="Google Shape;254;p11"/>
          <p:cNvGrpSpPr/>
          <p:nvPr/>
        </p:nvGrpSpPr>
        <p:grpSpPr>
          <a:xfrm>
            <a:off x="7482550" y="2320175"/>
            <a:ext cx="897300" cy="735900"/>
            <a:chOff x="7482550" y="2320175"/>
            <a:chExt cx="897300" cy="735900"/>
          </a:xfrm>
        </p:grpSpPr>
        <p:sp>
          <p:nvSpPr>
            <p:cNvPr id="253" name="Google Shape;253;p11"/>
            <p:cNvSpPr/>
            <p:nvPr/>
          </p:nvSpPr>
          <p:spPr>
            <a:xfrm>
              <a:off x="7482550" y="2320175"/>
              <a:ext cx="897300" cy="7359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7546300" y="2522950"/>
              <a:ext cx="112500" cy="11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8014075" y="2631875"/>
              <a:ext cx="112500" cy="11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7791025" y="2850275"/>
              <a:ext cx="112500" cy="11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8" name="Google Shape;258;p11"/>
            <p:cNvCxnSpPr>
              <a:stCxn id="255" idx="6"/>
              <a:endCxn id="256" idx="2"/>
            </p:cNvCxnSpPr>
            <p:nvPr/>
          </p:nvCxnSpPr>
          <p:spPr>
            <a:xfrm>
              <a:off x="7658800" y="2579200"/>
              <a:ext cx="355200" cy="1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9" name="Google Shape;259;p11"/>
            <p:cNvCxnSpPr>
              <a:stCxn id="256" idx="3"/>
              <a:endCxn id="257" idx="6"/>
            </p:cNvCxnSpPr>
            <p:nvPr/>
          </p:nvCxnSpPr>
          <p:spPr>
            <a:xfrm flipH="1">
              <a:off x="7903650" y="2727900"/>
              <a:ext cx="126900" cy="1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Examples of Git Workflows</a:t>
            </a:r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66" name="Google Shape;26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432" y="1152475"/>
            <a:ext cx="24098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3072" y="1219242"/>
            <a:ext cx="2974588" cy="270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41475" y="1152475"/>
            <a:ext cx="27908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GitHub Flow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Feature branching - branch</a:t>
            </a:r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body" idx="1"/>
          </p:nvPr>
        </p:nvSpPr>
        <p:spPr>
          <a:xfrm>
            <a:off x="311700" y="3996175"/>
            <a:ext cx="85206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lang="en"/>
              <a:t> is </a:t>
            </a:r>
            <a:r>
              <a:rPr lang="en" i="1"/>
              <a:t>always </a:t>
            </a:r>
            <a:r>
              <a:rPr lang="en"/>
              <a:t>deployable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features branch off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main </a:t>
            </a:r>
            <a:r>
              <a:rPr lang="en"/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$git checkout -b &lt;branch-name&gt;</a:t>
            </a:r>
            <a:r>
              <a:rPr lang="en"/>
              <a:t>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Naming: &lt;GitHub-handle&gt;/&lt;</a:t>
            </a:r>
            <a:r>
              <a:rPr lang="en" i="1"/>
              <a:t>short-</a:t>
            </a:r>
            <a:r>
              <a:rPr lang="en"/>
              <a:t>feature-description&gt;</a:t>
            </a:r>
            <a:endParaRPr/>
          </a:p>
        </p:txBody>
      </p:sp>
      <p:pic>
        <p:nvPicPr>
          <p:cNvPr id="280" name="Google Shape;28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" y="1047750"/>
            <a:ext cx="89154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Feature branching - Committing</a:t>
            </a:r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body" idx="1"/>
          </p:nvPr>
        </p:nvSpPr>
        <p:spPr>
          <a:xfrm>
            <a:off x="311700" y="3996175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the feature making commits 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$git commit</a:t>
            </a:r>
            <a:r>
              <a:rPr lang="en"/>
              <a:t>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clear and concise commit messages</a:t>
            </a:r>
            <a:endParaRPr/>
          </a:p>
        </p:txBody>
      </p:sp>
      <p:pic>
        <p:nvPicPr>
          <p:cNvPr id="287" name="Google Shape;28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399" y="1017725"/>
            <a:ext cx="8783171" cy="28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Feature branching - Pull request (PR)</a:t>
            </a:r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body" idx="1"/>
          </p:nvPr>
        </p:nvSpPr>
        <p:spPr>
          <a:xfrm>
            <a:off x="311700" y="3996175"/>
            <a:ext cx="85206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Requests (PRs) initiate a discussion about your commits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changes are correct and everyone understands them</a:t>
            </a:r>
            <a:endParaRPr/>
          </a:p>
        </p:txBody>
      </p:sp>
      <p:pic>
        <p:nvPicPr>
          <p:cNvPr id="294" name="Google Shape;2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676" y="1017725"/>
            <a:ext cx="8850405" cy="28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Feature branching - Discussion (Team)</a:t>
            </a:r>
            <a:endParaRPr/>
          </a:p>
        </p:txBody>
      </p:sp>
      <p:sp>
        <p:nvSpPr>
          <p:cNvPr id="300" name="Google Shape;300;p17"/>
          <p:cNvSpPr txBox="1">
            <a:spLocks noGrp="1"/>
          </p:cNvSpPr>
          <p:nvPr>
            <p:ph type="body" idx="1"/>
          </p:nvPr>
        </p:nvSpPr>
        <p:spPr>
          <a:xfrm>
            <a:off x="311700" y="3996175"/>
            <a:ext cx="85206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on the team review your code, provide questions/comments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may be introduced for new features or bug-fixes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Contribute to the discussion and fixed/close new issues (“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Closes #&lt;x&gt;</a:t>
            </a:r>
            <a:r>
              <a:rPr lang="en"/>
              <a:t>”)</a:t>
            </a:r>
            <a:endParaRPr/>
          </a:p>
        </p:txBody>
      </p:sp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17725"/>
            <a:ext cx="8850406" cy="28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Code Reviews</a:t>
            </a:r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fewer than 400 lines of code at a time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your time. Inspection rates should be under 500 LoC/hour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review for more than 60 minutes at a time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goals and capture metrics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Authors should annotate source code before the review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checklists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 a process for fixing defects found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Foster a positive code review culture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Embrace the subconscious implications of peer review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lightweight code reviews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Stay positive</a:t>
            </a:r>
            <a:endParaRPr dirty="0"/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a positive note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 the code not the coder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line item suggestions (make comments </a:t>
            </a:r>
            <a:r>
              <a:rPr lang="en" b="1"/>
              <a:t>on</a:t>
            </a:r>
            <a:r>
              <a:rPr lang="en"/>
              <a:t> specific lines)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assume you know better. Rather than saying something is wrong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for clarification,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for more context, or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suggest an alternative method and ask the coder what their thoughts are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637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Version Control Systems (VCS) are an essential part of the software development process.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Every project should have a VCS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Basics of VCS: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Develop </a:t>
            </a:r>
            <a:r>
              <a:rPr lang="en" sz="1500" dirty="0">
                <a:latin typeface="Abadi" panose="020B0604020104020204" pitchFamily="34" charset="0"/>
                <a:ea typeface="Courier"/>
                <a:cs typeface="Courier"/>
                <a:sym typeface="Courier"/>
              </a:rPr>
              <a:t>main.cpp</a:t>
            </a:r>
            <a:endParaRPr sz="1500" dirty="0">
              <a:latin typeface="Abadi" panose="020B0604020104020204" pitchFamily="34" charset="0"/>
              <a:ea typeface="Courier"/>
              <a:cs typeface="Courier"/>
              <a:sym typeface="Courier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Finish major aspect of lab...save </a:t>
            </a:r>
            <a:r>
              <a:rPr lang="en" sz="1500" dirty="0">
                <a:latin typeface="Courier" pitchFamily="2" charset="0"/>
                <a:ea typeface="Courier"/>
                <a:cs typeface="Courier"/>
                <a:sym typeface="Courier"/>
              </a:rPr>
              <a:t>main.cpp</a:t>
            </a:r>
            <a:r>
              <a:rPr lang="en" sz="1500" dirty="0">
                <a:latin typeface="Courier" pitchFamily="2" charset="0"/>
              </a:rPr>
              <a:t> </a:t>
            </a:r>
            <a:r>
              <a:rPr lang="en" sz="1500" dirty="0"/>
              <a:t>as </a:t>
            </a:r>
            <a:r>
              <a:rPr lang="en" sz="1500" dirty="0">
                <a:latin typeface="Courier" pitchFamily="2" charset="0"/>
                <a:ea typeface="Courier"/>
                <a:cs typeface="Courier"/>
                <a:sym typeface="Courier"/>
              </a:rPr>
              <a:t>main_milestone1.cpp</a:t>
            </a:r>
            <a:endParaRPr sz="1500" dirty="0"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Continue developing on </a:t>
            </a:r>
            <a:r>
              <a:rPr lang="en" sz="1500" dirty="0">
                <a:latin typeface="Courier" pitchFamily="2" charset="0"/>
                <a:ea typeface="Courier"/>
                <a:cs typeface="Courier"/>
                <a:sym typeface="Courier"/>
              </a:rPr>
              <a:t>main.cpp</a:t>
            </a:r>
            <a:endParaRPr sz="1500" dirty="0">
              <a:latin typeface="Courier" pitchFamily="2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Finish major aspect of lab...save </a:t>
            </a:r>
            <a:r>
              <a:rPr lang="en" sz="1500" dirty="0">
                <a:latin typeface="Courier" pitchFamily="2" charset="0"/>
                <a:ea typeface="Courier"/>
                <a:cs typeface="Courier"/>
                <a:sym typeface="Courier"/>
              </a:rPr>
              <a:t>main.cpp</a:t>
            </a:r>
            <a:r>
              <a:rPr lang="en" sz="1500" dirty="0">
                <a:latin typeface="Courier" pitchFamily="2" charset="0"/>
              </a:rPr>
              <a:t> </a:t>
            </a:r>
            <a:r>
              <a:rPr lang="en" sz="1500" dirty="0"/>
              <a:t>as </a:t>
            </a:r>
            <a:r>
              <a:rPr lang="en" sz="1500" dirty="0">
                <a:latin typeface="Courier" pitchFamily="2" charset="0"/>
                <a:ea typeface="Courier"/>
                <a:cs typeface="Courier"/>
                <a:sym typeface="Courier"/>
              </a:rPr>
              <a:t>main_milestone2.cpp</a:t>
            </a:r>
            <a:endParaRPr sz="1500" dirty="0"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Continue developing on </a:t>
            </a:r>
            <a:r>
              <a:rPr lang="en" sz="1500" dirty="0">
                <a:latin typeface="Abadi" panose="020B0604020104020204" pitchFamily="34" charset="0"/>
                <a:ea typeface="Courier"/>
                <a:cs typeface="Courier"/>
                <a:sym typeface="Courier"/>
              </a:rPr>
              <a:t>main.cpp</a:t>
            </a:r>
            <a:endParaRPr sz="1500" dirty="0">
              <a:latin typeface="Abadi" panose="020B0604020104020204" pitchFamily="34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Something breaks...submit </a:t>
            </a:r>
            <a:r>
              <a:rPr lang="en" sz="1500" dirty="0">
                <a:latin typeface="Courier" pitchFamily="2" charset="0"/>
                <a:ea typeface="Courier"/>
                <a:cs typeface="Courier"/>
                <a:sym typeface="Courier"/>
              </a:rPr>
              <a:t>main_milestone2.cpp 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500" b="1" dirty="0"/>
              <a:t>Revert</a:t>
            </a:r>
            <a:r>
              <a:rPr lang="en" sz="1500" dirty="0">
                <a:latin typeface="Courier"/>
                <a:ea typeface="Courier"/>
                <a:cs typeface="Courier"/>
                <a:sym typeface="Courier"/>
              </a:rPr>
              <a:t>)</a:t>
            </a:r>
            <a:endParaRPr sz="1500" dirty="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do we scale this process?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F4FE170-F43A-41CA-8130-9A3C67C5C2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570530"/>
              </p:ext>
            </p:extLst>
          </p:nvPr>
        </p:nvGraphicFramePr>
        <p:xfrm>
          <a:off x="6805648" y="460526"/>
          <a:ext cx="2268653" cy="4238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Feature branching - Deploy</a:t>
            </a:r>
            <a:endParaRPr/>
          </a:p>
        </p:txBody>
      </p:sp>
      <p:sp>
        <p:nvSpPr>
          <p:cNvPr id="319" name="Google Shape;319;p20"/>
          <p:cNvSpPr txBox="1">
            <a:spLocks noGrp="1"/>
          </p:cNvSpPr>
          <p:nvPr>
            <p:ph type="body" idx="1"/>
          </p:nvPr>
        </p:nvSpPr>
        <p:spPr>
          <a:xfrm>
            <a:off x="311700" y="3996175"/>
            <a:ext cx="85206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your PR passes the code review and testing* deploy and verify in production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073" y="937006"/>
            <a:ext cx="8863853" cy="3139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Feature branching - Merge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311700" y="3996175"/>
            <a:ext cx="85206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everything verified, merge into main</a:t>
            </a: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520" y="1017725"/>
            <a:ext cx="8836959" cy="297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Tagging</a:t>
            </a:r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Tags indicate that a commit is special. Typically indicating a </a:t>
            </a:r>
            <a:r>
              <a:rPr lang="en" b="1" i="1" dirty="0"/>
              <a:t>stable</a:t>
            </a:r>
            <a:r>
              <a:rPr lang="en" i="1" dirty="0"/>
              <a:t> </a:t>
            </a:r>
            <a:r>
              <a:rPr lang="en" b="1" i="1" dirty="0"/>
              <a:t>version</a:t>
            </a:r>
            <a:endParaRPr b="1" i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tag -a &lt;tag-name&gt; [&lt;hash&gt;] -m “&lt;description&gt;”</a:t>
            </a:r>
            <a:br>
              <a:rPr lang="en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</a:br>
            <a:r>
              <a:rPr lang="en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push origin &lt;tag-name&gt;</a:t>
            </a:r>
            <a:endParaRPr dirty="0"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-a</a:t>
            </a:r>
            <a:r>
              <a:rPr lang="en" dirty="0"/>
              <a:t>: Add the name of the tag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-m</a:t>
            </a:r>
            <a:r>
              <a:rPr lang="en" dirty="0"/>
              <a:t>: Same as commit, inline create the message (discouraged)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[&lt;hash&gt;]</a:t>
            </a:r>
            <a:r>
              <a:rPr lang="en" dirty="0"/>
              <a:t>: Optionally tag a commit other than the current commit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git tag</a:t>
            </a:r>
            <a:r>
              <a:rPr lang="en" dirty="0"/>
              <a:t> will only tag locally so don’t forget to 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push</a:t>
            </a:r>
            <a:r>
              <a:rPr lang="en" dirty="0"/>
              <a:t>!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Versioning</a:t>
            </a:r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There are many different schemes for versioning, but they are all somewhat similar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4.2.1</a:t>
            </a:r>
            <a:br>
              <a:rPr lang="en" sz="2300"/>
            </a:br>
            <a:r>
              <a:rPr lang="en" sz="1100" b="1"/>
              <a:t>Major</a:t>
            </a:r>
            <a:r>
              <a:rPr lang="en" sz="1100" b="1" i="1"/>
              <a:t>.</a:t>
            </a:r>
            <a:r>
              <a:rPr lang="en" sz="1100" i="1"/>
              <a:t>Minor.</a:t>
            </a:r>
            <a:r>
              <a:rPr lang="en" sz="1100"/>
              <a:t>patch</a:t>
            </a:r>
            <a:endParaRPr sz="110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Major</a:t>
            </a:r>
            <a:r>
              <a:rPr lang="en"/>
              <a:t> - Breaking changes (high risk)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Minor</a:t>
            </a:r>
            <a:r>
              <a:rPr lang="en"/>
              <a:t> - Non-breaking features (medium risk)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patch - Non-breaking changes (lowest risk)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Versioning</a:t>
            </a:r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0.x in open source communities indicates work-in-progress, </a:t>
            </a:r>
            <a:br>
              <a:rPr lang="en"/>
            </a:br>
            <a:r>
              <a:rPr lang="en"/>
              <a:t>1.0 indicates that the software is “complete”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MAME emulator never intend to release a 1.0 since there will always be more games it will never be “complete”. Version 0.99 followed by 0.100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SUSE Linux started with version 4.2 in reference to “The Hitchhiker’s Guide to the Galaxy”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Slackware Linux was versioned 13.37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distributions skip versions for a variety of marketing reasons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Reverting</a:t>
            </a:r>
            <a:endParaRPr/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1"/>
          </p:nvPr>
        </p:nvSpPr>
        <p:spPr>
          <a:xfrm>
            <a:off x="311700" y="1707450"/>
            <a:ext cx="8520600" cy="28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An “undo” type operation. Inverts changes and makes new commit with inverse content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revert &lt;ref&gt;</a:t>
            </a:r>
            <a:endParaRPr dirty="0"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revert HEAD</a:t>
            </a:r>
            <a:r>
              <a:rPr lang="en" dirty="0">
                <a:highlight>
                  <a:srgbClr val="000000"/>
                </a:highlight>
              </a:rPr>
              <a:t> </a:t>
            </a:r>
            <a:r>
              <a:rPr lang="en" dirty="0"/>
              <a:t>(common usage)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--no-commit</a:t>
            </a:r>
            <a:r>
              <a:rPr lang="en" dirty="0"/>
              <a:t>: This option adds inverse changes to Staging Index and Working Directory but </a:t>
            </a:r>
            <a:r>
              <a:rPr lang="en" i="1" dirty="0"/>
              <a:t>does not</a:t>
            </a:r>
            <a:r>
              <a:rPr lang="en" dirty="0"/>
              <a:t> commit</a:t>
            </a:r>
            <a:endParaRPr dirty="0"/>
          </a:p>
        </p:txBody>
      </p:sp>
      <p:sp>
        <p:nvSpPr>
          <p:cNvPr id="352" name="Google Shape;352;p25"/>
          <p:cNvSpPr/>
          <p:nvPr/>
        </p:nvSpPr>
        <p:spPr>
          <a:xfrm>
            <a:off x="1099050" y="1139350"/>
            <a:ext cx="397200" cy="39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2030313" y="1139350"/>
            <a:ext cx="397200" cy="39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2961600" y="1139338"/>
            <a:ext cx="397200" cy="3972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3892875" y="1139350"/>
            <a:ext cx="397200" cy="3972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3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25"/>
          <p:cNvCxnSpPr>
            <a:stCxn id="352" idx="6"/>
            <a:endCxn id="353" idx="2"/>
          </p:cNvCxnSpPr>
          <p:nvPr/>
        </p:nvCxnSpPr>
        <p:spPr>
          <a:xfrm>
            <a:off x="1496250" y="1337950"/>
            <a:ext cx="53400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7" name="Google Shape;357;p25"/>
          <p:cNvCxnSpPr>
            <a:stCxn id="353" idx="6"/>
            <a:endCxn id="354" idx="2"/>
          </p:cNvCxnSpPr>
          <p:nvPr/>
        </p:nvCxnSpPr>
        <p:spPr>
          <a:xfrm>
            <a:off x="2427513" y="1337950"/>
            <a:ext cx="53400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8" name="Google Shape;358;p25"/>
          <p:cNvCxnSpPr>
            <a:stCxn id="354" idx="6"/>
            <a:endCxn id="355" idx="1"/>
          </p:cNvCxnSpPr>
          <p:nvPr/>
        </p:nvCxnSpPr>
        <p:spPr>
          <a:xfrm>
            <a:off x="3358800" y="1337938"/>
            <a:ext cx="53400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9" name="Google Shape;359;p25"/>
          <p:cNvCxnSpPr>
            <a:stCxn id="355" idx="0"/>
            <a:endCxn id="354" idx="0"/>
          </p:cNvCxnSpPr>
          <p:nvPr/>
        </p:nvCxnSpPr>
        <p:spPr>
          <a:xfrm rot="5400000">
            <a:off x="3625575" y="674050"/>
            <a:ext cx="600" cy="931200"/>
          </a:xfrm>
          <a:prstGeom prst="curvedConnector3">
            <a:avLst>
              <a:gd name="adj1" fmla="val -39689583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Changing the default branch</a:t>
            </a:r>
            <a:endParaRPr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Rename your local branch</a:t>
            </a:r>
            <a:br>
              <a:rPr lang="en" dirty="0"/>
            </a:br>
            <a:r>
              <a:rPr lang="en" b="1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branch -m master main</a:t>
            </a:r>
            <a:endParaRPr b="1" dirty="0"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Push renamed branch upstream and set remote tracking branch.</a:t>
            </a:r>
            <a:br>
              <a:rPr lang="en" dirty="0"/>
            </a:br>
            <a:r>
              <a:rPr lang="en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push -u origin main</a:t>
            </a:r>
            <a:endParaRPr dirty="0"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Log into the upstream repository host (GitHub) and change the “default branch”</a:t>
            </a:r>
            <a:br>
              <a:rPr lang="en" dirty="0"/>
            </a:br>
            <a:r>
              <a:rPr lang="en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Settings-&gt;Branches-&gt;Default branch</a:t>
            </a:r>
            <a:endParaRPr dirty="0"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Delete the old branch upstream.</a:t>
            </a:r>
            <a:br>
              <a:rPr lang="en" dirty="0"/>
            </a:br>
            <a:r>
              <a:rPr lang="en" b="1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push origin --delete master</a:t>
            </a:r>
            <a:endParaRPr b="1" dirty="0"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Update the upstream 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remote</a:t>
            </a:r>
            <a:r>
              <a:rPr lang="en" dirty="0"/>
              <a:t>’s 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HEAD</a:t>
            </a:r>
            <a:r>
              <a:rPr lang="en" dirty="0"/>
              <a:t>.</a:t>
            </a:r>
            <a:br>
              <a:rPr lang="en" dirty="0"/>
            </a:br>
            <a:r>
              <a:rPr lang="en" b="1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remote set-head origin -a</a:t>
            </a:r>
            <a:endParaRPr b="1" dirty="0"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Everyone else</a:t>
            </a:r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Fetch the latest branches from the 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remote</a:t>
            </a:r>
            <a:br>
              <a:rPr lang="en" dirty="0"/>
            </a:br>
            <a:r>
              <a:rPr lang="en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fetch --all</a:t>
            </a:r>
            <a:endParaRPr dirty="0"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Update the upstream 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remote</a:t>
            </a:r>
            <a:r>
              <a:rPr lang="en" dirty="0"/>
              <a:t>’s 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HEAD</a:t>
            </a:r>
            <a:br>
              <a:rPr lang="en" dirty="0"/>
            </a:br>
            <a:r>
              <a:rPr lang="en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remote set-head origin -a</a:t>
            </a:r>
            <a:endParaRPr dirty="0"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Switch your local branch to track the new remote branch</a:t>
            </a:r>
            <a:br>
              <a:rPr lang="en" dirty="0"/>
            </a:br>
            <a:r>
              <a:rPr lang="en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branch --set-upstream-to origin/main</a:t>
            </a:r>
            <a:endParaRPr dirty="0"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Rename your branch locally</a:t>
            </a:r>
            <a:br>
              <a:rPr lang="en" dirty="0"/>
            </a:br>
            <a:r>
              <a:rPr lang="en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branch -m master main</a:t>
            </a:r>
            <a:endParaRPr dirty="0"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Learn more:</a:t>
            </a:r>
            <a:endParaRPr/>
          </a:p>
        </p:txBody>
      </p:sp>
      <p:sp>
        <p:nvSpPr>
          <p:cNvPr id="377" name="Google Shape;377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Practice: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https://learngitbranching.js.org/</a:t>
            </a:r>
            <a:endParaRPr sz="16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Git Cheat Sheet: </a:t>
            </a:r>
            <a:r>
              <a:rPr lang="en" sz="1600" u="sng" dirty="0">
                <a:solidFill>
                  <a:schemeClr val="hlink"/>
                </a:solidFill>
              </a:rPr>
              <a:t>https://education.github.com/git-cheat-sheet-education.pdf</a:t>
            </a:r>
            <a:endParaRPr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383" name="Google Shape;383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Repository</a:t>
            </a:r>
            <a:r>
              <a:rPr lang="en"/>
              <a:t> - A local or remote store of the versions of a project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Working copy</a:t>
            </a:r>
            <a:r>
              <a:rPr lang="en"/>
              <a:t> - A local, editable copy of a project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File</a:t>
            </a:r>
            <a:r>
              <a:rPr lang="en"/>
              <a:t> - A single file in a project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Version (revision)</a:t>
            </a:r>
            <a:r>
              <a:rPr lang="en"/>
              <a:t> - A record of the contents of a project at a give time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Change (diff)</a:t>
            </a:r>
            <a:r>
              <a:rPr lang="en"/>
              <a:t> - The difference between two versions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Head</a:t>
            </a:r>
            <a:r>
              <a:rPr lang="en"/>
              <a:t> - The current version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Branch </a:t>
            </a:r>
            <a:r>
              <a:rPr lang="en"/>
              <a:t>- A version of the repository that diverges from the main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Checkout</a:t>
            </a:r>
            <a:r>
              <a:rPr lang="en"/>
              <a:t> - Switch between branches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Clone</a:t>
            </a:r>
            <a:r>
              <a:rPr lang="en"/>
              <a:t> - Copy of (or action of copying) a repository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Index</a:t>
            </a:r>
            <a:r>
              <a:rPr lang="en"/>
              <a:t> - The working, or staging, area of Git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Main (</a:t>
            </a:r>
            <a:r>
              <a:rPr lang="en" b="1" i="1"/>
              <a:t>master</a:t>
            </a:r>
            <a:r>
              <a:rPr lang="en" b="1"/>
              <a:t>) </a:t>
            </a:r>
            <a:r>
              <a:rPr lang="en"/>
              <a:t>- Primary branch of the repository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Multiple developers</a:t>
            </a:r>
            <a:endParaRPr dirty="0"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9145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people on a team developing different functions in the </a:t>
            </a:r>
            <a:r>
              <a:rPr lang="en" i="1" dirty="0"/>
              <a:t>same</a:t>
            </a:r>
            <a:r>
              <a:rPr lang="en" dirty="0"/>
              <a:t> file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Person 1 has developed version 1A and 1B and is still working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Person 2 has developed version 2A and would like to combine their work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How can they </a:t>
            </a:r>
            <a:r>
              <a:rPr lang="en" b="1" dirty="0"/>
              <a:t>merge</a:t>
            </a:r>
            <a:r>
              <a:rPr lang="en" dirty="0"/>
              <a:t> their work?</a:t>
            </a:r>
            <a:endParaRPr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391BE88-D486-47B6-8B72-3CFECBA04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491740"/>
              </p:ext>
            </p:extLst>
          </p:nvPr>
        </p:nvGraphicFramePr>
        <p:xfrm>
          <a:off x="5103159" y="420707"/>
          <a:ext cx="2268653" cy="4238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ABA4170-4729-4D73-880C-ECDCCDC5A7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308078"/>
              </p:ext>
            </p:extLst>
          </p:nvPr>
        </p:nvGraphicFramePr>
        <p:xfrm>
          <a:off x="7222533" y="352950"/>
          <a:ext cx="1609767" cy="2753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B15DA02E-15BB-4405-9DCE-B6A3AE239D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0216" y="355551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389" name="Google Shape;389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Merge </a:t>
            </a:r>
            <a:r>
              <a:rPr lang="en" dirty="0"/>
              <a:t>- Taking changes from one branch and adding them into another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Origin</a:t>
            </a:r>
            <a:r>
              <a:rPr lang="en" dirty="0"/>
              <a:t> - Conventional name for primary version of a repository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Pull Request (PR)</a:t>
            </a:r>
            <a:r>
              <a:rPr lang="en" dirty="0"/>
              <a:t> - Ask repo maintainers to review commits and discuss, or accept, them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Push </a:t>
            </a:r>
            <a:r>
              <a:rPr lang="en" dirty="0"/>
              <a:t>- Update a remote branch with the commits made to the current branch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Stash</a:t>
            </a:r>
            <a:r>
              <a:rPr lang="en" dirty="0"/>
              <a:t> - “Stash” changes to work on other changes in the working area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Tag </a:t>
            </a:r>
            <a:r>
              <a:rPr lang="en" dirty="0"/>
              <a:t>- Define which portions of Git history is most important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Upstream </a:t>
            </a:r>
            <a:r>
              <a:rPr lang="en" dirty="0"/>
              <a:t>- Where you push your changes to (often on origin)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Basic VCS functionality</a:t>
            </a:r>
            <a:endParaRPr dirty="0"/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In general, we want a VCS to be able to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Revert </a:t>
            </a:r>
            <a:r>
              <a:rPr lang="en" dirty="0"/>
              <a:t>to a past version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Compare </a:t>
            </a:r>
            <a:r>
              <a:rPr lang="en" dirty="0"/>
              <a:t>two different versions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Push</a:t>
            </a:r>
            <a:r>
              <a:rPr lang="en" dirty="0"/>
              <a:t> full version history to another location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Pull</a:t>
            </a:r>
            <a:r>
              <a:rPr lang="en" dirty="0"/>
              <a:t> history back from that location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Merge</a:t>
            </a:r>
            <a:r>
              <a:rPr lang="en" dirty="0"/>
              <a:t> versions that are offshoots of the same earlier version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Branch</a:t>
            </a:r>
            <a:r>
              <a:rPr lang="en" dirty="0"/>
              <a:t> versions off current versions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Track responsibility</a:t>
            </a:r>
            <a:r>
              <a:rPr lang="en" dirty="0"/>
              <a:t> of changes in code (who did what)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Work in parallel</a:t>
            </a:r>
            <a:r>
              <a:rPr lang="en" dirty="0"/>
              <a:t> on different aspects of the code base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Work in progress</a:t>
            </a:r>
            <a:r>
              <a:rPr lang="en" dirty="0"/>
              <a:t> and share that incomplete work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Types of Version Control Systems</a:t>
            </a:r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0016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0" i="0" dirty="0">
                <a:latin typeface="Roboto"/>
                <a:ea typeface="Roboto"/>
                <a:cs typeface="Roboto"/>
                <a:sym typeface="Roboto"/>
              </a:rPr>
              <a:t>Centralized Version Control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Examples: </a:t>
            </a:r>
            <a:r>
              <a:rPr lang="en" sz="1500" b="0" i="0" dirty="0">
                <a:latin typeface="Roboto"/>
                <a:ea typeface="Roboto"/>
                <a:cs typeface="Roboto"/>
                <a:sym typeface="Roboto"/>
              </a:rPr>
              <a:t>CVS (Concurrent Versions System), SVN (Subversion)</a:t>
            </a:r>
            <a:endParaRPr dirty="0"/>
          </a:p>
          <a:p>
            <a:pPr marL="59690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800" b="0" i="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5" descr="Image for post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814049" y="2783541"/>
            <a:ext cx="4091531" cy="2262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6" name="Google Shape;96;p5"/>
          <p:cNvSpPr txBox="1"/>
          <p:nvPr/>
        </p:nvSpPr>
        <p:spPr>
          <a:xfrm>
            <a:off x="5003802" y="1138142"/>
            <a:ext cx="370016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800" b="0" i="0" u="none" strike="noStrike" cap="none" dirty="0">
                <a:latin typeface="Roboto"/>
                <a:ea typeface="Roboto"/>
                <a:cs typeface="Roboto"/>
                <a:sym typeface="Roboto"/>
              </a:rPr>
              <a:t>Distributed Version Control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500" b="0" i="0" u="none" strike="noStrike" cap="none" dirty="0">
                <a:latin typeface="Roboto"/>
                <a:ea typeface="Roboto"/>
                <a:cs typeface="Roboto"/>
                <a:sym typeface="Roboto"/>
              </a:rPr>
              <a:t>Examples: Git, Mercurial</a:t>
            </a:r>
            <a:endParaRPr dirty="0"/>
          </a:p>
        </p:txBody>
      </p:sp>
      <p:pic>
        <p:nvPicPr>
          <p:cNvPr id="97" name="Google Shape;97;p5" descr="Image for post"/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38420" y="2783541"/>
            <a:ext cx="4091533" cy="2262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Git flow - New repository</a:t>
            </a:r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"/>
              <a:buAutoNum type="arabicPeriod"/>
            </a:pPr>
            <a:r>
              <a:rPr lang="en" sz="1400" b="1" dirty="0">
                <a:highlight>
                  <a:srgbClr val="000000"/>
                </a:highlight>
                <a:latin typeface="Courier" pitchFamily="2" charset="0"/>
                <a:ea typeface="Courier"/>
                <a:cs typeface="Courier"/>
                <a:sym typeface="Courier"/>
              </a:rPr>
              <a:t>$ git </a:t>
            </a:r>
            <a:r>
              <a:rPr lang="en" sz="1400" b="1" dirty="0">
                <a:solidFill>
                  <a:srgbClr val="00B0F0"/>
                </a:solidFill>
                <a:highlight>
                  <a:srgbClr val="000000"/>
                </a:highlight>
                <a:latin typeface="Courier" pitchFamily="2" charset="0"/>
                <a:ea typeface="Courier"/>
                <a:cs typeface="Courier"/>
                <a:sym typeface="Courier"/>
              </a:rPr>
              <a:t>clone</a:t>
            </a:r>
            <a:r>
              <a:rPr lang="en" sz="1400" b="1" dirty="0">
                <a:highlight>
                  <a:srgbClr val="000000"/>
                </a:highlight>
                <a:latin typeface="Courier" pitchFamily="2" charset="0"/>
                <a:ea typeface="Courier"/>
                <a:cs typeface="Courier"/>
                <a:sym typeface="Courier"/>
              </a:rPr>
              <a:t> &lt;repository&gt;</a:t>
            </a:r>
            <a:endParaRPr sz="1400" b="1" dirty="0">
              <a:highlight>
                <a:srgbClr val="000000"/>
              </a:highlight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 dirty="0"/>
              <a:t>Clone the object graph from the remote repository</a:t>
            </a:r>
            <a:endParaRPr sz="1400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 dirty="0"/>
              <a:t>Automatically does </a:t>
            </a:r>
            <a:r>
              <a:rPr lang="en" sz="1400" b="1" dirty="0"/>
              <a:t>checkout</a:t>
            </a:r>
            <a:r>
              <a:rPr lang="en" sz="1400" dirty="0"/>
              <a:t> on </a:t>
            </a:r>
            <a:r>
              <a:rPr lang="en" sz="1400" b="1" i="1" dirty="0"/>
              <a:t>default</a:t>
            </a:r>
            <a:r>
              <a:rPr lang="en" sz="1400" dirty="0"/>
              <a:t> branch*</a:t>
            </a:r>
            <a:endParaRPr sz="14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"/>
              <a:buAutoNum type="arabicPeriod"/>
            </a:pPr>
            <a:r>
              <a:rPr lang="en" sz="1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ourier" pitchFamily="2" charset="0"/>
                <a:ea typeface="Courier"/>
                <a:cs typeface="FreesiaUPC" panose="020B0502040204020203" pitchFamily="34" charset="-34"/>
                <a:sym typeface="Courier"/>
              </a:rPr>
              <a:t>$ git </a:t>
            </a:r>
            <a:r>
              <a:rPr lang="en" sz="1400" b="1" dirty="0">
                <a:solidFill>
                  <a:srgbClr val="CC66FF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ourier" pitchFamily="2" charset="0"/>
                <a:ea typeface="Courier"/>
                <a:cs typeface="FreesiaUPC" panose="020B0502040204020203" pitchFamily="34" charset="-34"/>
                <a:sym typeface="Courier"/>
              </a:rPr>
              <a:t>checkout</a:t>
            </a:r>
            <a:r>
              <a:rPr lang="en" sz="1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ourier" pitchFamily="2" charset="0"/>
                <a:ea typeface="Courier"/>
                <a:cs typeface="FreesiaUPC" panose="020B0502040204020203" pitchFamily="34" charset="-34"/>
                <a:sym typeface="Courier"/>
              </a:rPr>
              <a:t> &lt;branch&gt;</a:t>
            </a:r>
            <a:endParaRPr sz="14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  <a:latin typeface="Courier" pitchFamily="2" charset="0"/>
              <a:ea typeface="Courier"/>
              <a:cs typeface="FreesiaUPC" panose="020B0502040204020203" pitchFamily="34" charset="-34"/>
              <a:sym typeface="Courier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 dirty="0"/>
              <a:t>Checkout the &lt;branch&gt; from the object file</a:t>
            </a:r>
            <a:endParaRPr sz="1400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 dirty="0"/>
              <a:t>Gets a </a:t>
            </a:r>
            <a:r>
              <a:rPr lang="en" sz="1400" b="1" dirty="0"/>
              <a:t>working directory</a:t>
            </a:r>
            <a:r>
              <a:rPr lang="en" sz="1400" dirty="0"/>
              <a:t> full of editable files</a:t>
            </a:r>
            <a:endParaRPr sz="1400" dirty="0"/>
          </a:p>
        </p:txBody>
      </p:sp>
      <p:sp>
        <p:nvSpPr>
          <p:cNvPr id="104" name="Google Shape;104;p6"/>
          <p:cNvSpPr/>
          <p:nvPr/>
        </p:nvSpPr>
        <p:spPr>
          <a:xfrm>
            <a:off x="6825450" y="1419150"/>
            <a:ext cx="2177604" cy="19897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(GitHub)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6"/>
          <p:cNvGrpSpPr/>
          <p:nvPr/>
        </p:nvGrpSpPr>
        <p:grpSpPr>
          <a:xfrm>
            <a:off x="7482550" y="2320175"/>
            <a:ext cx="897300" cy="735900"/>
            <a:chOff x="7482550" y="2320175"/>
            <a:chExt cx="897300" cy="735900"/>
          </a:xfrm>
        </p:grpSpPr>
        <p:sp>
          <p:nvSpPr>
            <p:cNvPr id="106" name="Google Shape;106;p6"/>
            <p:cNvSpPr/>
            <p:nvPr/>
          </p:nvSpPr>
          <p:spPr>
            <a:xfrm>
              <a:off x="7482550" y="2320175"/>
              <a:ext cx="897300" cy="7359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7546300" y="2522950"/>
              <a:ext cx="112500" cy="11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8014075" y="2631875"/>
              <a:ext cx="112500" cy="11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7791025" y="2850275"/>
              <a:ext cx="112500" cy="11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" name="Google Shape;110;p6"/>
            <p:cNvCxnSpPr>
              <a:stCxn id="107" idx="6"/>
              <a:endCxn id="108" idx="2"/>
            </p:cNvCxnSpPr>
            <p:nvPr/>
          </p:nvCxnSpPr>
          <p:spPr>
            <a:xfrm>
              <a:off x="7658800" y="2579200"/>
              <a:ext cx="355200" cy="1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1" name="Google Shape;111;p6"/>
            <p:cNvCxnSpPr>
              <a:stCxn id="108" idx="3"/>
              <a:endCxn id="109" idx="6"/>
            </p:cNvCxnSpPr>
            <p:nvPr/>
          </p:nvCxnSpPr>
          <p:spPr>
            <a:xfrm flipH="1">
              <a:off x="7903650" y="2727900"/>
              <a:ext cx="126900" cy="1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12" name="Google Shape;112;p6"/>
          <p:cNvSpPr txBox="1"/>
          <p:nvPr/>
        </p:nvSpPr>
        <p:spPr>
          <a:xfrm>
            <a:off x="6559600" y="3472900"/>
            <a:ext cx="76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clone</a:t>
            </a:r>
            <a:endParaRPr sz="1400" b="0" i="0" u="none" strike="noStrike" cap="none" dirty="0">
              <a:solidFill>
                <a:srgbClr val="00B0F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13" name="Google Shape;113;p6"/>
          <p:cNvGrpSpPr/>
          <p:nvPr/>
        </p:nvGrpSpPr>
        <p:grpSpPr>
          <a:xfrm>
            <a:off x="3897050" y="2860550"/>
            <a:ext cx="2305175" cy="1569850"/>
            <a:chOff x="3897050" y="1869950"/>
            <a:chExt cx="2305175" cy="1569850"/>
          </a:xfrm>
        </p:grpSpPr>
        <p:grpSp>
          <p:nvGrpSpPr>
            <p:cNvPr id="114" name="Google Shape;114;p6"/>
            <p:cNvGrpSpPr/>
            <p:nvPr/>
          </p:nvGrpSpPr>
          <p:grpSpPr>
            <a:xfrm>
              <a:off x="3897050" y="1869950"/>
              <a:ext cx="2305175" cy="1569850"/>
              <a:chOff x="3897050" y="1336550"/>
              <a:chExt cx="2305175" cy="1569850"/>
            </a:xfrm>
          </p:grpSpPr>
          <p:sp>
            <p:nvSpPr>
              <p:cNvPr id="115" name="Google Shape;115;p6"/>
              <p:cNvSpPr/>
              <p:nvPr/>
            </p:nvSpPr>
            <p:spPr>
              <a:xfrm>
                <a:off x="3897050" y="1591850"/>
                <a:ext cx="2305175" cy="1314550"/>
              </a:xfrm>
              <a:prstGeom prst="flowChartProcess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3897050" y="1336550"/>
                <a:ext cx="765900" cy="255300"/>
              </a:xfrm>
              <a:prstGeom prst="flowChartProcess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Local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6"/>
            <p:cNvGrpSpPr/>
            <p:nvPr/>
          </p:nvGrpSpPr>
          <p:grpSpPr>
            <a:xfrm>
              <a:off x="5209675" y="2634450"/>
              <a:ext cx="897300" cy="735900"/>
              <a:chOff x="7482550" y="2320175"/>
              <a:chExt cx="897300" cy="735900"/>
            </a:xfrm>
          </p:grpSpPr>
          <p:sp>
            <p:nvSpPr>
              <p:cNvPr id="118" name="Google Shape;118;p6"/>
              <p:cNvSpPr/>
              <p:nvPr/>
            </p:nvSpPr>
            <p:spPr>
              <a:xfrm>
                <a:off x="7482550" y="2320175"/>
                <a:ext cx="897300" cy="735900"/>
              </a:xfrm>
              <a:prstGeom prst="can">
                <a:avLst>
                  <a:gd name="adj" fmla="val 25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7546300" y="2522950"/>
                <a:ext cx="112500" cy="112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8014075" y="2631875"/>
                <a:ext cx="112500" cy="112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7791025" y="2850275"/>
                <a:ext cx="112500" cy="112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2" name="Google Shape;122;p6"/>
              <p:cNvCxnSpPr>
                <a:stCxn id="119" idx="6"/>
                <a:endCxn id="120" idx="2"/>
              </p:cNvCxnSpPr>
              <p:nvPr/>
            </p:nvCxnSpPr>
            <p:spPr>
              <a:xfrm>
                <a:off x="7658800" y="2579200"/>
                <a:ext cx="3552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23" name="Google Shape;123;p6"/>
              <p:cNvCxnSpPr>
                <a:stCxn id="120" idx="3"/>
                <a:endCxn id="121" idx="6"/>
              </p:cNvCxnSpPr>
              <p:nvPr/>
            </p:nvCxnSpPr>
            <p:spPr>
              <a:xfrm flipH="1">
                <a:off x="7903650" y="2727900"/>
                <a:ext cx="126900" cy="1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24" name="Google Shape;124;p6"/>
            <p:cNvSpPr/>
            <p:nvPr/>
          </p:nvSpPr>
          <p:spPr>
            <a:xfrm>
              <a:off x="4002175" y="2237600"/>
              <a:ext cx="760800" cy="7734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Headers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(.hpp)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6"/>
            <p:cNvCxnSpPr>
              <a:stCxn id="118" idx="1"/>
            </p:cNvCxnSpPr>
            <p:nvPr/>
          </p:nvCxnSpPr>
          <p:spPr>
            <a:xfrm rot="5400000" flipH="1">
              <a:off x="5277625" y="2253750"/>
              <a:ext cx="164100" cy="5973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6" name="Google Shape;126;p6"/>
            <p:cNvSpPr txBox="1"/>
            <p:nvPr/>
          </p:nvSpPr>
          <p:spPr>
            <a:xfrm>
              <a:off x="4911850" y="2177500"/>
              <a:ext cx="933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9900FF"/>
                  </a:solidFill>
                  <a:latin typeface="Courier"/>
                  <a:ea typeface="Courier"/>
                  <a:cs typeface="Courier"/>
                  <a:sym typeface="Courier"/>
                </a:rPr>
                <a:t>checkout</a:t>
              </a:r>
              <a:endParaRPr sz="1200" b="0" i="0" u="none" strike="noStrike" cap="none">
                <a:solidFill>
                  <a:srgbClr val="9900FF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4230775" y="2466200"/>
              <a:ext cx="760800" cy="7734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(.cpp)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 txBox="1"/>
            <p:nvPr/>
          </p:nvSpPr>
          <p:spPr>
            <a:xfrm>
              <a:off x="5459275" y="2558500"/>
              <a:ext cx="398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.git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" name="Google Shape;129;p6"/>
          <p:cNvCxnSpPr>
            <a:stCxn id="106" idx="3"/>
            <a:endCxn id="118" idx="4"/>
          </p:cNvCxnSpPr>
          <p:nvPr/>
        </p:nvCxnSpPr>
        <p:spPr>
          <a:xfrm rot="5400000">
            <a:off x="6550600" y="2612375"/>
            <a:ext cx="936900" cy="1824300"/>
          </a:xfrm>
          <a:prstGeom prst="curvedConnector2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0" name="Google Shape;130;p6"/>
          <p:cNvSpPr txBox="1"/>
          <p:nvPr/>
        </p:nvSpPr>
        <p:spPr>
          <a:xfrm>
            <a:off x="120150" y="4430400"/>
            <a:ext cx="89355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latin typeface="Arial"/>
                <a:ea typeface="Arial"/>
                <a:cs typeface="Arial"/>
                <a:sym typeface="Arial"/>
              </a:rPr>
              <a:t>The term “master” branch is being phased out due references to slavery. Accepted new terms are “main/default/primary”. In this course we will be using “main” though be prepared to find “master” within third party documentation.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Git flow - new session</a:t>
            </a: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"/>
              <a:buAutoNum type="arabicPeriod"/>
            </a:pPr>
            <a:r>
              <a:rPr lang="en" dirty="0">
                <a:highlight>
                  <a:srgbClr val="000000"/>
                </a:highlight>
                <a:latin typeface="Courier" pitchFamily="2" charset="0"/>
                <a:ea typeface="Courier"/>
                <a:cs typeface="Courier"/>
                <a:sym typeface="Courier"/>
              </a:rPr>
              <a:t>$git </a:t>
            </a:r>
            <a:r>
              <a:rPr lang="en" dirty="0">
                <a:solidFill>
                  <a:srgbClr val="00B0F0"/>
                </a:solidFill>
                <a:highlight>
                  <a:srgbClr val="000000"/>
                </a:highlight>
                <a:latin typeface="Courier" pitchFamily="2" charset="0"/>
                <a:ea typeface="Courier"/>
                <a:cs typeface="Courier"/>
                <a:sym typeface="Courier"/>
              </a:rPr>
              <a:t>fetch</a:t>
            </a:r>
            <a:r>
              <a:rPr lang="en" dirty="0">
                <a:highlight>
                  <a:srgbClr val="000000"/>
                </a:highlight>
                <a:latin typeface="Courier" pitchFamily="2" charset="0"/>
                <a:ea typeface="Courier"/>
                <a:cs typeface="Courier"/>
                <a:sym typeface="Courier"/>
              </a:rPr>
              <a:t> </a:t>
            </a:r>
            <a:endParaRPr dirty="0">
              <a:highlight>
                <a:srgbClr val="000000"/>
              </a:highlight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See what changes have been made (metadata only)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"/>
              <a:buAutoNum type="arabicPeriod"/>
            </a:pPr>
            <a:r>
              <a:rPr lang="en" dirty="0">
                <a:highlight>
                  <a:srgbClr val="000000"/>
                </a:highlight>
                <a:latin typeface="Courier" pitchFamily="2" charset="0"/>
                <a:ea typeface="Courier"/>
                <a:cs typeface="Courier"/>
                <a:sym typeface="Courier"/>
              </a:rPr>
              <a:t>$git </a:t>
            </a:r>
            <a:r>
              <a:rPr lang="en" dirty="0">
                <a:solidFill>
                  <a:srgbClr val="CC66FF"/>
                </a:solidFill>
                <a:highlight>
                  <a:srgbClr val="000000"/>
                </a:highlight>
                <a:latin typeface="Courier" pitchFamily="2" charset="0"/>
                <a:ea typeface="Courier"/>
                <a:cs typeface="Courier"/>
                <a:sym typeface="Courier"/>
              </a:rPr>
              <a:t>pull</a:t>
            </a:r>
            <a:endParaRPr dirty="0">
              <a:solidFill>
                <a:srgbClr val="CC66FF"/>
              </a:solidFill>
              <a:highlight>
                <a:srgbClr val="000000"/>
              </a:highlight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b="1" dirty="0"/>
              <a:t>Pull</a:t>
            </a:r>
            <a:r>
              <a:rPr lang="en" dirty="0"/>
              <a:t> any changes from remote and update </a:t>
            </a:r>
            <a:r>
              <a:rPr lang="en" b="1" dirty="0"/>
              <a:t>working directory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6825450" y="1419150"/>
            <a:ext cx="2177604" cy="19897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(GitHub)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7017650" y="3685175"/>
            <a:ext cx="76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fetch</a:t>
            </a:r>
            <a:endParaRPr sz="1400" b="0" i="0" u="none" strike="noStrike" cap="none" dirty="0">
              <a:solidFill>
                <a:srgbClr val="00B0F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39" name="Google Shape;139;p7"/>
          <p:cNvGrpSpPr/>
          <p:nvPr/>
        </p:nvGrpSpPr>
        <p:grpSpPr>
          <a:xfrm>
            <a:off x="3897050" y="2860550"/>
            <a:ext cx="2305175" cy="1569850"/>
            <a:chOff x="3897050" y="1869950"/>
            <a:chExt cx="2305175" cy="1569850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3897050" y="1869950"/>
              <a:ext cx="2305175" cy="1569850"/>
              <a:chOff x="3897050" y="1336550"/>
              <a:chExt cx="2305175" cy="1569850"/>
            </a:xfrm>
          </p:grpSpPr>
          <p:sp>
            <p:nvSpPr>
              <p:cNvPr id="141" name="Google Shape;141;p7"/>
              <p:cNvSpPr/>
              <p:nvPr/>
            </p:nvSpPr>
            <p:spPr>
              <a:xfrm>
                <a:off x="3897050" y="1591850"/>
                <a:ext cx="2305175" cy="1314550"/>
              </a:xfrm>
              <a:prstGeom prst="flowChartProcess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3897050" y="1336550"/>
                <a:ext cx="765900" cy="255300"/>
              </a:xfrm>
              <a:prstGeom prst="flowChartProcess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Local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7"/>
            <p:cNvGrpSpPr/>
            <p:nvPr/>
          </p:nvGrpSpPr>
          <p:grpSpPr>
            <a:xfrm>
              <a:off x="5209675" y="2634450"/>
              <a:ext cx="897300" cy="735900"/>
              <a:chOff x="7482550" y="2320175"/>
              <a:chExt cx="897300" cy="735900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7482550" y="2320175"/>
                <a:ext cx="897300" cy="735900"/>
              </a:xfrm>
              <a:prstGeom prst="can">
                <a:avLst>
                  <a:gd name="adj" fmla="val 25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7546300" y="2522950"/>
                <a:ext cx="112500" cy="112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8014075" y="2631875"/>
                <a:ext cx="112500" cy="112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7791025" y="2850275"/>
                <a:ext cx="112500" cy="112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8" name="Google Shape;148;p7"/>
              <p:cNvCxnSpPr>
                <a:stCxn id="145" idx="6"/>
                <a:endCxn id="146" idx="2"/>
              </p:cNvCxnSpPr>
              <p:nvPr/>
            </p:nvCxnSpPr>
            <p:spPr>
              <a:xfrm>
                <a:off x="7658800" y="2579200"/>
                <a:ext cx="3552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49" name="Google Shape;149;p7"/>
              <p:cNvCxnSpPr>
                <a:stCxn id="146" idx="3"/>
                <a:endCxn id="147" idx="6"/>
              </p:cNvCxnSpPr>
              <p:nvPr/>
            </p:nvCxnSpPr>
            <p:spPr>
              <a:xfrm flipH="1">
                <a:off x="7903650" y="2727900"/>
                <a:ext cx="126900" cy="1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50" name="Google Shape;150;p7"/>
            <p:cNvSpPr/>
            <p:nvPr/>
          </p:nvSpPr>
          <p:spPr>
            <a:xfrm>
              <a:off x="4002175" y="2237600"/>
              <a:ext cx="760800" cy="7734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Headers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(.hpp)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7"/>
            <p:cNvCxnSpPr>
              <a:stCxn id="144" idx="1"/>
            </p:cNvCxnSpPr>
            <p:nvPr/>
          </p:nvCxnSpPr>
          <p:spPr>
            <a:xfrm rot="5400000" flipH="1">
              <a:off x="5277625" y="2253750"/>
              <a:ext cx="164100" cy="5973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2" name="Google Shape;152;p7"/>
            <p:cNvSpPr txBox="1"/>
            <p:nvPr/>
          </p:nvSpPr>
          <p:spPr>
            <a:xfrm>
              <a:off x="4911850" y="2177500"/>
              <a:ext cx="933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9900FF"/>
                  </a:solidFill>
                  <a:latin typeface="Courier"/>
                  <a:ea typeface="Courier"/>
                  <a:cs typeface="Courier"/>
                  <a:sym typeface="Courier"/>
                </a:rPr>
                <a:t>Pull (2)</a:t>
              </a:r>
              <a:endParaRPr sz="1200" b="0" i="0" u="none" strike="noStrike" cap="none">
                <a:solidFill>
                  <a:srgbClr val="9900FF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4230775" y="2466200"/>
              <a:ext cx="760800" cy="7734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(.cpp)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 txBox="1"/>
            <p:nvPr/>
          </p:nvSpPr>
          <p:spPr>
            <a:xfrm>
              <a:off x="5459275" y="2558500"/>
              <a:ext cx="398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.git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5" name="Google Shape;155;p7"/>
          <p:cNvCxnSpPr>
            <a:stCxn id="156" idx="3"/>
            <a:endCxn id="144" idx="4"/>
          </p:cNvCxnSpPr>
          <p:nvPr/>
        </p:nvCxnSpPr>
        <p:spPr>
          <a:xfrm rot="5400000">
            <a:off x="6550600" y="2612375"/>
            <a:ext cx="936900" cy="1824300"/>
          </a:xfrm>
          <a:prstGeom prst="curvedConnector2">
            <a:avLst/>
          </a:prstGeom>
          <a:noFill/>
          <a:ln w="19050" cap="flat" cmpd="sng">
            <a:solidFill>
              <a:srgbClr val="00B0F0"/>
            </a:solidFill>
            <a:prstDash val="dash"/>
            <a:round/>
            <a:headEnd type="none" w="sm" len="sm"/>
            <a:tailEnd type="triangle" w="med" len="med"/>
          </a:ln>
        </p:spPr>
      </p:cxnSp>
      <p:grpSp>
        <p:nvGrpSpPr>
          <p:cNvPr id="157" name="Google Shape;157;p7"/>
          <p:cNvGrpSpPr/>
          <p:nvPr/>
        </p:nvGrpSpPr>
        <p:grpSpPr>
          <a:xfrm>
            <a:off x="7482550" y="2320175"/>
            <a:ext cx="897300" cy="735900"/>
            <a:chOff x="7482550" y="2320175"/>
            <a:chExt cx="897300" cy="735900"/>
          </a:xfrm>
        </p:grpSpPr>
        <p:sp>
          <p:nvSpPr>
            <p:cNvPr id="156" name="Google Shape;156;p7"/>
            <p:cNvSpPr/>
            <p:nvPr/>
          </p:nvSpPr>
          <p:spPr>
            <a:xfrm>
              <a:off x="7482550" y="2320175"/>
              <a:ext cx="897300" cy="7359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7546300" y="2522950"/>
              <a:ext cx="112500" cy="11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014075" y="2631875"/>
              <a:ext cx="112500" cy="11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7791025" y="2850275"/>
              <a:ext cx="112500" cy="11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" name="Google Shape;161;p7"/>
            <p:cNvCxnSpPr>
              <a:stCxn id="158" idx="6"/>
              <a:endCxn id="159" idx="2"/>
            </p:cNvCxnSpPr>
            <p:nvPr/>
          </p:nvCxnSpPr>
          <p:spPr>
            <a:xfrm>
              <a:off x="7658800" y="2579200"/>
              <a:ext cx="355200" cy="1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62" name="Google Shape;162;p7"/>
            <p:cNvCxnSpPr>
              <a:stCxn id="159" idx="3"/>
              <a:endCxn id="160" idx="6"/>
            </p:cNvCxnSpPr>
            <p:nvPr/>
          </p:nvCxnSpPr>
          <p:spPr>
            <a:xfrm flipH="1">
              <a:off x="7903650" y="2727900"/>
              <a:ext cx="126900" cy="1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163" name="Google Shape;163;p7"/>
          <p:cNvCxnSpPr>
            <a:stCxn id="156" idx="2"/>
            <a:endCxn id="144" idx="4"/>
          </p:cNvCxnSpPr>
          <p:nvPr/>
        </p:nvCxnSpPr>
        <p:spPr>
          <a:xfrm flipH="1">
            <a:off x="6107050" y="2688125"/>
            <a:ext cx="1375500" cy="13050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CC66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4" name="Google Shape;164;p7"/>
          <p:cNvSpPr txBox="1"/>
          <p:nvPr/>
        </p:nvSpPr>
        <p:spPr>
          <a:xfrm>
            <a:off x="6156375" y="3004100"/>
            <a:ext cx="76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CC66FF"/>
                </a:solidFill>
                <a:latin typeface="Courier"/>
                <a:ea typeface="Courier"/>
                <a:cs typeface="Courier"/>
                <a:sym typeface="Courier"/>
              </a:rPr>
              <a:t>pull</a:t>
            </a:r>
            <a:endParaRPr sz="1400" b="0" i="0" u="none" strike="noStrike" cap="none" dirty="0">
              <a:solidFill>
                <a:srgbClr val="CC66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CC66FF"/>
                </a:solidFill>
                <a:latin typeface="Courier"/>
                <a:ea typeface="Courier"/>
                <a:cs typeface="Courier"/>
                <a:sym typeface="Courier"/>
              </a:rPr>
              <a:t>(1)</a:t>
            </a:r>
            <a:endParaRPr sz="1400" b="0" i="0" u="none" strike="noStrike" cap="none" dirty="0">
              <a:solidFill>
                <a:srgbClr val="CC66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Git flow - develop locally</a:t>
            </a:r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"/>
              <a:buAutoNum type="arabicPeriod"/>
            </a:pPr>
            <a:r>
              <a:rPr lang="en" dirty="0"/>
              <a:t>Develop….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"/>
              <a:buAutoNum type="arabicPeriod"/>
            </a:pPr>
            <a:r>
              <a:rPr lang="en" b="1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</a:t>
            </a:r>
            <a:r>
              <a:rPr lang="en" b="1" dirty="0">
                <a:solidFill>
                  <a:srgbClr val="00B0F0"/>
                </a:solidFill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add</a:t>
            </a:r>
            <a:r>
              <a:rPr lang="en" b="1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 &lt;file(s)&gt;</a:t>
            </a:r>
            <a:endParaRPr b="1" dirty="0"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"/>
              <a:buAutoNum type="arabicPeriod"/>
            </a:pPr>
            <a:r>
              <a:rPr lang="en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</a:t>
            </a:r>
            <a:r>
              <a:rPr lang="en" dirty="0">
                <a:solidFill>
                  <a:srgbClr val="CC66FF"/>
                </a:solidFill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commit</a:t>
            </a:r>
            <a:endParaRPr dirty="0">
              <a:solidFill>
                <a:srgbClr val="CC66FF"/>
              </a:solidFill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Update commit message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71" name="Google Shape;171;p8"/>
          <p:cNvGrpSpPr/>
          <p:nvPr/>
        </p:nvGrpSpPr>
        <p:grpSpPr>
          <a:xfrm>
            <a:off x="4114679" y="1269016"/>
            <a:ext cx="4392280" cy="3116309"/>
            <a:chOff x="3897050" y="1336550"/>
            <a:chExt cx="2305175" cy="1569850"/>
          </a:xfrm>
        </p:grpSpPr>
        <p:sp>
          <p:nvSpPr>
            <p:cNvPr id="172" name="Google Shape;172;p8"/>
            <p:cNvSpPr/>
            <p:nvPr/>
          </p:nvSpPr>
          <p:spPr>
            <a:xfrm>
              <a:off x="3897050" y="1591850"/>
              <a:ext cx="2305175" cy="1314550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3897050" y="1336550"/>
              <a:ext cx="765900" cy="255300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8"/>
          <p:cNvSpPr/>
          <p:nvPr/>
        </p:nvSpPr>
        <p:spPr>
          <a:xfrm>
            <a:off x="4115225" y="1779575"/>
            <a:ext cx="1464000" cy="2605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314975" y="2532231"/>
            <a:ext cx="758400" cy="6111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(.hpp)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4546436" y="2755342"/>
            <a:ext cx="676800" cy="655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(.cpp)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7043225" y="1779575"/>
            <a:ext cx="1464000" cy="26058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8"/>
          <p:cNvGrpSpPr/>
          <p:nvPr/>
        </p:nvGrpSpPr>
        <p:grpSpPr>
          <a:xfrm>
            <a:off x="7407450" y="3303825"/>
            <a:ext cx="897300" cy="735900"/>
            <a:chOff x="7482550" y="2320175"/>
            <a:chExt cx="897300" cy="735900"/>
          </a:xfrm>
        </p:grpSpPr>
        <p:sp>
          <p:nvSpPr>
            <p:cNvPr id="179" name="Google Shape;179;p8"/>
            <p:cNvSpPr/>
            <p:nvPr/>
          </p:nvSpPr>
          <p:spPr>
            <a:xfrm>
              <a:off x="7482550" y="2320175"/>
              <a:ext cx="897300" cy="7359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7546300" y="2522950"/>
              <a:ext cx="112500" cy="11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8014075" y="2631875"/>
              <a:ext cx="112500" cy="11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7791025" y="2850275"/>
              <a:ext cx="112500" cy="11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8"/>
            <p:cNvCxnSpPr>
              <a:stCxn id="180" idx="6"/>
              <a:endCxn id="181" idx="2"/>
            </p:cNvCxnSpPr>
            <p:nvPr/>
          </p:nvCxnSpPr>
          <p:spPr>
            <a:xfrm>
              <a:off x="7658800" y="2579200"/>
              <a:ext cx="355200" cy="1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4" name="Google Shape;184;p8"/>
            <p:cNvCxnSpPr>
              <a:stCxn id="181" idx="3"/>
              <a:endCxn id="182" idx="6"/>
            </p:cNvCxnSpPr>
            <p:nvPr/>
          </p:nvCxnSpPr>
          <p:spPr>
            <a:xfrm flipH="1">
              <a:off x="7903650" y="2727900"/>
              <a:ext cx="126900" cy="1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85" name="Google Shape;185;p8"/>
          <p:cNvSpPr/>
          <p:nvPr/>
        </p:nvSpPr>
        <p:spPr>
          <a:xfrm>
            <a:off x="5579225" y="1779575"/>
            <a:ext cx="1464000" cy="2605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4463561" y="3528742"/>
            <a:ext cx="676800" cy="655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edit.cpp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5972836" y="2499267"/>
            <a:ext cx="676800" cy="655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edit.cpp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8"/>
          <p:cNvCxnSpPr>
            <a:stCxn id="186" idx="3"/>
            <a:endCxn id="187" idx="1"/>
          </p:cNvCxnSpPr>
          <p:nvPr/>
        </p:nvCxnSpPr>
        <p:spPr>
          <a:xfrm rot="10800000" flipH="1">
            <a:off x="5140361" y="2827042"/>
            <a:ext cx="832500" cy="10296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8"/>
          <p:cNvSpPr/>
          <p:nvPr/>
        </p:nvSpPr>
        <p:spPr>
          <a:xfrm>
            <a:off x="7517711" y="2499267"/>
            <a:ext cx="676800" cy="655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edit.cpp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8"/>
          <p:cNvCxnSpPr>
            <a:stCxn id="187" idx="3"/>
            <a:endCxn id="189" idx="1"/>
          </p:cNvCxnSpPr>
          <p:nvPr/>
        </p:nvCxnSpPr>
        <p:spPr>
          <a:xfrm>
            <a:off x="6649636" y="2827167"/>
            <a:ext cx="868200" cy="600"/>
          </a:xfrm>
          <a:prstGeom prst="curvedConnector3">
            <a:avLst>
              <a:gd name="adj1" fmla="val 4999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1" name="Google Shape;191;p8"/>
          <p:cNvSpPr/>
          <p:nvPr/>
        </p:nvSpPr>
        <p:spPr>
          <a:xfrm>
            <a:off x="8096925" y="3833925"/>
            <a:ext cx="112500" cy="11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8"/>
          <p:cNvCxnSpPr>
            <a:stCxn id="182" idx="6"/>
            <a:endCxn id="191" idx="2"/>
          </p:cNvCxnSpPr>
          <p:nvPr/>
        </p:nvCxnSpPr>
        <p:spPr>
          <a:xfrm>
            <a:off x="7828425" y="3890175"/>
            <a:ext cx="26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3" name="Google Shape;193;p8"/>
          <p:cNvSpPr txBox="1"/>
          <p:nvPr/>
        </p:nvSpPr>
        <p:spPr>
          <a:xfrm>
            <a:off x="5184700" y="2903975"/>
            <a:ext cx="6768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add</a:t>
            </a:r>
            <a:endParaRPr sz="1400" b="1" i="0" u="none" strike="noStrike" cap="non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6667475" y="2490875"/>
            <a:ext cx="8325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00FF"/>
                </a:solidFill>
                <a:latin typeface="Courier"/>
                <a:ea typeface="Courier"/>
                <a:cs typeface="Courier"/>
                <a:sym typeface="Courier"/>
              </a:rPr>
              <a:t>commit</a:t>
            </a:r>
            <a:endParaRPr sz="1200" b="1" i="0" u="none" strike="noStrike" cap="none">
              <a:solidFill>
                <a:srgbClr val="9900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7561325" y="4142675"/>
            <a:ext cx="1516800" cy="895800"/>
          </a:xfrm>
          <a:prstGeom prst="wedgeRoundRectCallout">
            <a:avLst>
              <a:gd name="adj1" fmla="val -10397"/>
              <a:gd name="adj2" fmla="val -6903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commit added to </a:t>
            </a: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object graph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311649" y="2532800"/>
            <a:ext cx="3103800" cy="20361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edit.cpp</a:t>
            </a:r>
            <a:endParaRPr sz="1100" b="0" i="0" u="none" strike="noStrike" cap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557799"/>
                </a:solidFill>
                <a:latin typeface="Courier"/>
                <a:ea typeface="Courier"/>
                <a:cs typeface="Courier"/>
                <a:sym typeface="Courier"/>
              </a:rPr>
              <a:t>#include &lt;iostream&gt;</a:t>
            </a:r>
            <a:endParaRPr sz="1100" b="0" i="0" u="none" strike="noStrike" cap="none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using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i="0" u="none" strike="noStrike" cap="none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namespace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std;</a:t>
            </a:r>
            <a:endParaRPr sz="1100" b="0" i="0" u="none" strike="noStrike" cap="none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i="0" u="none" strike="noStrike" cap="none">
                <a:solidFill>
                  <a:srgbClr val="0066BB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100" b="0" i="0" u="none" strike="noStrike" cap="none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cout &lt;&lt; </a:t>
            </a:r>
            <a:r>
              <a:rPr lang="en" sz="1100" b="0" i="0" u="none" strike="noStrike" cap="none">
                <a:solidFill>
                  <a:srgbClr val="FF0000"/>
                </a:solidFill>
                <a:highlight>
                  <a:srgbClr val="FFAAAA"/>
                </a:highlight>
                <a:latin typeface="Courier"/>
                <a:ea typeface="Courier"/>
                <a:cs typeface="Courier"/>
                <a:sym typeface="Courier"/>
              </a:rPr>
              <a:t>“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Hello GitHub</a:t>
            </a:r>
            <a:r>
              <a:rPr lang="en" sz="1100" b="0" i="0" u="none" strike="noStrike" cap="none">
                <a:solidFill>
                  <a:srgbClr val="FF0000"/>
                </a:solidFill>
                <a:highlight>
                  <a:srgbClr val="FFAAAA"/>
                </a:highlight>
                <a:latin typeface="Courier"/>
                <a:ea typeface="Courier"/>
                <a:cs typeface="Courier"/>
                <a:sym typeface="Courier"/>
              </a:rPr>
              <a:t>”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&lt;&lt; endl;</a:t>
            </a:r>
            <a:endParaRPr sz="1100" b="0" i="0" u="none" strike="noStrike" cap="none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i="0" u="none" strike="noStrike" cap="none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i="0" u="none" strike="noStrike" cap="none">
                <a:solidFill>
                  <a:srgbClr val="0000DD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100" b="0" i="0" u="none" strike="noStrike" cap="none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100" b="0" i="0" u="none" strike="noStrike" cap="none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450525" y="2658100"/>
            <a:ext cx="3131100" cy="214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[main </a:t>
            </a: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2bae255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Initialize main file in repo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file changed, 8 insertions(+)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mode 100644 main.cpp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Git flow - Inspect changes</a:t>
            </a:r>
            <a:endParaRPr/>
          </a:p>
        </p:txBody>
      </p:sp>
      <p:sp>
        <p:nvSpPr>
          <p:cNvPr id="203" name="Google Shape;203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"/>
              <a:buAutoNum type="arabicPeriod"/>
            </a:pPr>
            <a:r>
              <a:rPr lang="en" b="1" dirty="0"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$git show &lt;hash*&gt;</a:t>
            </a:r>
            <a:endParaRPr b="1" dirty="0"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04" name="Google Shape;204;p9"/>
          <p:cNvGrpSpPr/>
          <p:nvPr/>
        </p:nvGrpSpPr>
        <p:grpSpPr>
          <a:xfrm>
            <a:off x="4114679" y="1269016"/>
            <a:ext cx="4392280" cy="3116309"/>
            <a:chOff x="3897050" y="1336550"/>
            <a:chExt cx="2305175" cy="1569850"/>
          </a:xfrm>
        </p:grpSpPr>
        <p:sp>
          <p:nvSpPr>
            <p:cNvPr id="205" name="Google Shape;205;p9"/>
            <p:cNvSpPr/>
            <p:nvPr/>
          </p:nvSpPr>
          <p:spPr>
            <a:xfrm>
              <a:off x="3897050" y="1591850"/>
              <a:ext cx="2305175" cy="1314550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3897050" y="1336550"/>
              <a:ext cx="765900" cy="255300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9"/>
          <p:cNvSpPr/>
          <p:nvPr/>
        </p:nvSpPr>
        <p:spPr>
          <a:xfrm>
            <a:off x="4115225" y="1779575"/>
            <a:ext cx="1464000" cy="2605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4314975" y="2532231"/>
            <a:ext cx="758400" cy="6111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(.hpp)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4546436" y="2755342"/>
            <a:ext cx="676800" cy="655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(.cpp)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7043225" y="1779575"/>
            <a:ext cx="1464000" cy="26058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9"/>
          <p:cNvGrpSpPr/>
          <p:nvPr/>
        </p:nvGrpSpPr>
        <p:grpSpPr>
          <a:xfrm>
            <a:off x="7407450" y="3303825"/>
            <a:ext cx="897300" cy="735900"/>
            <a:chOff x="7482550" y="2320175"/>
            <a:chExt cx="897300" cy="735900"/>
          </a:xfrm>
        </p:grpSpPr>
        <p:sp>
          <p:nvSpPr>
            <p:cNvPr id="212" name="Google Shape;212;p9"/>
            <p:cNvSpPr/>
            <p:nvPr/>
          </p:nvSpPr>
          <p:spPr>
            <a:xfrm>
              <a:off x="7482550" y="2320175"/>
              <a:ext cx="897300" cy="7359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7546300" y="2522950"/>
              <a:ext cx="112500" cy="11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014075" y="2631875"/>
              <a:ext cx="112500" cy="11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791025" y="2850275"/>
              <a:ext cx="112500" cy="112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" name="Google Shape;216;p9"/>
            <p:cNvCxnSpPr>
              <a:stCxn id="213" idx="6"/>
              <a:endCxn id="214" idx="2"/>
            </p:cNvCxnSpPr>
            <p:nvPr/>
          </p:nvCxnSpPr>
          <p:spPr>
            <a:xfrm>
              <a:off x="7658800" y="2579200"/>
              <a:ext cx="355200" cy="1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7" name="Google Shape;217;p9"/>
            <p:cNvCxnSpPr>
              <a:stCxn id="214" idx="3"/>
              <a:endCxn id="215" idx="6"/>
            </p:cNvCxnSpPr>
            <p:nvPr/>
          </p:nvCxnSpPr>
          <p:spPr>
            <a:xfrm flipH="1">
              <a:off x="7903650" y="2727900"/>
              <a:ext cx="126900" cy="1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18" name="Google Shape;218;p9"/>
          <p:cNvSpPr/>
          <p:nvPr/>
        </p:nvSpPr>
        <p:spPr>
          <a:xfrm>
            <a:off x="5579225" y="1779575"/>
            <a:ext cx="1464000" cy="2605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8096925" y="3833925"/>
            <a:ext cx="112500" cy="11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9"/>
          <p:cNvCxnSpPr>
            <a:stCxn id="215" idx="6"/>
            <a:endCxn id="219" idx="2"/>
          </p:cNvCxnSpPr>
          <p:nvPr/>
        </p:nvCxnSpPr>
        <p:spPr>
          <a:xfrm>
            <a:off x="7828425" y="3890175"/>
            <a:ext cx="268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1" name="Google Shape;221;p9"/>
          <p:cNvSpPr/>
          <p:nvPr/>
        </p:nvSpPr>
        <p:spPr>
          <a:xfrm>
            <a:off x="382950" y="1531775"/>
            <a:ext cx="3656700" cy="30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commit &lt;hash&gt;</a:t>
            </a: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(</a:t>
            </a:r>
            <a:r>
              <a:rPr lang="en" sz="900" b="1" i="0" u="none" strike="noStrike" cap="none" dirty="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HEAD -&gt;</a:t>
            </a: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Author: Jeffrey-laptop &lt;jmcda001@ucr.edu&gt;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Date:   Fri Jul 17 11:52:47 2020 -0700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Initialize main file in repo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 --git a/main.cpp b/main.cpp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file mode 100644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0000000..a7470b8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 /dev/null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+++ b/main.cpp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@@ -0,0 +1,8 @@</a:t>
            </a:r>
            <a:endParaRPr sz="900" b="0" i="0" u="none" strike="noStrike" cap="none" dirty="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+#include &lt;iostream&gt;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+using namespace std;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+int main() {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    cout &lt;&lt; "Hello GitHub world!" &lt;&lt; endl;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    return 0;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+}</a:t>
            </a:r>
            <a:endParaRPr sz="900" b="0" i="0" u="none" strike="noStrike" cap="none" dirty="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87725" y="4625400"/>
            <a:ext cx="89562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hash is the commit ID of the commit you’d like to see.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247</TotalTime>
  <Words>2018</Words>
  <Application>Microsoft Office PowerPoint</Application>
  <PresentationFormat>On-screen Show (16:9)</PresentationFormat>
  <Paragraphs>290</Paragraphs>
  <Slides>30</Slides>
  <Notes>30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Calisto MT</vt:lpstr>
      <vt:lpstr>Abadi</vt:lpstr>
      <vt:lpstr>Courier</vt:lpstr>
      <vt:lpstr>Roboto</vt:lpstr>
      <vt:lpstr>Wingdings 2</vt:lpstr>
      <vt:lpstr>Slate</vt:lpstr>
      <vt:lpstr>Version Control Systems</vt:lpstr>
      <vt:lpstr>Introduction</vt:lpstr>
      <vt:lpstr>Multiple developers</vt:lpstr>
      <vt:lpstr>Basic VCS functionality</vt:lpstr>
      <vt:lpstr>Types of Version Control Systems</vt:lpstr>
      <vt:lpstr>Git flow - New repository</vt:lpstr>
      <vt:lpstr>Git flow - new session</vt:lpstr>
      <vt:lpstr>Git flow - develop locally</vt:lpstr>
      <vt:lpstr>Git flow - Inspect changes</vt:lpstr>
      <vt:lpstr>Git flow - Inspect changes</vt:lpstr>
      <vt:lpstr>Git flow - end session</vt:lpstr>
      <vt:lpstr>Examples of Git Workflows</vt:lpstr>
      <vt:lpstr>The GitHub Flow</vt:lpstr>
      <vt:lpstr>Feature branching - branch</vt:lpstr>
      <vt:lpstr>Feature branching - Committing</vt:lpstr>
      <vt:lpstr>Feature branching - Pull request (PR)</vt:lpstr>
      <vt:lpstr>Feature branching - Discussion (Team)</vt:lpstr>
      <vt:lpstr>Code Reviews</vt:lpstr>
      <vt:lpstr>Stay positive</vt:lpstr>
      <vt:lpstr>Feature branching - Deploy</vt:lpstr>
      <vt:lpstr>Feature branching - Merge</vt:lpstr>
      <vt:lpstr>Tagging</vt:lpstr>
      <vt:lpstr>Versioning</vt:lpstr>
      <vt:lpstr>Versioning</vt:lpstr>
      <vt:lpstr>Reverting</vt:lpstr>
      <vt:lpstr>Changing the default branch</vt:lpstr>
      <vt:lpstr>Everyone else</vt:lpstr>
      <vt:lpstr>Learn more:</vt:lpstr>
      <vt:lpstr>Terminology</vt:lpstr>
      <vt:lpstr>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cp:lastModifiedBy>Reem Ali</cp:lastModifiedBy>
  <cp:revision>19</cp:revision>
  <dcterms:modified xsi:type="dcterms:W3CDTF">2021-09-29T03:02:50Z</dcterms:modified>
</cp:coreProperties>
</file>