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26"/>
  </p:notesMasterIdLst>
  <p:sldIdLst>
    <p:sldId id="256" r:id="rId2"/>
    <p:sldId id="257" r:id="rId3"/>
    <p:sldId id="273" r:id="rId4"/>
    <p:sldId id="274" r:id="rId5"/>
    <p:sldId id="275" r:id="rId6"/>
    <p:sldId id="279" r:id="rId7"/>
    <p:sldId id="276" r:id="rId8"/>
    <p:sldId id="259" r:id="rId9"/>
    <p:sldId id="277" r:id="rId10"/>
    <p:sldId id="271" r:id="rId11"/>
    <p:sldId id="280" r:id="rId12"/>
    <p:sldId id="261" r:id="rId13"/>
    <p:sldId id="262" r:id="rId14"/>
    <p:sldId id="272" r:id="rId15"/>
    <p:sldId id="281" r:id="rId16"/>
    <p:sldId id="263" r:id="rId17"/>
    <p:sldId id="264" r:id="rId18"/>
    <p:sldId id="265" r:id="rId19"/>
    <p:sldId id="278" r:id="rId20"/>
    <p:sldId id="266" r:id="rId21"/>
    <p:sldId id="267" r:id="rId22"/>
    <p:sldId id="268" r:id="rId23"/>
    <p:sldId id="269" r:id="rId24"/>
    <p:sldId id="270" r:id="rId25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MtZjocMU+EhawRyrEs405MTRm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113" d="100"/>
          <a:sy n="113" d="100"/>
        </p:scale>
        <p:origin x="5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A3C05E-9055-410F-B32A-3D8CB43EC9E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8412AD1-BF59-4F0B-9BCF-7EB0E696010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Drivers are used in a bottom-up approach, where you create the innermost modules and need to simulate a higher-level system call them</a:t>
          </a:r>
        </a:p>
      </dgm:t>
    </dgm:pt>
    <dgm:pt modelId="{816445BF-5F9F-46CC-8EFD-F5A83BA3BA90}" type="parTrans" cxnId="{D2996B14-D68F-4EC5-ABC1-04A89F255687}">
      <dgm:prSet/>
      <dgm:spPr/>
      <dgm:t>
        <a:bodyPr/>
        <a:lstStyle/>
        <a:p>
          <a:endParaRPr lang="en-US"/>
        </a:p>
      </dgm:t>
    </dgm:pt>
    <dgm:pt modelId="{ABFEA4D0-E8A6-4CDD-B34B-24E6FA90A1AE}" type="sibTrans" cxnId="{D2996B14-D68F-4EC5-ABC1-04A89F255687}">
      <dgm:prSet/>
      <dgm:spPr/>
      <dgm:t>
        <a:bodyPr/>
        <a:lstStyle/>
        <a:p>
          <a:endParaRPr lang="en-US"/>
        </a:p>
      </dgm:t>
    </dgm:pt>
    <dgm:pt modelId="{97F366C3-3572-4FA8-B574-408D0852FF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Stubs are used in a top-down approach, where you create the higher-level modules first and the systems that module calls doesn’t exist</a:t>
          </a:r>
        </a:p>
      </dgm:t>
    </dgm:pt>
    <dgm:pt modelId="{80193EF9-0FD0-4FEE-9FD9-61DE600AFD10}" type="parTrans" cxnId="{CEE4CDE9-0738-4806-B99E-8F1623E0F706}">
      <dgm:prSet/>
      <dgm:spPr/>
      <dgm:t>
        <a:bodyPr/>
        <a:lstStyle/>
        <a:p>
          <a:endParaRPr lang="en-US"/>
        </a:p>
      </dgm:t>
    </dgm:pt>
    <dgm:pt modelId="{D2BE36F8-5408-473A-B6ED-ED7D49C53F05}" type="sibTrans" cxnId="{CEE4CDE9-0738-4806-B99E-8F1623E0F706}">
      <dgm:prSet/>
      <dgm:spPr/>
      <dgm:t>
        <a:bodyPr/>
        <a:lstStyle/>
        <a:p>
          <a:endParaRPr lang="en-US"/>
        </a:p>
      </dgm:t>
    </dgm:pt>
    <dgm:pt modelId="{665AA595-43AE-4F56-84DB-A8372A2985BC}" type="pres">
      <dgm:prSet presAssocID="{F5A3C05E-9055-410F-B32A-3D8CB43EC9E0}" presName="root" presStyleCnt="0">
        <dgm:presLayoutVars>
          <dgm:dir/>
          <dgm:resizeHandles val="exact"/>
        </dgm:presLayoutVars>
      </dgm:prSet>
      <dgm:spPr/>
    </dgm:pt>
    <dgm:pt modelId="{08FBAFBE-348D-4071-9C3C-D1DDB05E4295}" type="pres">
      <dgm:prSet presAssocID="{08412AD1-BF59-4F0B-9BCF-7EB0E696010A}" presName="compNode" presStyleCnt="0"/>
      <dgm:spPr/>
    </dgm:pt>
    <dgm:pt modelId="{81B1EB8C-E541-437C-8713-7194644F2662}" type="pres">
      <dgm:prSet presAssocID="{08412AD1-BF59-4F0B-9BCF-7EB0E69601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8F0B542-984B-4821-9C29-569F73E4AA86}" type="pres">
      <dgm:prSet presAssocID="{08412AD1-BF59-4F0B-9BCF-7EB0E696010A}" presName="iconSpace" presStyleCnt="0"/>
      <dgm:spPr/>
    </dgm:pt>
    <dgm:pt modelId="{38FC31CA-B791-4225-8BD6-346C357378E3}" type="pres">
      <dgm:prSet presAssocID="{08412AD1-BF59-4F0B-9BCF-7EB0E696010A}" presName="parTx" presStyleLbl="revTx" presStyleIdx="0" presStyleCnt="4">
        <dgm:presLayoutVars>
          <dgm:chMax val="0"/>
          <dgm:chPref val="0"/>
        </dgm:presLayoutVars>
      </dgm:prSet>
      <dgm:spPr/>
    </dgm:pt>
    <dgm:pt modelId="{30B91D1C-B0E3-495D-B972-FC332923CE9E}" type="pres">
      <dgm:prSet presAssocID="{08412AD1-BF59-4F0B-9BCF-7EB0E696010A}" presName="txSpace" presStyleCnt="0"/>
      <dgm:spPr/>
    </dgm:pt>
    <dgm:pt modelId="{B6C18441-F72E-4D53-AF93-605DBBF4185A}" type="pres">
      <dgm:prSet presAssocID="{08412AD1-BF59-4F0B-9BCF-7EB0E696010A}" presName="desTx" presStyleLbl="revTx" presStyleIdx="1" presStyleCnt="4">
        <dgm:presLayoutVars/>
      </dgm:prSet>
      <dgm:spPr/>
    </dgm:pt>
    <dgm:pt modelId="{96E5BFE0-BFD5-4FF6-BEA5-C7037ADA0882}" type="pres">
      <dgm:prSet presAssocID="{ABFEA4D0-E8A6-4CDD-B34B-24E6FA90A1AE}" presName="sibTrans" presStyleCnt="0"/>
      <dgm:spPr/>
    </dgm:pt>
    <dgm:pt modelId="{46FF85DC-01F5-4757-A7B7-5F2D6225C753}" type="pres">
      <dgm:prSet presAssocID="{97F366C3-3572-4FA8-B574-408D0852FFBC}" presName="compNode" presStyleCnt="0"/>
      <dgm:spPr/>
    </dgm:pt>
    <dgm:pt modelId="{ADB93C42-FE4D-4477-BEE1-73A25A1BEF32}" type="pres">
      <dgm:prSet presAssocID="{97F366C3-3572-4FA8-B574-408D0852FF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8A18A04-62D8-4505-8D6B-5A70A4550C78}" type="pres">
      <dgm:prSet presAssocID="{97F366C3-3572-4FA8-B574-408D0852FFBC}" presName="iconSpace" presStyleCnt="0"/>
      <dgm:spPr/>
    </dgm:pt>
    <dgm:pt modelId="{B1939295-73D1-4D2B-BA63-C64F4EC5E1AA}" type="pres">
      <dgm:prSet presAssocID="{97F366C3-3572-4FA8-B574-408D0852FFBC}" presName="parTx" presStyleLbl="revTx" presStyleIdx="2" presStyleCnt="4">
        <dgm:presLayoutVars>
          <dgm:chMax val="0"/>
          <dgm:chPref val="0"/>
        </dgm:presLayoutVars>
      </dgm:prSet>
      <dgm:spPr/>
    </dgm:pt>
    <dgm:pt modelId="{846FE0F4-B5F1-446B-9E6B-3E5B305300E3}" type="pres">
      <dgm:prSet presAssocID="{97F366C3-3572-4FA8-B574-408D0852FFBC}" presName="txSpace" presStyleCnt="0"/>
      <dgm:spPr/>
    </dgm:pt>
    <dgm:pt modelId="{845A7561-1581-4E80-9105-332D0A22EE77}" type="pres">
      <dgm:prSet presAssocID="{97F366C3-3572-4FA8-B574-408D0852FFBC}" presName="desTx" presStyleLbl="revTx" presStyleIdx="3" presStyleCnt="4">
        <dgm:presLayoutVars/>
      </dgm:prSet>
      <dgm:spPr/>
    </dgm:pt>
  </dgm:ptLst>
  <dgm:cxnLst>
    <dgm:cxn modelId="{D2996B14-D68F-4EC5-ABC1-04A89F255687}" srcId="{F5A3C05E-9055-410F-B32A-3D8CB43EC9E0}" destId="{08412AD1-BF59-4F0B-9BCF-7EB0E696010A}" srcOrd="0" destOrd="0" parTransId="{816445BF-5F9F-46CC-8EFD-F5A83BA3BA90}" sibTransId="{ABFEA4D0-E8A6-4CDD-B34B-24E6FA90A1AE}"/>
    <dgm:cxn modelId="{0A230D3C-5BF2-446D-82CE-F7A81B78528F}" type="presOf" srcId="{F5A3C05E-9055-410F-B32A-3D8CB43EC9E0}" destId="{665AA595-43AE-4F56-84DB-A8372A2985BC}" srcOrd="0" destOrd="0" presId="urn:microsoft.com/office/officeart/2018/2/layout/IconLabelDescriptionList"/>
    <dgm:cxn modelId="{E8E63345-E40B-4A88-8327-F834F924366E}" type="presOf" srcId="{08412AD1-BF59-4F0B-9BCF-7EB0E696010A}" destId="{38FC31CA-B791-4225-8BD6-346C357378E3}" srcOrd="0" destOrd="0" presId="urn:microsoft.com/office/officeart/2018/2/layout/IconLabelDescriptionList"/>
    <dgm:cxn modelId="{F0F0F672-9FC4-467C-BDDD-657404A9BF50}" type="presOf" srcId="{97F366C3-3572-4FA8-B574-408D0852FFBC}" destId="{B1939295-73D1-4D2B-BA63-C64F4EC5E1AA}" srcOrd="0" destOrd="0" presId="urn:microsoft.com/office/officeart/2018/2/layout/IconLabelDescriptionList"/>
    <dgm:cxn modelId="{CEE4CDE9-0738-4806-B99E-8F1623E0F706}" srcId="{F5A3C05E-9055-410F-B32A-3D8CB43EC9E0}" destId="{97F366C3-3572-4FA8-B574-408D0852FFBC}" srcOrd="1" destOrd="0" parTransId="{80193EF9-0FD0-4FEE-9FD9-61DE600AFD10}" sibTransId="{D2BE36F8-5408-473A-B6ED-ED7D49C53F05}"/>
    <dgm:cxn modelId="{F887AA83-17E4-42DD-91DE-D459CEA89046}" type="presParOf" srcId="{665AA595-43AE-4F56-84DB-A8372A2985BC}" destId="{08FBAFBE-348D-4071-9C3C-D1DDB05E4295}" srcOrd="0" destOrd="0" presId="urn:microsoft.com/office/officeart/2018/2/layout/IconLabelDescriptionList"/>
    <dgm:cxn modelId="{4A8F8B98-1D79-43AC-9142-912EB5F2D70A}" type="presParOf" srcId="{08FBAFBE-348D-4071-9C3C-D1DDB05E4295}" destId="{81B1EB8C-E541-437C-8713-7194644F2662}" srcOrd="0" destOrd="0" presId="urn:microsoft.com/office/officeart/2018/2/layout/IconLabelDescriptionList"/>
    <dgm:cxn modelId="{34BD76EC-E38E-4F08-BCC8-D811FFBFBFDC}" type="presParOf" srcId="{08FBAFBE-348D-4071-9C3C-D1DDB05E4295}" destId="{58F0B542-984B-4821-9C29-569F73E4AA86}" srcOrd="1" destOrd="0" presId="urn:microsoft.com/office/officeart/2018/2/layout/IconLabelDescriptionList"/>
    <dgm:cxn modelId="{CBAD888F-4E13-4D25-A8B1-EA7D9756C938}" type="presParOf" srcId="{08FBAFBE-348D-4071-9C3C-D1DDB05E4295}" destId="{38FC31CA-B791-4225-8BD6-346C357378E3}" srcOrd="2" destOrd="0" presId="urn:microsoft.com/office/officeart/2018/2/layout/IconLabelDescriptionList"/>
    <dgm:cxn modelId="{44880A72-7A90-482D-AE95-0BB911A5E4D9}" type="presParOf" srcId="{08FBAFBE-348D-4071-9C3C-D1DDB05E4295}" destId="{30B91D1C-B0E3-495D-B972-FC332923CE9E}" srcOrd="3" destOrd="0" presId="urn:microsoft.com/office/officeart/2018/2/layout/IconLabelDescriptionList"/>
    <dgm:cxn modelId="{923227DD-A015-4A3A-A142-DEF8CF8F330A}" type="presParOf" srcId="{08FBAFBE-348D-4071-9C3C-D1DDB05E4295}" destId="{B6C18441-F72E-4D53-AF93-605DBBF4185A}" srcOrd="4" destOrd="0" presId="urn:microsoft.com/office/officeart/2018/2/layout/IconLabelDescriptionList"/>
    <dgm:cxn modelId="{83C0E355-FB56-46A9-A523-866E4FF56D4E}" type="presParOf" srcId="{665AA595-43AE-4F56-84DB-A8372A2985BC}" destId="{96E5BFE0-BFD5-4FF6-BEA5-C7037ADA0882}" srcOrd="1" destOrd="0" presId="urn:microsoft.com/office/officeart/2018/2/layout/IconLabelDescriptionList"/>
    <dgm:cxn modelId="{3CF3E892-1439-4C8B-A3AC-66121FC9CE97}" type="presParOf" srcId="{665AA595-43AE-4F56-84DB-A8372A2985BC}" destId="{46FF85DC-01F5-4757-A7B7-5F2D6225C753}" srcOrd="2" destOrd="0" presId="urn:microsoft.com/office/officeart/2018/2/layout/IconLabelDescriptionList"/>
    <dgm:cxn modelId="{5E9D498B-D3C5-425C-9669-37F3247C1549}" type="presParOf" srcId="{46FF85DC-01F5-4757-A7B7-5F2D6225C753}" destId="{ADB93C42-FE4D-4477-BEE1-73A25A1BEF32}" srcOrd="0" destOrd="0" presId="urn:microsoft.com/office/officeart/2018/2/layout/IconLabelDescriptionList"/>
    <dgm:cxn modelId="{920C6634-CB9E-40F8-94F6-AFB1922DDBED}" type="presParOf" srcId="{46FF85DC-01F5-4757-A7B7-5F2D6225C753}" destId="{48A18A04-62D8-4505-8D6B-5A70A4550C78}" srcOrd="1" destOrd="0" presId="urn:microsoft.com/office/officeart/2018/2/layout/IconLabelDescriptionList"/>
    <dgm:cxn modelId="{FB8E7452-B8EE-4996-9B16-819AA3552E8C}" type="presParOf" srcId="{46FF85DC-01F5-4757-A7B7-5F2D6225C753}" destId="{B1939295-73D1-4D2B-BA63-C64F4EC5E1AA}" srcOrd="2" destOrd="0" presId="urn:microsoft.com/office/officeart/2018/2/layout/IconLabelDescriptionList"/>
    <dgm:cxn modelId="{CC4D8700-96F0-426D-9687-9D89392D6263}" type="presParOf" srcId="{46FF85DC-01F5-4757-A7B7-5F2D6225C753}" destId="{846FE0F4-B5F1-446B-9E6B-3E5B305300E3}" srcOrd="3" destOrd="0" presId="urn:microsoft.com/office/officeart/2018/2/layout/IconLabelDescriptionList"/>
    <dgm:cxn modelId="{ED5DA264-B0A1-47A2-A0AC-2BCCE19034D3}" type="presParOf" srcId="{46FF85DC-01F5-4757-A7B7-5F2D6225C753}" destId="{845A7561-1581-4E80-9105-332D0A22EE7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1EB8C-E541-437C-8713-7194644F2662}">
      <dsp:nvSpPr>
        <dsp:cNvPr id="0" name=""/>
        <dsp:cNvSpPr/>
      </dsp:nvSpPr>
      <dsp:spPr>
        <a:xfrm>
          <a:off x="5062" y="416"/>
          <a:ext cx="1247951" cy="12479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C31CA-B791-4225-8BD6-346C357378E3}">
      <dsp:nvSpPr>
        <dsp:cNvPr id="0" name=""/>
        <dsp:cNvSpPr/>
      </dsp:nvSpPr>
      <dsp:spPr>
        <a:xfrm>
          <a:off x="5062" y="1374091"/>
          <a:ext cx="3565577" cy="85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Drivers are used in a bottom-up approach, where you create the innermost modules and need to simulate a higher-level system call them</a:t>
          </a:r>
        </a:p>
      </dsp:txBody>
      <dsp:txXfrm>
        <a:off x="5062" y="1374091"/>
        <a:ext cx="3565577" cy="852395"/>
      </dsp:txXfrm>
    </dsp:sp>
    <dsp:sp modelId="{B6C18441-F72E-4D53-AF93-605DBBF4185A}">
      <dsp:nvSpPr>
        <dsp:cNvPr id="0" name=""/>
        <dsp:cNvSpPr/>
      </dsp:nvSpPr>
      <dsp:spPr>
        <a:xfrm>
          <a:off x="5062" y="2284962"/>
          <a:ext cx="3565577" cy="63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93C42-FE4D-4477-BEE1-73A25A1BEF32}">
      <dsp:nvSpPr>
        <dsp:cNvPr id="0" name=""/>
        <dsp:cNvSpPr/>
      </dsp:nvSpPr>
      <dsp:spPr>
        <a:xfrm>
          <a:off x="4194615" y="416"/>
          <a:ext cx="1247951" cy="12479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39295-73D1-4D2B-BA63-C64F4EC5E1AA}">
      <dsp:nvSpPr>
        <dsp:cNvPr id="0" name=""/>
        <dsp:cNvSpPr/>
      </dsp:nvSpPr>
      <dsp:spPr>
        <a:xfrm>
          <a:off x="4194615" y="1374091"/>
          <a:ext cx="3565577" cy="852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Stubs are used in a top-down approach, where you create the higher-level modules first and the systems that module calls doesn’t exist</a:t>
          </a:r>
        </a:p>
      </dsp:txBody>
      <dsp:txXfrm>
        <a:off x="4194615" y="1374091"/>
        <a:ext cx="3565577" cy="852395"/>
      </dsp:txXfrm>
    </dsp:sp>
    <dsp:sp modelId="{845A7561-1581-4E80-9105-332D0A22EE77}">
      <dsp:nvSpPr>
        <dsp:cNvPr id="0" name=""/>
        <dsp:cNvSpPr/>
      </dsp:nvSpPr>
      <dsp:spPr>
        <a:xfrm>
          <a:off x="4194615" y="2284962"/>
          <a:ext cx="3565577" cy="63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radescope.com/article/ipjyg27lg5-student-merge-account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keepteaching.ucr.edu/gradescope#early_gradescope_adopters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bae56049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bae56049b_0_6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22" tIns="96622" rIns="96622" bIns="96622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775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bae56049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2388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bae56049b_0_6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22" tIns="96622" rIns="96622" bIns="96622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139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16176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349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5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67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316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9188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050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93150" rIns="93150" bIns="931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7775" indent="0">
              <a:buNone/>
            </a:pPr>
            <a:endParaRPr lang="en-US" b="1" i="0" u="sng" dirty="0">
              <a:solidFill>
                <a:srgbClr val="24292E"/>
              </a:solidFill>
              <a:effectLst/>
              <a:latin typeface="+mj-lt"/>
            </a:endParaRPr>
          </a:p>
          <a:p>
            <a:pPr marL="167775" indent="0">
              <a:buNone/>
            </a:pPr>
            <a:endParaRPr lang="en-US" b="1" i="0" u="sng" dirty="0">
              <a:solidFill>
                <a:srgbClr val="24292E"/>
              </a:solidFill>
              <a:effectLst/>
              <a:latin typeface="+mj-lt"/>
            </a:endParaRPr>
          </a:p>
          <a:p>
            <a:pPr marL="167775" indent="0">
              <a:buNone/>
            </a:pPr>
            <a:endParaRPr lang="en-US" b="1" i="0" u="sng" dirty="0">
              <a:solidFill>
                <a:srgbClr val="24292E"/>
              </a:solidFill>
              <a:effectLst/>
              <a:latin typeface="+mj-lt"/>
            </a:endParaRPr>
          </a:p>
          <a:p>
            <a:pPr marL="167775" indent="0">
              <a:buNone/>
            </a:pPr>
            <a:endParaRPr lang="en-US" b="1" i="0" u="sng" dirty="0">
              <a:solidFill>
                <a:srgbClr val="24292E"/>
              </a:solidFill>
              <a:effectLst/>
              <a:latin typeface="+mj-lt"/>
            </a:endParaRPr>
          </a:p>
          <a:p>
            <a:pPr marL="167775" indent="0">
              <a:buNone/>
            </a:pPr>
            <a:endParaRPr lang="en-US" b="1" i="0" u="sng" dirty="0">
              <a:solidFill>
                <a:srgbClr val="24292E"/>
              </a:solidFill>
              <a:effectLst/>
              <a:latin typeface="+mj-lt"/>
            </a:endParaRPr>
          </a:p>
          <a:p>
            <a:pPr marL="167775" indent="0">
              <a:buNone/>
            </a:pPr>
            <a:endParaRPr lang="en-US" b="1" i="0" u="sng" dirty="0">
              <a:solidFill>
                <a:srgbClr val="24292E"/>
              </a:solidFill>
              <a:effectLst/>
              <a:latin typeface="+mj-lt"/>
            </a:endParaRPr>
          </a:p>
          <a:p>
            <a:pPr marL="167775" indent="0">
              <a:buNone/>
            </a:pPr>
            <a:endParaRPr lang="en-US" b="1" i="0" u="sng" dirty="0">
              <a:solidFill>
                <a:srgbClr val="24292E"/>
              </a:solidFill>
              <a:effectLst/>
              <a:latin typeface="+mj-lt"/>
            </a:endParaRPr>
          </a:p>
          <a:p>
            <a:pPr marL="167775" indent="0">
              <a:buNone/>
            </a:pPr>
            <a:endParaRPr lang="en-US" b="1" i="0" u="sng" dirty="0">
              <a:solidFill>
                <a:srgbClr val="24292E"/>
              </a:solidFill>
              <a:effectLst/>
              <a:latin typeface="+mj-lt"/>
            </a:endParaRPr>
          </a:p>
          <a:p>
            <a:pPr marL="167775" indent="0">
              <a:buNone/>
            </a:pPr>
            <a:endParaRPr lang="en-US" b="1" i="0" u="sng" dirty="0">
              <a:solidFill>
                <a:srgbClr val="24292E"/>
              </a:solidFill>
              <a:effectLst/>
              <a:latin typeface="+mj-lt"/>
            </a:endParaRPr>
          </a:p>
          <a:p>
            <a:pPr marL="167775" indent="0">
              <a:buNone/>
            </a:pPr>
            <a:r>
              <a:rPr lang="en-US" b="1" i="0" u="sng" dirty="0">
                <a:solidFill>
                  <a:srgbClr val="24292E"/>
                </a:solidFill>
                <a:effectLst/>
                <a:latin typeface="+mj-lt"/>
              </a:rPr>
              <a:t>Google Test:</a:t>
            </a:r>
          </a:p>
          <a:p>
            <a:pPr marL="167775" indent="0">
              <a:buNone/>
            </a:pP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You test a class or function by making assertions about its behavior. When an assertion fails,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googletest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prints the assertion's source file and line number location, along with a failure message. You may also supply a custom failure message which will be appended to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googletest's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message.</a:t>
            </a:r>
          </a:p>
          <a:p>
            <a:pPr lvl="1" algn="l"/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To provide a custom failure message, simply stream it into the macro using the &lt;&lt; operator or a sequence of such operators. An example:</a:t>
            </a:r>
          </a:p>
          <a:p>
            <a:pPr lvl="1" algn="l"/>
            <a:r>
              <a:rPr lang="en-US" b="0" i="0" dirty="0">
                <a:solidFill>
                  <a:srgbClr val="6F42C1"/>
                </a:solidFill>
                <a:effectLst/>
                <a:latin typeface="+mj-lt"/>
              </a:rPr>
              <a:t>ASSERT_EQ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(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x.size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(),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y.size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()) &lt;&lt; "Vectors x and y are of unequal length"; </a:t>
            </a:r>
            <a:r>
              <a:rPr lang="en-US" b="0" i="0" dirty="0">
                <a:solidFill>
                  <a:srgbClr val="D73A49"/>
                </a:solidFill>
                <a:effectLst/>
                <a:latin typeface="+mj-lt"/>
              </a:rPr>
              <a:t>for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(</a:t>
            </a:r>
            <a:r>
              <a:rPr lang="en-US" b="0" i="0" dirty="0">
                <a:solidFill>
                  <a:srgbClr val="D73A49"/>
                </a:solidFill>
                <a:effectLst/>
                <a:latin typeface="+mj-lt"/>
              </a:rPr>
              <a:t>int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i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= </a:t>
            </a:r>
            <a:r>
              <a:rPr lang="en-US" b="0" i="0" dirty="0">
                <a:solidFill>
                  <a:srgbClr val="005CC5"/>
                </a:solidFill>
                <a:effectLst/>
                <a:latin typeface="+mj-lt"/>
              </a:rPr>
              <a:t>0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;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i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&lt;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x.size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(); ++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i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) { </a:t>
            </a:r>
            <a:r>
              <a:rPr lang="en-US" b="0" i="0" dirty="0">
                <a:solidFill>
                  <a:srgbClr val="005CC5"/>
                </a:solidFill>
                <a:effectLst/>
                <a:latin typeface="+mj-lt"/>
              </a:rPr>
              <a:t>EXPECT_EQ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(x[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i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], y[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i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]) &lt;&lt; </a:t>
            </a:r>
            <a:r>
              <a:rPr lang="en-US" b="0" i="0" dirty="0">
                <a:solidFill>
                  <a:srgbClr val="032F62"/>
                </a:solidFill>
                <a:effectLst/>
                <a:latin typeface="+mj-lt"/>
              </a:rPr>
              <a:t>"Vectors x and y differ at index "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&lt;&lt;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i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; }</a:t>
            </a:r>
          </a:p>
          <a:p>
            <a:pPr lvl="1" algn="l"/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Anything that can be streamed to an 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ostream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 can be streamed to an assertion macro--in particular, C strings and string objects. </a:t>
            </a:r>
          </a:p>
          <a:p>
            <a:pPr marL="167775" indent="0">
              <a:buNone/>
            </a:pPr>
            <a:r>
              <a:rPr lang="en-US" b="1" i="0" u="sng" dirty="0">
                <a:solidFill>
                  <a:srgbClr val="24292E"/>
                </a:solidFill>
                <a:effectLst/>
                <a:latin typeface="+mj-lt"/>
              </a:rPr>
              <a:t>Assertions:</a:t>
            </a:r>
          </a:p>
          <a:p>
            <a:pPr marL="167775" indent="0">
              <a:buNone/>
            </a:pPr>
            <a:r>
              <a:rPr lang="en-US" b="0" i="0" u="none" dirty="0">
                <a:solidFill>
                  <a:srgbClr val="24292E"/>
                </a:solidFill>
                <a:effectLst/>
                <a:latin typeface="+mj-lt"/>
              </a:rPr>
              <a:t>ASSERT_EQ, _NE, LT, LE, GT, GE, _TRUE(condition), _FALSE(condition)</a:t>
            </a:r>
          </a:p>
          <a:p>
            <a:pPr marL="167775" indent="0">
              <a:buNone/>
            </a:pPr>
            <a:endParaRPr lang="en-US" b="0" i="0" u="none" dirty="0">
              <a:solidFill>
                <a:srgbClr val="24292E"/>
              </a:solidFill>
              <a:effectLst/>
              <a:latin typeface="+mj-lt"/>
            </a:endParaRPr>
          </a:p>
          <a:p>
            <a:pPr marL="167775" indent="0">
              <a:buNone/>
            </a:pPr>
            <a:r>
              <a:rPr lang="en-US" b="1" i="0" u="sng" dirty="0">
                <a:solidFill>
                  <a:srgbClr val="24292E"/>
                </a:solidFill>
                <a:effectLst/>
                <a:latin typeface="+mj-lt"/>
              </a:rPr>
              <a:t>EXPECT (non fatal failure, continues function execution) vs ASSERT  (fatal failure):</a:t>
            </a: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The assertions come in pairs that test the same thing but have different effects on the current function. ASSERT_* versions generate fatal failures when they fail, and </a:t>
            </a:r>
            <a:r>
              <a:rPr lang="en-US" b="1" i="0" dirty="0">
                <a:solidFill>
                  <a:srgbClr val="24292E"/>
                </a:solidFill>
                <a:effectLst/>
                <a:latin typeface="+mj-lt"/>
              </a:rPr>
              <a:t>abort the current function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. EXPECT_* versions generate nonfatal failures, which don't abort the current function. </a:t>
            </a:r>
          </a:p>
          <a:p>
            <a:pPr lvl="1" algn="l"/>
            <a:r>
              <a:rPr lang="en-US" b="1" i="0" dirty="0">
                <a:solidFill>
                  <a:srgbClr val="24292E"/>
                </a:solidFill>
                <a:effectLst/>
                <a:highlight>
                  <a:srgbClr val="FF0000"/>
                </a:highlight>
                <a:latin typeface="+mj-lt"/>
              </a:rPr>
              <a:t>IMPORTANT: </a:t>
            </a:r>
            <a:r>
              <a:rPr lang="en-US" b="1" i="0" dirty="0">
                <a:solidFill>
                  <a:srgbClr val="24292E"/>
                </a:solidFill>
                <a:effectLst/>
                <a:latin typeface="+mj-lt"/>
              </a:rPr>
              <a:t>Usually EXPECT_* are preferred, as they allow more than one failure to be reported in a test. However, you should use ASSERT_* if it doesn't make sense to continue when the assertion in question fails.</a:t>
            </a:r>
          </a:p>
          <a:p>
            <a:pPr lvl="1" algn="l"/>
            <a:r>
              <a:rPr lang="en-US" b="1" i="0" dirty="0">
                <a:solidFill>
                  <a:srgbClr val="24292E"/>
                </a:solidFill>
                <a:effectLst/>
                <a:latin typeface="+mj-lt"/>
              </a:rPr>
              <a:t>IMPORTANT: Since a failed ASSERT_* returns from the current function immediately, possibly skipping clean-up code that comes after it, it may cause a space leak. Depending on the nature of the leak, it may or may not be worth fixing - so keep this in mind if you get a heap checker error in addition to assertion errors.</a:t>
            </a:r>
          </a:p>
          <a:p>
            <a:pPr marL="167775" indent="0">
              <a:buNone/>
            </a:pPr>
            <a:endParaRPr lang="en-US" b="1" i="0" u="sng" dirty="0">
              <a:solidFill>
                <a:srgbClr val="24292E"/>
              </a:solidFill>
              <a:effectLst/>
              <a:latin typeface="+mj-lt"/>
            </a:endParaRPr>
          </a:p>
          <a:p>
            <a:pPr marL="167775" indent="0">
              <a:buNone/>
            </a:pPr>
            <a:r>
              <a:rPr lang="en-US" b="1" i="0" u="sng" dirty="0">
                <a:solidFill>
                  <a:srgbClr val="24292E"/>
                </a:solidFill>
                <a:effectLst/>
                <a:latin typeface="+mj-lt"/>
              </a:rPr>
              <a:t>Floating Point Comparisons:</a:t>
            </a:r>
          </a:p>
          <a:p>
            <a:pPr marL="483194" indent="-315419"/>
            <a:r>
              <a:rPr lang="en-US" dirty="0">
                <a:effectLst/>
                <a:latin typeface="+mj-lt"/>
              </a:rPr>
              <a:t>ASSERT_FLOAT_EQ(val1, val2); EXPECT_FLOAT_EQ(val1, val2);the two float values are almost equal</a:t>
            </a:r>
          </a:p>
          <a:p>
            <a:pPr marL="483194" indent="-315419"/>
            <a:r>
              <a:rPr lang="en-US" dirty="0">
                <a:effectLst/>
                <a:latin typeface="+mj-lt"/>
              </a:rPr>
              <a:t>ASSERT_DOUBLE_EQ(val1, val2);EXPECT_DOUBLE_EQ(val1, val2);the two double values are almost equal</a:t>
            </a:r>
            <a:endParaRPr lang="en-US" b="1" i="0" u="sng" dirty="0">
              <a:solidFill>
                <a:srgbClr val="24292E"/>
              </a:solidFill>
              <a:effectLst/>
              <a:latin typeface="+mj-lt"/>
            </a:endParaRPr>
          </a:p>
          <a:p>
            <a:pPr marL="167775" indent="0">
              <a:buNone/>
            </a:pPr>
            <a:endParaRPr lang="en-US" b="1" i="0" u="sng" dirty="0">
              <a:solidFill>
                <a:srgbClr val="24292E"/>
              </a:solidFill>
              <a:effectLst/>
              <a:latin typeface="+mj-lt"/>
            </a:endParaRPr>
          </a:p>
          <a:p>
            <a:pPr marL="167775" indent="0">
              <a:buNone/>
            </a:pPr>
            <a:r>
              <a:rPr lang="en-US" b="1" i="0" u="sng" dirty="0">
                <a:solidFill>
                  <a:srgbClr val="24292E"/>
                </a:solidFill>
                <a:effectLst/>
                <a:latin typeface="+mj-lt"/>
              </a:rPr>
              <a:t>Running a subset of the tests:</a:t>
            </a: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By default, a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googletest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program runs all tests the user has defined. Sometimes, you want to run only a subset of the tests (e.g. for debugging or quickly verifying a change). If you set the GTEST_FILTER environment variable or the --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gtest_filter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 flag to a filter string,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googletest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will only run the tests whose full names (in the form of 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TestSuiteName.TestName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) match the filter.</a:t>
            </a: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The format of a filter is a ':'-separated list of wildcard patterns (called the </a:t>
            </a:r>
            <a:r>
              <a:rPr lang="en-US" b="0" i="1" dirty="0">
                <a:solidFill>
                  <a:srgbClr val="24292E"/>
                </a:solidFill>
                <a:effectLst/>
                <a:latin typeface="+mj-lt"/>
              </a:rPr>
              <a:t>positive patterns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) optionally followed by a '-' and another ':'-separated pattern list (called the </a:t>
            </a:r>
            <a:r>
              <a:rPr lang="en-US" b="0" i="1" dirty="0">
                <a:solidFill>
                  <a:srgbClr val="24292E"/>
                </a:solidFill>
                <a:effectLst/>
                <a:latin typeface="+mj-lt"/>
              </a:rPr>
              <a:t>negative patterns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). A test matches the filter if and only if it matches any of the positive patterns but does not match any of the negative patterns.</a:t>
            </a: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A pattern may contain '*' (matches any string) or '?' (matches any single character). For convenience, the filter '*-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NegativePatterns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' can be also written as '-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NegativePatterns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'.</a:t>
            </a:r>
          </a:p>
          <a:p>
            <a:pPr algn="l"/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For example: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./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foo_test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 Has no flag, and thus runs all its tests.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./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foo_test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--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gtest_filter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=* Also runs everything, due to the single match-everything * 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./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foo_test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--gtest_filter=FooTest.* Runs everything in test suite 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./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foo_test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--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gtest_filter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=*Null*:*Constructor* Runs any test whose full name contains either "Null" or "Constructor"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./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foo_test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--gtest_filter=-*DeathTest.* Runs all non-death tests.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./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foo_test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--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gtest_filter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=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.*-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FooTest.Bar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 Runs everything in test suite 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 except 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FooTest.Bar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./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foo_test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--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gtest_filter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=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.*: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BarTest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.*-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FooTest.Bar:BarTest.Foo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 Runs everything in test suite 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 except 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FooTest.Bar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 and everything in test suite 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BarTest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 except 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BarTest.Foo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.</a:t>
            </a:r>
          </a:p>
          <a:p>
            <a:pPr marL="167775" indent="0">
              <a:buNone/>
            </a:pP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r>
              <a:rPr lang="en-US" b="1" i="0" dirty="0">
                <a:solidFill>
                  <a:srgbClr val="24292E"/>
                </a:solidFill>
                <a:effectLst/>
                <a:latin typeface="+mj-lt"/>
              </a:rPr>
              <a:t>Stop tests after first failure: 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By default, a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googletest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program runs all tests the user has defined. In some cases (e.g. iterative test development &amp; execution) it may be desirable stop test execution upon first failure (trading improved latency for completeness). If </a:t>
            </a:r>
            <a:r>
              <a:rPr lang="en-US" dirty="0">
                <a:latin typeface="+mj-lt"/>
              </a:rPr>
              <a:t>GTEST_FAIL_FAST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 environment variable or </a:t>
            </a:r>
            <a:r>
              <a:rPr lang="en-US" dirty="0">
                <a:latin typeface="+mj-lt"/>
              </a:rPr>
              <a:t>--</a:t>
            </a:r>
            <a:r>
              <a:rPr lang="en-US" dirty="0" err="1">
                <a:latin typeface="+mj-lt"/>
              </a:rPr>
              <a:t>gtest_fail_fast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 flag is set, the test runner will stop execution as soon as the first test failure is found.</a:t>
            </a:r>
          </a:p>
          <a:p>
            <a:endParaRPr lang="en-US" b="0" i="0" dirty="0">
              <a:solidFill>
                <a:srgbClr val="24292E"/>
              </a:solidFill>
              <a:effectLst/>
              <a:latin typeface="+mj-lt"/>
            </a:endParaRPr>
          </a:p>
          <a:p>
            <a:pPr algn="l"/>
            <a:r>
              <a:rPr lang="en-US" b="1" i="0" u="sng" dirty="0" err="1">
                <a:solidFill>
                  <a:srgbClr val="24292E"/>
                </a:solidFill>
                <a:effectLst/>
                <a:latin typeface="+mj-lt"/>
              </a:rPr>
              <a:t>Temporarilty</a:t>
            </a:r>
            <a:r>
              <a:rPr lang="en-US" b="1" i="0" u="sng" dirty="0">
                <a:solidFill>
                  <a:srgbClr val="24292E"/>
                </a:solidFill>
                <a:effectLst/>
                <a:latin typeface="+mj-lt"/>
              </a:rPr>
              <a:t> disabling incomplete tests: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If you have a broken test that you cannot fix right away, you can add the DISABLED_ prefix to its name. This will exclude it from execution. This is better than commenting out the code or using #if 0, as disabled tests are still compiled (and thus won't rot). </a:t>
            </a:r>
            <a:br>
              <a:rPr lang="en-US" b="0" i="0" dirty="0">
                <a:solidFill>
                  <a:srgbClr val="24292E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If you need to disable all tests in a test suite, you can either add DISABLED_ to the front of the name of each test, or alternatively add it to the front of the test suite name.</a:t>
            </a:r>
            <a:br>
              <a:rPr lang="en-US" b="0" i="0" dirty="0">
                <a:solidFill>
                  <a:srgbClr val="24292E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For example, the following tests won't be run by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googletest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, even though they will still be compiled:</a:t>
            </a:r>
            <a:br>
              <a:rPr lang="en-US" b="0" i="0" dirty="0">
                <a:solidFill>
                  <a:srgbClr val="24292E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6A737D"/>
                </a:solidFill>
                <a:effectLst/>
                <a:latin typeface="+mj-lt"/>
              </a:rPr>
              <a:t>// Tests that Foo does </a:t>
            </a:r>
            <a:r>
              <a:rPr lang="en-US" b="0" i="0" dirty="0" err="1">
                <a:solidFill>
                  <a:srgbClr val="6A737D"/>
                </a:solidFill>
                <a:effectLst/>
                <a:latin typeface="+mj-lt"/>
              </a:rPr>
              <a:t>Abc</a:t>
            </a:r>
            <a:r>
              <a:rPr lang="en-US" b="0" i="0" dirty="0">
                <a:solidFill>
                  <a:srgbClr val="6A737D"/>
                </a:solidFill>
                <a:effectLst/>
                <a:latin typeface="+mj-lt"/>
              </a:rPr>
              <a:t>.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lang="en-US" b="0" i="0" dirty="0">
                <a:solidFill>
                  <a:srgbClr val="6F42C1"/>
                </a:solidFill>
                <a:effectLst/>
                <a:latin typeface="+mj-lt"/>
              </a:rPr>
              <a:t>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(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FooTest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DISABLED_DoesAbc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) { ... } </a:t>
            </a:r>
            <a:br>
              <a:rPr lang="en-US" b="0" i="0" dirty="0">
                <a:solidFill>
                  <a:srgbClr val="24292E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D73A49"/>
                </a:solidFill>
                <a:effectLst/>
                <a:latin typeface="+mj-lt"/>
              </a:rPr>
              <a:t>class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6F42C1"/>
                </a:solidFill>
                <a:effectLst/>
                <a:latin typeface="+mj-lt"/>
              </a:rPr>
              <a:t>DISABLED_BarTest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 : public ::testing::Test { ... }; </a:t>
            </a:r>
            <a:r>
              <a:rPr lang="en-US" b="0" i="0" dirty="0">
                <a:solidFill>
                  <a:srgbClr val="6A737D"/>
                </a:solidFill>
                <a:effectLst/>
                <a:latin typeface="+mj-lt"/>
              </a:rPr>
              <a:t>// Tests that Bar does </a:t>
            </a:r>
            <a:r>
              <a:rPr lang="en-US" b="0" i="0" dirty="0" err="1">
                <a:solidFill>
                  <a:srgbClr val="6A737D"/>
                </a:solidFill>
                <a:effectLst/>
                <a:latin typeface="+mj-lt"/>
              </a:rPr>
              <a:t>Xyz</a:t>
            </a:r>
            <a:r>
              <a:rPr lang="en-US" b="0" i="0" dirty="0">
                <a:solidFill>
                  <a:srgbClr val="6A737D"/>
                </a:solidFill>
                <a:effectLst/>
                <a:latin typeface="+mj-lt"/>
              </a:rPr>
              <a:t>.</a:t>
            </a:r>
            <a:br>
              <a:rPr lang="en-US" b="0" i="0" dirty="0">
                <a:solidFill>
                  <a:srgbClr val="24292E"/>
                </a:solidFill>
                <a:effectLst/>
                <a:latin typeface="+mj-lt"/>
              </a:rPr>
            </a:br>
            <a:r>
              <a:rPr lang="en-US" b="0" i="0" dirty="0">
                <a:solidFill>
                  <a:srgbClr val="6F42C1"/>
                </a:solidFill>
                <a:effectLst/>
                <a:latin typeface="+mj-lt"/>
              </a:rPr>
              <a:t>TEST_F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(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DISABLED_BarTest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+mj-lt"/>
              </a:rPr>
              <a:t>DoesXyz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) { ... }</a:t>
            </a:r>
          </a:p>
          <a:p>
            <a:endParaRPr lang="en-US" b="0" i="0" dirty="0">
              <a:solidFill>
                <a:srgbClr val="24292E"/>
              </a:solidFill>
              <a:effectLst/>
              <a:latin typeface="+mj-lt"/>
            </a:endParaRPr>
          </a:p>
          <a:p>
            <a:pPr algn="l"/>
            <a:r>
              <a:rPr lang="en-US" b="1" i="0" dirty="0">
                <a:solidFill>
                  <a:srgbClr val="24292E"/>
                </a:solidFill>
                <a:effectLst/>
                <a:latin typeface="+mj-lt"/>
              </a:rPr>
              <a:t>Exception Assertions</a:t>
            </a:r>
          </a:p>
          <a:p>
            <a:pPr lvl="1" algn="l"/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These are for verifying that a piece of code throws (or does not throw) an exception of the given type: </a:t>
            </a:r>
          </a:p>
          <a:p>
            <a:pPr lvl="1" algn="l"/>
            <a:r>
              <a:rPr lang="en-US" b="1" i="0" dirty="0">
                <a:solidFill>
                  <a:srgbClr val="24292E"/>
                </a:solidFill>
                <a:effectLst/>
                <a:latin typeface="+mj-lt"/>
              </a:rPr>
              <a:t>Availability</a:t>
            </a:r>
            <a:r>
              <a:rPr lang="en-US" b="0" i="0" dirty="0">
                <a:solidFill>
                  <a:srgbClr val="24292E"/>
                </a:solidFill>
                <a:effectLst/>
                <a:latin typeface="+mj-lt"/>
              </a:rPr>
              <a:t>: requires exceptions to be enabled in the build environment</a:t>
            </a:r>
          </a:p>
          <a:p>
            <a:pPr lvl="2" algn="l"/>
            <a:r>
              <a:rPr lang="en-US" dirty="0">
                <a:effectLst/>
                <a:latin typeface="+mj-lt"/>
              </a:rPr>
              <a:t>ASSERT_THROW(statement, </a:t>
            </a:r>
            <a:r>
              <a:rPr lang="en-US" dirty="0" err="1">
                <a:effectLst/>
                <a:latin typeface="+mj-lt"/>
              </a:rPr>
              <a:t>exception_type</a:t>
            </a:r>
            <a:r>
              <a:rPr lang="en-US" dirty="0">
                <a:effectLst/>
                <a:latin typeface="+mj-lt"/>
              </a:rPr>
              <a:t>);EXPECT_THROW(statement, </a:t>
            </a:r>
            <a:r>
              <a:rPr lang="en-US" dirty="0" err="1">
                <a:effectLst/>
                <a:latin typeface="+mj-lt"/>
              </a:rPr>
              <a:t>exception_type</a:t>
            </a:r>
            <a:r>
              <a:rPr lang="en-US" dirty="0">
                <a:effectLst/>
                <a:latin typeface="+mj-lt"/>
              </a:rPr>
              <a:t>);statement throws an exception of the given type</a:t>
            </a:r>
          </a:p>
          <a:p>
            <a:pPr lvl="2" algn="l"/>
            <a:r>
              <a:rPr lang="en-US" dirty="0">
                <a:effectLst/>
                <a:latin typeface="+mj-lt"/>
              </a:rPr>
              <a:t>ASSERT_ANY_THROW(statement);EXPECT_ANY_THROW(statement);statement throws an exception of any type</a:t>
            </a:r>
          </a:p>
          <a:p>
            <a:pPr lvl="2" algn="l"/>
            <a:r>
              <a:rPr lang="en-US" dirty="0">
                <a:effectLst/>
                <a:latin typeface="+mj-lt"/>
              </a:rPr>
              <a:t>ASSERT_NO_THROW(statement);EXPECT_NO_THROW(statement);statement doesn't throw any exception</a:t>
            </a:r>
            <a:endParaRPr lang="en-US" b="0" i="0" dirty="0">
              <a:solidFill>
                <a:srgbClr val="24292E"/>
              </a:solidFill>
              <a:effectLst/>
              <a:latin typeface="+mj-lt"/>
            </a:endParaRPr>
          </a:p>
          <a:p>
            <a:endParaRPr lang="en-US" b="0" i="0" dirty="0">
              <a:solidFill>
                <a:srgbClr val="24292E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8968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d20c1551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d20c15517_0_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22" tIns="96622" rIns="96622" bIns="96622" anchor="t" anchorCtr="0">
            <a:no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455A64"/>
                </a:solidFill>
                <a:effectLst/>
                <a:latin typeface="Fira Sans Regular"/>
              </a:rPr>
              <a:t>Students who used </a:t>
            </a:r>
            <a:r>
              <a:rPr lang="en-US" b="0" i="0" dirty="0" err="1">
                <a:solidFill>
                  <a:srgbClr val="455A64"/>
                </a:solidFill>
                <a:effectLst/>
                <a:latin typeface="Fira Sans Regular"/>
              </a:rPr>
              <a:t>Gradescope</a:t>
            </a:r>
            <a:r>
              <a:rPr lang="en-US" b="0" i="0" dirty="0">
                <a:solidFill>
                  <a:srgbClr val="455A64"/>
                </a:solidFill>
                <a:effectLst/>
                <a:latin typeface="Fira Sans Regular"/>
              </a:rPr>
              <a:t> before the canvas integration may also need to merge their accounts. See: </a:t>
            </a:r>
            <a:r>
              <a:rPr lang="en-US" b="0" i="0" dirty="0">
                <a:solidFill>
                  <a:srgbClr val="F4002B"/>
                </a:solidFill>
                <a:effectLst/>
                <a:latin typeface="Fira Sans Regular"/>
                <a:hlinkClick r:id="rId3"/>
              </a:rPr>
              <a:t>https://help.gradescope.com/article/ipjyg27lg5-student-merge-accounts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 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Instructor Instructions: </a:t>
            </a:r>
            <a:r>
              <a:rPr lang="en-US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https://keepteaching.ucr.edu/gradescope#early_gradescope_adopters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d20c155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d20c15517_0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22" tIns="96622" rIns="96622" bIns="9662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98362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19264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881312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51657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11356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37937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144939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2646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671886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9133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40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16288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78828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9375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00034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91119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825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16960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53633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9851C1D-0B0E-483D-B369-A08CDFCE63CC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5820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radescope.com/article/ipjyg27lg5-student-merge-accounts" TargetMode="External"/><Relationship Id="rId2" Type="http://schemas.openxmlformats.org/officeDocument/2006/relationships/hyperlink" Target="http://www.gradescope.com/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reema@ucr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ftwaretestinghelp.com/what-is-integration-testin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Electronic circuit board">
            <a:extLst>
              <a:ext uri="{FF2B5EF4-FFF2-40B4-BE49-F238E27FC236}">
                <a16:creationId xmlns:a16="http://schemas.microsoft.com/office/drawing/2014/main" id="{56742611-4212-4617-9396-B1F162B2AD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1573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028019" y="1327155"/>
            <a:ext cx="7080026" cy="137160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Unit and Integration Testing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149C-9D98-403B-B193-A11BFD0E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for Google Test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1AB68-A17E-48DE-B388-FFC54045F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Floating Point comparison: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EXPECT_FLOAT_EQ. EXPECT_DOUBLE_EQ, ASSERT_FLOAT_EQ, ASSERT_DOUBLE_EQ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n-NO" dirty="0">
                <a:latin typeface="Calibri" panose="020F0502020204030204" pitchFamily="34" charset="0"/>
                <a:cs typeface="Calibri" panose="020F0502020204030204" pitchFamily="34" charset="0"/>
              </a:rPr>
              <a:t>ASSERT_NEAR(val1, val2, abs_error),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EXPECT_NEAR(val1, val2,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abs_error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Running a subset of the tests using the  --</a:t>
            </a:r>
            <a:r>
              <a:rPr lang="en-US" sz="1600" dirty="0" err="1"/>
              <a:t>gtest_filter</a:t>
            </a:r>
            <a:r>
              <a:rPr lang="en-US" sz="1600" dirty="0"/>
              <a:t> flag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foo_test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--gtest_filter=FooTest.*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Runs everything in test suite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foo_test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gtest_filter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.*-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FooTest.Bar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Runs everything in test suite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except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FooTest.Bar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foo_test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gtest_filter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.*: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BarTest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.*-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FooTest.Bar:BarTest.Foo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Runs everything in test suite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except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FooTest.Bar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and everything in test suite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BarTest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except 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BarTest.Foo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695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A26F4-9D9F-4DA6-9851-581CA117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+mj-lt"/>
              </a:rPr>
              <a:t>Join the course Gradescope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3FC68-EE17-4148-BBE0-4ABEF52A3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600" b="1" dirty="0">
                <a:latin typeface="+mn-lt"/>
              </a:rPr>
              <a:t>Check your email for </a:t>
            </a:r>
            <a:r>
              <a:rPr lang="en-US" sz="1600" b="1" dirty="0"/>
              <a:t>instructions on joining the class on </a:t>
            </a:r>
            <a:r>
              <a:rPr lang="en-US" sz="1600" b="1" dirty="0" err="1"/>
              <a:t>Gradescope</a:t>
            </a:r>
            <a:r>
              <a:rPr lang="en-US" sz="1600" b="1" dirty="0"/>
              <a:t>. </a:t>
            </a:r>
          </a:p>
          <a:p>
            <a:pPr marL="342900" lvl="0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600" b="1" dirty="0"/>
              <a:t>Go to </a:t>
            </a:r>
            <a:r>
              <a:rPr lang="en-US" sz="1600" b="1" dirty="0">
                <a:effectLst/>
                <a:latin typeface="+mn-lt"/>
                <a:hlinkClick r:id="rId2"/>
              </a:rPr>
              <a:t>www.gradescope.com</a:t>
            </a:r>
            <a:r>
              <a:rPr lang="en-US" sz="1600" b="1" dirty="0">
                <a:effectLst/>
              </a:rPr>
              <a:t>, </a:t>
            </a:r>
            <a:r>
              <a:rPr lang="en-US" sz="1600" b="1" dirty="0">
                <a:effectLst/>
                <a:latin typeface="+mn-lt"/>
              </a:rPr>
              <a:t>sign in using your </a:t>
            </a:r>
            <a:r>
              <a:rPr lang="en-US" sz="1600" b="1" i="1" u="sng" dirty="0">
                <a:effectLst/>
                <a:latin typeface="+mn-lt"/>
              </a:rPr>
              <a:t>UCR official email.</a:t>
            </a:r>
          </a:p>
          <a:p>
            <a:pPr marL="342900" lvl="0" rtl="0">
              <a:spcBef>
                <a:spcPts val="0"/>
              </a:spcBef>
              <a:spcAft>
                <a:spcPts val="1600"/>
              </a:spcAft>
              <a:buAutoNum type="arabicPeriod"/>
            </a:pPr>
            <a:r>
              <a:rPr lang="en-US" sz="1600" b="1" dirty="0">
                <a:effectLst/>
              </a:rPr>
              <a:t>Navigate to the course and start working on our first in-class exercise (ICE).</a:t>
            </a:r>
            <a:endParaRPr lang="en-US" sz="1600" b="1" dirty="0">
              <a:effectLst/>
              <a:latin typeface="+mn-lt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>
                <a:latin typeface="+mn-lt"/>
              </a:rPr>
              <a:t>Important Note: If you have used </a:t>
            </a:r>
            <a:r>
              <a:rPr lang="en-US" sz="1600" b="1" dirty="0" err="1">
                <a:latin typeface="+mn-lt"/>
              </a:rPr>
              <a:t>Gradescope</a:t>
            </a:r>
            <a:r>
              <a:rPr lang="en-US" sz="1600" b="1" dirty="0">
                <a:latin typeface="+mn-lt"/>
              </a:rPr>
              <a:t> before using a different email, you may merge your previous account with the account of the UCR official email by following the instructions here: </a:t>
            </a:r>
            <a:br>
              <a:rPr lang="en-US" sz="1600" b="1" dirty="0">
                <a:latin typeface="+mn-lt"/>
              </a:rPr>
            </a:br>
            <a:r>
              <a:rPr lang="en-US" sz="1600" b="0" i="0" dirty="0">
                <a:solidFill>
                  <a:srgbClr val="F4002B"/>
                </a:solidFill>
                <a:effectLst/>
                <a:latin typeface="Fira Sans Regular"/>
                <a:hlinkClick r:id="rId3"/>
              </a:rPr>
              <a:t>https://help.gradescope.com/article/ipjyg27lg5-student-merge-accounts</a:t>
            </a:r>
            <a:endParaRPr lang="en-US" sz="1600" b="1" dirty="0">
              <a:effectLst/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  <a:tabLst>
                <a:tab pos="511175" algn="l"/>
              </a:tabLst>
            </a:pPr>
            <a:br>
              <a:rPr lang="en-US" sz="4400" dirty="0">
                <a:solidFill>
                  <a:srgbClr val="566469"/>
                </a:solidFill>
                <a:effectLst/>
                <a:latin typeface="+mn-lt"/>
              </a:rPr>
            </a:br>
            <a:endParaRPr lang="en-US" sz="440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8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Gradescope Course Entry Code</a:t>
            </a:r>
            <a:r>
              <a:rPr lang="en" sz="2200" dirty="0">
                <a:latin typeface="+mj-lt"/>
              </a:rPr>
              <a:t> (www.gradescope.com)</a:t>
            </a:r>
            <a:endParaRPr sz="2200" dirty="0">
              <a:latin typeface="+mj-lt"/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699" y="1127760"/>
            <a:ext cx="8751913" cy="36741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200" b="1" i="0" dirty="0">
                <a:solidFill>
                  <a:schemeClr val="tx1"/>
                </a:solidFill>
                <a:effectLst/>
                <a:latin typeface="proxima-nova"/>
              </a:rPr>
              <a:t>Use the following entry code: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5000" b="1" i="0" dirty="0">
                <a:solidFill>
                  <a:srgbClr val="566469"/>
                </a:solidFill>
                <a:effectLst/>
                <a:latin typeface="proxima-nova"/>
              </a:rPr>
              <a:t>			  </a:t>
            </a:r>
            <a:r>
              <a:rPr lang="en-US" sz="6000" b="1" i="0" dirty="0">
                <a:solidFill>
                  <a:srgbClr val="566469"/>
                </a:solidFill>
                <a:effectLst/>
                <a:latin typeface="proxima-nova"/>
              </a:rPr>
              <a:t>2RWWKG</a:t>
            </a:r>
            <a:endParaRPr lang="en-US" sz="5000" b="1" i="0" dirty="0">
              <a:solidFill>
                <a:srgbClr val="566469"/>
              </a:solidFill>
              <a:effectLst/>
              <a:latin typeface="proxima-nova"/>
            </a:endParaRP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200" b="1" u="sng" dirty="0">
                <a:solidFill>
                  <a:schemeClr val="tx1"/>
                </a:solidFill>
                <a:latin typeface="proxima-nova"/>
              </a:rPr>
              <a:t>Note:</a:t>
            </a:r>
            <a:r>
              <a:rPr lang="en-US" sz="2200" b="1" dirty="0">
                <a:solidFill>
                  <a:schemeClr val="tx1"/>
                </a:solidFill>
                <a:latin typeface="proxima-nova"/>
              </a:rPr>
              <a:t> Make sure you fill in your correct UCR email (e.g. </a:t>
            </a:r>
            <a:r>
              <a:rPr lang="en-US" sz="2200" b="1" dirty="0">
                <a:solidFill>
                  <a:schemeClr val="tx1"/>
                </a:solidFill>
                <a:latin typeface="proxima-nov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reema@ucr.edu</a:t>
            </a:r>
            <a:r>
              <a:rPr lang="en-US" sz="2200" b="1" dirty="0">
                <a:solidFill>
                  <a:schemeClr val="tx1"/>
                </a:solidFill>
                <a:latin typeface="proxima-nova"/>
              </a:rPr>
              <a:t>) and Student ID (SID).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 Testing In-Class Exercise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93523"/>
            <a:ext cx="8520600" cy="26283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latin typeface="Calibri" panose="020F0502020204030204" pitchFamily="34" charset="0"/>
                <a:cs typeface="Calibri" panose="020F0502020204030204" pitchFamily="34" charset="0"/>
              </a:rPr>
              <a:t>Given the Circle class implementation (available on Gradescope), work in groups to write unit tests for the following two member functions:</a:t>
            </a:r>
            <a:endParaRPr lang="en-US" sz="2200" dirty="0"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US" sz="2200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double area() const;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US" sz="2200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d</a:t>
            </a:r>
            <a:r>
              <a:rPr lang="en" sz="2200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ouble perimeter() const;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endParaRPr lang="en" sz="2200" dirty="0"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endParaRPr sz="2200" dirty="0">
              <a:latin typeface="Calibri" panose="020F0502020204030204" pitchFamily="34" charset="0"/>
              <a:ea typeface="Courier New"/>
              <a:cs typeface="Calibri" panose="020F0502020204030204" pitchFamily="34" charset="0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In-Class Exercise (cont’d)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697" y="1152475"/>
            <a:ext cx="479286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//circle.hpp</a:t>
            </a:r>
            <a:endParaRPr lang="en-US" sz="13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#ifndef CIRCLE_HPP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#define CIRCLE_HPP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Circle {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private: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double radius;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public: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Circle(double radius):radius(radius) {}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double area() const; 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double perimeter()const;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};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#endif /*CIRCLE_HPP*/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</p:txBody>
      </p:sp>
      <p:sp>
        <p:nvSpPr>
          <p:cNvPr id="4" name="Google Shape;67;p15">
            <a:extLst>
              <a:ext uri="{FF2B5EF4-FFF2-40B4-BE49-F238E27FC236}">
                <a16:creationId xmlns:a16="http://schemas.microsoft.com/office/drawing/2014/main" id="{D104139F-84D0-433B-A8BE-E1380EBEACB1}"/>
              </a:ext>
            </a:extLst>
          </p:cNvPr>
          <p:cNvSpPr txBox="1">
            <a:spLocks/>
          </p:cNvSpPr>
          <p:nvPr/>
        </p:nvSpPr>
        <p:spPr>
          <a:xfrm>
            <a:off x="5347609" y="115415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//circle.cpp</a:t>
            </a:r>
            <a:endParaRPr lang="en-US" sz="13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#include "../header/circle.hpp"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#include &lt;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cmath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3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double Circle::area() const 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M_PI * radius * radius;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double Circle::perimeter() const 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return 2 * M_PI * radius;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3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65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In-Class Exercise (cont’d)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698" y="1152475"/>
            <a:ext cx="883230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//main.cpp</a:t>
            </a:r>
            <a:endParaRPr lang="en-US" sz="13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#include &lt;iostream&gt;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#include "../header/circle.hpp"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using namespace std;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main(){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Circle c(10);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&lt;&lt; "A circle of radius 10 has an area of " &lt;&lt; 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c.area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 &lt;&lt; 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endl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&lt;&lt; "A circle of radius 10 has a perimeter of " &lt;&lt; 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c.perimeter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 &lt;&lt; </a:t>
            </a:r>
            <a:r>
              <a:rPr lang="en-US" sz="13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endl</a:t>
            </a: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return 0;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3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43650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8"/>
          <p:cNvSpPr txBox="1">
            <a:spLocks noGrp="1"/>
          </p:cNvSpPr>
          <p:nvPr>
            <p:ph type="title"/>
          </p:nvPr>
        </p:nvSpPr>
        <p:spPr>
          <a:xfrm>
            <a:off x="685346" y="722629"/>
            <a:ext cx="2805611" cy="36207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4000"/>
              <a:t>Bad Code Practices That Make Testing Hard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5890" y="1543049"/>
            <a:ext cx="0" cy="2057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oogle Shape;97;p8"/>
          <p:cNvSpPr txBox="1">
            <a:spLocks noGrp="1"/>
          </p:cNvSpPr>
          <p:nvPr>
            <p:ph type="body" idx="1"/>
          </p:nvPr>
        </p:nvSpPr>
        <p:spPr>
          <a:xfrm>
            <a:off x="3980823" y="722630"/>
            <a:ext cx="4469844" cy="3620770"/>
          </a:xfrm>
          <a:prstGeom prst="rect">
            <a:avLst/>
          </a:prstGeom>
          <a:effectLst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•"/>
            </a:pPr>
            <a:r>
              <a:rPr lang="en-US" sz="1400">
                <a:solidFill>
                  <a:schemeClr val="tx1"/>
                </a:solidFill>
              </a:rPr>
              <a:t>Tightly Coupled or Concrete Data Source: the unit relies on hard-coded, concrete instances such as language streams (</a:t>
            </a:r>
            <a:r>
              <a:rPr lang="en-US" sz="1400">
                <a:solidFill>
                  <a:schemeClr val="tx1"/>
                </a:solidFill>
                <a:sym typeface="Courier New"/>
              </a:rPr>
              <a:t>cout</a:t>
            </a:r>
            <a:r>
              <a:rPr lang="en-US" sz="1400">
                <a:solidFill>
                  <a:schemeClr val="tx1"/>
                </a:solidFill>
              </a:rPr>
              <a:t>), local filesystem, current time, etc.</a:t>
            </a:r>
          </a:p>
          <a:p>
            <a:pPr lvl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•"/>
            </a:pPr>
            <a:r>
              <a:rPr lang="en-US" sz="1400">
                <a:solidFill>
                  <a:schemeClr val="tx1"/>
                </a:solidFill>
              </a:rPr>
              <a:t>Violates the Single Responsibility Principle: The SUT has multiple responsibilities or has more than one reason to change </a:t>
            </a:r>
          </a:p>
          <a:p>
            <a:pPr lvl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•"/>
            </a:pPr>
            <a:r>
              <a:rPr lang="en-US" sz="1400">
                <a:solidFill>
                  <a:schemeClr val="tx1"/>
                </a:solidFill>
              </a:rPr>
              <a:t>Dependencies are not clear: the function signature doesn’t specify every parameter the unit uses, such as user input within a function</a:t>
            </a:r>
          </a:p>
          <a:p>
            <a:pPr lvl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•"/>
            </a:pPr>
            <a:r>
              <a:rPr lang="en-US" sz="1400">
                <a:solidFill>
                  <a:schemeClr val="tx1"/>
                </a:solidFill>
              </a:rPr>
              <a:t>Hard to Understand and Maintain: the unit depends on a large and/or complex set of systems being run before 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Integration Testing</a:t>
            </a:r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Verifies that systems work together (integrate) in a real-life environment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Tests for defects in interfaces and interactions between components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This often involves external resources like databases and web servers to be present or mocked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Often tries to mimic system in the real-world including environments, install strategies, outside failures, etc.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dirty="0"/>
              <a:t>Often tries to simulate the user, often by mimicking their interactions with the system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8735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4000"/>
              <a:t>Stubs and Drivers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534885"/>
            <a:ext cx="9144000" cy="360861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DB9491-F550-4727-A2DA-C76AE83CF45F}"/>
              </a:ext>
            </a:extLst>
          </p:cNvPr>
          <p:cNvSpPr txBox="1"/>
          <p:nvPr/>
        </p:nvSpPr>
        <p:spPr>
          <a:xfrm>
            <a:off x="926646" y="1861457"/>
            <a:ext cx="7282722" cy="2481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You don’t need every module to be developed before you can perform an integration test, you can instead use stubs and drivers to simulate some interactions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Stubs: a simulation of a system that the module in question is going to call, which simulates a response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	Drivers: a simulation of a system that is going to be making a call to the module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7278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4000"/>
              <a:t>Stubs and Drivers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298973"/>
            <a:ext cx="9144000" cy="3844527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111" name="Google Shape;109;p10">
            <a:extLst>
              <a:ext uri="{FF2B5EF4-FFF2-40B4-BE49-F238E27FC236}">
                <a16:creationId xmlns:a16="http://schemas.microsoft.com/office/drawing/2014/main" id="{57EC976D-B0AF-4A72-8AF0-5BF1FB66CA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793185"/>
              </p:ext>
            </p:extLst>
          </p:nvPr>
        </p:nvGraphicFramePr>
        <p:xfrm>
          <a:off x="685800" y="1419622"/>
          <a:ext cx="7765256" cy="2923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4942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4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8735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4000"/>
              <a:t>Unit Testing</a:t>
            </a:r>
          </a:p>
        </p:txBody>
      </p:sp>
      <p:pic>
        <p:nvPicPr>
          <p:cNvPr id="70" name="Picture 66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534885"/>
            <a:ext cx="9144000" cy="360861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60" name="Google Shape;60;p2"/>
          <p:cNvSpPr txBox="1">
            <a:spLocks noGrp="1"/>
          </p:cNvSpPr>
          <p:nvPr>
            <p:ph type="body" idx="1"/>
          </p:nvPr>
        </p:nvSpPr>
        <p:spPr>
          <a:xfrm>
            <a:off x="926646" y="1861457"/>
            <a:ext cx="7282722" cy="248194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/>
              <a:t>Executes a small portion of an application (typically a function) and verifies its behavior </a:t>
            </a:r>
            <a:r>
              <a:rPr lang="en-US" b="1"/>
              <a:t>independently</a:t>
            </a:r>
            <a:r>
              <a:rPr lang="en-US"/>
              <a:t> of other parts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/>
              <a:t>Unit tests generally follow three stages (</a:t>
            </a:r>
            <a:r>
              <a:rPr lang="en-US" b="1"/>
              <a:t>AAA</a:t>
            </a:r>
            <a:r>
              <a:rPr lang="en-US"/>
              <a:t>)</a:t>
            </a:r>
          </a:p>
          <a:p>
            <a:pPr marL="914400" lvl="1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○"/>
            </a:pPr>
            <a:r>
              <a:rPr lang="en-US" b="1"/>
              <a:t>Arrange</a:t>
            </a:r>
            <a:r>
              <a:rPr lang="en-US"/>
              <a:t> Phase: Initialize a portion of the application you want to test</a:t>
            </a:r>
          </a:p>
          <a:p>
            <a:pPr marL="914400" lvl="1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○"/>
            </a:pPr>
            <a:r>
              <a:rPr lang="en-US" b="1"/>
              <a:t>Act</a:t>
            </a:r>
            <a:r>
              <a:rPr lang="en-US"/>
              <a:t> Phase: Apply some stimulus to that portion</a:t>
            </a:r>
          </a:p>
          <a:p>
            <a:pPr marL="914400" lvl="1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○"/>
            </a:pPr>
            <a:r>
              <a:rPr lang="en-US" b="1"/>
              <a:t>Assert</a:t>
            </a:r>
            <a:r>
              <a:rPr lang="en-US"/>
              <a:t> Phase: Observe and verify the resulting behavior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8F1895-4B2C-4903-A7EB-761A979F56AB}"/>
              </a:ext>
            </a:extLst>
          </p:cNvPr>
          <p:cNvSpPr/>
          <p:nvPr/>
        </p:nvSpPr>
        <p:spPr>
          <a:xfrm>
            <a:off x="1530586" y="951303"/>
            <a:ext cx="1337982" cy="8471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8FF85-DAA0-4EBA-AA8D-4B8A52AB47D4}"/>
              </a:ext>
            </a:extLst>
          </p:cNvPr>
          <p:cNvSpPr/>
          <p:nvPr/>
        </p:nvSpPr>
        <p:spPr>
          <a:xfrm>
            <a:off x="768586" y="3256921"/>
            <a:ext cx="1337982" cy="847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Stub of M1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8E83D-CE8B-48D7-82D9-B6E53FB7260C}"/>
              </a:ext>
            </a:extLst>
          </p:cNvPr>
          <p:cNvSpPr/>
          <p:nvPr/>
        </p:nvSpPr>
        <p:spPr>
          <a:xfrm>
            <a:off x="1530586" y="2104112"/>
            <a:ext cx="1337982" cy="847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2BE09-9E60-49FC-B039-2D741533487B}"/>
              </a:ext>
            </a:extLst>
          </p:cNvPr>
          <p:cNvSpPr/>
          <p:nvPr/>
        </p:nvSpPr>
        <p:spPr>
          <a:xfrm>
            <a:off x="2199577" y="3256921"/>
            <a:ext cx="1337982" cy="847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Stub of M2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08C7F5-8D97-43B5-AB93-F19BF1CD87A8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199577" y="1798468"/>
            <a:ext cx="0" cy="30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E3414E-94B2-4B85-8EBA-39FCCE3AF5D3}"/>
              </a:ext>
            </a:extLst>
          </p:cNvPr>
          <p:cNvCxnSpPr/>
          <p:nvPr/>
        </p:nvCxnSpPr>
        <p:spPr>
          <a:xfrm>
            <a:off x="1725669" y="2951277"/>
            <a:ext cx="0" cy="30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B5D336-595B-4BCB-80A7-8D3507498C73}"/>
              </a:ext>
            </a:extLst>
          </p:cNvPr>
          <p:cNvCxnSpPr/>
          <p:nvPr/>
        </p:nvCxnSpPr>
        <p:spPr>
          <a:xfrm>
            <a:off x="2646945" y="2951277"/>
            <a:ext cx="0" cy="30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E85AD5A-7669-4EE7-8773-DB75263CF627}"/>
              </a:ext>
            </a:extLst>
          </p:cNvPr>
          <p:cNvSpPr/>
          <p:nvPr/>
        </p:nvSpPr>
        <p:spPr>
          <a:xfrm>
            <a:off x="6368441" y="951303"/>
            <a:ext cx="1337982" cy="8471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Driver of M9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21EF3C-11AA-4A73-A51F-6EE4A5EB7F7F}"/>
              </a:ext>
            </a:extLst>
          </p:cNvPr>
          <p:cNvSpPr/>
          <p:nvPr/>
        </p:nvSpPr>
        <p:spPr>
          <a:xfrm>
            <a:off x="5606441" y="3256921"/>
            <a:ext cx="1337982" cy="8471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D89F2A-6E23-468A-8C3C-46BA532DDBEE}"/>
              </a:ext>
            </a:extLst>
          </p:cNvPr>
          <p:cNvSpPr/>
          <p:nvPr/>
        </p:nvSpPr>
        <p:spPr>
          <a:xfrm>
            <a:off x="6368441" y="2104112"/>
            <a:ext cx="1337982" cy="8471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A0723F-01B6-4D12-BFE0-55784A3F40C0}"/>
              </a:ext>
            </a:extLst>
          </p:cNvPr>
          <p:cNvSpPr/>
          <p:nvPr/>
        </p:nvSpPr>
        <p:spPr>
          <a:xfrm>
            <a:off x="7037432" y="3256921"/>
            <a:ext cx="1337982" cy="8471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67CB36-6328-4129-A15E-F297246CD494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7037432" y="1798468"/>
            <a:ext cx="0" cy="30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2DB1C8-02CF-4527-B516-6939257BBA80}"/>
              </a:ext>
            </a:extLst>
          </p:cNvPr>
          <p:cNvCxnSpPr/>
          <p:nvPr/>
        </p:nvCxnSpPr>
        <p:spPr>
          <a:xfrm>
            <a:off x="6563524" y="2951277"/>
            <a:ext cx="0" cy="30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230A79-6ACC-4459-AE00-B48FC2E72862}"/>
              </a:ext>
            </a:extLst>
          </p:cNvPr>
          <p:cNvCxnSpPr/>
          <p:nvPr/>
        </p:nvCxnSpPr>
        <p:spPr>
          <a:xfrm>
            <a:off x="7484800" y="2951277"/>
            <a:ext cx="0" cy="30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879621-AEC5-4C4A-8A17-25236AEDBA1E}"/>
              </a:ext>
            </a:extLst>
          </p:cNvPr>
          <p:cNvSpPr txBox="1"/>
          <p:nvPr/>
        </p:nvSpPr>
        <p:spPr>
          <a:xfrm>
            <a:off x="3930927" y="199380"/>
            <a:ext cx="128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M8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EA04DE-F84A-4CA7-9CFD-7C5D4FF2205E}"/>
              </a:ext>
            </a:extLst>
          </p:cNvPr>
          <p:cNvSpPr txBox="1"/>
          <p:nvPr/>
        </p:nvSpPr>
        <p:spPr>
          <a:xfrm>
            <a:off x="1611531" y="515244"/>
            <a:ext cx="117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Top-down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06D279-B7E5-4E66-8475-B13BF83AD065}"/>
              </a:ext>
            </a:extLst>
          </p:cNvPr>
          <p:cNvSpPr txBox="1"/>
          <p:nvPr/>
        </p:nvSpPr>
        <p:spPr>
          <a:xfrm>
            <a:off x="6420917" y="577510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Bottom-up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5140BC8E-1CC9-47A5-B887-CBFF478059B3}"/>
              </a:ext>
            </a:extLst>
          </p:cNvPr>
          <p:cNvSpPr/>
          <p:nvPr/>
        </p:nvSpPr>
        <p:spPr>
          <a:xfrm>
            <a:off x="3537559" y="1216959"/>
            <a:ext cx="730899" cy="2158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85C5956-BFD2-4866-B58F-67168B220C72}"/>
              </a:ext>
            </a:extLst>
          </p:cNvPr>
          <p:cNvSpPr/>
          <p:nvPr/>
        </p:nvSpPr>
        <p:spPr>
          <a:xfrm rot="10800000">
            <a:off x="4762450" y="1216958"/>
            <a:ext cx="730899" cy="2158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5BBACB-5AD5-4864-8678-0393FB1356DD}"/>
              </a:ext>
            </a:extLst>
          </p:cNvPr>
          <p:cNvSpPr txBox="1"/>
          <p:nvPr/>
        </p:nvSpPr>
        <p:spPr>
          <a:xfrm>
            <a:off x="3794359" y="1919446"/>
            <a:ext cx="144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Flow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Bottom Up vs. Top Down</a:t>
            </a:r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Bottom Up: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 dirty="0"/>
              <a:t>fault localization is easier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critical top level modules which control application flow are tested last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impossible to create an early prototype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Top Down: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+"/>
            </a:pPr>
            <a:r>
              <a:rPr lang="en" dirty="0"/>
              <a:t>Can create early prototypes with lower level modules stubbed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Requires a large number of stubs since there are more lower level modules than higher level ones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Testing for your CS 100 Project</a:t>
            </a:r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Creating unit tests early and practicing test driven design can be a useful development strategy when creating different functions and classes for your project</a:t>
            </a:r>
            <a:endParaRPr dirty="0"/>
          </a:p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Create a large variety of integration tests using bash to simulate inputs is extremely effective for testing how your system handles different inputs</a:t>
            </a:r>
            <a:endParaRPr dirty="0"/>
          </a:p>
          <a:p>
            <a:pPr marL="514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" dirty="0"/>
              <a:t>Running regressions on both these test suites gives you high confidence you aren’t breaking old features when developing new ones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Google Shape;131;p14"/>
          <p:cNvSpPr txBox="1">
            <a:spLocks noGrp="1"/>
          </p:cNvSpPr>
          <p:nvPr>
            <p:ph type="title"/>
          </p:nvPr>
        </p:nvSpPr>
        <p:spPr>
          <a:xfrm>
            <a:off x="3854427" y="822960"/>
            <a:ext cx="4532906" cy="347014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4800"/>
            </a:pPr>
            <a:r>
              <a:rPr lang="en-US" sz="5400"/>
              <a:t>Questions?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953" y="1543049"/>
            <a:ext cx="0" cy="2057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https://www.toptal.com/qa/how-to-write-testable-code-and-why-it-matters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https://www.softwaretestinghelp.com/what-is-integration-testing/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https://google.github.io/googletest/primer.html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https://google.github.io/googletest/advanced.html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dirty="0"/>
              <a:t>http://www.cs.nott.ac.uk/~pszcah/G53QAT/Report08/zhw05u-WebPage/meth.html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Unit Test Example: Arrange</a:t>
            </a:r>
            <a:endParaRPr dirty="0"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Arrange : we create and set up the system under test (SUT),this could be method, object, or system of related objects.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(Addition,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CanAddTwoNumbers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val1=2, val2=2;</a:t>
            </a:r>
          </a:p>
        </p:txBody>
      </p:sp>
    </p:spTree>
    <p:extLst>
      <p:ext uri="{BB962C8B-B14F-4D97-AF65-F5344CB8AC3E}">
        <p14:creationId xmlns:p14="http://schemas.microsoft.com/office/powerpoint/2010/main" val="68152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Unit Test Example: Act</a:t>
            </a:r>
            <a:endParaRPr dirty="0"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Act: we exercise the system under test, usually by invoking a method. We either check the return of the method or we check for expected byproducts</a:t>
            </a:r>
            <a:b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(Addition,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CanAddTwoNumbers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val1=2, val2=2;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res = add(val1,val2);</a:t>
            </a:r>
            <a:endParaRPr lang="en-US" sz="13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89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Unit Test Example: Assert</a:t>
            </a:r>
            <a:endParaRPr dirty="0"/>
          </a:p>
        </p:txBody>
      </p:sp>
      <p:sp>
        <p:nvSpPr>
          <p:cNvPr id="66" name="Google Shape;66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 dirty="0">
                <a:latin typeface="Courier New"/>
                <a:ea typeface="Courier New"/>
                <a:cs typeface="Courier New"/>
                <a:sym typeface="Courier New"/>
              </a:rPr>
              <a:t>Assert: This is where the unit tests will pass or fail, we verify that the behavior of the system is what we expect it to do</a:t>
            </a:r>
            <a:b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TEST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(Addition,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CanAddTwoNumbers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val1=2, val2=2;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res = add(val1,val2);</a:t>
            </a:r>
            <a:endParaRPr lang="en-US" sz="13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30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ea typeface="Courier New"/>
              <a:cs typeface="Courier New"/>
              <a:sym typeface="Courier New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	EXPECT_TRUE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(res == 4);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	ASSERT_EQ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(res,4);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}</a:t>
            </a:r>
            <a:endParaRPr lang="en-US" sz="13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4192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2B00-9555-4F2E-9A5C-C09F6E45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Unit Test 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8D796-59FC-4DB8-B064-4A0B078A9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TEST(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palindromeTests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isPalindromeReturnsTrue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// Arrange Phase: we create and set up a system under test, which could be 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// method, object, or system of related objects. This phase could be empty if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// testing a static method</a:t>
            </a:r>
            <a:b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PalindromeDetector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detector = new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PalindromeDetector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b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// Act Test: we exercise the system under test, usually by invoking a method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// We either check the return of the method or we check for expected byproducts</a:t>
            </a:r>
            <a:b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bool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is_palindrome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detector.is_palindrome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("kayak");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// We should also test the false case, as well as corner cases (“”, etc.)</a:t>
            </a:r>
            <a:b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// Assert Phase: causes the test to pass or fail, verifies that execution meets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// expectation</a:t>
            </a:r>
            <a:b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   ASSERT_TRUE(</a:t>
            </a:r>
            <a:r>
              <a:rPr lang="en-US" sz="1300" dirty="0" err="1">
                <a:latin typeface="Courier New"/>
                <a:ea typeface="Courier New"/>
                <a:cs typeface="Courier New"/>
                <a:sym typeface="Courier New"/>
              </a:rPr>
              <a:t>is_palindrome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5694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7633FA6F-05D7-4917-8170-DA1B72AE6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3582" b="21418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4CEAF9-63A9-4B04-B4FB-BA2FA394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1" cy="727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4000"/>
              <a:t>Assert vs Expect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756B8-7DE5-41EB-94A7-E45BE4FE9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1299336"/>
            <a:ext cx="7765321" cy="3044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/>
              <a:t>Unit Testing generally falls into one of two categories</a:t>
            </a:r>
          </a:p>
          <a:p>
            <a:pPr lvl="1" indent="-34290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b="1" dirty="0"/>
              <a:t>State-based</a:t>
            </a:r>
            <a:r>
              <a:rPr lang="en-US" dirty="0"/>
              <a:t>: verifying that the test produces correct results or that the resulting state is correct</a:t>
            </a:r>
          </a:p>
          <a:p>
            <a:pPr marL="914400" lvl="1" indent="-34290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b="1" dirty="0"/>
              <a:t>Interactions-based</a:t>
            </a:r>
            <a:r>
              <a:rPr lang="en-US" dirty="0"/>
              <a:t>: verifying that the test properly invokes certain methods</a:t>
            </a:r>
          </a:p>
          <a:p>
            <a:pPr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endParaRPr lang="en-US" dirty="0"/>
          </a:p>
          <a:p>
            <a:pPr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/>
              <a:t>Assert is generally used to test the state of the system and fails mid-function if the state is not correct (fatal failure)</a:t>
            </a:r>
          </a:p>
          <a:p>
            <a:pPr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dirty="0"/>
              <a:t>Expect is generally used to test the interaction and will continue until the end of the function even if the state fails (non-fatal failure)</a:t>
            </a:r>
          </a:p>
        </p:txBody>
      </p:sp>
    </p:spTree>
    <p:extLst>
      <p:ext uri="{BB962C8B-B14F-4D97-AF65-F5344CB8AC3E}">
        <p14:creationId xmlns:p14="http://schemas.microsoft.com/office/powerpoint/2010/main" val="20530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2C10C105-EEB5-43F7-AA95-5DDB920D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475307" y="723900"/>
            <a:ext cx="2559867" cy="342185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2700"/>
              <a:t>Writing Good Unit Tests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4BF495F-706E-4740-8918-C1F52CEA9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3479292" y="1"/>
            <a:ext cx="5664708" cy="5143499"/>
          </a:xfrm>
          <a:prstGeom prst="rect">
            <a:avLst/>
          </a:prstGeom>
        </p:spPr>
      </p:pic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3861707" y="723900"/>
            <a:ext cx="4588960" cy="342185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R="0" lvl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§"/>
            </a:pPr>
            <a:r>
              <a:rPr lang="en-US" b="1"/>
              <a:t>Easy to write:</a:t>
            </a:r>
            <a:r>
              <a:rPr lang="en-US"/>
              <a:t> Tests are constantly updated and extended, which should be done with relative ease</a:t>
            </a:r>
          </a:p>
          <a:p>
            <a:pPr marR="0" lvl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§"/>
            </a:pPr>
            <a:r>
              <a:rPr lang="en-US" b="1"/>
              <a:t>Readable</a:t>
            </a:r>
            <a:r>
              <a:rPr lang="en-US"/>
              <a:t>: Good tests describe the way the system should behave</a:t>
            </a:r>
          </a:p>
          <a:p>
            <a:pPr marR="0" lvl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§"/>
            </a:pPr>
            <a:r>
              <a:rPr lang="en-US" b="1"/>
              <a:t>Reliable</a:t>
            </a:r>
            <a:r>
              <a:rPr lang="en-US"/>
              <a:t>: Tests should only fail when there is a bug in the program. </a:t>
            </a:r>
          </a:p>
          <a:p>
            <a:pPr marR="0" lvl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§"/>
            </a:pPr>
            <a:r>
              <a:rPr lang="en-US" b="1"/>
              <a:t>Fast</a:t>
            </a:r>
            <a:r>
              <a:rPr lang="en-US"/>
              <a:t>: Tests need to be run repeatedly and often, usually during the development process.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EE7C-94C1-4FFD-B042-31F28381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 Test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3494C-5C15-468B-9223-97C327903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Commonly known as </a:t>
            </a:r>
            <a:r>
              <a:rPr lang="en-US" dirty="0" err="1"/>
              <a:t>Gtest</a:t>
            </a:r>
            <a:r>
              <a:rPr lang="en-US" dirty="0"/>
              <a:t>, is a cross-platform Unit Testing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Starter code looks like this:</a:t>
            </a:r>
          </a:p>
          <a:p>
            <a:pPr marL="114300" indent="0">
              <a:buNone/>
            </a:pPr>
            <a:endParaRPr lang="en-US" sz="18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gtest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 err="1">
                <a:solidFill>
                  <a:srgbClr val="FFFF00"/>
                </a:solidFill>
                <a:latin typeface="Consolas" panose="020B0609020204030204" pitchFamily="49" charset="0"/>
              </a:rPr>
              <a:t>gtest.h</a:t>
            </a: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&gt;</a:t>
            </a:r>
          </a:p>
          <a:p>
            <a:pPr marL="114300" indent="0">
              <a:buNone/>
            </a:pPr>
            <a:endParaRPr lang="en-US" sz="1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main(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av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[])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	testing::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InitGoogleTest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(&amp;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ac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av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RUN_ALL_TESTS();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85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581</TotalTime>
  <Words>2886</Words>
  <Application>Microsoft Office PowerPoint</Application>
  <PresentationFormat>On-screen Show (16:9)</PresentationFormat>
  <Paragraphs>225</Paragraphs>
  <Slides>24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Calisto MT</vt:lpstr>
      <vt:lpstr>Consolas</vt:lpstr>
      <vt:lpstr>Courier New</vt:lpstr>
      <vt:lpstr>Fira Sans Regular</vt:lpstr>
      <vt:lpstr>proxima-nova</vt:lpstr>
      <vt:lpstr>Wingdings</vt:lpstr>
      <vt:lpstr>Wingdings 2</vt:lpstr>
      <vt:lpstr>Slate</vt:lpstr>
      <vt:lpstr>Unit and Integration Testing</vt:lpstr>
      <vt:lpstr>Unit Testing</vt:lpstr>
      <vt:lpstr>Unit Test Example: Arrange</vt:lpstr>
      <vt:lpstr>Unit Test Example: Act</vt:lpstr>
      <vt:lpstr>Unit Test Example: Assert</vt:lpstr>
      <vt:lpstr>Unit Test Example</vt:lpstr>
      <vt:lpstr>Assert vs Expect</vt:lpstr>
      <vt:lpstr>Writing Good Unit Tests</vt:lpstr>
      <vt:lpstr>The Google Test Framework</vt:lpstr>
      <vt:lpstr>General Notes for Google Test Framework</vt:lpstr>
      <vt:lpstr>Join the course Gradescope</vt:lpstr>
      <vt:lpstr>Gradescope Course Entry Code (www.gradescope.com)</vt:lpstr>
      <vt:lpstr>Unit Testing In-Class Exercise</vt:lpstr>
      <vt:lpstr>In-Class Exercise (cont’d)</vt:lpstr>
      <vt:lpstr>In-Class Exercise (cont’d)</vt:lpstr>
      <vt:lpstr>Bad Code Practices That Make Testing Hard</vt:lpstr>
      <vt:lpstr>Integration Testing</vt:lpstr>
      <vt:lpstr>Stubs and Drivers</vt:lpstr>
      <vt:lpstr>Stubs and Drivers</vt:lpstr>
      <vt:lpstr>PowerPoint Presentation</vt:lpstr>
      <vt:lpstr>Bottom Up vs. Top Down</vt:lpstr>
      <vt:lpstr>Testing for your CS 100 Project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and Integration Testing</dc:title>
  <cp:lastModifiedBy>Reem Ali</cp:lastModifiedBy>
  <cp:revision>54</cp:revision>
  <dcterms:modified xsi:type="dcterms:W3CDTF">2021-09-29T19:03:42Z</dcterms:modified>
</cp:coreProperties>
</file>