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5143500" type="screen16x9"/>
  <p:notesSz cx="7010400" cy="9296400"/>
  <p:embeddedFontLst>
    <p:embeddedFont>
      <p:font typeface="Lustria" panose="020B0604020202020204" charset="0"/>
      <p:regular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eJunVMDSbT14U2jp3wBOhnaxs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13" d="100"/>
          <a:sy n="113" d="100"/>
        </p:scale>
        <p:origin x="586"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r>
              <a:rPr lang="en"/>
              <a:t>[4] https://www.guru99.com/java-class-inheritance.html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0: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1: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r>
              <a:rPr lang="en"/>
              <a:t>Note: the virtual keywords on the right hand side are actually optional. The subclass methods will automatically get the “virtualness” of the function from the superclass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2: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Allows us to treat all Animal subclasses abstractly allowing the user to only think about what they can do with Animals and not each subtype of animal</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r>
              <a:rPr lang="en"/>
              <a:t>Note: the virtual keywords on the right hand side are actually optional. The subclass methods will automatically get the “virtualness” of the function from the superclass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No changes to the code using the Animal class was necessary since we didn’t modify the interface for the base class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3: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154" name="Google Shape;154;p3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19: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0: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3: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4:notes"/>
          <p:cNvSpPr txBox="1">
            <a:spLocks noGrp="1"/>
          </p:cNvSpPr>
          <p:nvPr>
            <p:ph type="body" idx="1"/>
          </p:nvPr>
        </p:nvSpPr>
        <p:spPr>
          <a:xfrm>
            <a:off x="701040" y="4415790"/>
            <a:ext cx="5608320" cy="4183380"/>
          </a:xfrm>
          <a:prstGeom prst="rect">
            <a:avLst/>
          </a:prstGeom>
        </p:spPr>
        <p:txBody>
          <a:bodyPr spcFirstLastPara="1" wrap="square" lIns="93150" tIns="93150" rIns="93150" bIns="93150" anchor="t" anchorCtr="0">
            <a:noAutofit/>
          </a:bodyPr>
          <a:lstStyle/>
          <a:p>
            <a:pPr marL="0" lvl="0" indent="0" algn="l" rtl="0">
              <a:spcBef>
                <a:spcPts val="0"/>
              </a:spcBef>
              <a:spcAft>
                <a:spcPts val="0"/>
              </a:spcAft>
              <a:buNone/>
            </a:pPr>
            <a:endParaRPr/>
          </a:p>
        </p:txBody>
      </p:sp>
      <p:sp>
        <p:nvSpPr>
          <p:cNvPr id="168" name="Google Shape;168;p3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4: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r>
              <a:rPr lang="en"/>
              <a:t>[3] https://www.cs.utah.edu/~germain/PPS/Topics/interfaces.html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6: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7: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Python has weak encapsulation and all members are always public</a:t>
            </a:r>
            <a:endParaRPr/>
          </a:p>
          <a:p>
            <a:pPr marL="0" lvl="0" indent="0" algn="l" rtl="0">
              <a:lnSpc>
                <a:spcPct val="100000"/>
              </a:lnSpc>
              <a:spcBef>
                <a:spcPts val="0"/>
              </a:spcBef>
              <a:spcAft>
                <a:spcPts val="0"/>
              </a:spcAft>
              <a:buSzPts val="1100"/>
              <a:buNone/>
            </a:pPr>
            <a:endParaRPr b="0" i="0">
              <a:solidFill>
                <a:srgbClr val="000000"/>
              </a:solidFill>
              <a:latin typeface="Verdana"/>
              <a:ea typeface="Verdana"/>
              <a:cs typeface="Verdana"/>
              <a:sym typeface="Verdan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8:notes"/>
          <p:cNvSpPr txBox="1">
            <a:spLocks noGrp="1"/>
          </p:cNvSpPr>
          <p:nvPr>
            <p:ph type="body" idx="1"/>
          </p:nvPr>
        </p:nvSpPr>
        <p:spPr>
          <a:xfrm>
            <a:off x="701040" y="4415790"/>
            <a:ext cx="5608320" cy="4183380"/>
          </a:xfrm>
          <a:prstGeom prst="rect">
            <a:avLst/>
          </a:prstGeom>
          <a:noFill/>
          <a:ln>
            <a:noFill/>
          </a:ln>
        </p:spPr>
        <p:txBody>
          <a:bodyPr spcFirstLastPara="1" wrap="square" lIns="93150" tIns="93150" rIns="93150" bIns="9315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Unlike with C++ and Python, Go (golang) allows you to define an interface directly, so the above code doesn’t actually define any class or objects (more on this in a min)</a:t>
            </a:r>
            <a:endParaRPr/>
          </a:p>
          <a:p>
            <a:pPr marL="0" lvl="0" indent="0" algn="l" rtl="0">
              <a:lnSpc>
                <a:spcPct val="100000"/>
              </a:lnSpc>
              <a:spcBef>
                <a:spcPts val="0"/>
              </a:spcBef>
              <a:spcAft>
                <a:spcPts val="0"/>
              </a:spcAft>
              <a:buSzPts val="11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1028020" y="1327155"/>
            <a:ext cx="7080026" cy="13716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4050"/>
              <a:buFont typeface="Lustria"/>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028020" y="2698755"/>
            <a:ext cx="7080026" cy="7874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spcBef>
                <a:spcPts val="300"/>
              </a:spcBef>
              <a:spcAft>
                <a:spcPts val="0"/>
              </a:spcAft>
              <a:buSzPts val="1050"/>
              <a:buNone/>
              <a:defRPr>
                <a:solidFill>
                  <a:schemeClr val="lt1"/>
                </a:solidFill>
              </a:defRPr>
            </a:lvl1pPr>
            <a:lvl2pPr lvl="1" algn="ctr">
              <a:spcBef>
                <a:spcPts val="450"/>
              </a:spcBef>
              <a:spcAft>
                <a:spcPts val="0"/>
              </a:spcAft>
              <a:buSzPts val="945"/>
              <a:buNone/>
              <a:defRPr>
                <a:solidFill>
                  <a:schemeClr val="lt1"/>
                </a:solidFill>
              </a:defRPr>
            </a:lvl2pPr>
            <a:lvl3pPr lvl="2" algn="ctr">
              <a:spcBef>
                <a:spcPts val="450"/>
              </a:spcBef>
              <a:spcAft>
                <a:spcPts val="0"/>
              </a:spcAft>
              <a:buSzPts val="840"/>
              <a:buNone/>
              <a:defRPr>
                <a:solidFill>
                  <a:schemeClr val="lt1"/>
                </a:solidFill>
              </a:defRPr>
            </a:lvl3pPr>
            <a:lvl4pPr lvl="3" algn="ctr">
              <a:spcBef>
                <a:spcPts val="450"/>
              </a:spcBef>
              <a:spcAft>
                <a:spcPts val="0"/>
              </a:spcAft>
              <a:buSzPts val="735"/>
              <a:buNone/>
              <a:defRPr>
                <a:solidFill>
                  <a:schemeClr val="lt1"/>
                </a:solidFill>
              </a:defRPr>
            </a:lvl4pPr>
            <a:lvl5pPr lvl="4" algn="ctr">
              <a:spcBef>
                <a:spcPts val="450"/>
              </a:spcBef>
              <a:spcAft>
                <a:spcPts val="0"/>
              </a:spcAft>
              <a:buSzPts val="735"/>
              <a:buNone/>
              <a:defRPr>
                <a:solidFill>
                  <a:schemeClr val="lt1"/>
                </a:solidFill>
              </a:defRPr>
            </a:lvl5pPr>
            <a:lvl6pPr lvl="5" algn="ctr">
              <a:spcBef>
                <a:spcPts val="450"/>
              </a:spcBef>
              <a:spcAft>
                <a:spcPts val="0"/>
              </a:spcAft>
              <a:buSzPts val="735"/>
              <a:buNone/>
              <a:defRPr>
                <a:solidFill>
                  <a:schemeClr val="lt1"/>
                </a:solidFill>
              </a:defRPr>
            </a:lvl6pPr>
            <a:lvl7pPr lvl="6" algn="ctr">
              <a:spcBef>
                <a:spcPts val="450"/>
              </a:spcBef>
              <a:spcAft>
                <a:spcPts val="0"/>
              </a:spcAft>
              <a:buSzPts val="735"/>
              <a:buNone/>
              <a:defRPr>
                <a:solidFill>
                  <a:schemeClr val="lt1"/>
                </a:solidFill>
              </a:defRPr>
            </a:lvl7pPr>
            <a:lvl8pPr lvl="7" algn="ctr">
              <a:spcBef>
                <a:spcPts val="450"/>
              </a:spcBef>
              <a:spcAft>
                <a:spcPts val="0"/>
              </a:spcAft>
              <a:buSzPts val="735"/>
              <a:buNone/>
              <a:defRPr>
                <a:solidFill>
                  <a:schemeClr val="lt1"/>
                </a:solidFill>
              </a:defRPr>
            </a:lvl8pPr>
            <a:lvl9pPr lvl="8" algn="ctr">
              <a:spcBef>
                <a:spcPts val="450"/>
              </a:spcBef>
              <a:spcAft>
                <a:spcPts val="450"/>
              </a:spcAft>
              <a:buSzPts val="735"/>
              <a:buNone/>
              <a:defRPr>
                <a:solidFill>
                  <a:schemeClr val="lt1"/>
                </a:solidFill>
              </a:defRPr>
            </a:lvl9pPr>
          </a:lstStyle>
          <a:p>
            <a:endParaRPr/>
          </a:p>
        </p:txBody>
      </p:sp>
      <p:sp>
        <p:nvSpPr>
          <p:cNvPr id="14" name="Google Shape;14;p3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pic>
        <p:nvPicPr>
          <p:cNvPr id="68" name="Google Shape;68;p46" descr="Slate-V2-HD-vertPhotoInset.png"/>
          <p:cNvPicPr preferRelativeResize="0"/>
          <p:nvPr/>
        </p:nvPicPr>
        <p:blipFill rotWithShape="1">
          <a:blip r:embed="rId2">
            <a:alphaModFix/>
          </a:blip>
          <a:srcRect/>
          <a:stretch/>
        </p:blipFill>
        <p:spPr>
          <a:xfrm>
            <a:off x="5470249" y="457200"/>
            <a:ext cx="2688125" cy="3903624"/>
          </a:xfrm>
          <a:prstGeom prst="rect">
            <a:avLst/>
          </a:prstGeom>
          <a:noFill/>
          <a:ln>
            <a:noFill/>
          </a:ln>
        </p:spPr>
      </p:pic>
      <p:sp>
        <p:nvSpPr>
          <p:cNvPr id="69" name="Google Shape;69;p46"/>
          <p:cNvSpPr txBox="1">
            <a:spLocks noGrp="1"/>
          </p:cNvSpPr>
          <p:nvPr>
            <p:ph type="title"/>
          </p:nvPr>
        </p:nvSpPr>
        <p:spPr>
          <a:xfrm>
            <a:off x="685347" y="457442"/>
            <a:ext cx="4451212" cy="137200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spcBef>
                <a:spcPts val="0"/>
              </a:spcBef>
              <a:spcAft>
                <a:spcPts val="0"/>
              </a:spcAft>
              <a:buClr>
                <a:schemeClr val="lt2"/>
              </a:buClr>
              <a:buSzPts val="2400"/>
              <a:buFont typeface="Lustr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a:spLocks noGrp="1"/>
          </p:cNvSpPr>
          <p:nvPr>
            <p:ph type="pic" idx="2"/>
          </p:nvPr>
        </p:nvSpPr>
        <p:spPr>
          <a:xfrm>
            <a:off x="5581914" y="572776"/>
            <a:ext cx="2456813" cy="3684617"/>
          </a:xfrm>
          <a:prstGeom prst="rect">
            <a:avLst/>
          </a:prstGeom>
          <a:noFill/>
          <a:ln>
            <a:noFill/>
          </a:ln>
          <a:effectLst>
            <a:outerShdw blurRad="38100" dist="25400" dir="4440000">
              <a:srgbClr val="000000">
                <a:alpha val="35686"/>
              </a:srgbClr>
            </a:outerShdw>
          </a:effectLst>
        </p:spPr>
      </p:sp>
      <p:sp>
        <p:nvSpPr>
          <p:cNvPr id="71" name="Google Shape;71;p46"/>
          <p:cNvSpPr txBox="1">
            <a:spLocks noGrp="1"/>
          </p:cNvSpPr>
          <p:nvPr>
            <p:ph type="body" idx="1"/>
          </p:nvPr>
        </p:nvSpPr>
        <p:spPr>
          <a:xfrm>
            <a:off x="685347" y="1829445"/>
            <a:ext cx="4451212" cy="25321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72" name="Google Shape;72;p46"/>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5"/>
        <p:cNvGrpSpPr/>
        <p:nvPr/>
      </p:nvGrpSpPr>
      <p:grpSpPr>
        <a:xfrm>
          <a:off x="0" y="0"/>
          <a:ext cx="0" cy="0"/>
          <a:chOff x="0" y="0"/>
          <a:chExt cx="0" cy="0"/>
        </a:xfrm>
      </p:grpSpPr>
      <p:pic>
        <p:nvPicPr>
          <p:cNvPr id="76" name="Google Shape;76;p47" descr="Slate-V2-HD-panoPhotoInset.png"/>
          <p:cNvPicPr preferRelativeResize="0"/>
          <p:nvPr/>
        </p:nvPicPr>
        <p:blipFill rotWithShape="1">
          <a:blip r:embed="rId2">
            <a:alphaModFix/>
          </a:blip>
          <a:srcRect/>
          <a:stretch/>
        </p:blipFill>
        <p:spPr>
          <a:xfrm>
            <a:off x="760413" y="410855"/>
            <a:ext cx="7606349" cy="2862605"/>
          </a:xfrm>
          <a:prstGeom prst="rect">
            <a:avLst/>
          </a:prstGeom>
          <a:noFill/>
          <a:ln>
            <a:noFill/>
          </a:ln>
        </p:spPr>
      </p:pic>
      <p:sp>
        <p:nvSpPr>
          <p:cNvPr id="77" name="Google Shape;77;p47"/>
          <p:cNvSpPr txBox="1">
            <a:spLocks noGrp="1"/>
          </p:cNvSpPr>
          <p:nvPr>
            <p:ph type="title"/>
          </p:nvPr>
        </p:nvSpPr>
        <p:spPr>
          <a:xfrm>
            <a:off x="685354" y="3423941"/>
            <a:ext cx="7766495" cy="40760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100"/>
              <a:buFont typeface="Lustria"/>
              <a:buNone/>
              <a:defRPr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a:spLocks noGrp="1"/>
          </p:cNvSpPr>
          <p:nvPr>
            <p:ph type="pic" idx="2"/>
          </p:nvPr>
        </p:nvSpPr>
        <p:spPr>
          <a:xfrm>
            <a:off x="877012" y="521257"/>
            <a:ext cx="7384010" cy="2644253"/>
          </a:xfrm>
          <a:prstGeom prst="rect">
            <a:avLst/>
          </a:prstGeom>
          <a:noFill/>
          <a:ln>
            <a:noFill/>
          </a:ln>
          <a:effectLst>
            <a:outerShdw blurRad="38100" dist="25400" dir="4440000">
              <a:srgbClr val="000000">
                <a:alpha val="35686"/>
              </a:srgbClr>
            </a:outerShdw>
          </a:effectLst>
        </p:spPr>
      </p:sp>
      <p:sp>
        <p:nvSpPr>
          <p:cNvPr id="79" name="Google Shape;79;p47"/>
          <p:cNvSpPr txBox="1">
            <a:spLocks noGrp="1"/>
          </p:cNvSpPr>
          <p:nvPr>
            <p:ph type="body" idx="1"/>
          </p:nvPr>
        </p:nvSpPr>
        <p:spPr>
          <a:xfrm>
            <a:off x="685346" y="3831546"/>
            <a:ext cx="7765322" cy="5118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80" name="Google Shape;80;p4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7"/>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3"/>
        <p:cNvGrpSpPr/>
        <p:nvPr/>
      </p:nvGrpSpPr>
      <p:grpSpPr>
        <a:xfrm>
          <a:off x="0" y="0"/>
          <a:ext cx="0" cy="0"/>
          <a:chOff x="0" y="0"/>
          <a:chExt cx="0" cy="0"/>
        </a:xfrm>
      </p:grpSpPr>
      <p:sp>
        <p:nvSpPr>
          <p:cNvPr id="84" name="Google Shape;84;p48"/>
          <p:cNvSpPr txBox="1">
            <a:spLocks noGrp="1"/>
          </p:cNvSpPr>
          <p:nvPr>
            <p:ph type="title"/>
          </p:nvPr>
        </p:nvSpPr>
        <p:spPr>
          <a:xfrm>
            <a:off x="685346" y="456328"/>
            <a:ext cx="7765322" cy="265075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body" idx="1"/>
          </p:nvPr>
        </p:nvSpPr>
        <p:spPr>
          <a:xfrm>
            <a:off x="685346" y="3221385"/>
            <a:ext cx="7765322" cy="112637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86" name="Google Shape;86;p48"/>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8"/>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8"/>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9"/>
        <p:cNvGrpSpPr/>
        <p:nvPr/>
      </p:nvGrpSpPr>
      <p:grpSpPr>
        <a:xfrm>
          <a:off x="0" y="0"/>
          <a:ext cx="0" cy="0"/>
          <a:chOff x="0" y="0"/>
          <a:chExt cx="0" cy="0"/>
        </a:xfrm>
      </p:grpSpPr>
      <p:sp>
        <p:nvSpPr>
          <p:cNvPr id="90" name="Google Shape;90;p49"/>
          <p:cNvSpPr txBox="1">
            <a:spLocks noGrp="1"/>
          </p:cNvSpPr>
          <p:nvPr>
            <p:ph type="title"/>
          </p:nvPr>
        </p:nvSpPr>
        <p:spPr>
          <a:xfrm>
            <a:off x="1084659" y="457200"/>
            <a:ext cx="6977064" cy="224467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9"/>
          <p:cNvSpPr txBox="1">
            <a:spLocks noGrp="1"/>
          </p:cNvSpPr>
          <p:nvPr>
            <p:ph type="body" idx="1"/>
          </p:nvPr>
        </p:nvSpPr>
        <p:spPr>
          <a:xfrm>
            <a:off x="1290484" y="2707524"/>
            <a:ext cx="6564224" cy="3995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spcBef>
                <a:spcPts val="210"/>
              </a:spcBef>
              <a:spcAft>
                <a:spcPts val="0"/>
              </a:spcAft>
              <a:buSzPts val="735"/>
              <a:buNone/>
              <a:defRPr sz="105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92" name="Google Shape;92;p49"/>
          <p:cNvSpPr txBox="1">
            <a:spLocks noGrp="1"/>
          </p:cNvSpPr>
          <p:nvPr>
            <p:ph type="body" idx="2"/>
          </p:nvPr>
        </p:nvSpPr>
        <p:spPr>
          <a:xfrm>
            <a:off x="685346" y="3228265"/>
            <a:ext cx="7765322" cy="1117122"/>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93" name="Google Shape;93;p4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9"/>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49"/>
          <p:cNvSpPr txBox="1"/>
          <p:nvPr/>
        </p:nvSpPr>
        <p:spPr>
          <a:xfrm>
            <a:off x="742950" y="66359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6000"/>
              <a:buFont typeface="Lustria"/>
              <a:buNone/>
            </a:pPr>
            <a:r>
              <a:rPr lang="en" sz="6000" b="0" i="0" u="none" strike="noStrike" cap="none">
                <a:solidFill>
                  <a:schemeClr val="lt1"/>
                </a:solidFill>
                <a:latin typeface="Lustria"/>
                <a:ea typeface="Lustria"/>
                <a:cs typeface="Lustria"/>
                <a:sym typeface="Lustria"/>
              </a:rPr>
              <a:t>“</a:t>
            </a:r>
            <a:endParaRPr/>
          </a:p>
        </p:txBody>
      </p:sp>
      <p:sp>
        <p:nvSpPr>
          <p:cNvPr id="97" name="Google Shape;97;p49"/>
          <p:cNvSpPr txBox="1"/>
          <p:nvPr/>
        </p:nvSpPr>
        <p:spPr>
          <a:xfrm>
            <a:off x="7878537" y="2196194"/>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Lustria"/>
              <a:buNone/>
            </a:pPr>
            <a:r>
              <a:rPr lang="en" sz="6000" b="0" i="0" u="none" strike="noStrike" cap="none">
                <a:solidFill>
                  <a:schemeClr val="lt1"/>
                </a:solidFill>
                <a:latin typeface="Lustria"/>
                <a:ea typeface="Lustria"/>
                <a:cs typeface="Lustria"/>
                <a:sym typeface="Lustria"/>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8"/>
        <p:cNvGrpSpPr/>
        <p:nvPr/>
      </p:nvGrpSpPr>
      <p:grpSpPr>
        <a:xfrm>
          <a:off x="0" y="0"/>
          <a:ext cx="0" cy="0"/>
          <a:chOff x="0" y="0"/>
          <a:chExt cx="0" cy="0"/>
        </a:xfrm>
      </p:grpSpPr>
      <p:sp>
        <p:nvSpPr>
          <p:cNvPr id="99" name="Google Shape;99;p50"/>
          <p:cNvSpPr txBox="1">
            <a:spLocks noGrp="1"/>
          </p:cNvSpPr>
          <p:nvPr>
            <p:ph type="title"/>
          </p:nvPr>
        </p:nvSpPr>
        <p:spPr>
          <a:xfrm>
            <a:off x="685346" y="1595207"/>
            <a:ext cx="7765322" cy="1883876"/>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400"/>
              <a:buFont typeface="Lustria"/>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0"/>
          <p:cNvSpPr txBox="1">
            <a:spLocks noGrp="1"/>
          </p:cNvSpPr>
          <p:nvPr>
            <p:ph type="body" idx="1"/>
          </p:nvPr>
        </p:nvSpPr>
        <p:spPr>
          <a:xfrm>
            <a:off x="685339" y="3487917"/>
            <a:ext cx="7764149" cy="85548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735"/>
              <a:buNone/>
              <a:defRPr sz="1050"/>
            </a:lvl2pPr>
            <a:lvl3pPr marL="1371600" lvl="2" indent="-228600" algn="l">
              <a:spcBef>
                <a:spcPts val="450"/>
              </a:spcBef>
              <a:spcAft>
                <a:spcPts val="0"/>
              </a:spcAft>
              <a:buSzPts val="630"/>
              <a:buNone/>
              <a:defRPr sz="900"/>
            </a:lvl3pPr>
            <a:lvl4pPr marL="1828800" lvl="3" indent="-228600" algn="l">
              <a:spcBef>
                <a:spcPts val="450"/>
              </a:spcBef>
              <a:spcAft>
                <a:spcPts val="0"/>
              </a:spcAft>
              <a:buSzPts val="525"/>
              <a:buNone/>
              <a:defRPr sz="750"/>
            </a:lvl4pPr>
            <a:lvl5pPr marL="2286000" lvl="4" indent="-228600" algn="l">
              <a:spcBef>
                <a:spcPts val="450"/>
              </a:spcBef>
              <a:spcAft>
                <a:spcPts val="0"/>
              </a:spcAft>
              <a:buSzPts val="525"/>
              <a:buNone/>
              <a:defRPr sz="750"/>
            </a:lvl5pPr>
            <a:lvl6pPr marL="2743200" lvl="5" indent="-228600" algn="l">
              <a:spcBef>
                <a:spcPts val="450"/>
              </a:spcBef>
              <a:spcAft>
                <a:spcPts val="0"/>
              </a:spcAft>
              <a:buSzPts val="525"/>
              <a:buNone/>
              <a:defRPr sz="750"/>
            </a:lvl6pPr>
            <a:lvl7pPr marL="3200400" lvl="6" indent="-228600" algn="l">
              <a:spcBef>
                <a:spcPts val="450"/>
              </a:spcBef>
              <a:spcAft>
                <a:spcPts val="0"/>
              </a:spcAft>
              <a:buSzPts val="525"/>
              <a:buNone/>
              <a:defRPr sz="750"/>
            </a:lvl7pPr>
            <a:lvl8pPr marL="3657600" lvl="7" indent="-228600" algn="l">
              <a:spcBef>
                <a:spcPts val="450"/>
              </a:spcBef>
              <a:spcAft>
                <a:spcPts val="0"/>
              </a:spcAft>
              <a:buSzPts val="525"/>
              <a:buNone/>
              <a:defRPr sz="750"/>
            </a:lvl8pPr>
            <a:lvl9pPr marL="4114800" lvl="8" indent="-228600" algn="l">
              <a:spcBef>
                <a:spcPts val="450"/>
              </a:spcBef>
              <a:spcAft>
                <a:spcPts val="450"/>
              </a:spcAft>
              <a:buSzPts val="525"/>
              <a:buNone/>
              <a:defRPr sz="750"/>
            </a:lvl9pPr>
          </a:lstStyle>
          <a:p>
            <a:endParaRPr/>
          </a:p>
        </p:txBody>
      </p:sp>
      <p:sp>
        <p:nvSpPr>
          <p:cNvPr id="101" name="Google Shape;101;p5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0"/>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4"/>
        <p:cNvGrpSpPr/>
        <p:nvPr/>
      </p:nvGrpSpPr>
      <p:grpSpPr>
        <a:xfrm>
          <a:off x="0" y="0"/>
          <a:ext cx="0" cy="0"/>
          <a:chOff x="0" y="0"/>
          <a:chExt cx="0" cy="0"/>
        </a:xfrm>
      </p:grpSpPr>
      <p:sp>
        <p:nvSpPr>
          <p:cNvPr id="105" name="Google Shape;105;p51"/>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1"/>
          <p:cNvSpPr txBox="1">
            <a:spLocks noGrp="1"/>
          </p:cNvSpPr>
          <p:nvPr>
            <p:ph type="body" idx="1"/>
          </p:nvPr>
        </p:nvSpPr>
        <p:spPr>
          <a:xfrm>
            <a:off x="685346"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07" name="Google Shape;107;p51"/>
          <p:cNvSpPr txBox="1">
            <a:spLocks noGrp="1"/>
          </p:cNvSpPr>
          <p:nvPr>
            <p:ph type="body" idx="2"/>
          </p:nvPr>
        </p:nvSpPr>
        <p:spPr>
          <a:xfrm>
            <a:off x="685346"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08" name="Google Shape;108;p51"/>
          <p:cNvSpPr txBox="1">
            <a:spLocks noGrp="1"/>
          </p:cNvSpPr>
          <p:nvPr>
            <p:ph type="body" idx="3"/>
          </p:nvPr>
        </p:nvSpPr>
        <p:spPr>
          <a:xfrm>
            <a:off x="3335033"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09" name="Google Shape;109;p51"/>
          <p:cNvSpPr txBox="1">
            <a:spLocks noGrp="1"/>
          </p:cNvSpPr>
          <p:nvPr>
            <p:ph type="body" idx="4"/>
          </p:nvPr>
        </p:nvSpPr>
        <p:spPr>
          <a:xfrm>
            <a:off x="3331076"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10" name="Google Shape;110;p51"/>
          <p:cNvSpPr txBox="1">
            <a:spLocks noGrp="1"/>
          </p:cNvSpPr>
          <p:nvPr>
            <p:ph type="body" idx="5"/>
          </p:nvPr>
        </p:nvSpPr>
        <p:spPr>
          <a:xfrm>
            <a:off x="5974929" y="1414462"/>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11" name="Google Shape;111;p51"/>
          <p:cNvSpPr txBox="1">
            <a:spLocks noGrp="1"/>
          </p:cNvSpPr>
          <p:nvPr>
            <p:ph type="body" idx="6"/>
          </p:nvPr>
        </p:nvSpPr>
        <p:spPr>
          <a:xfrm>
            <a:off x="5974929" y="1928812"/>
            <a:ext cx="2475738" cy="2414588"/>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12" name="Google Shape;112;p51"/>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1"/>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1"/>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pic>
        <p:nvPicPr>
          <p:cNvPr id="116" name="Google Shape;116;p52" descr="Slate-V2-HD-3colPhotoInset.png"/>
          <p:cNvPicPr preferRelativeResize="0"/>
          <p:nvPr/>
        </p:nvPicPr>
        <p:blipFill rotWithShape="1">
          <a:blip r:embed="rId2">
            <a:alphaModFix/>
          </a:blip>
          <a:srcRect/>
          <a:stretch/>
        </p:blipFill>
        <p:spPr>
          <a:xfrm>
            <a:off x="673472" y="1363661"/>
            <a:ext cx="2504979" cy="1385888"/>
          </a:xfrm>
          <a:prstGeom prst="rect">
            <a:avLst/>
          </a:prstGeom>
          <a:noFill/>
          <a:ln>
            <a:noFill/>
          </a:ln>
        </p:spPr>
      </p:pic>
      <p:pic>
        <p:nvPicPr>
          <p:cNvPr id="117" name="Google Shape;117;p52" descr="Slate-V2-HD-3colPhotoInset.png"/>
          <p:cNvPicPr preferRelativeResize="0"/>
          <p:nvPr/>
        </p:nvPicPr>
        <p:blipFill rotWithShape="1">
          <a:blip r:embed="rId2">
            <a:alphaModFix/>
          </a:blip>
          <a:srcRect/>
          <a:stretch/>
        </p:blipFill>
        <p:spPr>
          <a:xfrm>
            <a:off x="3302850" y="1363661"/>
            <a:ext cx="2504979" cy="1385888"/>
          </a:xfrm>
          <a:prstGeom prst="rect">
            <a:avLst/>
          </a:prstGeom>
          <a:noFill/>
          <a:ln>
            <a:noFill/>
          </a:ln>
        </p:spPr>
      </p:pic>
      <p:pic>
        <p:nvPicPr>
          <p:cNvPr id="118" name="Google Shape;118;p52" descr="Slate-V2-HD-3colPhotoInset.png"/>
          <p:cNvPicPr preferRelativeResize="0"/>
          <p:nvPr/>
        </p:nvPicPr>
        <p:blipFill rotWithShape="1">
          <a:blip r:embed="rId2">
            <a:alphaModFix/>
          </a:blip>
          <a:srcRect/>
          <a:stretch/>
        </p:blipFill>
        <p:spPr>
          <a:xfrm>
            <a:off x="5952038" y="1363661"/>
            <a:ext cx="2504979" cy="1385888"/>
          </a:xfrm>
          <a:prstGeom prst="rect">
            <a:avLst/>
          </a:prstGeom>
          <a:noFill/>
          <a:ln>
            <a:noFill/>
          </a:ln>
        </p:spPr>
      </p:pic>
      <p:sp>
        <p:nvSpPr>
          <p:cNvPr id="119" name="Google Shape;119;p52"/>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2"/>
          <p:cNvSpPr txBox="1">
            <a:spLocks noGrp="1"/>
          </p:cNvSpPr>
          <p:nvPr>
            <p:ph type="body" idx="1"/>
          </p:nvPr>
        </p:nvSpPr>
        <p:spPr>
          <a:xfrm>
            <a:off x="685346"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21" name="Google Shape;121;p52"/>
          <p:cNvSpPr>
            <a:spLocks noGrp="1"/>
          </p:cNvSpPr>
          <p:nvPr>
            <p:ph type="pic" idx="2"/>
          </p:nvPr>
        </p:nvSpPr>
        <p:spPr>
          <a:xfrm>
            <a:off x="763577" y="1454188"/>
            <a:ext cx="2319276" cy="1202216"/>
          </a:xfrm>
          <a:prstGeom prst="roundRect">
            <a:avLst>
              <a:gd name="adj" fmla="val 1858"/>
            </a:avLst>
          </a:prstGeom>
          <a:noFill/>
          <a:ln>
            <a:noFill/>
          </a:ln>
          <a:effectLst>
            <a:outerShdw blurRad="38100" dist="25400" dir="4440000">
              <a:srgbClr val="000000">
                <a:alpha val="35686"/>
              </a:srgbClr>
            </a:outerShdw>
          </a:effectLst>
        </p:spPr>
      </p:sp>
      <p:sp>
        <p:nvSpPr>
          <p:cNvPr id="122" name="Google Shape;122;p52"/>
          <p:cNvSpPr txBox="1">
            <a:spLocks noGrp="1"/>
          </p:cNvSpPr>
          <p:nvPr>
            <p:ph type="body" idx="3"/>
          </p:nvPr>
        </p:nvSpPr>
        <p:spPr>
          <a:xfrm>
            <a:off x="685346" y="3360276"/>
            <a:ext cx="2475738" cy="9831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23" name="Google Shape;123;p52"/>
          <p:cNvSpPr txBox="1">
            <a:spLocks noGrp="1"/>
          </p:cNvSpPr>
          <p:nvPr>
            <p:ph type="body" idx="4"/>
          </p:nvPr>
        </p:nvSpPr>
        <p:spPr>
          <a:xfrm>
            <a:off x="3332091"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24" name="Google Shape;124;p52"/>
          <p:cNvSpPr>
            <a:spLocks noGrp="1"/>
          </p:cNvSpPr>
          <p:nvPr>
            <p:ph type="pic" idx="5"/>
          </p:nvPr>
        </p:nvSpPr>
        <p:spPr>
          <a:xfrm>
            <a:off x="3409307" y="1454321"/>
            <a:ext cx="2319276" cy="1206123"/>
          </a:xfrm>
          <a:prstGeom prst="roundRect">
            <a:avLst>
              <a:gd name="adj" fmla="val 1858"/>
            </a:avLst>
          </a:prstGeom>
          <a:noFill/>
          <a:ln>
            <a:noFill/>
          </a:ln>
          <a:effectLst>
            <a:outerShdw blurRad="38100" dist="25400" dir="4440000">
              <a:srgbClr val="000000">
                <a:alpha val="35686"/>
              </a:srgbClr>
            </a:outerShdw>
          </a:effectLst>
        </p:spPr>
      </p:sp>
      <p:sp>
        <p:nvSpPr>
          <p:cNvPr id="125" name="Google Shape;125;p52"/>
          <p:cNvSpPr txBox="1">
            <a:spLocks noGrp="1"/>
          </p:cNvSpPr>
          <p:nvPr>
            <p:ph type="body" idx="6"/>
          </p:nvPr>
        </p:nvSpPr>
        <p:spPr>
          <a:xfrm>
            <a:off x="3331076" y="3360276"/>
            <a:ext cx="2475738" cy="9831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26" name="Google Shape;126;p52"/>
          <p:cNvSpPr txBox="1">
            <a:spLocks noGrp="1"/>
          </p:cNvSpPr>
          <p:nvPr>
            <p:ph type="body" idx="7"/>
          </p:nvPr>
        </p:nvSpPr>
        <p:spPr>
          <a:xfrm>
            <a:off x="5975023" y="2928079"/>
            <a:ext cx="2475738" cy="43219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00"/>
              </a:spcBef>
              <a:spcAft>
                <a:spcPts val="0"/>
              </a:spcAft>
              <a:buSzPts val="1050"/>
              <a:buNone/>
              <a:defRPr sz="1500" b="0">
                <a:solidFill>
                  <a:schemeClr val="lt1"/>
                </a:solidFill>
              </a:defRPr>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127" name="Google Shape;127;p52"/>
          <p:cNvSpPr>
            <a:spLocks noGrp="1"/>
          </p:cNvSpPr>
          <p:nvPr>
            <p:ph type="pic" idx="8"/>
          </p:nvPr>
        </p:nvSpPr>
        <p:spPr>
          <a:xfrm>
            <a:off x="6056774" y="1450824"/>
            <a:ext cx="2319276" cy="1205471"/>
          </a:xfrm>
          <a:prstGeom prst="roundRect">
            <a:avLst>
              <a:gd name="adj" fmla="val 1858"/>
            </a:avLst>
          </a:prstGeom>
          <a:noFill/>
          <a:ln>
            <a:noFill/>
          </a:ln>
          <a:effectLst>
            <a:outerShdw blurRad="38100" dist="25400" dir="4440000">
              <a:srgbClr val="000000">
                <a:alpha val="35686"/>
              </a:srgbClr>
            </a:outerShdw>
          </a:effectLst>
        </p:spPr>
      </p:sp>
      <p:sp>
        <p:nvSpPr>
          <p:cNvPr id="128" name="Google Shape;128;p52"/>
          <p:cNvSpPr txBox="1">
            <a:spLocks noGrp="1"/>
          </p:cNvSpPr>
          <p:nvPr>
            <p:ph type="body" idx="9"/>
          </p:nvPr>
        </p:nvSpPr>
        <p:spPr>
          <a:xfrm>
            <a:off x="5974929" y="3360274"/>
            <a:ext cx="2475738" cy="983126"/>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10"/>
              </a:spcBef>
              <a:spcAft>
                <a:spcPts val="0"/>
              </a:spcAft>
              <a:buSzPts val="735"/>
              <a:buNone/>
              <a:defRPr sz="105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129" name="Google Shape;129;p5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2"/>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53"/>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53"/>
          <p:cNvSpPr txBox="1">
            <a:spLocks noGrp="1"/>
          </p:cNvSpPr>
          <p:nvPr>
            <p:ph type="body" idx="1"/>
          </p:nvPr>
        </p:nvSpPr>
        <p:spPr>
          <a:xfrm rot="5400000">
            <a:off x="3045975" y="-1061292"/>
            <a:ext cx="3044063" cy="776532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135" name="Google Shape;135;p53"/>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3"/>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3"/>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54"/>
          <p:cNvSpPr txBox="1">
            <a:spLocks noGrp="1"/>
          </p:cNvSpPr>
          <p:nvPr>
            <p:ph type="title"/>
          </p:nvPr>
        </p:nvSpPr>
        <p:spPr>
          <a:xfrm rot="5400000">
            <a:off x="5650884" y="1543618"/>
            <a:ext cx="3886201" cy="1713365"/>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4"/>
          <p:cNvSpPr txBox="1">
            <a:spLocks noGrp="1"/>
          </p:cNvSpPr>
          <p:nvPr>
            <p:ph type="body" idx="1"/>
          </p:nvPr>
        </p:nvSpPr>
        <p:spPr>
          <a:xfrm rot="5400000">
            <a:off x="1711073" y="-568526"/>
            <a:ext cx="3886201" cy="59376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141" name="Google Shape;141;p5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4"/>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5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2800"/>
              <a:buFont typeface="Lustria"/>
              <a:buNone/>
              <a:defRPr/>
            </a:lvl1pPr>
            <a:lvl2pPr lvl="1" algn="l">
              <a:lnSpc>
                <a:spcPct val="100000"/>
              </a:lnSpc>
              <a:spcBef>
                <a:spcPts val="0"/>
              </a:spcBef>
              <a:spcAft>
                <a:spcPts val="0"/>
              </a:spcAft>
              <a:buClr>
                <a:schemeClr val="lt2"/>
              </a:buClr>
              <a:buSzPts val="2800"/>
              <a:buNone/>
              <a:defRPr/>
            </a:lvl2pPr>
            <a:lvl3pPr lvl="2" algn="l">
              <a:lnSpc>
                <a:spcPct val="100000"/>
              </a:lnSpc>
              <a:spcBef>
                <a:spcPts val="0"/>
              </a:spcBef>
              <a:spcAft>
                <a:spcPts val="0"/>
              </a:spcAft>
              <a:buClr>
                <a:schemeClr val="lt2"/>
              </a:buClr>
              <a:buSzPts val="2800"/>
              <a:buNone/>
              <a:defRPr/>
            </a:lvl3pPr>
            <a:lvl4pPr lvl="3" algn="l">
              <a:lnSpc>
                <a:spcPct val="100000"/>
              </a:lnSpc>
              <a:spcBef>
                <a:spcPts val="0"/>
              </a:spcBef>
              <a:spcAft>
                <a:spcPts val="0"/>
              </a:spcAft>
              <a:buClr>
                <a:schemeClr val="lt2"/>
              </a:buClr>
              <a:buSzPts val="2800"/>
              <a:buNone/>
              <a:defRPr/>
            </a:lvl4pPr>
            <a:lvl5pPr lvl="4" algn="l">
              <a:lnSpc>
                <a:spcPct val="100000"/>
              </a:lnSpc>
              <a:spcBef>
                <a:spcPts val="0"/>
              </a:spcBef>
              <a:spcAft>
                <a:spcPts val="0"/>
              </a:spcAft>
              <a:buClr>
                <a:schemeClr val="lt2"/>
              </a:buClr>
              <a:buSzPts val="2800"/>
              <a:buNone/>
              <a:defRPr/>
            </a:lvl5pPr>
            <a:lvl6pPr lvl="5" algn="l">
              <a:lnSpc>
                <a:spcPct val="100000"/>
              </a:lnSpc>
              <a:spcBef>
                <a:spcPts val="0"/>
              </a:spcBef>
              <a:spcAft>
                <a:spcPts val="0"/>
              </a:spcAft>
              <a:buClr>
                <a:schemeClr val="lt2"/>
              </a:buClr>
              <a:buSzPts val="2800"/>
              <a:buNone/>
              <a:defRPr/>
            </a:lvl6pPr>
            <a:lvl7pPr lvl="6" algn="l">
              <a:lnSpc>
                <a:spcPct val="100000"/>
              </a:lnSpc>
              <a:spcBef>
                <a:spcPts val="0"/>
              </a:spcBef>
              <a:spcAft>
                <a:spcPts val="0"/>
              </a:spcAft>
              <a:buClr>
                <a:schemeClr val="lt2"/>
              </a:buClr>
              <a:buSzPts val="2800"/>
              <a:buNone/>
              <a:defRPr/>
            </a:lvl7pPr>
            <a:lvl8pPr lvl="7" algn="l">
              <a:lnSpc>
                <a:spcPct val="100000"/>
              </a:lnSpc>
              <a:spcBef>
                <a:spcPts val="0"/>
              </a:spcBef>
              <a:spcAft>
                <a:spcPts val="0"/>
              </a:spcAft>
              <a:buClr>
                <a:schemeClr val="lt2"/>
              </a:buClr>
              <a:buSzPts val="2800"/>
              <a:buNone/>
              <a:defRPr/>
            </a:lvl8pPr>
            <a:lvl9pPr lvl="8" algn="l">
              <a:lnSpc>
                <a:spcPct val="100000"/>
              </a:lnSpc>
              <a:spcBef>
                <a:spcPts val="0"/>
              </a:spcBef>
              <a:spcAft>
                <a:spcPts val="0"/>
              </a:spcAft>
              <a:buClr>
                <a:schemeClr val="lt2"/>
              </a:buClr>
              <a:buSzPts val="2800"/>
              <a:buNone/>
              <a:defRPr/>
            </a:lvl9pPr>
          </a:lstStyle>
          <a:p>
            <a:endParaRPr/>
          </a:p>
        </p:txBody>
      </p:sp>
      <p:sp>
        <p:nvSpPr>
          <p:cNvPr id="19" name="Google Shape;19;p38"/>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9"/>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9"/>
          <p:cNvSpPr txBox="1">
            <a:spLocks noGrp="1"/>
          </p:cNvSpPr>
          <p:nvPr>
            <p:ph type="body" idx="1"/>
          </p:nvPr>
        </p:nvSpPr>
        <p:spPr>
          <a:xfrm>
            <a:off x="685346" y="1299337"/>
            <a:ext cx="7765322"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24" name="Google Shape;24;p3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9"/>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0"/>
          <p:cNvSpPr txBox="1">
            <a:spLocks noGrp="1"/>
          </p:cNvSpPr>
          <p:nvPr>
            <p:ph type="title"/>
          </p:nvPr>
        </p:nvSpPr>
        <p:spPr>
          <a:xfrm>
            <a:off x="971551" y="1320801"/>
            <a:ext cx="7192913" cy="137161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000"/>
              <a:buFont typeface="Lustria"/>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0"/>
          <p:cNvSpPr txBox="1">
            <a:spLocks noGrp="1"/>
          </p:cNvSpPr>
          <p:nvPr>
            <p:ph type="body" idx="1"/>
          </p:nvPr>
        </p:nvSpPr>
        <p:spPr>
          <a:xfrm>
            <a:off x="971551" y="2692409"/>
            <a:ext cx="7192913" cy="113029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00"/>
              </a:spcBef>
              <a:spcAft>
                <a:spcPts val="0"/>
              </a:spcAft>
              <a:buSzPts val="1050"/>
              <a:buNone/>
              <a:defRPr sz="1500">
                <a:solidFill>
                  <a:schemeClr val="lt1"/>
                </a:solidFill>
              </a:defRPr>
            </a:lvl1pPr>
            <a:lvl2pPr marL="914400" lvl="1" indent="-228600" algn="l">
              <a:spcBef>
                <a:spcPts val="450"/>
              </a:spcBef>
              <a:spcAft>
                <a:spcPts val="0"/>
              </a:spcAft>
              <a:buSzPts val="945"/>
              <a:buNone/>
              <a:defRPr sz="1350">
                <a:solidFill>
                  <a:schemeClr val="lt1"/>
                </a:solidFill>
              </a:defRPr>
            </a:lvl2pPr>
            <a:lvl3pPr marL="1371600" lvl="2" indent="-228600" algn="l">
              <a:spcBef>
                <a:spcPts val="450"/>
              </a:spcBef>
              <a:spcAft>
                <a:spcPts val="0"/>
              </a:spcAft>
              <a:buSzPts val="840"/>
              <a:buNone/>
              <a:defRPr sz="1200">
                <a:solidFill>
                  <a:schemeClr val="lt1"/>
                </a:solidFill>
              </a:defRPr>
            </a:lvl3pPr>
            <a:lvl4pPr marL="1828800" lvl="3" indent="-228600" algn="l">
              <a:spcBef>
                <a:spcPts val="450"/>
              </a:spcBef>
              <a:spcAft>
                <a:spcPts val="0"/>
              </a:spcAft>
              <a:buSzPts val="735"/>
              <a:buNone/>
              <a:defRPr sz="1050">
                <a:solidFill>
                  <a:schemeClr val="lt1"/>
                </a:solidFill>
              </a:defRPr>
            </a:lvl4pPr>
            <a:lvl5pPr marL="2286000" lvl="4" indent="-228600" algn="l">
              <a:spcBef>
                <a:spcPts val="450"/>
              </a:spcBef>
              <a:spcAft>
                <a:spcPts val="0"/>
              </a:spcAft>
              <a:buSzPts val="735"/>
              <a:buNone/>
              <a:defRPr sz="1050">
                <a:solidFill>
                  <a:schemeClr val="lt1"/>
                </a:solidFill>
              </a:defRPr>
            </a:lvl5pPr>
            <a:lvl6pPr marL="2743200" lvl="5" indent="-228600" algn="l">
              <a:spcBef>
                <a:spcPts val="450"/>
              </a:spcBef>
              <a:spcAft>
                <a:spcPts val="0"/>
              </a:spcAft>
              <a:buSzPts val="735"/>
              <a:buNone/>
              <a:defRPr sz="1050">
                <a:solidFill>
                  <a:schemeClr val="lt1"/>
                </a:solidFill>
              </a:defRPr>
            </a:lvl6pPr>
            <a:lvl7pPr marL="3200400" lvl="6" indent="-228600" algn="l">
              <a:spcBef>
                <a:spcPts val="450"/>
              </a:spcBef>
              <a:spcAft>
                <a:spcPts val="0"/>
              </a:spcAft>
              <a:buSzPts val="735"/>
              <a:buNone/>
              <a:defRPr sz="1050">
                <a:solidFill>
                  <a:schemeClr val="lt1"/>
                </a:solidFill>
              </a:defRPr>
            </a:lvl7pPr>
            <a:lvl8pPr marL="3657600" lvl="7" indent="-228600" algn="l">
              <a:spcBef>
                <a:spcPts val="450"/>
              </a:spcBef>
              <a:spcAft>
                <a:spcPts val="0"/>
              </a:spcAft>
              <a:buSzPts val="735"/>
              <a:buNone/>
              <a:defRPr sz="1050">
                <a:solidFill>
                  <a:schemeClr val="lt1"/>
                </a:solidFill>
              </a:defRPr>
            </a:lvl8pPr>
            <a:lvl9pPr marL="4114800" lvl="8" indent="-228600" algn="l">
              <a:spcBef>
                <a:spcPts val="450"/>
              </a:spcBef>
              <a:spcAft>
                <a:spcPts val="450"/>
              </a:spcAft>
              <a:buSzPts val="735"/>
              <a:buNone/>
              <a:defRPr sz="1050">
                <a:solidFill>
                  <a:schemeClr val="lt1"/>
                </a:solidFill>
              </a:defRPr>
            </a:lvl9pPr>
          </a:lstStyle>
          <a:p>
            <a:endParaRPr/>
          </a:p>
        </p:txBody>
      </p:sp>
      <p:sp>
        <p:nvSpPr>
          <p:cNvPr id="30" name="Google Shape;30;p4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0"/>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685347" y="1299337"/>
            <a:ext cx="3795373"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36" name="Google Shape;36;p41"/>
          <p:cNvSpPr txBox="1">
            <a:spLocks noGrp="1"/>
          </p:cNvSpPr>
          <p:nvPr>
            <p:ph type="body" idx="2"/>
          </p:nvPr>
        </p:nvSpPr>
        <p:spPr>
          <a:xfrm>
            <a:off x="4652169" y="1299337"/>
            <a:ext cx="3798499"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37" name="Google Shape;37;p41"/>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1"/>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pic>
        <p:nvPicPr>
          <p:cNvPr id="41" name="Google Shape;41;p42" descr="Slate-V2-HD-compPhotoInset.png"/>
          <p:cNvPicPr preferRelativeResize="0"/>
          <p:nvPr/>
        </p:nvPicPr>
        <p:blipFill rotWithShape="1">
          <a:blip r:embed="rId2">
            <a:alphaModFix/>
          </a:blip>
          <a:srcRect/>
          <a:stretch/>
        </p:blipFill>
        <p:spPr>
          <a:xfrm>
            <a:off x="685346" y="1300880"/>
            <a:ext cx="3816804" cy="3111577"/>
          </a:xfrm>
          <a:prstGeom prst="rect">
            <a:avLst/>
          </a:prstGeom>
          <a:noFill/>
          <a:ln>
            <a:noFill/>
          </a:ln>
        </p:spPr>
      </p:pic>
      <p:pic>
        <p:nvPicPr>
          <p:cNvPr id="42" name="Google Shape;42;p42" descr="Slate-V2-HD-compPhotoInset.png"/>
          <p:cNvPicPr preferRelativeResize="0"/>
          <p:nvPr/>
        </p:nvPicPr>
        <p:blipFill rotWithShape="1">
          <a:blip r:embed="rId2">
            <a:alphaModFix/>
          </a:blip>
          <a:srcRect/>
          <a:stretch/>
        </p:blipFill>
        <p:spPr>
          <a:xfrm>
            <a:off x="4633864" y="1300880"/>
            <a:ext cx="3816804" cy="3111577"/>
          </a:xfrm>
          <a:prstGeom prst="rect">
            <a:avLst/>
          </a:prstGeom>
          <a:noFill/>
          <a:ln>
            <a:noFill/>
          </a:ln>
        </p:spPr>
      </p:pic>
      <p:sp>
        <p:nvSpPr>
          <p:cNvPr id="43" name="Google Shape;43;p42"/>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body" idx="1"/>
          </p:nvPr>
        </p:nvSpPr>
        <p:spPr>
          <a:xfrm>
            <a:off x="754404" y="1376441"/>
            <a:ext cx="3657258" cy="40866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45" name="Google Shape;45;p42"/>
          <p:cNvSpPr txBox="1">
            <a:spLocks noGrp="1"/>
          </p:cNvSpPr>
          <p:nvPr>
            <p:ph type="body" idx="2"/>
          </p:nvPr>
        </p:nvSpPr>
        <p:spPr>
          <a:xfrm>
            <a:off x="754404" y="1785103"/>
            <a:ext cx="3657258" cy="255829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88607" algn="l">
              <a:spcBef>
                <a:spcPts val="270"/>
              </a:spcBef>
              <a:spcAft>
                <a:spcPts val="0"/>
              </a:spcAft>
              <a:buSzPts val="945"/>
              <a:buChar char="◈"/>
              <a:defRPr sz="1350"/>
            </a:lvl1pPr>
            <a:lvl2pPr marL="914400" lvl="1" indent="-281940" algn="l">
              <a:spcBef>
                <a:spcPts val="450"/>
              </a:spcBef>
              <a:spcAft>
                <a:spcPts val="0"/>
              </a:spcAft>
              <a:buSzPts val="840"/>
              <a:buChar char="🞚"/>
              <a:defRPr sz="1200"/>
            </a:lvl2pPr>
            <a:lvl3pPr marL="1371600" lvl="2" indent="-275272" algn="l">
              <a:spcBef>
                <a:spcPts val="450"/>
              </a:spcBef>
              <a:spcAft>
                <a:spcPts val="0"/>
              </a:spcAft>
              <a:buSzPts val="735"/>
              <a:buChar char="◈"/>
              <a:defRPr sz="1050"/>
            </a:lvl3pPr>
            <a:lvl4pPr marL="1828800" lvl="3" indent="-268605" algn="l">
              <a:spcBef>
                <a:spcPts val="450"/>
              </a:spcBef>
              <a:spcAft>
                <a:spcPts val="0"/>
              </a:spcAft>
              <a:buSzPts val="630"/>
              <a:buChar char="🞚"/>
              <a:defRPr sz="900"/>
            </a:lvl4pPr>
            <a:lvl5pPr marL="2286000" lvl="4" indent="-268604" algn="l">
              <a:spcBef>
                <a:spcPts val="450"/>
              </a:spcBef>
              <a:spcAft>
                <a:spcPts val="0"/>
              </a:spcAft>
              <a:buSzPts val="630"/>
              <a:buChar char="◈"/>
              <a:defRPr sz="900"/>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46" name="Google Shape;46;p42"/>
          <p:cNvSpPr txBox="1">
            <a:spLocks noGrp="1"/>
          </p:cNvSpPr>
          <p:nvPr>
            <p:ph type="body" idx="3"/>
          </p:nvPr>
        </p:nvSpPr>
        <p:spPr>
          <a:xfrm>
            <a:off x="4721225" y="1376441"/>
            <a:ext cx="3671498" cy="4086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360"/>
              </a:spcBef>
              <a:spcAft>
                <a:spcPts val="0"/>
              </a:spcAft>
              <a:buSzPts val="1260"/>
              <a:buNone/>
              <a:defRPr sz="1800" b="0"/>
            </a:lvl1pPr>
            <a:lvl2pPr marL="914400" lvl="1" indent="-228600" algn="l">
              <a:spcBef>
                <a:spcPts val="450"/>
              </a:spcBef>
              <a:spcAft>
                <a:spcPts val="0"/>
              </a:spcAft>
              <a:buSzPts val="1050"/>
              <a:buNone/>
              <a:defRPr sz="1500" b="1"/>
            </a:lvl2pPr>
            <a:lvl3pPr marL="1371600" lvl="2" indent="-228600" algn="l">
              <a:spcBef>
                <a:spcPts val="450"/>
              </a:spcBef>
              <a:spcAft>
                <a:spcPts val="0"/>
              </a:spcAft>
              <a:buSzPts val="945"/>
              <a:buNone/>
              <a:defRPr sz="1350" b="1"/>
            </a:lvl3pPr>
            <a:lvl4pPr marL="1828800" lvl="3" indent="-228600" algn="l">
              <a:spcBef>
                <a:spcPts val="450"/>
              </a:spcBef>
              <a:spcAft>
                <a:spcPts val="0"/>
              </a:spcAft>
              <a:buSzPts val="840"/>
              <a:buNone/>
              <a:defRPr sz="1200" b="1"/>
            </a:lvl4pPr>
            <a:lvl5pPr marL="2286000" lvl="4" indent="-228600" algn="l">
              <a:spcBef>
                <a:spcPts val="450"/>
              </a:spcBef>
              <a:spcAft>
                <a:spcPts val="0"/>
              </a:spcAft>
              <a:buSzPts val="840"/>
              <a:buNone/>
              <a:defRPr sz="1200" b="1"/>
            </a:lvl5pPr>
            <a:lvl6pPr marL="2743200" lvl="5" indent="-228600" algn="l">
              <a:spcBef>
                <a:spcPts val="450"/>
              </a:spcBef>
              <a:spcAft>
                <a:spcPts val="0"/>
              </a:spcAft>
              <a:buSzPts val="840"/>
              <a:buNone/>
              <a:defRPr sz="1200" b="1"/>
            </a:lvl6pPr>
            <a:lvl7pPr marL="3200400" lvl="6" indent="-228600" algn="l">
              <a:spcBef>
                <a:spcPts val="450"/>
              </a:spcBef>
              <a:spcAft>
                <a:spcPts val="0"/>
              </a:spcAft>
              <a:buSzPts val="840"/>
              <a:buNone/>
              <a:defRPr sz="1200" b="1"/>
            </a:lvl7pPr>
            <a:lvl8pPr marL="3657600" lvl="7" indent="-228600" algn="l">
              <a:spcBef>
                <a:spcPts val="450"/>
              </a:spcBef>
              <a:spcAft>
                <a:spcPts val="0"/>
              </a:spcAft>
              <a:buSzPts val="840"/>
              <a:buNone/>
              <a:defRPr sz="1200" b="1"/>
            </a:lvl8pPr>
            <a:lvl9pPr marL="4114800" lvl="8" indent="-228600" algn="l">
              <a:spcBef>
                <a:spcPts val="450"/>
              </a:spcBef>
              <a:spcAft>
                <a:spcPts val="450"/>
              </a:spcAft>
              <a:buSzPts val="840"/>
              <a:buNone/>
              <a:defRPr sz="1200" b="1"/>
            </a:lvl9pPr>
          </a:lstStyle>
          <a:p>
            <a:endParaRPr/>
          </a:p>
        </p:txBody>
      </p:sp>
      <p:sp>
        <p:nvSpPr>
          <p:cNvPr id="47" name="Google Shape;47;p42"/>
          <p:cNvSpPr txBox="1">
            <a:spLocks noGrp="1"/>
          </p:cNvSpPr>
          <p:nvPr>
            <p:ph type="body" idx="4"/>
          </p:nvPr>
        </p:nvSpPr>
        <p:spPr>
          <a:xfrm>
            <a:off x="4721225" y="1785103"/>
            <a:ext cx="3671498" cy="255829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88607" algn="l">
              <a:spcBef>
                <a:spcPts val="270"/>
              </a:spcBef>
              <a:spcAft>
                <a:spcPts val="0"/>
              </a:spcAft>
              <a:buSzPts val="945"/>
              <a:buChar char="◈"/>
              <a:defRPr sz="1350"/>
            </a:lvl1pPr>
            <a:lvl2pPr marL="914400" lvl="1" indent="-281940" algn="l">
              <a:spcBef>
                <a:spcPts val="450"/>
              </a:spcBef>
              <a:spcAft>
                <a:spcPts val="0"/>
              </a:spcAft>
              <a:buSzPts val="840"/>
              <a:buChar char="🞚"/>
              <a:defRPr sz="1200"/>
            </a:lvl2pPr>
            <a:lvl3pPr marL="1371600" lvl="2" indent="-275272" algn="l">
              <a:spcBef>
                <a:spcPts val="450"/>
              </a:spcBef>
              <a:spcAft>
                <a:spcPts val="0"/>
              </a:spcAft>
              <a:buSzPts val="735"/>
              <a:buChar char="◈"/>
              <a:defRPr sz="1050"/>
            </a:lvl3pPr>
            <a:lvl4pPr marL="1828800" lvl="3" indent="-268605" algn="l">
              <a:spcBef>
                <a:spcPts val="450"/>
              </a:spcBef>
              <a:spcAft>
                <a:spcPts val="0"/>
              </a:spcAft>
              <a:buSzPts val="630"/>
              <a:buChar char="🞚"/>
              <a:defRPr sz="900"/>
            </a:lvl4pPr>
            <a:lvl5pPr marL="2286000" lvl="4" indent="-268604" algn="l">
              <a:spcBef>
                <a:spcPts val="450"/>
              </a:spcBef>
              <a:spcAft>
                <a:spcPts val="0"/>
              </a:spcAft>
              <a:buSzPts val="630"/>
              <a:buChar char="◈"/>
              <a:defRPr sz="900"/>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48" name="Google Shape;48;p4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2"/>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43"/>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3"/>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3"/>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4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4"/>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45"/>
          <p:cNvSpPr txBox="1">
            <a:spLocks noGrp="1"/>
          </p:cNvSpPr>
          <p:nvPr>
            <p:ph type="title"/>
          </p:nvPr>
        </p:nvSpPr>
        <p:spPr>
          <a:xfrm>
            <a:off x="685347" y="457200"/>
            <a:ext cx="2780167" cy="136643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1800"/>
              <a:buFont typeface="Lustria"/>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5"/>
          <p:cNvSpPr txBox="1">
            <a:spLocks noGrp="1"/>
          </p:cNvSpPr>
          <p:nvPr>
            <p:ph type="body" idx="1"/>
          </p:nvPr>
        </p:nvSpPr>
        <p:spPr>
          <a:xfrm>
            <a:off x="3641725" y="457200"/>
            <a:ext cx="4808943" cy="38862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450"/>
              </a:spcBef>
              <a:spcAft>
                <a:spcPts val="0"/>
              </a:spcAft>
              <a:buSzPts val="1260"/>
              <a:buChar char="🞚"/>
              <a:defRPr/>
            </a:lvl2pPr>
            <a:lvl3pPr marL="1371600" lvl="2" indent="-308610" algn="l">
              <a:spcBef>
                <a:spcPts val="450"/>
              </a:spcBef>
              <a:spcAft>
                <a:spcPts val="0"/>
              </a:spcAft>
              <a:buSzPts val="1260"/>
              <a:buChar char="◈"/>
              <a:defRPr/>
            </a:lvl3pPr>
            <a:lvl4pPr marL="1828800" lvl="3" indent="-308610" algn="l">
              <a:spcBef>
                <a:spcPts val="450"/>
              </a:spcBef>
              <a:spcAft>
                <a:spcPts val="0"/>
              </a:spcAft>
              <a:buSzPts val="1260"/>
              <a:buChar char="🞚"/>
              <a:defRPr/>
            </a:lvl4pPr>
            <a:lvl5pPr marL="2286000" lvl="4" indent="-308610" algn="l">
              <a:spcBef>
                <a:spcPts val="450"/>
              </a:spcBef>
              <a:spcAft>
                <a:spcPts val="0"/>
              </a:spcAft>
              <a:buSzPts val="1260"/>
              <a:buChar char="◈"/>
              <a:defRPr/>
            </a:lvl5pPr>
            <a:lvl6pPr marL="2743200" lvl="5" indent="-308610" algn="l">
              <a:spcBef>
                <a:spcPts val="450"/>
              </a:spcBef>
              <a:spcAft>
                <a:spcPts val="0"/>
              </a:spcAft>
              <a:buSzPts val="1260"/>
              <a:buChar char="◈"/>
              <a:defRPr/>
            </a:lvl6pPr>
            <a:lvl7pPr marL="3200400" lvl="6" indent="-308610" algn="l">
              <a:spcBef>
                <a:spcPts val="450"/>
              </a:spcBef>
              <a:spcAft>
                <a:spcPts val="0"/>
              </a:spcAft>
              <a:buSzPts val="1260"/>
              <a:buChar char="◈"/>
              <a:defRPr/>
            </a:lvl7pPr>
            <a:lvl8pPr marL="3657600" lvl="7" indent="-308609" algn="l">
              <a:spcBef>
                <a:spcPts val="450"/>
              </a:spcBef>
              <a:spcAft>
                <a:spcPts val="0"/>
              </a:spcAft>
              <a:buSzPts val="1260"/>
              <a:buChar char="◈"/>
              <a:defRPr/>
            </a:lvl8pPr>
            <a:lvl9pPr marL="4114800" lvl="8" indent="-308609" algn="l">
              <a:spcBef>
                <a:spcPts val="450"/>
              </a:spcBef>
              <a:spcAft>
                <a:spcPts val="450"/>
              </a:spcAft>
              <a:buSzPts val="1260"/>
              <a:buChar char="◈"/>
              <a:defRPr/>
            </a:lvl9pPr>
          </a:lstStyle>
          <a:p>
            <a:endParaRPr/>
          </a:p>
        </p:txBody>
      </p:sp>
      <p:sp>
        <p:nvSpPr>
          <p:cNvPr id="63" name="Google Shape;63;p45"/>
          <p:cNvSpPr txBox="1">
            <a:spLocks noGrp="1"/>
          </p:cNvSpPr>
          <p:nvPr>
            <p:ph type="body" idx="2"/>
          </p:nvPr>
        </p:nvSpPr>
        <p:spPr>
          <a:xfrm>
            <a:off x="685347" y="1823639"/>
            <a:ext cx="2780167" cy="251976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40"/>
              </a:spcBef>
              <a:spcAft>
                <a:spcPts val="0"/>
              </a:spcAft>
              <a:buSzPts val="840"/>
              <a:buNone/>
              <a:defRPr sz="1200"/>
            </a:lvl1pPr>
            <a:lvl2pPr marL="914400" lvl="1" indent="-228600" algn="l">
              <a:spcBef>
                <a:spcPts val="450"/>
              </a:spcBef>
              <a:spcAft>
                <a:spcPts val="0"/>
              </a:spcAft>
              <a:buSzPts val="630"/>
              <a:buNone/>
              <a:defRPr sz="900"/>
            </a:lvl2pPr>
            <a:lvl3pPr marL="1371600" lvl="2" indent="-228600" algn="l">
              <a:spcBef>
                <a:spcPts val="450"/>
              </a:spcBef>
              <a:spcAft>
                <a:spcPts val="0"/>
              </a:spcAft>
              <a:buSzPts val="525"/>
              <a:buNone/>
              <a:defRPr sz="750"/>
            </a:lvl3pPr>
            <a:lvl4pPr marL="1828800" lvl="3" indent="-228600" algn="l">
              <a:spcBef>
                <a:spcPts val="450"/>
              </a:spcBef>
              <a:spcAft>
                <a:spcPts val="0"/>
              </a:spcAft>
              <a:buSzPts val="473"/>
              <a:buNone/>
              <a:defRPr sz="675"/>
            </a:lvl4pPr>
            <a:lvl5pPr marL="2286000" lvl="4" indent="-228600" algn="l">
              <a:spcBef>
                <a:spcPts val="450"/>
              </a:spcBef>
              <a:spcAft>
                <a:spcPts val="0"/>
              </a:spcAft>
              <a:buSzPts val="473"/>
              <a:buNone/>
              <a:defRPr sz="675"/>
            </a:lvl5pPr>
            <a:lvl6pPr marL="2743200" lvl="5" indent="-228600" algn="l">
              <a:spcBef>
                <a:spcPts val="450"/>
              </a:spcBef>
              <a:spcAft>
                <a:spcPts val="0"/>
              </a:spcAft>
              <a:buSzPts val="473"/>
              <a:buNone/>
              <a:defRPr sz="675"/>
            </a:lvl6pPr>
            <a:lvl7pPr marL="3200400" lvl="6" indent="-228600" algn="l">
              <a:spcBef>
                <a:spcPts val="450"/>
              </a:spcBef>
              <a:spcAft>
                <a:spcPts val="0"/>
              </a:spcAft>
              <a:buSzPts val="473"/>
              <a:buNone/>
              <a:defRPr sz="675"/>
            </a:lvl7pPr>
            <a:lvl8pPr marL="3657600" lvl="7" indent="-228600" algn="l">
              <a:spcBef>
                <a:spcPts val="450"/>
              </a:spcBef>
              <a:spcAft>
                <a:spcPts val="0"/>
              </a:spcAft>
              <a:buSzPts val="473"/>
              <a:buNone/>
              <a:defRPr sz="675"/>
            </a:lvl8pPr>
            <a:lvl9pPr marL="4114800" lvl="8" indent="-228600" algn="l">
              <a:spcBef>
                <a:spcPts val="450"/>
              </a:spcBef>
              <a:spcAft>
                <a:spcPts val="450"/>
              </a:spcAft>
              <a:buSzPts val="473"/>
              <a:buNone/>
              <a:defRPr sz="675"/>
            </a:lvl9pPr>
          </a:lstStyle>
          <a:p>
            <a:endParaRPr/>
          </a:p>
        </p:txBody>
      </p:sp>
      <p:sp>
        <p:nvSpPr>
          <p:cNvPr id="64" name="Google Shape;64;p45"/>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700"/>
              <a:buFont typeface="Lustria"/>
              <a:buNone/>
              <a:defRPr/>
            </a:lvl1pPr>
            <a:lvl2pPr marL="0" lvl="1" indent="0" algn="r">
              <a:spcBef>
                <a:spcPts val="0"/>
              </a:spcBef>
              <a:spcAft>
                <a:spcPts val="0"/>
              </a:spcAft>
              <a:buClr>
                <a:srgbClr val="F2F2F2"/>
              </a:buClr>
              <a:buSzPts val="700"/>
              <a:buFont typeface="Lustria"/>
              <a:buNone/>
              <a:defRPr/>
            </a:lvl2pPr>
            <a:lvl3pPr marL="0" lvl="2" indent="0" algn="r">
              <a:spcBef>
                <a:spcPts val="0"/>
              </a:spcBef>
              <a:spcAft>
                <a:spcPts val="0"/>
              </a:spcAft>
              <a:buClr>
                <a:srgbClr val="F2F2F2"/>
              </a:buClr>
              <a:buSzPts val="700"/>
              <a:buFont typeface="Lustria"/>
              <a:buNone/>
              <a:defRPr/>
            </a:lvl3pPr>
            <a:lvl4pPr marL="0" lvl="3" indent="0" algn="r">
              <a:spcBef>
                <a:spcPts val="0"/>
              </a:spcBef>
              <a:spcAft>
                <a:spcPts val="0"/>
              </a:spcAft>
              <a:buClr>
                <a:srgbClr val="F2F2F2"/>
              </a:buClr>
              <a:buSzPts val="700"/>
              <a:buFont typeface="Lustria"/>
              <a:buNone/>
              <a:defRPr/>
            </a:lvl4pPr>
            <a:lvl5pPr marL="0" lvl="4" indent="0" algn="r">
              <a:spcBef>
                <a:spcPts val="0"/>
              </a:spcBef>
              <a:spcAft>
                <a:spcPts val="0"/>
              </a:spcAft>
              <a:buClr>
                <a:srgbClr val="F2F2F2"/>
              </a:buClr>
              <a:buSzPts val="700"/>
              <a:buFont typeface="Lustria"/>
              <a:buNone/>
              <a:defRPr/>
            </a:lvl5pPr>
            <a:lvl6pPr marL="0" lvl="5" indent="0" algn="r">
              <a:spcBef>
                <a:spcPts val="0"/>
              </a:spcBef>
              <a:spcAft>
                <a:spcPts val="0"/>
              </a:spcAft>
              <a:buClr>
                <a:srgbClr val="F2F2F2"/>
              </a:buClr>
              <a:buSzPts val="700"/>
              <a:buFont typeface="Lustria"/>
              <a:buNone/>
              <a:defRPr/>
            </a:lvl6pPr>
            <a:lvl7pPr marL="0" lvl="6" indent="0" algn="r">
              <a:spcBef>
                <a:spcPts val="0"/>
              </a:spcBef>
              <a:spcAft>
                <a:spcPts val="0"/>
              </a:spcAft>
              <a:buClr>
                <a:srgbClr val="F2F2F2"/>
              </a:buClr>
              <a:buSzPts val="700"/>
              <a:buFont typeface="Lustria"/>
              <a:buNone/>
              <a:defRPr/>
            </a:lvl7pPr>
            <a:lvl8pPr marL="0" lvl="7" indent="0" algn="r">
              <a:spcBef>
                <a:spcPts val="0"/>
              </a:spcBef>
              <a:spcAft>
                <a:spcPts val="0"/>
              </a:spcAft>
              <a:buClr>
                <a:srgbClr val="F2F2F2"/>
              </a:buClr>
              <a:buSzPts val="700"/>
              <a:buFont typeface="Lustria"/>
              <a:buNone/>
              <a:defRPr/>
            </a:lvl8pPr>
            <a:lvl9pPr marL="0" lvl="8" indent="0" algn="r">
              <a:spcBef>
                <a:spcPts val="0"/>
              </a:spcBef>
              <a:spcAft>
                <a:spcPts val="0"/>
              </a:spcAft>
              <a:buClr>
                <a:srgbClr val="F2F2F2"/>
              </a:buClr>
              <a:buSzPts val="700"/>
              <a:buFont typeface="Lustria"/>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685346" y="457200"/>
            <a:ext cx="7765322" cy="727838"/>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lt2"/>
              </a:buClr>
              <a:buSzPts val="3000"/>
              <a:buFont typeface="Lustria"/>
              <a:buNone/>
              <a:defRPr sz="3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36"/>
          <p:cNvSpPr txBox="1">
            <a:spLocks noGrp="1"/>
          </p:cNvSpPr>
          <p:nvPr>
            <p:ph type="body" idx="1"/>
          </p:nvPr>
        </p:nvSpPr>
        <p:spPr>
          <a:xfrm>
            <a:off x="685346" y="1299337"/>
            <a:ext cx="7765322" cy="3044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295275" algn="l" rtl="0">
              <a:spcBef>
                <a:spcPts val="300"/>
              </a:spcBef>
              <a:spcAft>
                <a:spcPts val="0"/>
              </a:spcAft>
              <a:buClr>
                <a:schemeClr val="lt2"/>
              </a:buClr>
              <a:buSzPts val="1050"/>
              <a:buFont typeface="Noto Sans Symbols"/>
              <a:buChar char="◈"/>
              <a:defRPr sz="1500" b="0" i="0" u="none" strike="noStrike" cap="none">
                <a:solidFill>
                  <a:schemeClr val="lt2"/>
                </a:solidFill>
                <a:latin typeface="Lustria"/>
                <a:ea typeface="Lustria"/>
                <a:cs typeface="Lustria"/>
                <a:sym typeface="Lustria"/>
              </a:defRPr>
            </a:lvl1pPr>
            <a:lvl2pPr marL="914400" marR="0" lvl="1" indent="-288607" algn="l" rtl="0">
              <a:spcBef>
                <a:spcPts val="450"/>
              </a:spcBef>
              <a:spcAft>
                <a:spcPts val="0"/>
              </a:spcAft>
              <a:buClr>
                <a:schemeClr val="lt2"/>
              </a:buClr>
              <a:buSzPts val="945"/>
              <a:buFont typeface="Noto Sans Symbols"/>
              <a:buChar char="🞚"/>
              <a:defRPr sz="1350" b="0" i="0" u="none" strike="noStrike" cap="none">
                <a:solidFill>
                  <a:schemeClr val="lt2"/>
                </a:solidFill>
                <a:latin typeface="Lustria"/>
                <a:ea typeface="Lustria"/>
                <a:cs typeface="Lustria"/>
                <a:sym typeface="Lustria"/>
              </a:defRPr>
            </a:lvl2pPr>
            <a:lvl3pPr marL="1371600" marR="0" lvl="2" indent="-281939" algn="l" rtl="0">
              <a:spcBef>
                <a:spcPts val="450"/>
              </a:spcBef>
              <a:spcAft>
                <a:spcPts val="0"/>
              </a:spcAft>
              <a:buClr>
                <a:schemeClr val="lt2"/>
              </a:buClr>
              <a:buSzPts val="840"/>
              <a:buFont typeface="Noto Sans Symbols"/>
              <a:buChar char="◈"/>
              <a:defRPr sz="1200" b="0" i="0" u="none" strike="noStrike" cap="none">
                <a:solidFill>
                  <a:schemeClr val="lt2"/>
                </a:solidFill>
                <a:latin typeface="Lustria"/>
                <a:ea typeface="Lustria"/>
                <a:cs typeface="Lustria"/>
                <a:sym typeface="Lustria"/>
              </a:defRPr>
            </a:lvl3pPr>
            <a:lvl4pPr marL="1828800" marR="0" lvl="3"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4pPr>
            <a:lvl5pPr marL="2286000" marR="0" lvl="4"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5pPr>
            <a:lvl6pPr marL="2743200" marR="0" lvl="5"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6pPr>
            <a:lvl7pPr marL="3200400" marR="0" lvl="6"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7pPr>
            <a:lvl8pPr marL="3657600" marR="0" lvl="7" indent="-275272" algn="l" rtl="0">
              <a:spcBef>
                <a:spcPts val="450"/>
              </a:spcBef>
              <a:spcAft>
                <a:spcPts val="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8pPr>
            <a:lvl9pPr marL="4114800" marR="0" lvl="8" indent="-275272" algn="l" rtl="0">
              <a:spcBef>
                <a:spcPts val="450"/>
              </a:spcBef>
              <a:spcAft>
                <a:spcPts val="450"/>
              </a:spcAft>
              <a:buClr>
                <a:schemeClr val="lt2"/>
              </a:buClr>
              <a:buSzPts val="735"/>
              <a:buFont typeface="Noto Sans Symbols"/>
              <a:buChar char="◈"/>
              <a:defRPr sz="1050" b="0" i="0" u="none" strike="noStrike" cap="none">
                <a:solidFill>
                  <a:schemeClr val="lt2"/>
                </a:solidFill>
                <a:latin typeface="Lustria"/>
                <a:ea typeface="Lustria"/>
                <a:cs typeface="Lustria"/>
                <a:sym typeface="Lustria"/>
              </a:defRPr>
            </a:lvl9pPr>
          </a:lstStyle>
          <a:p>
            <a:endParaRPr/>
          </a:p>
        </p:txBody>
      </p:sp>
      <p:sp>
        <p:nvSpPr>
          <p:cNvPr id="8" name="Google Shape;8;p36"/>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5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36"/>
          <p:cNvSpPr txBox="1">
            <a:spLocks noGrp="1"/>
          </p:cNvSpPr>
          <p:nvPr>
            <p:ph type="ftr" idx="11"/>
          </p:nvPr>
        </p:nvSpPr>
        <p:spPr>
          <a:xfrm>
            <a:off x="685347" y="4412457"/>
            <a:ext cx="5004649"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50" b="0" i="0" u="none" strike="noStrike" cap="none">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36"/>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1pPr>
            <a:lvl2pPr marL="0" marR="0" lvl="1"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2pPr>
            <a:lvl3pPr marL="0" marR="0" lvl="2"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3pPr>
            <a:lvl4pPr marL="0" marR="0" lvl="3"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4pPr>
            <a:lvl5pPr marL="0" marR="0" lvl="4"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5pPr>
            <a:lvl6pPr marL="0" marR="0" lvl="5"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6pPr>
            <a:lvl7pPr marL="0" marR="0" lvl="6"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7pPr>
            <a:lvl8pPr marL="0" marR="0" lvl="7"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8pPr>
            <a:lvl9pPr marL="0" marR="0" lvl="8" indent="0" algn="r" rtl="0">
              <a:spcBef>
                <a:spcPts val="0"/>
              </a:spcBef>
              <a:spcAft>
                <a:spcPts val="0"/>
              </a:spcAft>
              <a:buClr>
                <a:srgbClr val="F2F2F2"/>
              </a:buClr>
              <a:buSzPts val="750"/>
              <a:buFont typeface="Lustria"/>
              <a:buNone/>
              <a:defRPr sz="750" b="0" i="0" u="none" strike="noStrike" cap="none">
                <a:solidFill>
                  <a:srgbClr val="F2F2F2"/>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7"/>
        <p:cNvGrpSpPr/>
        <p:nvPr/>
      </p:nvGrpSpPr>
      <p:grpSpPr>
        <a:xfrm>
          <a:off x="0" y="0"/>
          <a:ext cx="0" cy="0"/>
          <a:chOff x="0" y="0"/>
          <a:chExt cx="0" cy="0"/>
        </a:xfrm>
      </p:grpSpPr>
      <p:sp>
        <p:nvSpPr>
          <p:cNvPr id="148" name="Google Shape;148;p1"/>
          <p:cNvSpPr/>
          <p:nvPr/>
        </p:nvSpPr>
        <p:spPr>
          <a:xfrm>
            <a:off x="0" y="0"/>
            <a:ext cx="9144000" cy="5143500"/>
          </a:xfrm>
          <a:prstGeom prst="rect">
            <a:avLst/>
          </a:prstGeom>
          <a:solidFill>
            <a:srgbClr val="55555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149" name="Google Shape;149;p1"/>
          <p:cNvSpPr txBox="1">
            <a:spLocks noGrp="1"/>
          </p:cNvSpPr>
          <p:nvPr>
            <p:ph type="subTitle" idx="1"/>
          </p:nvPr>
        </p:nvSpPr>
        <p:spPr>
          <a:xfrm>
            <a:off x="6613071" y="942975"/>
            <a:ext cx="1837595" cy="325755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600"/>
              </a:spcAft>
              <a:buSzPts val="2800"/>
              <a:buNone/>
            </a:pPr>
            <a:r>
              <a:rPr lang="en"/>
              <a:t>The Key to Maintainable &amp; Extensible Code in OOP</a:t>
            </a:r>
            <a:endParaRPr/>
          </a:p>
        </p:txBody>
      </p:sp>
      <p:sp>
        <p:nvSpPr>
          <p:cNvPr id="150" name="Google Shape;150;p1"/>
          <p:cNvSpPr/>
          <p:nvPr/>
        </p:nvSpPr>
        <p:spPr>
          <a:xfrm>
            <a:off x="0" y="-1"/>
            <a:ext cx="6289865" cy="5143501"/>
          </a:xfrm>
          <a:custGeom>
            <a:avLst/>
            <a:gdLst/>
            <a:ahLst/>
            <a:cxnLst/>
            <a:rect l="l" t="t" r="r" b="b"/>
            <a:pathLst>
              <a:path w="6088489" h="6858002" extrusionOk="0">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blipFill rotWithShape="1">
            <a:blip r:embed="rId3">
              <a:alphaModFix/>
            </a:blip>
            <a:stretch>
              <a:fillRect/>
            </a:stretch>
          </a:blip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151" name="Google Shape;151;p1"/>
          <p:cNvSpPr txBox="1">
            <a:spLocks noGrp="1"/>
          </p:cNvSpPr>
          <p:nvPr>
            <p:ph type="ctrTitle"/>
          </p:nvPr>
        </p:nvSpPr>
        <p:spPr>
          <a:xfrm>
            <a:off x="685346" y="942975"/>
            <a:ext cx="5004649" cy="3257550"/>
          </a:xfrm>
          <a:prstGeom prst="rect">
            <a:avLst/>
          </a:prstGeom>
          <a:noFill/>
          <a:ln>
            <a:noFill/>
          </a:ln>
          <a:effectLst>
            <a:outerShdw blurRad="25400">
              <a:srgbClr val="000000">
                <a:alpha val="45882"/>
              </a:srgbClr>
            </a:outerShdw>
          </a:effectLst>
        </p:spPr>
        <p:txBody>
          <a:bodyPr spcFirstLastPara="1" wrap="square" lIns="91425" tIns="91425" rIns="91425" bIns="91425" anchor="ctr" anchorCtr="0">
            <a:normAutofit/>
          </a:bodyPr>
          <a:lstStyle/>
          <a:p>
            <a:pPr marL="0" lvl="0" indent="0" algn="ctr" rtl="0">
              <a:spcBef>
                <a:spcPts val="0"/>
              </a:spcBef>
              <a:spcAft>
                <a:spcPts val="0"/>
              </a:spcAft>
              <a:buClr>
                <a:schemeClr val="lt2"/>
              </a:buClr>
              <a:buSzPts val="5200"/>
              <a:buFont typeface="Lustria"/>
              <a:buNone/>
            </a:pPr>
            <a:r>
              <a:rPr lang="en"/>
              <a:t>Introduction to Interfaces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par>
                                <p:cTn id="8" presetID="10" presetClass="entr" presetSubtype="0" fill="hold" nodeType="withEffect">
                                  <p:stCondLst>
                                    <p:cond delay="1000"/>
                                  </p:stCondLst>
                                  <p:childTnLst>
                                    <p:set>
                                      <p:cBhvr>
                                        <p:cTn id="9" dur="1" fill="hold">
                                          <p:stCondLst>
                                            <p:cond delay="0"/>
                                          </p:stCondLst>
                                        </p:cTn>
                                        <p:tgtEl>
                                          <p:spTgt spid="149">
                                            <p:txEl>
                                              <p:pRg st="0" end="0"/>
                                            </p:txEl>
                                          </p:spTgt>
                                        </p:tgtEl>
                                        <p:attrNameLst>
                                          <p:attrName>style.visibility</p:attrName>
                                        </p:attrNameLst>
                                      </p:cBhvr>
                                      <p:to>
                                        <p:strVal val="visible"/>
                                      </p:to>
                                    </p:set>
                                    <p:animEffect transition="in" filter="fade">
                                      <p:cBhvr>
                                        <p:cTn id="10" dur="1000"/>
                                        <p:tgtEl>
                                          <p:spTgt spid="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9"/>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Review: Inheritance</a:t>
            </a:r>
            <a:endParaRPr/>
          </a:p>
        </p:txBody>
      </p:sp>
      <p:sp>
        <p:nvSpPr>
          <p:cNvPr id="217" name="Google Shape;217;p9"/>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a:t>“[A] mechanism in which one class acquires the property of another class” [4]</a:t>
            </a:r>
            <a:endParaRPr/>
          </a:p>
          <a:p>
            <a:pPr marL="457200" lvl="0" indent="-342900" algn="l" rtl="0">
              <a:lnSpc>
                <a:spcPct val="115000"/>
              </a:lnSpc>
              <a:spcBef>
                <a:spcPts val="1600"/>
              </a:spcBef>
              <a:spcAft>
                <a:spcPts val="0"/>
              </a:spcAft>
              <a:buSzPts val="1800"/>
              <a:buFont typeface="Arial"/>
              <a:buChar char="•"/>
            </a:pPr>
            <a:r>
              <a:rPr lang="en"/>
              <a:t>A common (though not universal) idea in OOP allowing one class to acquire (inherit) all or a subset of members and methods from another class</a:t>
            </a:r>
            <a:endParaRPr/>
          </a:p>
          <a:p>
            <a:pPr marL="457200" lvl="0" indent="-342900" algn="l" rtl="0">
              <a:lnSpc>
                <a:spcPct val="115000"/>
              </a:lnSpc>
              <a:spcBef>
                <a:spcPts val="1600"/>
              </a:spcBef>
              <a:spcAft>
                <a:spcPts val="0"/>
              </a:spcAft>
              <a:buSzPts val="1800"/>
              <a:buFont typeface="Arial"/>
              <a:buChar char="•"/>
            </a:pPr>
            <a:r>
              <a:rPr lang="en"/>
              <a:t>Subclasses can typically override methods they inherit from a superclass and can add additional members and methods not present in the superclass</a:t>
            </a:r>
            <a:endParaRPr/>
          </a:p>
          <a:p>
            <a:pPr marL="457200" lvl="0" indent="-342900" algn="l" rtl="0">
              <a:lnSpc>
                <a:spcPct val="115000"/>
              </a:lnSpc>
              <a:spcBef>
                <a:spcPts val="1600"/>
              </a:spcBef>
              <a:spcAft>
                <a:spcPts val="0"/>
              </a:spcAft>
              <a:buSzPts val="1800"/>
              <a:buFont typeface="Arial"/>
              <a:buChar char="•"/>
            </a:pPr>
            <a:r>
              <a:rPr lang="en"/>
              <a:t>In C++ inheritance, a subclass which inherits from a superclass can be referenced using the superclass’ pointer</a:t>
            </a:r>
            <a:endParaRPr/>
          </a:p>
          <a:p>
            <a:pPr marL="457200" lvl="0" indent="-342900" algn="l" rtl="0">
              <a:lnSpc>
                <a:spcPct val="115000"/>
              </a:lnSpc>
              <a:spcBef>
                <a:spcPts val="1600"/>
              </a:spcBef>
              <a:spcAft>
                <a:spcPts val="1600"/>
              </a:spcAft>
              <a:buSzPts val="1800"/>
              <a:buFont typeface="Arial"/>
              <a:buChar char="•"/>
            </a:pPr>
            <a:r>
              <a:rPr lang="en"/>
              <a:t>This makes it easy to treat a group of similar classes as “the same” by using the superclass pointer to refer to all the various types of subclasses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0"/>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Terminology Note: Superclasses and Subclasses</a:t>
            </a:r>
            <a:endParaRPr/>
          </a:p>
        </p:txBody>
      </p:sp>
      <p:sp>
        <p:nvSpPr>
          <p:cNvPr id="223" name="Google Shape;223;p10"/>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a:t>Superclass and subclass allow us to discuss how a set of classes are related through inheritance</a:t>
            </a:r>
            <a:endParaRPr/>
          </a:p>
          <a:p>
            <a:pPr marL="914400" lvl="1" indent="-342900" algn="l" rtl="0">
              <a:lnSpc>
                <a:spcPct val="115000"/>
              </a:lnSpc>
              <a:spcBef>
                <a:spcPts val="0"/>
              </a:spcBef>
              <a:spcAft>
                <a:spcPts val="0"/>
              </a:spcAft>
              <a:buSzPts val="1800"/>
              <a:buFont typeface="Arial"/>
              <a:buChar char="•"/>
            </a:pPr>
            <a:r>
              <a:rPr lang="en" sz="1800"/>
              <a:t>A </a:t>
            </a:r>
            <a:r>
              <a:rPr lang="en" sz="1800" b="1"/>
              <a:t>superclass </a:t>
            </a:r>
            <a:r>
              <a:rPr lang="en" sz="1800"/>
              <a:t>or</a:t>
            </a:r>
            <a:r>
              <a:rPr lang="en" sz="1800" b="1"/>
              <a:t> parent class </a:t>
            </a:r>
            <a:r>
              <a:rPr lang="en" sz="1800"/>
              <a:t>or</a:t>
            </a:r>
            <a:r>
              <a:rPr lang="en" sz="1800" b="1"/>
              <a:t> base class</a:t>
            </a:r>
            <a:r>
              <a:rPr lang="en" sz="1800"/>
              <a:t> is a class that another class inherits from even if it is not itself the most base class</a:t>
            </a:r>
            <a:endParaRPr sz="1800"/>
          </a:p>
          <a:p>
            <a:pPr marL="914400" lvl="1" indent="-342900" algn="l" rtl="0">
              <a:lnSpc>
                <a:spcPct val="115000"/>
              </a:lnSpc>
              <a:spcBef>
                <a:spcPts val="0"/>
              </a:spcBef>
              <a:spcAft>
                <a:spcPts val="0"/>
              </a:spcAft>
              <a:buSzPts val="1800"/>
              <a:buFont typeface="Arial"/>
              <a:buChar char="•"/>
            </a:pPr>
            <a:r>
              <a:rPr lang="en" sz="1800"/>
              <a:t>A </a:t>
            </a:r>
            <a:r>
              <a:rPr lang="en" sz="1800" b="1"/>
              <a:t>subclass </a:t>
            </a:r>
            <a:r>
              <a:rPr lang="en" sz="1800"/>
              <a:t>or</a:t>
            </a:r>
            <a:r>
              <a:rPr lang="en" sz="1800" b="1"/>
              <a:t> child class </a:t>
            </a:r>
            <a:r>
              <a:rPr lang="en" sz="1800"/>
              <a:t>or</a:t>
            </a:r>
            <a:r>
              <a:rPr lang="en" sz="1800" b="1"/>
              <a:t> derived class </a:t>
            </a:r>
            <a:r>
              <a:rPr lang="en" sz="1800"/>
              <a:t>is a class which inherits from another class</a:t>
            </a:r>
            <a:endParaRPr sz="1800"/>
          </a:p>
        </p:txBody>
      </p:sp>
      <p:sp>
        <p:nvSpPr>
          <p:cNvPr id="224" name="Google Shape;224;p10"/>
          <p:cNvSpPr txBox="1">
            <a:spLocks noGrp="1"/>
          </p:cNvSpPr>
          <p:nvPr>
            <p:ph type="body" idx="4294967295"/>
          </p:nvPr>
        </p:nvSpPr>
        <p:spPr>
          <a:xfrm>
            <a:off x="600293" y="3228181"/>
            <a:ext cx="4529138" cy="1770063"/>
          </a:xfrm>
          <a:prstGeom prst="rect">
            <a:avLst/>
          </a:prstGeom>
          <a:noFill/>
          <a:ln>
            <a:noFill/>
          </a:ln>
          <a:effectLst>
            <a:outerShdw blurRad="25400">
              <a:srgbClr val="000000">
                <a:alpha val="45882"/>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a:latin typeface="Courier New"/>
                <a:ea typeface="Courier New"/>
                <a:cs typeface="Courier New"/>
                <a:sym typeface="Courier New"/>
              </a:rPr>
              <a:t>class A { ... };</a:t>
            </a:r>
            <a:endParaRPr>
              <a:latin typeface="Courier New"/>
              <a:ea typeface="Courier New"/>
              <a:cs typeface="Courier New"/>
              <a:sym typeface="Courier New"/>
            </a:endParaRPr>
          </a:p>
          <a:p>
            <a:pPr marL="0" lvl="0" indent="0" algn="l" rtl="0">
              <a:lnSpc>
                <a:spcPct val="115000"/>
              </a:lnSpc>
              <a:spcBef>
                <a:spcPts val="0"/>
              </a:spcBef>
              <a:spcAft>
                <a:spcPts val="0"/>
              </a:spcAft>
              <a:buSzPts val="1800"/>
              <a:buNone/>
            </a:pPr>
            <a:r>
              <a:rPr lang="en">
                <a:latin typeface="Courier New"/>
                <a:ea typeface="Courier New"/>
                <a:cs typeface="Courier New"/>
                <a:sym typeface="Courier New"/>
              </a:rPr>
              <a:t>class B : public A { ... };</a:t>
            </a:r>
            <a:endParaRPr>
              <a:latin typeface="Courier New"/>
              <a:ea typeface="Courier New"/>
              <a:cs typeface="Courier New"/>
              <a:sym typeface="Courier New"/>
            </a:endParaRPr>
          </a:p>
          <a:p>
            <a:pPr marL="0" lvl="0" indent="0" algn="l" rtl="0">
              <a:lnSpc>
                <a:spcPct val="115000"/>
              </a:lnSpc>
              <a:spcBef>
                <a:spcPts val="0"/>
              </a:spcBef>
              <a:spcAft>
                <a:spcPts val="0"/>
              </a:spcAft>
              <a:buSzPts val="1800"/>
              <a:buNone/>
            </a:pPr>
            <a:r>
              <a:rPr lang="en">
                <a:latin typeface="Courier New"/>
                <a:ea typeface="Courier New"/>
                <a:cs typeface="Courier New"/>
                <a:sym typeface="Courier New"/>
              </a:rPr>
              <a:t>class C : public B { ... };</a:t>
            </a:r>
            <a:endParaRPr>
              <a:latin typeface="Courier New"/>
              <a:ea typeface="Courier New"/>
              <a:cs typeface="Courier New"/>
              <a:sym typeface="Courier New"/>
            </a:endParaRPr>
          </a:p>
        </p:txBody>
      </p:sp>
      <p:sp>
        <p:nvSpPr>
          <p:cNvPr id="225" name="Google Shape;225;p10"/>
          <p:cNvSpPr txBox="1">
            <a:spLocks noGrp="1"/>
          </p:cNvSpPr>
          <p:nvPr>
            <p:ph type="body" idx="4294967295"/>
          </p:nvPr>
        </p:nvSpPr>
        <p:spPr>
          <a:xfrm>
            <a:off x="4868136" y="3361160"/>
            <a:ext cx="4408487" cy="1422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Noto Sans Symbols"/>
              <a:buChar char="❖"/>
            </a:pPr>
            <a:r>
              <a:rPr lang="en"/>
              <a:t>A is a superclass of B and C</a:t>
            </a:r>
            <a:endParaRPr/>
          </a:p>
          <a:p>
            <a:pPr marL="457200" marR="0" lvl="0" indent="-342900" algn="l" rtl="0">
              <a:lnSpc>
                <a:spcPct val="115000"/>
              </a:lnSpc>
              <a:spcBef>
                <a:spcPts val="0"/>
              </a:spcBef>
              <a:spcAft>
                <a:spcPts val="0"/>
              </a:spcAft>
              <a:buSzPts val="1800"/>
              <a:buFont typeface="Noto Sans Symbols"/>
              <a:buChar char="❖"/>
            </a:pPr>
            <a:r>
              <a:rPr lang="en"/>
              <a:t>B is a superclass of C </a:t>
            </a:r>
            <a:endParaRPr/>
          </a:p>
          <a:p>
            <a:pPr marL="457200" marR="0" lvl="0" indent="-342900" algn="l" rtl="0">
              <a:lnSpc>
                <a:spcPct val="115000"/>
              </a:lnSpc>
              <a:spcBef>
                <a:spcPts val="0"/>
              </a:spcBef>
              <a:spcAft>
                <a:spcPts val="0"/>
              </a:spcAft>
              <a:buSzPts val="1800"/>
              <a:buFont typeface="Noto Sans Symbols"/>
              <a:buChar char="❖"/>
            </a:pPr>
            <a:r>
              <a:rPr lang="en"/>
              <a:t>B is a subclass of A</a:t>
            </a:r>
            <a:endParaRPr/>
          </a:p>
          <a:p>
            <a:pPr marL="457200" marR="0" lvl="0" indent="-342900" algn="l" rtl="0">
              <a:lnSpc>
                <a:spcPct val="115000"/>
              </a:lnSpc>
              <a:spcBef>
                <a:spcPts val="0"/>
              </a:spcBef>
              <a:spcAft>
                <a:spcPts val="0"/>
              </a:spcAft>
              <a:buSzPts val="1800"/>
              <a:buFont typeface="Noto Sans Symbols"/>
              <a:buChar char="❖"/>
            </a:pPr>
            <a:r>
              <a:rPr lang="en"/>
              <a:t>C is a subclass of A and 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1"/>
          <p:cNvSpPr/>
          <p:nvPr/>
        </p:nvSpPr>
        <p:spPr>
          <a:xfrm>
            <a:off x="116275" y="1152475"/>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31" name="Google Shape;231;p11"/>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C++ Interface &amp; Inheritance</a:t>
            </a:r>
            <a:endParaRPr/>
          </a:p>
        </p:txBody>
      </p:sp>
      <p:sp>
        <p:nvSpPr>
          <p:cNvPr id="232" name="Google Shape;232;p11"/>
          <p:cNvSpPr txBox="1">
            <a:spLocks noGrp="1"/>
          </p:cNvSpPr>
          <p:nvPr>
            <p:ph type="body" idx="1"/>
          </p:nvPr>
        </p:nvSpPr>
        <p:spPr>
          <a:xfrm>
            <a:off x="116275" y="1152475"/>
            <a:ext cx="45291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b="1">
                <a:solidFill>
                  <a:srgbClr val="008800"/>
                </a:solidFill>
                <a:latin typeface="Courier"/>
                <a:ea typeface="Courier"/>
                <a:cs typeface="Courier"/>
                <a:sym typeface="Courier"/>
              </a:rPr>
              <a:t>class</a:t>
            </a:r>
            <a:r>
              <a:rPr lang="en" sz="1500">
                <a:solidFill>
                  <a:srgbClr val="333333"/>
                </a:solidFill>
                <a:latin typeface="Courier"/>
                <a:ea typeface="Courier"/>
                <a:cs typeface="Courier"/>
                <a:sym typeface="Courier"/>
              </a:rPr>
              <a:t> </a:t>
            </a:r>
            <a:r>
              <a:rPr lang="en" sz="1500" b="1">
                <a:solidFill>
                  <a:srgbClr val="BB0066"/>
                </a:solidFill>
                <a:latin typeface="Courier"/>
                <a:ea typeface="Courier"/>
                <a:cs typeface="Courier"/>
                <a:sym typeface="Courier"/>
              </a:rPr>
              <a:t>Animal</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private: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name;</a:t>
            </a: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int</a:t>
            </a:r>
            <a:r>
              <a:rPr lang="en" sz="1500">
                <a:solidFill>
                  <a:srgbClr val="333333"/>
                </a:solidFill>
                <a:latin typeface="Courier"/>
                <a:ea typeface="Courier"/>
                <a:cs typeface="Courier"/>
                <a:sym typeface="Courier"/>
              </a:rPr>
              <a:t> age;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public:</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a:t>
            </a:r>
            <a:r>
              <a:rPr lang="en" sz="1500" b="1">
                <a:solidFill>
                  <a:srgbClr val="0066BB"/>
                </a:solidFill>
                <a:latin typeface="Courier"/>
                <a:ea typeface="Courier"/>
                <a:cs typeface="Courier"/>
                <a:sym typeface="Courier"/>
              </a:rPr>
              <a:t>set_name</a:t>
            </a:r>
            <a:r>
              <a:rPr lang="en" sz="1500">
                <a:solidFill>
                  <a:srgbClr val="333333"/>
                </a:solidFill>
                <a:latin typeface="Courier"/>
                <a:ea typeface="Courier"/>
                <a:cs typeface="Courier"/>
                <a:sym typeface="Courier"/>
              </a:rPr>
              <a:t>(string n)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name = n;</a:t>
            </a:r>
            <a:endParaRPr sz="15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a:t>
            </a:r>
            <a:r>
              <a:rPr lang="en" sz="1500" b="1">
                <a:solidFill>
                  <a:srgbClr val="0066BB"/>
                </a:solidFill>
                <a:latin typeface="Courier"/>
                <a:ea typeface="Courier"/>
                <a:cs typeface="Courier"/>
                <a:sym typeface="Courier"/>
              </a:rPr>
              <a:t>get_name</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b="1">
                <a:solidFill>
                  <a:srgbClr val="008800"/>
                </a:solidFill>
                <a:latin typeface="Courier"/>
                <a:ea typeface="Courier"/>
                <a:cs typeface="Courier"/>
                <a:sym typeface="Courier"/>
              </a:rPr>
              <a:t>		return</a:t>
            </a:r>
            <a:r>
              <a:rPr lang="en" sz="1500">
                <a:solidFill>
                  <a:srgbClr val="333333"/>
                </a:solidFill>
                <a:latin typeface="Courier"/>
                <a:ea typeface="Courier"/>
                <a:cs typeface="Courier"/>
                <a:sym typeface="Courier"/>
              </a:rPr>
              <a:t> name;</a:t>
            </a:r>
            <a:endParaRPr sz="15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457200" lvl="0" indent="0" algn="l" rtl="0">
              <a:lnSpc>
                <a:spcPct val="115000"/>
              </a:lnSpc>
              <a:spcBef>
                <a:spcPts val="0"/>
              </a:spcBef>
              <a:spcAft>
                <a:spcPts val="0"/>
              </a:spcAft>
              <a:buSzPts val="1800"/>
              <a:buNone/>
            </a:pPr>
            <a:r>
              <a:rPr lang="en" sz="1500" b="1">
                <a:solidFill>
                  <a:srgbClr val="008800"/>
                </a:solidFill>
                <a:latin typeface="Courier"/>
                <a:ea typeface="Courier"/>
                <a:cs typeface="Courier"/>
                <a:sym typeface="Courier"/>
              </a:rPr>
              <a:t>virtual</a:t>
            </a: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sound() = </a:t>
            </a:r>
            <a:r>
              <a:rPr lang="en" sz="1500" b="1">
                <a:solidFill>
                  <a:srgbClr val="0000DD"/>
                </a:solidFill>
                <a:latin typeface="Courier"/>
                <a:ea typeface="Courier"/>
                <a:cs typeface="Courier"/>
                <a:sym typeface="Courier"/>
              </a:rPr>
              <a:t>0</a:t>
            </a: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500">
              <a:latin typeface="Courier"/>
              <a:ea typeface="Courier"/>
              <a:cs typeface="Courier"/>
              <a:sym typeface="Courier"/>
            </a:endParaRPr>
          </a:p>
        </p:txBody>
      </p:sp>
      <p:sp>
        <p:nvSpPr>
          <p:cNvPr id="233" name="Google Shape;233;p11"/>
          <p:cNvSpPr txBox="1">
            <a:spLocks noGrp="1"/>
          </p:cNvSpPr>
          <p:nvPr>
            <p:ph type="body" idx="4294967295"/>
          </p:nvPr>
        </p:nvSpPr>
        <p:spPr>
          <a:xfrm>
            <a:off x="5000625" y="1152525"/>
            <a:ext cx="4143375" cy="34163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Cat</a:t>
            </a: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public</a:t>
            </a:r>
            <a:r>
              <a:rPr lang="en" sz="1600">
                <a:solidFill>
                  <a:srgbClr val="333333"/>
                </a:solidFill>
                <a:latin typeface="Courier"/>
                <a:ea typeface="Courier"/>
                <a:cs typeface="Courier"/>
                <a:sym typeface="Courier"/>
              </a:rPr>
              <a:t> Animal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997700"/>
                </a:solidFill>
                <a:latin typeface="Courier"/>
                <a:ea typeface="Courier"/>
                <a:cs typeface="Courier"/>
                <a:sym typeface="Courier"/>
              </a:rPr>
              <a:t>public:</a:t>
            </a:r>
            <a:endParaRPr sz="1600">
              <a:solidFill>
                <a:srgbClr val="333333"/>
              </a:solidFill>
              <a:latin typeface="Courier"/>
              <a:ea typeface="Courier"/>
              <a:cs typeface="Courier"/>
              <a:sym typeface="Courier"/>
            </a:endParaRPr>
          </a:p>
          <a:p>
            <a:pPr marL="45720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virtual</a:t>
            </a:r>
            <a:r>
              <a:rPr lang="en" sz="1600">
                <a:solidFill>
                  <a:srgbClr val="333333"/>
                </a:solidFill>
                <a:latin typeface="Courier"/>
                <a:ea typeface="Courier"/>
                <a:cs typeface="Courier"/>
                <a:sym typeface="Courier"/>
              </a:rPr>
              <a:t> </a:t>
            </a:r>
            <a:r>
              <a:rPr lang="en" sz="1600" b="1">
                <a:solidFill>
                  <a:srgbClr val="333399"/>
                </a:solidFill>
                <a:latin typeface="Courier"/>
                <a:ea typeface="Courier"/>
                <a:cs typeface="Courier"/>
                <a:sym typeface="Courier"/>
              </a:rPr>
              <a:t>void</a:t>
            </a:r>
            <a:r>
              <a:rPr lang="en" sz="1600">
                <a:solidFill>
                  <a:srgbClr val="333333"/>
                </a:solidFill>
                <a:latin typeface="Courier"/>
                <a:ea typeface="Courier"/>
                <a:cs typeface="Courier"/>
                <a:sym typeface="Courier"/>
              </a:rPr>
              <a:t> sound()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cout &lt;&lt; ”meow”;</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Dog</a:t>
            </a: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public</a:t>
            </a:r>
            <a:r>
              <a:rPr lang="en" sz="1600">
                <a:solidFill>
                  <a:srgbClr val="333333"/>
                </a:solidFill>
                <a:latin typeface="Courier"/>
                <a:ea typeface="Courier"/>
                <a:cs typeface="Courier"/>
                <a:sym typeface="Courier"/>
              </a:rPr>
              <a:t> Animal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997700"/>
                </a:solidFill>
                <a:latin typeface="Courier"/>
                <a:ea typeface="Courier"/>
                <a:cs typeface="Courier"/>
                <a:sym typeface="Courier"/>
              </a:rPr>
              <a:t>public:</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virtual</a:t>
            </a:r>
            <a:r>
              <a:rPr lang="en" sz="1600">
                <a:solidFill>
                  <a:srgbClr val="333333"/>
                </a:solidFill>
                <a:latin typeface="Courier"/>
                <a:ea typeface="Courier"/>
                <a:cs typeface="Courier"/>
                <a:sym typeface="Courier"/>
              </a:rPr>
              <a:t> </a:t>
            </a:r>
            <a:r>
              <a:rPr lang="en" sz="1600" b="1">
                <a:solidFill>
                  <a:srgbClr val="333399"/>
                </a:solidFill>
                <a:latin typeface="Courier"/>
                <a:ea typeface="Courier"/>
                <a:cs typeface="Courier"/>
                <a:sym typeface="Courier"/>
              </a:rPr>
              <a:t>void</a:t>
            </a:r>
            <a:r>
              <a:rPr lang="en" sz="1600">
                <a:solidFill>
                  <a:srgbClr val="333333"/>
                </a:solidFill>
                <a:latin typeface="Courier"/>
                <a:ea typeface="Courier"/>
                <a:cs typeface="Courier"/>
                <a:sym typeface="Courier"/>
              </a:rPr>
              <a:t> sound()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cout &lt;&lt; ”woof”;</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2"/>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39" name="Google Shape;239;p12"/>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C++ Interface &amp; Inheritance</a:t>
            </a:r>
            <a:endParaRPr/>
          </a:p>
        </p:txBody>
      </p:sp>
      <p:sp>
        <p:nvSpPr>
          <p:cNvPr id="240" name="Google Shape;240;p12"/>
          <p:cNvSpPr txBox="1">
            <a:spLocks noGrp="1"/>
          </p:cNvSpPr>
          <p:nvPr>
            <p:ph type="body" idx="1"/>
          </p:nvPr>
        </p:nvSpPr>
        <p:spPr>
          <a:xfrm>
            <a:off x="311700" y="1152475"/>
            <a:ext cx="79194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vector&lt;Animal*&gt; animals;</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animals.push_back(</a:t>
            </a:r>
            <a:r>
              <a:rPr lang="en" sz="1600" b="1">
                <a:solidFill>
                  <a:srgbClr val="008800"/>
                </a:solidFill>
                <a:latin typeface="Courier"/>
                <a:ea typeface="Courier"/>
                <a:cs typeface="Courier"/>
                <a:sym typeface="Courier"/>
              </a:rPr>
              <a:t>new</a:t>
            </a:r>
            <a:r>
              <a:rPr lang="en" sz="1600">
                <a:solidFill>
                  <a:srgbClr val="333333"/>
                </a:solidFill>
                <a:latin typeface="Courier"/>
                <a:ea typeface="Courier"/>
                <a:cs typeface="Courier"/>
                <a:sym typeface="Courier"/>
              </a:rPr>
              <a:t> Cat());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animals.push_back(</a:t>
            </a:r>
            <a:r>
              <a:rPr lang="en" sz="1600" b="1">
                <a:solidFill>
                  <a:srgbClr val="008800"/>
                </a:solidFill>
                <a:latin typeface="Courier"/>
                <a:ea typeface="Courier"/>
                <a:cs typeface="Courier"/>
                <a:sym typeface="Courier"/>
              </a:rPr>
              <a:t>new</a:t>
            </a:r>
            <a:r>
              <a:rPr lang="en" sz="1600">
                <a:solidFill>
                  <a:srgbClr val="333333"/>
                </a:solidFill>
                <a:latin typeface="Courier"/>
                <a:ea typeface="Courier"/>
                <a:cs typeface="Courier"/>
                <a:sym typeface="Courier"/>
              </a:rPr>
              <a:t> Dog());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for</a:t>
            </a:r>
            <a:r>
              <a:rPr lang="en" sz="1600">
                <a:solidFill>
                  <a:srgbClr val="333333"/>
                </a:solidFill>
                <a:latin typeface="Courier"/>
                <a:ea typeface="Courier"/>
                <a:cs typeface="Courier"/>
                <a:sym typeface="Courier"/>
              </a:rPr>
              <a:t>(</a:t>
            </a:r>
            <a:r>
              <a:rPr lang="en" sz="1600" b="1">
                <a:solidFill>
                  <a:srgbClr val="333399"/>
                </a:solidFill>
                <a:latin typeface="Courier"/>
                <a:ea typeface="Courier"/>
                <a:cs typeface="Courier"/>
                <a:sym typeface="Courier"/>
              </a:rPr>
              <a:t>auto</a:t>
            </a:r>
            <a:r>
              <a:rPr lang="en" sz="1600">
                <a:solidFill>
                  <a:srgbClr val="333333"/>
                </a:solidFill>
                <a:latin typeface="Courier"/>
                <a:ea typeface="Courier"/>
                <a:cs typeface="Courier"/>
                <a:sym typeface="Courier"/>
              </a:rPr>
              <a:t> animal: animals)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animal-&gt;sound();</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888888"/>
                </a:solidFill>
                <a:latin typeface="Courier"/>
                <a:ea typeface="Courier"/>
                <a:cs typeface="Courier"/>
                <a:sym typeface="Courier"/>
              </a:rPr>
              <a:t>// prints out “meow” followed by “woof”</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3"/>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46" name="Google Shape;246;p13"/>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C++ Interface &amp; Inheritance</a:t>
            </a:r>
            <a:endParaRPr/>
          </a:p>
        </p:txBody>
      </p:sp>
      <p:sp>
        <p:nvSpPr>
          <p:cNvPr id="247" name="Google Shape;247;p13"/>
          <p:cNvSpPr txBox="1">
            <a:spLocks noGrp="1"/>
          </p:cNvSpPr>
          <p:nvPr>
            <p:ph type="body" idx="1"/>
          </p:nvPr>
        </p:nvSpPr>
        <p:spPr>
          <a:xfrm>
            <a:off x="120176" y="1152475"/>
            <a:ext cx="4193408" cy="37878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solidFill>
                  <a:srgbClr val="008800"/>
                </a:solidFill>
                <a:latin typeface="Courier"/>
                <a:ea typeface="Courier"/>
                <a:cs typeface="Courier"/>
                <a:sym typeface="Courier"/>
              </a:rPr>
              <a:t>class</a:t>
            </a:r>
            <a:r>
              <a:rPr lang="en" sz="1400">
                <a:solidFill>
                  <a:srgbClr val="333333"/>
                </a:solidFill>
                <a:latin typeface="Courier"/>
                <a:ea typeface="Courier"/>
                <a:cs typeface="Courier"/>
                <a:sym typeface="Courier"/>
              </a:rPr>
              <a:t> </a:t>
            </a:r>
            <a:r>
              <a:rPr lang="en" sz="1400" b="1">
                <a:solidFill>
                  <a:srgbClr val="BB0066"/>
                </a:solidFill>
                <a:latin typeface="Courier"/>
                <a:ea typeface="Courier"/>
                <a:cs typeface="Courier"/>
                <a:sym typeface="Courier"/>
              </a:rPr>
              <a:t>Turtle</a:t>
            </a:r>
            <a:r>
              <a:rPr lang="en" sz="1400">
                <a:solidFill>
                  <a:srgbClr val="333333"/>
                </a:solidFill>
                <a:latin typeface="Courier"/>
                <a:ea typeface="Courier"/>
                <a:cs typeface="Courier"/>
                <a:sym typeface="Courier"/>
              </a:rPr>
              <a:t>: </a:t>
            </a:r>
            <a:r>
              <a:rPr lang="en" sz="1400" b="1">
                <a:solidFill>
                  <a:srgbClr val="008800"/>
                </a:solidFill>
                <a:latin typeface="Courier"/>
                <a:ea typeface="Courier"/>
                <a:cs typeface="Courier"/>
                <a:sym typeface="Courier"/>
              </a:rPr>
              <a:t>public</a:t>
            </a:r>
            <a:r>
              <a:rPr lang="en" sz="1400">
                <a:solidFill>
                  <a:srgbClr val="333333"/>
                </a:solidFill>
                <a:latin typeface="Courier"/>
                <a:ea typeface="Courier"/>
                <a:cs typeface="Courier"/>
                <a:sym typeface="Courier"/>
              </a:rPr>
              <a:t> Animal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997700"/>
                </a:solidFill>
                <a:latin typeface="Courier"/>
                <a:ea typeface="Courier"/>
                <a:cs typeface="Courier"/>
                <a:sym typeface="Courier"/>
              </a:rPr>
              <a:t>private:</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333399"/>
                </a:solidFill>
                <a:latin typeface="Courier"/>
                <a:ea typeface="Courier"/>
                <a:cs typeface="Courier"/>
                <a:sym typeface="Courier"/>
              </a:rPr>
              <a:t>float</a:t>
            </a:r>
            <a:r>
              <a:rPr lang="en" sz="1400">
                <a:solidFill>
                  <a:srgbClr val="333333"/>
                </a:solidFill>
                <a:latin typeface="Courier"/>
                <a:ea typeface="Courier"/>
                <a:cs typeface="Courier"/>
                <a:sym typeface="Courier"/>
              </a:rPr>
              <a:t> diameter;</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997700"/>
                </a:solidFill>
                <a:latin typeface="Courier"/>
                <a:ea typeface="Courier"/>
                <a:cs typeface="Courier"/>
                <a:sym typeface="Courier"/>
              </a:rPr>
              <a:t>public:</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008800"/>
                </a:solidFill>
                <a:latin typeface="Courier"/>
                <a:ea typeface="Courier"/>
                <a:cs typeface="Courier"/>
                <a:sym typeface="Courier"/>
              </a:rPr>
              <a:t>virtual</a:t>
            </a:r>
            <a:r>
              <a:rPr lang="en" sz="1400">
                <a:solidFill>
                  <a:srgbClr val="333333"/>
                </a:solidFill>
                <a:latin typeface="Courier"/>
                <a:ea typeface="Courier"/>
                <a:cs typeface="Courier"/>
                <a:sym typeface="Courier"/>
              </a:rPr>
              <a:t> </a:t>
            </a:r>
            <a:r>
              <a:rPr lang="en" sz="1400" b="1">
                <a:solidFill>
                  <a:srgbClr val="333399"/>
                </a:solidFill>
                <a:latin typeface="Courier"/>
                <a:ea typeface="Courier"/>
                <a:cs typeface="Courier"/>
                <a:sym typeface="Courier"/>
              </a:rPr>
              <a:t>void</a:t>
            </a:r>
            <a:r>
              <a:rPr lang="en" sz="1400">
                <a:solidFill>
                  <a:srgbClr val="333333"/>
                </a:solidFill>
                <a:latin typeface="Courier"/>
                <a:ea typeface="Courier"/>
                <a:cs typeface="Courier"/>
                <a:sym typeface="Courier"/>
              </a:rPr>
              <a:t> </a:t>
            </a:r>
            <a:r>
              <a:rPr lang="en" sz="1400" b="1">
                <a:solidFill>
                  <a:srgbClr val="0066BB"/>
                </a:solidFill>
                <a:latin typeface="Courier"/>
                <a:ea typeface="Courier"/>
                <a:cs typeface="Courier"/>
                <a:sym typeface="Courier"/>
              </a:rPr>
              <a:t>sound</a:t>
            </a:r>
            <a:r>
              <a:rPr lang="en" sz="1400">
                <a:solidFill>
                  <a:srgbClr val="333333"/>
                </a:solidFill>
                <a:latin typeface="Courier"/>
                <a:ea typeface="Courier"/>
                <a:cs typeface="Courier"/>
                <a:sym typeface="Courier"/>
              </a:rPr>
              <a:t>()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cout &lt;&lt;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333399"/>
                </a:solidFill>
                <a:latin typeface="Courier"/>
                <a:ea typeface="Courier"/>
                <a:cs typeface="Courier"/>
                <a:sym typeface="Courier"/>
              </a:rPr>
              <a:t>void</a:t>
            </a:r>
            <a:r>
              <a:rPr lang="en" sz="1400">
                <a:solidFill>
                  <a:srgbClr val="333333"/>
                </a:solidFill>
                <a:latin typeface="Courier"/>
                <a:ea typeface="Courier"/>
                <a:cs typeface="Courier"/>
                <a:sym typeface="Courier"/>
              </a:rPr>
              <a:t> </a:t>
            </a:r>
            <a:r>
              <a:rPr lang="en" sz="1400" b="1">
                <a:solidFill>
                  <a:srgbClr val="0066BB"/>
                </a:solidFill>
                <a:latin typeface="Courier"/>
                <a:ea typeface="Courier"/>
                <a:cs typeface="Courier"/>
                <a:sym typeface="Courier"/>
              </a:rPr>
              <a:t>set_di</a:t>
            </a:r>
            <a:r>
              <a:rPr lang="en" sz="1400">
                <a:solidFill>
                  <a:srgbClr val="333333"/>
                </a:solidFill>
                <a:latin typeface="Courier"/>
                <a:ea typeface="Courier"/>
                <a:cs typeface="Courier"/>
                <a:sym typeface="Courier"/>
              </a:rPr>
              <a:t>(</a:t>
            </a:r>
            <a:r>
              <a:rPr lang="en" sz="1400" b="1">
                <a:solidFill>
                  <a:srgbClr val="333399"/>
                </a:solidFill>
                <a:latin typeface="Courier"/>
                <a:ea typeface="Courier"/>
                <a:cs typeface="Courier"/>
                <a:sym typeface="Courier"/>
              </a:rPr>
              <a:t>float</a:t>
            </a:r>
            <a:r>
              <a:rPr lang="en" sz="1400">
                <a:solidFill>
                  <a:srgbClr val="333333"/>
                </a:solidFill>
                <a:latin typeface="Courier"/>
                <a:ea typeface="Courier"/>
                <a:cs typeface="Courier"/>
                <a:sym typeface="Courier"/>
              </a:rPr>
              <a:t> d)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diameter = d;</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endParaRPr sz="14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400">
                <a:solidFill>
                  <a:srgbClr val="333333"/>
                </a:solidFill>
                <a:latin typeface="Courier"/>
                <a:ea typeface="Courier"/>
                <a:cs typeface="Courier"/>
                <a:sym typeface="Courier"/>
              </a:rPr>
              <a:t>};</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400">
              <a:latin typeface="Courier"/>
              <a:ea typeface="Courier"/>
              <a:cs typeface="Courier"/>
              <a:sym typeface="Courier"/>
            </a:endParaRPr>
          </a:p>
        </p:txBody>
      </p:sp>
      <p:sp>
        <p:nvSpPr>
          <p:cNvPr id="248" name="Google Shape;248;p13"/>
          <p:cNvSpPr txBox="1">
            <a:spLocks noGrp="1"/>
          </p:cNvSpPr>
          <p:nvPr>
            <p:ph type="body" idx="4294967295"/>
          </p:nvPr>
        </p:nvSpPr>
        <p:spPr>
          <a:xfrm>
            <a:off x="4687888" y="1152525"/>
            <a:ext cx="4456112" cy="3748088"/>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b="1">
                <a:solidFill>
                  <a:srgbClr val="008800"/>
                </a:solidFill>
                <a:latin typeface="Courier"/>
                <a:ea typeface="Courier"/>
                <a:cs typeface="Courier"/>
                <a:sym typeface="Courier"/>
              </a:rPr>
              <a:t>class</a:t>
            </a:r>
            <a:r>
              <a:rPr lang="en" sz="1400">
                <a:solidFill>
                  <a:srgbClr val="333333"/>
                </a:solidFill>
                <a:latin typeface="Courier"/>
                <a:ea typeface="Courier"/>
                <a:cs typeface="Courier"/>
                <a:sym typeface="Courier"/>
              </a:rPr>
              <a:t> </a:t>
            </a:r>
            <a:r>
              <a:rPr lang="en" sz="1400" b="1">
                <a:solidFill>
                  <a:srgbClr val="BB0066"/>
                </a:solidFill>
                <a:latin typeface="Courier"/>
                <a:ea typeface="Courier"/>
                <a:cs typeface="Courier"/>
                <a:sym typeface="Courier"/>
              </a:rPr>
              <a:t>Parrot</a:t>
            </a:r>
            <a:r>
              <a:rPr lang="en" sz="1400">
                <a:solidFill>
                  <a:srgbClr val="333333"/>
                </a:solidFill>
                <a:latin typeface="Courier"/>
                <a:ea typeface="Courier"/>
                <a:cs typeface="Courier"/>
                <a:sym typeface="Courier"/>
              </a:rPr>
              <a:t>: </a:t>
            </a:r>
            <a:r>
              <a:rPr lang="en" sz="1400" b="1">
                <a:solidFill>
                  <a:srgbClr val="008800"/>
                </a:solidFill>
                <a:latin typeface="Courier"/>
                <a:ea typeface="Courier"/>
                <a:cs typeface="Courier"/>
                <a:sym typeface="Courier"/>
              </a:rPr>
              <a:t>public</a:t>
            </a:r>
            <a:r>
              <a:rPr lang="en" sz="1400">
                <a:solidFill>
                  <a:srgbClr val="333333"/>
                </a:solidFill>
                <a:latin typeface="Courier"/>
                <a:ea typeface="Courier"/>
                <a:cs typeface="Courier"/>
                <a:sym typeface="Courier"/>
              </a:rPr>
              <a:t> Animal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997700"/>
                </a:solidFill>
                <a:latin typeface="Courier"/>
                <a:ea typeface="Courier"/>
                <a:cs typeface="Courier"/>
                <a:sym typeface="Courier"/>
              </a:rPr>
              <a:t>private:</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string color;</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b="1">
                <a:solidFill>
                  <a:srgbClr val="333333"/>
                </a:solidFill>
                <a:latin typeface="Courier"/>
                <a:ea typeface="Courier"/>
                <a:cs typeface="Courier"/>
                <a:sym typeface="Courier"/>
              </a:rPr>
              <a:t>	</a:t>
            </a:r>
            <a:r>
              <a:rPr lang="en" sz="1400" b="1">
                <a:solidFill>
                  <a:srgbClr val="997700"/>
                </a:solidFill>
                <a:latin typeface="Courier"/>
                <a:ea typeface="Courier"/>
                <a:cs typeface="Courier"/>
                <a:sym typeface="Courier"/>
              </a:rPr>
              <a:t>public:</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r>
              <a:rPr lang="en" sz="1400" b="1">
                <a:solidFill>
                  <a:srgbClr val="008800"/>
                </a:solidFill>
                <a:latin typeface="Courier"/>
                <a:ea typeface="Courier"/>
                <a:cs typeface="Courier"/>
                <a:sym typeface="Courier"/>
              </a:rPr>
              <a:t>virtual</a:t>
            </a:r>
            <a:r>
              <a:rPr lang="en" sz="1400">
                <a:solidFill>
                  <a:srgbClr val="333333"/>
                </a:solidFill>
                <a:latin typeface="Courier"/>
                <a:ea typeface="Courier"/>
                <a:cs typeface="Courier"/>
                <a:sym typeface="Courier"/>
              </a:rPr>
              <a:t> </a:t>
            </a:r>
            <a:r>
              <a:rPr lang="en" sz="1400" b="1">
                <a:solidFill>
                  <a:srgbClr val="333399"/>
                </a:solidFill>
                <a:latin typeface="Courier"/>
                <a:ea typeface="Courier"/>
                <a:cs typeface="Courier"/>
                <a:sym typeface="Courier"/>
              </a:rPr>
              <a:t>void</a:t>
            </a:r>
            <a:r>
              <a:rPr lang="en" sz="1400">
                <a:solidFill>
                  <a:srgbClr val="333333"/>
                </a:solidFill>
                <a:latin typeface="Courier"/>
                <a:ea typeface="Courier"/>
                <a:cs typeface="Courier"/>
                <a:sym typeface="Courier"/>
              </a:rPr>
              <a:t> </a:t>
            </a:r>
            <a:r>
              <a:rPr lang="en" sz="1400" b="1">
                <a:solidFill>
                  <a:srgbClr val="0066BB"/>
                </a:solidFill>
                <a:latin typeface="Courier"/>
                <a:ea typeface="Courier"/>
                <a:cs typeface="Courier"/>
                <a:sym typeface="Courier"/>
              </a:rPr>
              <a:t>sound</a:t>
            </a:r>
            <a:r>
              <a:rPr lang="en" sz="1400">
                <a:solidFill>
                  <a:srgbClr val="333333"/>
                </a:solidFill>
                <a:latin typeface="Courier"/>
                <a:ea typeface="Courier"/>
                <a:cs typeface="Courier"/>
                <a:sym typeface="Courier"/>
              </a:rPr>
              <a:t>() {</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cout &lt;&lt; ”squak”;</a:t>
            </a: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cout &lt;&lt; ”I’m a ” &lt;&lt; color 				&lt;&lt; ” bird”;</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400">
                <a:solidFill>
                  <a:srgbClr val="333333"/>
                </a:solidFill>
                <a:latin typeface="Courier"/>
                <a:ea typeface="Courier"/>
                <a:cs typeface="Courier"/>
                <a:sym typeface="Courier"/>
              </a:rPr>
              <a:t>	}</a:t>
            </a:r>
            <a:endParaRPr sz="14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400">
                <a:solidFill>
                  <a:srgbClr val="333333"/>
                </a:solidFill>
                <a:latin typeface="Courier"/>
                <a:ea typeface="Courier"/>
                <a:cs typeface="Courier"/>
                <a:sym typeface="Courier"/>
              </a:rPr>
              <a:t>};</a:t>
            </a:r>
            <a:endParaRPr sz="14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400">
              <a:latin typeface="Courier"/>
              <a:ea typeface="Courier"/>
              <a:cs typeface="Courier"/>
              <a:sym typeface="Couri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4"/>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54" name="Google Shape;254;p14"/>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C++ Interface &amp; Inheritance</a:t>
            </a:r>
            <a:endParaRPr/>
          </a:p>
        </p:txBody>
      </p:sp>
      <p:sp>
        <p:nvSpPr>
          <p:cNvPr id="255" name="Google Shape;255;p14"/>
          <p:cNvSpPr txBox="1">
            <a:spLocks noGrp="1"/>
          </p:cNvSpPr>
          <p:nvPr>
            <p:ph type="body" idx="1"/>
          </p:nvPr>
        </p:nvSpPr>
        <p:spPr>
          <a:xfrm>
            <a:off x="311700" y="1152475"/>
            <a:ext cx="79194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vector&lt;Animal*&gt; animals;</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animals.push_back(</a:t>
            </a:r>
            <a:r>
              <a:rPr lang="en" sz="1600" b="1" dirty="0">
                <a:solidFill>
                  <a:srgbClr val="008800"/>
                </a:solidFill>
                <a:latin typeface="Courier"/>
                <a:ea typeface="Courier"/>
                <a:cs typeface="Courier"/>
                <a:sym typeface="Courier"/>
              </a:rPr>
              <a:t>new</a:t>
            </a:r>
            <a:r>
              <a:rPr lang="en" sz="1600" dirty="0">
                <a:solidFill>
                  <a:srgbClr val="333333"/>
                </a:solidFill>
                <a:latin typeface="Courier"/>
                <a:ea typeface="Courier"/>
                <a:cs typeface="Courier"/>
                <a:sym typeface="Courier"/>
              </a:rPr>
              <a:t> Cat());</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animals.push_back(</a:t>
            </a:r>
            <a:r>
              <a:rPr lang="en" sz="1600" b="1" dirty="0">
                <a:solidFill>
                  <a:srgbClr val="008800"/>
                </a:solidFill>
                <a:latin typeface="Courier"/>
                <a:ea typeface="Courier"/>
                <a:cs typeface="Courier"/>
                <a:sym typeface="Courier"/>
              </a:rPr>
              <a:t>new</a:t>
            </a:r>
            <a:r>
              <a:rPr lang="en" sz="1600" dirty="0">
                <a:solidFill>
                  <a:srgbClr val="333333"/>
                </a:solidFill>
                <a:latin typeface="Courier"/>
                <a:ea typeface="Courier"/>
                <a:cs typeface="Courier"/>
                <a:sym typeface="Courier"/>
              </a:rPr>
              <a:t> Dog());</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animals.push_back(</a:t>
            </a:r>
            <a:r>
              <a:rPr lang="en" sz="1600" b="1" dirty="0">
                <a:solidFill>
                  <a:srgbClr val="008800"/>
                </a:solidFill>
                <a:latin typeface="Courier"/>
                <a:ea typeface="Courier"/>
                <a:cs typeface="Courier"/>
                <a:sym typeface="Courier"/>
              </a:rPr>
              <a:t>new</a:t>
            </a:r>
            <a:r>
              <a:rPr lang="en" sz="1600" dirty="0">
                <a:solidFill>
                  <a:srgbClr val="333333"/>
                </a:solidFill>
                <a:latin typeface="Courier"/>
                <a:ea typeface="Courier"/>
                <a:cs typeface="Courier"/>
                <a:sym typeface="Courier"/>
              </a:rPr>
              <a:t> Turtle());</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animals.push_back(</a:t>
            </a:r>
            <a:r>
              <a:rPr lang="en" sz="1600" b="1" dirty="0">
                <a:solidFill>
                  <a:srgbClr val="008800"/>
                </a:solidFill>
                <a:latin typeface="Courier"/>
                <a:ea typeface="Courier"/>
                <a:cs typeface="Courier"/>
                <a:sym typeface="Courier"/>
              </a:rPr>
              <a:t>new</a:t>
            </a:r>
            <a:r>
              <a:rPr lang="en" sz="1600" dirty="0">
                <a:solidFill>
                  <a:srgbClr val="333333"/>
                </a:solidFill>
                <a:latin typeface="Courier"/>
                <a:ea typeface="Courier"/>
                <a:cs typeface="Courier"/>
                <a:sym typeface="Courier"/>
              </a:rPr>
              <a:t> Bird());</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dirty="0">
                <a:solidFill>
                  <a:srgbClr val="008800"/>
                </a:solidFill>
                <a:latin typeface="Courier"/>
                <a:ea typeface="Courier"/>
                <a:cs typeface="Courier"/>
                <a:sym typeface="Courier"/>
              </a:rPr>
              <a:t>for</a:t>
            </a:r>
            <a:r>
              <a:rPr lang="en" sz="1600" dirty="0">
                <a:solidFill>
                  <a:srgbClr val="333333"/>
                </a:solidFill>
                <a:latin typeface="Courier"/>
                <a:ea typeface="Courier"/>
                <a:cs typeface="Courier"/>
                <a:sym typeface="Courier"/>
              </a:rPr>
              <a:t>(</a:t>
            </a:r>
            <a:r>
              <a:rPr lang="en" sz="1600" b="1" dirty="0">
                <a:solidFill>
                  <a:srgbClr val="333399"/>
                </a:solidFill>
                <a:latin typeface="Courier"/>
                <a:ea typeface="Courier"/>
                <a:cs typeface="Courier"/>
                <a:sym typeface="Courier"/>
              </a:rPr>
              <a:t>auto</a:t>
            </a:r>
            <a:r>
              <a:rPr lang="en" sz="1600" dirty="0">
                <a:solidFill>
                  <a:srgbClr val="333333"/>
                </a:solidFill>
                <a:latin typeface="Courier"/>
                <a:ea typeface="Courier"/>
                <a:cs typeface="Courier"/>
                <a:sym typeface="Courier"/>
              </a:rPr>
              <a:t> animal: animals) {</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dirty="0">
                <a:solidFill>
                  <a:srgbClr val="333333"/>
                </a:solidFill>
                <a:latin typeface="Courier"/>
                <a:ea typeface="Courier"/>
                <a:cs typeface="Courier"/>
                <a:sym typeface="Courier"/>
              </a:rPr>
              <a:t>	animal-&gt;sound();</a:t>
            </a:r>
            <a:endParaRPr sz="1600" dirty="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dirty="0">
                <a:solidFill>
                  <a:srgbClr val="333333"/>
                </a:solidFill>
                <a:latin typeface="Courier"/>
                <a:ea typeface="Courier"/>
                <a:cs typeface="Courier"/>
                <a:sym typeface="Courier"/>
              </a:rPr>
              <a:t>}</a:t>
            </a:r>
            <a:endParaRPr sz="1600" dirty="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dirty="0">
              <a:latin typeface="Courier"/>
              <a:ea typeface="Courier"/>
              <a:cs typeface="Courier"/>
              <a:sym typeface="Courier"/>
            </a:endParaRPr>
          </a:p>
        </p:txBody>
      </p:sp>
      <p:sp>
        <p:nvSpPr>
          <p:cNvPr id="256" name="Google Shape;256;p14"/>
          <p:cNvSpPr txBox="1"/>
          <p:nvPr/>
        </p:nvSpPr>
        <p:spPr>
          <a:xfrm>
            <a:off x="4955900" y="1930775"/>
            <a:ext cx="4188000" cy="11256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We’ve added two new types of animals each with its own specific methods and members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62" name="Google Shape;262;p15"/>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Python Interface &amp; Inheritance</a:t>
            </a:r>
            <a:endParaRPr/>
          </a:p>
        </p:txBody>
      </p:sp>
      <p:sp>
        <p:nvSpPr>
          <p:cNvPr id="263" name="Google Shape;263;p15"/>
          <p:cNvSpPr txBox="1">
            <a:spLocks noGrp="1"/>
          </p:cNvSpPr>
          <p:nvPr>
            <p:ph type="body" idx="1"/>
          </p:nvPr>
        </p:nvSpPr>
        <p:spPr>
          <a:xfrm>
            <a:off x="144435" y="1152475"/>
            <a:ext cx="41439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Animal</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_name = “”</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__init__</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91440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pass</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555555"/>
                </a:solidFill>
                <a:latin typeface="Courier"/>
                <a:ea typeface="Courier"/>
                <a:cs typeface="Courier"/>
                <a:sym typeface="Courier"/>
              </a:rPr>
              <a:t>@property</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return</a:t>
            </a: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333333"/>
                </a:solidFill>
                <a:latin typeface="Courier"/>
                <a:ea typeface="Courier"/>
                <a:cs typeface="Courier"/>
                <a:sym typeface="Courier"/>
              </a:rPr>
              <a:t>	</a:t>
            </a:r>
            <a:r>
              <a:rPr lang="en" sz="1600" b="1">
                <a:solidFill>
                  <a:srgbClr val="555555"/>
                </a:solidFill>
                <a:latin typeface="Courier"/>
                <a:ea typeface="Courier"/>
                <a:cs typeface="Courier"/>
                <a:sym typeface="Courier"/>
              </a:rPr>
              <a:t>@name</a:t>
            </a:r>
            <a:r>
              <a:rPr lang="en" sz="1600">
                <a:solidFill>
                  <a:srgbClr val="333333"/>
                </a:solidFill>
                <a:latin typeface="Courier"/>
                <a:ea typeface="Courier"/>
                <a:cs typeface="Courier"/>
                <a:sym typeface="Courier"/>
              </a:rPr>
              <a:t>.setter</a:t>
            </a:r>
            <a:endParaRPr/>
          </a:p>
          <a:p>
            <a:pPr marL="0" lvl="0" indent="0" algn="l" rtl="0">
              <a:lnSpc>
                <a:spcPct val="115000"/>
              </a:lnSpc>
              <a:spcBef>
                <a:spcPts val="0"/>
              </a:spcBef>
              <a:spcAft>
                <a:spcPts val="0"/>
              </a:spcAft>
              <a:buSzPts val="1800"/>
              <a:buNone/>
            </a:pPr>
            <a:r>
              <a:rPr lang="en" sz="1600" b="1">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 name):</a:t>
            </a:r>
            <a:endParaRPr sz="1600">
              <a:solidFill>
                <a:srgbClr val="333333"/>
              </a:solidFill>
              <a:latin typeface="Courier"/>
              <a:ea typeface="Courier"/>
              <a:cs typeface="Courier"/>
              <a:sym typeface="Courier"/>
            </a:endParaRPr>
          </a:p>
          <a:p>
            <a:pPr marL="457200" lvl="0" indent="457200" algn="l" rtl="0">
              <a:lnSpc>
                <a:spcPct val="110795"/>
              </a:lnSpc>
              <a:spcBef>
                <a:spcPts val="0"/>
              </a:spcBef>
              <a:spcAft>
                <a:spcPts val="0"/>
              </a:spcAft>
              <a:buClr>
                <a:schemeClr val="dk1"/>
              </a:buClr>
              <a:buSzPts val="1100"/>
              <a:buFont typeface="Arial"/>
              <a:buNone/>
            </a:pP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 = name</a:t>
            </a:r>
            <a:endParaRPr sz="1600">
              <a:solidFill>
                <a:srgbClr val="333333"/>
              </a:solidFill>
              <a:latin typeface="Courier"/>
              <a:ea typeface="Courier"/>
              <a:cs typeface="Courier"/>
              <a:sym typeface="Courier"/>
            </a:endParaRPr>
          </a:p>
          <a:p>
            <a:pPr marL="91440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64" name="Google Shape;264;p15"/>
          <p:cNvSpPr txBox="1">
            <a:spLocks noGrp="1"/>
          </p:cNvSpPr>
          <p:nvPr>
            <p:ph type="body" idx="4294967295"/>
          </p:nvPr>
        </p:nvSpPr>
        <p:spPr>
          <a:xfrm>
            <a:off x="4311988" y="1152525"/>
            <a:ext cx="4832012" cy="34163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Cat</a:t>
            </a:r>
            <a:r>
              <a:rPr lang="en" sz="1600">
                <a:solidFill>
                  <a:srgbClr val="333333"/>
                </a:solidFill>
                <a:latin typeface="Courier"/>
                <a:ea typeface="Courier"/>
                <a:cs typeface="Courier"/>
                <a:sym typeface="Courier"/>
              </a:rPr>
              <a:t>(Animal):</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__init__</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super</a:t>
            </a:r>
            <a:r>
              <a:rPr lang="en" sz="1600">
                <a:solidFill>
                  <a:srgbClr val="333333"/>
                </a:solidFill>
                <a:latin typeface="Courier"/>
                <a:ea typeface="Courier"/>
                <a:cs typeface="Courier"/>
                <a:sym typeface="Courier"/>
              </a:rPr>
              <a:t>().__init__()</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sound</a:t>
            </a:r>
            <a:r>
              <a:rPr lang="en" sz="1600">
                <a:solidFill>
                  <a:srgbClr val="333333"/>
                </a:solidFill>
                <a:latin typeface="Courier"/>
                <a:ea typeface="Courier"/>
                <a:cs typeface="Courier"/>
                <a:sym typeface="Courier"/>
              </a:rPr>
              <a:t>(self):</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print</a:t>
            </a:r>
            <a:r>
              <a:rPr lang="en" sz="1600">
                <a:solidFill>
                  <a:srgbClr val="333333"/>
                </a:solidFill>
                <a:latin typeface="Courier"/>
                <a:ea typeface="Courier"/>
                <a:cs typeface="Courier"/>
                <a:sym typeface="Courier"/>
              </a:rPr>
              <a:t>(“meow”)</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Dog</a:t>
            </a:r>
            <a:r>
              <a:rPr lang="en" sz="1600">
                <a:solidFill>
                  <a:srgbClr val="333333"/>
                </a:solidFill>
                <a:latin typeface="Courier"/>
                <a:ea typeface="Courier"/>
                <a:cs typeface="Courier"/>
                <a:sym typeface="Courier"/>
              </a:rPr>
              <a:t>(Animal):</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__init__</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super</a:t>
            </a:r>
            <a:r>
              <a:rPr lang="en" sz="1600">
                <a:solidFill>
                  <a:srgbClr val="333333"/>
                </a:solidFill>
                <a:latin typeface="Courier"/>
                <a:ea typeface="Courier"/>
                <a:cs typeface="Courier"/>
                <a:sym typeface="Courier"/>
              </a:rPr>
              <a:t>().__init__()</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sound</a:t>
            </a:r>
            <a:r>
              <a:rPr lang="en" sz="1600">
                <a:solidFill>
                  <a:srgbClr val="333333"/>
                </a:solidFill>
                <a:latin typeface="Courier"/>
                <a:ea typeface="Courier"/>
                <a:cs typeface="Courier"/>
                <a:sym typeface="Courier"/>
              </a:rPr>
              <a:t>(self):</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print</a:t>
            </a:r>
            <a:r>
              <a:rPr lang="en" sz="1600">
                <a:solidFill>
                  <a:srgbClr val="333333"/>
                </a:solidFill>
                <a:latin typeface="Courier"/>
                <a:ea typeface="Courier"/>
                <a:cs typeface="Courier"/>
                <a:sym typeface="Courier"/>
              </a:rPr>
              <a:t>(“woof”)</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6"/>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70" name="Google Shape;270;p16"/>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Python Interface &amp; Inheritance</a:t>
            </a:r>
            <a:endParaRPr/>
          </a:p>
        </p:txBody>
      </p:sp>
      <p:sp>
        <p:nvSpPr>
          <p:cNvPr id="271" name="Google Shape;271;p16"/>
          <p:cNvSpPr txBox="1">
            <a:spLocks noGrp="1"/>
          </p:cNvSpPr>
          <p:nvPr>
            <p:ph type="body" idx="1"/>
          </p:nvPr>
        </p:nvSpPr>
        <p:spPr>
          <a:xfrm>
            <a:off x="311700" y="1152475"/>
            <a:ext cx="4151700" cy="36471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 = [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animals.append(Cat())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animals.append(Dog())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for</a:t>
            </a:r>
            <a:r>
              <a:rPr lang="en" sz="1600">
                <a:solidFill>
                  <a:srgbClr val="333333"/>
                </a:solidFill>
                <a:latin typeface="Courier"/>
                <a:ea typeface="Courier"/>
                <a:cs typeface="Courier"/>
                <a:sym typeface="Courier"/>
              </a:rPr>
              <a:t> animal </a:t>
            </a:r>
            <a:r>
              <a:rPr lang="en" sz="1600" b="1">
                <a:solidFill>
                  <a:schemeClr val="dk1"/>
                </a:solidFill>
                <a:latin typeface="Courier"/>
                <a:ea typeface="Courier"/>
                <a:cs typeface="Courier"/>
                <a:sym typeface="Courier"/>
              </a:rPr>
              <a:t>in</a:t>
            </a:r>
            <a:r>
              <a:rPr lang="en" sz="1600">
                <a:solidFill>
                  <a:srgbClr val="333333"/>
                </a:solidFill>
                <a:latin typeface="Courier"/>
                <a:ea typeface="Courier"/>
                <a:cs typeface="Courier"/>
                <a:sym typeface="Courier"/>
              </a:rPr>
              <a:t> animals:</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animal.sound()</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72" name="Google Shape;272;p16"/>
          <p:cNvSpPr txBox="1"/>
          <p:nvPr/>
        </p:nvSpPr>
        <p:spPr>
          <a:xfrm>
            <a:off x="4463400" y="1188175"/>
            <a:ext cx="4414800" cy="3611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Python does not require types allowing you to mix and match the types of objects you have within a collection (like the animals list)</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This means there is no enforcement of the interface, you can have a non-Animal subclass in the list and the program will raise an exception when it tries to run </a:t>
            </a:r>
            <a:r>
              <a:rPr lang="en" sz="1800" b="0" i="0" u="none" strike="noStrike" cap="none">
                <a:solidFill>
                  <a:schemeClr val="dk2"/>
                </a:solidFill>
                <a:latin typeface="Courier"/>
                <a:ea typeface="Courier"/>
                <a:cs typeface="Courier"/>
                <a:sym typeface="Courier"/>
              </a:rPr>
              <a:t>sound()</a:t>
            </a:r>
            <a:r>
              <a:rPr lang="en" sz="1800" b="0" i="0" u="none" strike="noStrike" cap="none">
                <a:solidFill>
                  <a:schemeClr val="dk2"/>
                </a:solidFill>
                <a:latin typeface="Arial"/>
                <a:ea typeface="Arial"/>
                <a:cs typeface="Arial"/>
                <a:sym typeface="Arial"/>
              </a:rPr>
              <a:t> on it</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Python does have “type annotations” to partially address this</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7"/>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78" name="Google Shape;278;p17"/>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Python Interface &amp; Inheritance</a:t>
            </a:r>
            <a:endParaRPr/>
          </a:p>
        </p:txBody>
      </p:sp>
      <p:sp>
        <p:nvSpPr>
          <p:cNvPr id="279" name="Google Shape;279;p17"/>
          <p:cNvSpPr txBox="1">
            <a:spLocks noGrp="1"/>
          </p:cNvSpPr>
          <p:nvPr>
            <p:ph type="body" idx="1"/>
          </p:nvPr>
        </p:nvSpPr>
        <p:spPr>
          <a:xfrm>
            <a:off x="311700" y="1152475"/>
            <a:ext cx="4480200" cy="36471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Turtle</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sound</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print</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 = [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animals.append(Cat())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animals.append(Dog())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animals.append(Turtle())</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for</a:t>
            </a:r>
            <a:r>
              <a:rPr lang="en" sz="1600">
                <a:solidFill>
                  <a:srgbClr val="333333"/>
                </a:solidFill>
                <a:latin typeface="Courier"/>
                <a:ea typeface="Courier"/>
                <a:cs typeface="Courier"/>
                <a:sym typeface="Courier"/>
              </a:rPr>
              <a:t> animal </a:t>
            </a:r>
            <a:r>
              <a:rPr lang="en" sz="1600" b="1">
                <a:solidFill>
                  <a:schemeClr val="dk1"/>
                </a:solidFill>
                <a:latin typeface="Courier"/>
                <a:ea typeface="Courier"/>
                <a:cs typeface="Courier"/>
                <a:sym typeface="Courier"/>
              </a:rPr>
              <a:t>in</a:t>
            </a:r>
            <a:r>
              <a:rPr lang="en" sz="1600">
                <a:solidFill>
                  <a:srgbClr val="333333"/>
                </a:solidFill>
                <a:latin typeface="Courier"/>
                <a:ea typeface="Courier"/>
                <a:cs typeface="Courier"/>
                <a:sym typeface="Courier"/>
              </a:rPr>
              <a:t> animals:</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animal.sound()</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80" name="Google Shape;280;p17"/>
          <p:cNvSpPr txBox="1"/>
          <p:nvPr/>
        </p:nvSpPr>
        <p:spPr>
          <a:xfrm>
            <a:off x="4690125" y="1188175"/>
            <a:ext cx="4188000" cy="3611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Python uses a system called “duck typing” when executing</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As long as the object has the method you are trying to run, it will execute it</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This means we can create a new class that doesn’t inherit from the Animal class and as long as it has the proper methods it will be executed</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86" name="Google Shape;286;p18"/>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Go Interface &amp; Inheritance?</a:t>
            </a:r>
            <a:endParaRPr/>
          </a:p>
        </p:txBody>
      </p:sp>
      <p:sp>
        <p:nvSpPr>
          <p:cNvPr id="287" name="Google Shape;287;p18"/>
          <p:cNvSpPr txBox="1">
            <a:spLocks noGrp="1"/>
          </p:cNvSpPr>
          <p:nvPr>
            <p:ph type="body" idx="1"/>
          </p:nvPr>
        </p:nvSpPr>
        <p:spPr>
          <a:xfrm>
            <a:off x="311700" y="1152475"/>
            <a:ext cx="41439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type</a:t>
            </a:r>
            <a:r>
              <a:rPr lang="en" sz="1600">
                <a:solidFill>
                  <a:srgbClr val="333333"/>
                </a:solidFill>
                <a:latin typeface="Courier"/>
                <a:ea typeface="Courier"/>
                <a:cs typeface="Courier"/>
                <a:sym typeface="Courier"/>
              </a:rPr>
              <a:t> Animal </a:t>
            </a:r>
            <a:r>
              <a:rPr lang="en" sz="1600" b="1">
                <a:solidFill>
                  <a:srgbClr val="008800"/>
                </a:solidFill>
                <a:latin typeface="Courier"/>
                <a:ea typeface="Courier"/>
                <a:cs typeface="Courier"/>
                <a:sym typeface="Courier"/>
              </a:rPr>
              <a:t>interface</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set_name(n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get_name() </a:t>
            </a:r>
            <a:r>
              <a:rPr lang="en" sz="1600" b="1">
                <a:solidFill>
                  <a:srgbClr val="333399"/>
                </a:solidFill>
                <a:latin typeface="Courier"/>
                <a:ea typeface="Courier"/>
                <a:cs typeface="Courier"/>
                <a:sym typeface="Courier"/>
              </a:rPr>
              <a:t>string</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sound()</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88" name="Google Shape;288;p18"/>
          <p:cNvSpPr txBox="1">
            <a:spLocks noGrp="1"/>
          </p:cNvSpPr>
          <p:nvPr>
            <p:ph type="body" idx="4294967295"/>
          </p:nvPr>
        </p:nvSpPr>
        <p:spPr>
          <a:xfrm>
            <a:off x="4467225" y="1152525"/>
            <a:ext cx="4676775" cy="3795713"/>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type</a:t>
            </a:r>
            <a:r>
              <a:rPr lang="en" sz="1600">
                <a:solidFill>
                  <a:srgbClr val="333333"/>
                </a:solidFill>
                <a:latin typeface="Courier"/>
                <a:ea typeface="Courier"/>
                <a:cs typeface="Courier"/>
                <a:sym typeface="Courier"/>
              </a:rPr>
              <a:t> Cat </a:t>
            </a:r>
            <a:r>
              <a:rPr lang="en" sz="1600" b="1">
                <a:solidFill>
                  <a:srgbClr val="008800"/>
                </a:solidFill>
                <a:latin typeface="Courier"/>
                <a:ea typeface="Courier"/>
                <a:cs typeface="Courier"/>
                <a:sym typeface="Courier"/>
              </a:rPr>
              <a:t>struct</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name </a:t>
            </a:r>
            <a:r>
              <a:rPr lang="en" sz="1600" b="1">
                <a:solidFill>
                  <a:srgbClr val="333399"/>
                </a:solidFill>
                <a:latin typeface="Courier"/>
                <a:ea typeface="Courier"/>
                <a:cs typeface="Courier"/>
                <a:sym typeface="Courier"/>
              </a:rPr>
              <a:t>string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age </a:t>
            </a:r>
            <a:r>
              <a:rPr lang="en" sz="1600" b="1">
                <a:solidFill>
                  <a:srgbClr val="333399"/>
                </a:solidFill>
                <a:latin typeface="Courier"/>
                <a:ea typeface="Courier"/>
                <a:cs typeface="Courier"/>
                <a:sym typeface="Courier"/>
              </a:rPr>
              <a:t>int64</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(c Cat) sound()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fmt.Printf(“meow”)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(c Cat) set_name(n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c.name = n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(c Cat) get_name()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return</a:t>
            </a:r>
            <a:r>
              <a:rPr lang="en" sz="1600">
                <a:solidFill>
                  <a:srgbClr val="333333"/>
                </a:solidFill>
                <a:latin typeface="Courier"/>
                <a:ea typeface="Courier"/>
                <a:cs typeface="Courier"/>
                <a:sym typeface="Courier"/>
              </a:rPr>
              <a:t> c.name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89" name="Google Shape;289;p18"/>
          <p:cNvSpPr txBox="1"/>
          <p:nvPr/>
        </p:nvSpPr>
        <p:spPr>
          <a:xfrm>
            <a:off x="311700" y="3095475"/>
            <a:ext cx="3518700" cy="18528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Go doesn’t have classical inheritance and instead uses only encapsulation</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5"/>
        <p:cNvGrpSpPr/>
        <p:nvPr/>
      </p:nvGrpSpPr>
      <p:grpSpPr>
        <a:xfrm>
          <a:off x="0" y="0"/>
          <a:ext cx="0" cy="0"/>
          <a:chOff x="0" y="0"/>
          <a:chExt cx="0" cy="0"/>
        </a:xfrm>
      </p:grpSpPr>
      <p:sp>
        <p:nvSpPr>
          <p:cNvPr id="156" name="Google Shape;156;p33"/>
          <p:cNvSpPr txBox="1">
            <a:spLocks noGrp="1"/>
          </p:cNvSpPr>
          <p:nvPr>
            <p:ph type="ctrTitle"/>
          </p:nvPr>
        </p:nvSpPr>
        <p:spPr>
          <a:xfrm>
            <a:off x="869211" y="925033"/>
            <a:ext cx="4080963" cy="177372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4000"/>
              <a:buFont typeface="Lustria"/>
              <a:buNone/>
            </a:pPr>
            <a:r>
              <a:rPr lang="en"/>
              <a:t>Encapsulation</a:t>
            </a:r>
            <a:endParaRPr/>
          </a:p>
        </p:txBody>
      </p:sp>
      <p:sp>
        <p:nvSpPr>
          <p:cNvPr id="157" name="Google Shape;157;p33"/>
          <p:cNvSpPr txBox="1">
            <a:spLocks noGrp="1"/>
          </p:cNvSpPr>
          <p:nvPr>
            <p:ph type="subTitle" idx="1"/>
          </p:nvPr>
        </p:nvSpPr>
        <p:spPr>
          <a:xfrm>
            <a:off x="869211" y="2698754"/>
            <a:ext cx="4080964" cy="12565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1050"/>
              <a:buNone/>
            </a:pPr>
            <a:r>
              <a:rPr lang="en">
                <a:solidFill>
                  <a:srgbClr val="1470D1"/>
                </a:solidFill>
              </a:rPr>
              <a:t>“The bundling of data with the methods that operate on that data, or the restricting of direct access to some of an object’s components”</a:t>
            </a:r>
            <a:endParaRPr>
              <a:solidFill>
                <a:srgbClr val="1470D1"/>
              </a:solidFill>
            </a:endParaRPr>
          </a:p>
        </p:txBody>
      </p:sp>
      <p:pic>
        <p:nvPicPr>
          <p:cNvPr id="158" name="Google Shape;158;p33"/>
          <p:cNvPicPr preferRelativeResize="0"/>
          <p:nvPr/>
        </p:nvPicPr>
        <p:blipFill rotWithShape="1">
          <a:blip r:embed="rId4">
            <a:alphaModFix/>
          </a:blip>
          <a:srcRect t="964" r="2806" b="1446"/>
          <a:stretch/>
        </p:blipFill>
        <p:spPr>
          <a:xfrm>
            <a:off x="5626101" y="0"/>
            <a:ext cx="3517899" cy="5143500"/>
          </a:xfrm>
          <a:prstGeom prst="rect">
            <a:avLst/>
          </a:prstGeom>
          <a:noFill/>
          <a:ln>
            <a:noFill/>
          </a:ln>
        </p:spPr>
      </p:pic>
      <p:pic>
        <p:nvPicPr>
          <p:cNvPr id="159" name="Google Shape;159;p33" descr="Spaceship goku render by maxiuchiha22 on DeviantArt | Goku, Dragon ball  wallpapers, Dragon ball z"/>
          <p:cNvPicPr preferRelativeResize="0"/>
          <p:nvPr/>
        </p:nvPicPr>
        <p:blipFill rotWithShape="1">
          <a:blip r:embed="rId5">
            <a:alphaModFix/>
          </a:blip>
          <a:srcRect l="24348" r="6521" b="2"/>
          <a:stretch/>
        </p:blipFill>
        <p:spPr>
          <a:xfrm>
            <a:off x="5715263" y="10"/>
            <a:ext cx="3428737" cy="51434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animEffect transition="in" filter="fade">
                                      <p:cBhvr>
                                        <p:cTn id="7" dur="500"/>
                                        <p:tgtEl>
                                          <p:spTgt spid="1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p:nvPr/>
        </p:nvSpPr>
        <p:spPr>
          <a:xfrm>
            <a:off x="168088"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95" name="Google Shape;295;p19"/>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Go Interface &amp; Inheritance?</a:t>
            </a:r>
            <a:endParaRPr/>
          </a:p>
        </p:txBody>
      </p:sp>
      <p:sp>
        <p:nvSpPr>
          <p:cNvPr id="296" name="Google Shape;296;p19"/>
          <p:cNvSpPr txBox="1">
            <a:spLocks noGrp="1"/>
          </p:cNvSpPr>
          <p:nvPr>
            <p:ph type="body" idx="1"/>
          </p:nvPr>
        </p:nvSpPr>
        <p:spPr>
          <a:xfrm>
            <a:off x="171000" y="1152475"/>
            <a:ext cx="4182900" cy="37410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var</a:t>
            </a:r>
            <a:r>
              <a:rPr lang="en" sz="1600">
                <a:solidFill>
                  <a:srgbClr val="333333"/>
                </a:solidFill>
                <a:latin typeface="Courier"/>
                <a:ea typeface="Courier"/>
                <a:cs typeface="Courier"/>
                <a:sym typeface="Courier"/>
              </a:rPr>
              <a:t> an = []Animals</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 = </a:t>
            </a:r>
            <a:r>
              <a:rPr lang="en" sz="1600">
                <a:solidFill>
                  <a:srgbClr val="007020"/>
                </a:solidFill>
                <a:latin typeface="Courier"/>
                <a:ea typeface="Courier"/>
                <a:cs typeface="Courier"/>
                <a:sym typeface="Courier"/>
              </a:rPr>
              <a:t>append</a:t>
            </a:r>
            <a:r>
              <a:rPr lang="en" sz="1600">
                <a:solidFill>
                  <a:srgbClr val="333333"/>
                </a:solidFill>
                <a:latin typeface="Courier"/>
                <a:ea typeface="Courier"/>
                <a:cs typeface="Courier"/>
                <a:sym typeface="Courier"/>
              </a:rPr>
              <a:t>(an, cat.Cat)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an = </a:t>
            </a:r>
            <a:r>
              <a:rPr lang="en" sz="1600">
                <a:solidFill>
                  <a:srgbClr val="007020"/>
                </a:solidFill>
                <a:latin typeface="Courier"/>
                <a:ea typeface="Courier"/>
                <a:cs typeface="Courier"/>
                <a:sym typeface="Courier"/>
              </a:rPr>
              <a:t>append</a:t>
            </a:r>
            <a:r>
              <a:rPr lang="en" sz="1600">
                <a:solidFill>
                  <a:srgbClr val="333333"/>
                </a:solidFill>
                <a:latin typeface="Courier"/>
                <a:ea typeface="Courier"/>
                <a:cs typeface="Courier"/>
                <a:sym typeface="Courier"/>
              </a:rPr>
              <a:t>(an, dog.Dog)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for</a:t>
            </a:r>
            <a:r>
              <a:rPr lang="en" sz="1600">
                <a:solidFill>
                  <a:srgbClr val="333333"/>
                </a:solidFill>
                <a:latin typeface="Courier"/>
                <a:ea typeface="Courier"/>
                <a:cs typeface="Courier"/>
                <a:sym typeface="Courier"/>
              </a:rPr>
              <a:t> _,animal := </a:t>
            </a:r>
            <a:r>
              <a:rPr lang="en" sz="1600" b="1">
                <a:solidFill>
                  <a:srgbClr val="008800"/>
                </a:solidFill>
                <a:latin typeface="Courier"/>
                <a:ea typeface="Courier"/>
                <a:cs typeface="Courier"/>
                <a:sym typeface="Courier"/>
              </a:rPr>
              <a:t>range</a:t>
            </a:r>
            <a:r>
              <a:rPr lang="en" sz="1600">
                <a:solidFill>
                  <a:srgbClr val="333333"/>
                </a:solidFill>
                <a:latin typeface="Courier"/>
                <a:ea typeface="Courier"/>
                <a:cs typeface="Courier"/>
                <a:sym typeface="Courier"/>
              </a:rPr>
              <a:t> an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animal.sound()</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97" name="Google Shape;297;p19"/>
          <p:cNvSpPr txBox="1">
            <a:spLocks noGrp="1"/>
          </p:cNvSpPr>
          <p:nvPr>
            <p:ph type="body" idx="4294967295"/>
          </p:nvPr>
        </p:nvSpPr>
        <p:spPr>
          <a:xfrm>
            <a:off x="4560888" y="1152525"/>
            <a:ext cx="4583112" cy="3741738"/>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b="1">
                <a:solidFill>
                  <a:srgbClr val="008800"/>
                </a:solidFill>
                <a:latin typeface="Courier"/>
                <a:ea typeface="Courier"/>
                <a:cs typeface="Courier"/>
                <a:sym typeface="Courier"/>
              </a:rPr>
              <a:t>type</a:t>
            </a:r>
            <a:r>
              <a:rPr lang="en" sz="1600">
                <a:solidFill>
                  <a:srgbClr val="333333"/>
                </a:solidFill>
                <a:latin typeface="Courier"/>
                <a:ea typeface="Courier"/>
                <a:cs typeface="Courier"/>
                <a:sym typeface="Courier"/>
              </a:rPr>
              <a:t> Dog </a:t>
            </a:r>
            <a:r>
              <a:rPr lang="en" sz="1600" b="1">
                <a:solidFill>
                  <a:srgbClr val="008800"/>
                </a:solidFill>
                <a:latin typeface="Courier"/>
                <a:ea typeface="Courier"/>
                <a:cs typeface="Courier"/>
                <a:sym typeface="Courier"/>
              </a:rPr>
              <a:t>struct</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name </a:t>
            </a:r>
            <a:r>
              <a:rPr lang="en" sz="1600" b="1">
                <a:solidFill>
                  <a:srgbClr val="333399"/>
                </a:solidFill>
                <a:latin typeface="Courier"/>
                <a:ea typeface="Courier"/>
                <a:cs typeface="Courier"/>
                <a:sym typeface="Courier"/>
              </a:rPr>
              <a:t>string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age </a:t>
            </a:r>
            <a:r>
              <a:rPr lang="en" sz="1600" b="1">
                <a:solidFill>
                  <a:srgbClr val="333399"/>
                </a:solidFill>
                <a:latin typeface="Courier"/>
                <a:ea typeface="Courier"/>
                <a:cs typeface="Courier"/>
                <a:sym typeface="Courier"/>
              </a:rPr>
              <a:t>int64</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(d Dog) sound()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fmt.Printf(“woof”)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(d Dog) name(n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d.name = n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r>
              <a:rPr lang="en" sz="1600" b="1">
                <a:solidFill>
                  <a:srgbClr val="008800"/>
                </a:solidFill>
                <a:latin typeface="Courier"/>
                <a:ea typeface="Courier"/>
                <a:cs typeface="Courier"/>
                <a:sym typeface="Courier"/>
              </a:rPr>
              <a:t>func</a:t>
            </a:r>
            <a:r>
              <a:rPr lang="en" sz="1600">
                <a:solidFill>
                  <a:srgbClr val="333333"/>
                </a:solidFill>
                <a:latin typeface="Courier"/>
                <a:ea typeface="Courier"/>
                <a:cs typeface="Courier"/>
                <a:sym typeface="Courier"/>
              </a:rPr>
              <a:t> (d Dog) get_name()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return</a:t>
            </a:r>
            <a:r>
              <a:rPr lang="en" sz="1600">
                <a:solidFill>
                  <a:srgbClr val="333333"/>
                </a:solidFill>
                <a:latin typeface="Courier"/>
                <a:ea typeface="Courier"/>
                <a:cs typeface="Courier"/>
                <a:sym typeface="Courier"/>
              </a:rPr>
              <a:t> d.name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Clr>
                <a:schemeClr val="dk1"/>
              </a:buClr>
              <a:buSzPts val="1100"/>
              <a:buFont typeface="Arial"/>
              <a:buNone/>
            </a:pPr>
            <a:endParaRPr sz="1600">
              <a:latin typeface="Courier"/>
              <a:ea typeface="Courier"/>
              <a:cs typeface="Courier"/>
              <a:sym typeface="Courier"/>
            </a:endParaRPr>
          </a:p>
        </p:txBody>
      </p:sp>
      <p:sp>
        <p:nvSpPr>
          <p:cNvPr id="298" name="Google Shape;298;p19"/>
          <p:cNvSpPr txBox="1"/>
          <p:nvPr/>
        </p:nvSpPr>
        <p:spPr>
          <a:xfrm>
            <a:off x="171000" y="4010050"/>
            <a:ext cx="4401000" cy="938100"/>
          </a:xfrm>
          <a:prstGeom prst="rect">
            <a:avLst/>
          </a:prstGeom>
          <a:noFill/>
          <a:ln>
            <a:noFill/>
          </a:ln>
        </p:spPr>
        <p:txBody>
          <a:bodyPr spcFirstLastPara="1" wrap="square" lIns="91425" tIns="91425" rIns="91425" bIns="91425" anchor="ctr"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Anything that meets the Animal interface can have the Animal type</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20"/>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304" name="Google Shape;304;p20"/>
          <p:cNvSpPr/>
          <p:nvPr/>
        </p:nvSpPr>
        <p:spPr>
          <a:xfrm>
            <a:off x="241173" y="240030"/>
            <a:ext cx="8661654" cy="4663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305" name="Google Shape;305;p20"/>
          <p:cNvSpPr txBox="1">
            <a:spLocks noGrp="1"/>
          </p:cNvSpPr>
          <p:nvPr>
            <p:ph type="title"/>
          </p:nvPr>
        </p:nvSpPr>
        <p:spPr>
          <a:xfrm>
            <a:off x="685346" y="722629"/>
            <a:ext cx="2805611" cy="362077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2"/>
              </a:buClr>
              <a:buSzPts val="2800"/>
              <a:buFont typeface="Lustria"/>
              <a:buNone/>
            </a:pPr>
            <a:r>
              <a:rPr lang="en" sz="3100"/>
              <a:t>Interfaces for Extensibility &amp; Maintainability</a:t>
            </a:r>
            <a:endParaRPr/>
          </a:p>
        </p:txBody>
      </p:sp>
      <p:cxnSp>
        <p:nvCxnSpPr>
          <p:cNvPr id="306" name="Google Shape;306;p20"/>
          <p:cNvCxnSpPr/>
          <p:nvPr/>
        </p:nvCxnSpPr>
        <p:spPr>
          <a:xfrm>
            <a:off x="3735890" y="1543049"/>
            <a:ext cx="0" cy="2057400"/>
          </a:xfrm>
          <a:prstGeom prst="straightConnector1">
            <a:avLst/>
          </a:prstGeom>
          <a:noFill/>
          <a:ln w="19050" cap="flat" cmpd="sng">
            <a:solidFill>
              <a:schemeClr val="accent1"/>
            </a:solidFill>
            <a:prstDash val="solid"/>
            <a:round/>
            <a:headEnd type="none" w="sm" len="sm"/>
            <a:tailEnd type="none" w="sm" len="sm"/>
          </a:ln>
        </p:spPr>
      </p:cxnSp>
      <p:sp>
        <p:nvSpPr>
          <p:cNvPr id="307" name="Google Shape;307;p20"/>
          <p:cNvSpPr txBox="1">
            <a:spLocks noGrp="1"/>
          </p:cNvSpPr>
          <p:nvPr>
            <p:ph type="body" idx="1"/>
          </p:nvPr>
        </p:nvSpPr>
        <p:spPr>
          <a:xfrm>
            <a:off x="3980823" y="722630"/>
            <a:ext cx="4469844" cy="3620770"/>
          </a:xfrm>
          <a:prstGeom prst="rect">
            <a:avLst/>
          </a:prstGeom>
          <a:noFill/>
          <a:ln>
            <a:noFill/>
          </a:ln>
        </p:spPr>
        <p:txBody>
          <a:bodyPr spcFirstLastPara="1" wrap="square" lIns="91425" tIns="45700" rIns="91425" bIns="45700" anchor="ctr" anchorCtr="0">
            <a:normAutofit lnSpcReduction="10000"/>
          </a:bodyPr>
          <a:lstStyle/>
          <a:p>
            <a:pPr marL="457200" lvl="0" indent="-342900" algn="l" rtl="0">
              <a:lnSpc>
                <a:spcPct val="105000"/>
              </a:lnSpc>
              <a:spcBef>
                <a:spcPts val="260"/>
              </a:spcBef>
              <a:spcAft>
                <a:spcPts val="0"/>
              </a:spcAft>
              <a:buSzPts val="910"/>
              <a:buFont typeface="Noto Sans Symbols"/>
              <a:buChar char="●"/>
            </a:pPr>
            <a:r>
              <a:rPr lang="en" sz="1300">
                <a:solidFill>
                  <a:schemeClr val="lt1"/>
                </a:solidFill>
              </a:rPr>
              <a:t>We are forced to view objects through their interfaces rather than their implementations since there could be many implementations which fulfill the interface</a:t>
            </a:r>
            <a:endParaRPr/>
          </a:p>
          <a:p>
            <a:pPr marL="457200" lvl="0" indent="-342900" algn="l" rtl="0">
              <a:lnSpc>
                <a:spcPct val="105000"/>
              </a:lnSpc>
              <a:spcBef>
                <a:spcPts val="860"/>
              </a:spcBef>
              <a:spcAft>
                <a:spcPts val="0"/>
              </a:spcAft>
              <a:buSzPts val="910"/>
              <a:buFont typeface="Noto Sans Symbols"/>
              <a:buChar char="●"/>
            </a:pPr>
            <a:r>
              <a:rPr lang="en" sz="1300">
                <a:solidFill>
                  <a:schemeClr val="lt1"/>
                </a:solidFill>
              </a:rPr>
              <a:t>This requires spending more time designing the interface, classes, and inheritance structure but separates the concerns of the code using the interface and the classes implementing the interface</a:t>
            </a:r>
            <a:endParaRPr/>
          </a:p>
          <a:p>
            <a:pPr marL="457200" lvl="0" indent="-342900" algn="l" rtl="0">
              <a:lnSpc>
                <a:spcPct val="105000"/>
              </a:lnSpc>
              <a:spcBef>
                <a:spcPts val="860"/>
              </a:spcBef>
              <a:spcAft>
                <a:spcPts val="0"/>
              </a:spcAft>
              <a:buSzPts val="910"/>
              <a:buFont typeface="Noto Sans Symbols"/>
              <a:buChar char="●"/>
            </a:pPr>
            <a:r>
              <a:rPr lang="en" sz="1300">
                <a:solidFill>
                  <a:schemeClr val="lt1"/>
                </a:solidFill>
              </a:rPr>
              <a:t>The code is more extensible: We can easily create new classes with that interface which can be used in existing code</a:t>
            </a:r>
            <a:endParaRPr/>
          </a:p>
          <a:p>
            <a:pPr marL="457200" lvl="0" indent="-342900" algn="l" rtl="0">
              <a:lnSpc>
                <a:spcPct val="105000"/>
              </a:lnSpc>
              <a:spcBef>
                <a:spcPts val="860"/>
              </a:spcBef>
              <a:spcAft>
                <a:spcPts val="600"/>
              </a:spcAft>
              <a:buSzPts val="910"/>
              <a:buFont typeface="Noto Sans Symbols"/>
              <a:buChar char="●"/>
            </a:pPr>
            <a:r>
              <a:rPr lang="en" sz="1300">
                <a:solidFill>
                  <a:schemeClr val="lt1"/>
                </a:solidFill>
              </a:rPr>
              <a:t>The code is more maintainable: We can modify the class implementation of the interface without affecting the code using the interface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3;p35">
            <a:extLst>
              <a:ext uri="{FF2B5EF4-FFF2-40B4-BE49-F238E27FC236}">
                <a16:creationId xmlns:a16="http://schemas.microsoft.com/office/drawing/2014/main" id="{C54FC632-10DF-43D5-A73A-A92DAA713AFB}"/>
              </a:ext>
            </a:extLst>
          </p:cNvPr>
          <p:cNvSpPr txBox="1">
            <a:spLocks noGrp="1"/>
          </p:cNvSpPr>
          <p:nvPr>
            <p:ph type="title"/>
          </p:nvPr>
        </p:nvSpPr>
        <p:spPr>
          <a:xfrm>
            <a:off x="685346" y="1985969"/>
            <a:ext cx="7765321" cy="87357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2"/>
              </a:buClr>
              <a:buSzPts val="2800"/>
              <a:buFont typeface="Lustria"/>
              <a:buNone/>
            </a:pPr>
            <a:r>
              <a:rPr lang="en" sz="4000" dirty="0"/>
              <a:t>Questions?</a:t>
            </a:r>
            <a:endParaRPr dirty="0"/>
          </a:p>
        </p:txBody>
      </p:sp>
    </p:spTree>
    <p:extLst>
      <p:ext uri="{BB962C8B-B14F-4D97-AF65-F5344CB8AC3E}">
        <p14:creationId xmlns:p14="http://schemas.microsoft.com/office/powerpoint/2010/main" val="250896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Encapsulation</a:t>
            </a:r>
            <a:endParaRPr/>
          </a:p>
        </p:txBody>
      </p:sp>
      <p:sp>
        <p:nvSpPr>
          <p:cNvPr id="165" name="Google Shape;165;p3"/>
          <p:cNvSpPr txBox="1">
            <a:spLocks noGrp="1"/>
          </p:cNvSpPr>
          <p:nvPr>
            <p:ph type="body" idx="1"/>
          </p:nvPr>
        </p:nvSpPr>
        <p:spPr>
          <a:xfrm>
            <a:off x="311700" y="1152475"/>
            <a:ext cx="85206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sz="1800"/>
              <a:t>Encapsulation in C++ is accomplished primarily through private and protected members and methods</a:t>
            </a:r>
            <a:endParaRPr sz="1800"/>
          </a:p>
          <a:p>
            <a:pPr marL="914400" lvl="1" indent="-342900" algn="l" rtl="0">
              <a:lnSpc>
                <a:spcPct val="115000"/>
              </a:lnSpc>
              <a:spcBef>
                <a:spcPts val="1600"/>
              </a:spcBef>
              <a:spcAft>
                <a:spcPts val="0"/>
              </a:spcAft>
              <a:buSzPts val="1800"/>
              <a:buFont typeface="Arial"/>
              <a:buChar char="•"/>
            </a:pPr>
            <a:r>
              <a:rPr lang="en" sz="1800"/>
              <a:t>Protected members are not accessible outside the object’s scope </a:t>
            </a:r>
            <a:r>
              <a:rPr lang="en" sz="1800" b="1"/>
              <a:t>except</a:t>
            </a:r>
            <a:r>
              <a:rPr lang="en" sz="1800"/>
              <a:t> by subclasses</a:t>
            </a:r>
            <a:endParaRPr sz="1800"/>
          </a:p>
          <a:p>
            <a:pPr marL="914400" lvl="1" indent="-342900" algn="l" rtl="0">
              <a:lnSpc>
                <a:spcPct val="115000"/>
              </a:lnSpc>
              <a:spcBef>
                <a:spcPts val="1600"/>
              </a:spcBef>
              <a:spcAft>
                <a:spcPts val="0"/>
              </a:spcAft>
              <a:buSzPts val="1800"/>
              <a:buFont typeface="Arial"/>
              <a:buChar char="•"/>
            </a:pPr>
            <a:r>
              <a:rPr lang="en" sz="1800"/>
              <a:t>Private members are not accessible outside the object’s scope even to subclasses</a:t>
            </a:r>
            <a:endParaRPr sz="1800"/>
          </a:p>
          <a:p>
            <a:pPr marL="114300" lvl="0" indent="0" algn="l" rtl="0">
              <a:lnSpc>
                <a:spcPct val="115000"/>
              </a:lnSpc>
              <a:spcBef>
                <a:spcPts val="1600"/>
              </a:spcBef>
              <a:spcAft>
                <a:spcPts val="1600"/>
              </a:spcAft>
              <a:buSzPts val="1800"/>
              <a:buNone/>
            </a:pPr>
            <a:r>
              <a:rPr lang="en" sz="1800"/>
              <a:t>Note: a member or internal member variable is a piece of data associated with an object while a method or member function is a function associated with the object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p34"/>
          <p:cNvSpPr txBox="1">
            <a:spLocks noGrp="1"/>
          </p:cNvSpPr>
          <p:nvPr>
            <p:ph type="ctrTitle"/>
          </p:nvPr>
        </p:nvSpPr>
        <p:spPr>
          <a:xfrm>
            <a:off x="869211" y="925033"/>
            <a:ext cx="4080963" cy="177372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4000"/>
              <a:buFont typeface="Lustria"/>
              <a:buNone/>
            </a:pPr>
            <a:r>
              <a:rPr lang="en"/>
              <a:t>Abstraction</a:t>
            </a:r>
            <a:endParaRPr/>
          </a:p>
        </p:txBody>
      </p:sp>
      <p:sp>
        <p:nvSpPr>
          <p:cNvPr id="171" name="Google Shape;171;p34"/>
          <p:cNvSpPr txBox="1">
            <a:spLocks noGrp="1"/>
          </p:cNvSpPr>
          <p:nvPr>
            <p:ph type="subTitle" idx="1"/>
          </p:nvPr>
        </p:nvSpPr>
        <p:spPr>
          <a:xfrm>
            <a:off x="869211" y="2698754"/>
            <a:ext cx="4080964" cy="125650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fontScale="92500" lnSpcReduction="10000"/>
          </a:bodyPr>
          <a:lstStyle/>
          <a:p>
            <a:pPr marL="0" lvl="0" indent="0" algn="ctr" rtl="0">
              <a:spcBef>
                <a:spcPts val="0"/>
              </a:spcBef>
              <a:spcAft>
                <a:spcPts val="0"/>
              </a:spcAft>
              <a:buSzPts val="1050"/>
              <a:buNone/>
            </a:pPr>
            <a:r>
              <a:rPr lang="en">
                <a:solidFill>
                  <a:srgbClr val="F9E835"/>
                </a:solidFill>
              </a:rPr>
              <a:t>“Handle complexity by hiding unnecessary details from the user [allowing them to] implement more complex logic on top of the provided abstraction without understanding or even thinking about all the hidden complexity”</a:t>
            </a:r>
            <a:endParaRPr>
              <a:solidFill>
                <a:srgbClr val="F9E835"/>
              </a:solidFill>
            </a:endParaRPr>
          </a:p>
        </p:txBody>
      </p:sp>
      <p:pic>
        <p:nvPicPr>
          <p:cNvPr id="172" name="Google Shape;172;p34"/>
          <p:cNvPicPr preferRelativeResize="0"/>
          <p:nvPr/>
        </p:nvPicPr>
        <p:blipFill rotWithShape="1">
          <a:blip r:embed="rId4">
            <a:alphaModFix/>
          </a:blip>
          <a:srcRect t="964" r="2806" b="1446"/>
          <a:stretch/>
        </p:blipFill>
        <p:spPr>
          <a:xfrm>
            <a:off x="5626101" y="0"/>
            <a:ext cx="3517899" cy="5143500"/>
          </a:xfrm>
          <a:prstGeom prst="rect">
            <a:avLst/>
          </a:prstGeom>
          <a:noFill/>
          <a:ln>
            <a:noFill/>
          </a:ln>
        </p:spPr>
      </p:pic>
      <p:pic>
        <p:nvPicPr>
          <p:cNvPr id="173" name="Google Shape;173;p34" descr="Famous Abstract Paintings - The 10 Best Abstract Art of all Time"/>
          <p:cNvPicPr preferRelativeResize="0"/>
          <p:nvPr/>
        </p:nvPicPr>
        <p:blipFill rotWithShape="1">
          <a:blip r:embed="rId5">
            <a:alphaModFix/>
          </a:blip>
          <a:srcRect l="15274" r="11067" b="2"/>
          <a:stretch/>
        </p:blipFill>
        <p:spPr>
          <a:xfrm>
            <a:off x="5715263" y="10"/>
            <a:ext cx="3428737" cy="51434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500"/>
                                        <p:tgtEl>
                                          <p:spTgt spid="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78" name="Google Shape;178;p4"/>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179" name="Google Shape;179;p4"/>
          <p:cNvSpPr txBox="1">
            <a:spLocks noGrp="1"/>
          </p:cNvSpPr>
          <p:nvPr>
            <p:ph type="title"/>
          </p:nvPr>
        </p:nvSpPr>
        <p:spPr>
          <a:xfrm>
            <a:off x="685346" y="457200"/>
            <a:ext cx="7765321" cy="873579"/>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2"/>
              </a:buClr>
              <a:buSzPts val="2800"/>
              <a:buFont typeface="Lustria"/>
              <a:buNone/>
            </a:pPr>
            <a:r>
              <a:rPr lang="en" sz="4000"/>
              <a:t>Abstraction</a:t>
            </a:r>
            <a:endParaRPr/>
          </a:p>
        </p:txBody>
      </p:sp>
      <p:pic>
        <p:nvPicPr>
          <p:cNvPr id="180" name="Google Shape;180;p4"/>
          <p:cNvPicPr preferRelativeResize="0"/>
          <p:nvPr/>
        </p:nvPicPr>
        <p:blipFill rotWithShape="1">
          <a:blip r:embed="rId4">
            <a:alphaModFix/>
          </a:blip>
          <a:srcRect l="798" t="2669" r="616"/>
          <a:stretch/>
        </p:blipFill>
        <p:spPr>
          <a:xfrm>
            <a:off x="0" y="1534885"/>
            <a:ext cx="9144000" cy="3608614"/>
          </a:xfrm>
          <a:prstGeom prst="rect">
            <a:avLst/>
          </a:prstGeom>
          <a:noFill/>
          <a:ln>
            <a:noFill/>
          </a:ln>
        </p:spPr>
      </p:pic>
      <p:sp>
        <p:nvSpPr>
          <p:cNvPr id="181" name="Google Shape;181;p4"/>
          <p:cNvSpPr txBox="1">
            <a:spLocks noGrp="1"/>
          </p:cNvSpPr>
          <p:nvPr>
            <p:ph type="body" idx="1"/>
          </p:nvPr>
        </p:nvSpPr>
        <p:spPr>
          <a:xfrm>
            <a:off x="926646" y="1861457"/>
            <a:ext cx="7282722" cy="248194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457200" lvl="0" indent="-342900" algn="l" rtl="0">
              <a:lnSpc>
                <a:spcPct val="115000"/>
              </a:lnSpc>
              <a:spcBef>
                <a:spcPts val="300"/>
              </a:spcBef>
              <a:spcAft>
                <a:spcPts val="0"/>
              </a:spcAft>
              <a:buSzPts val="1050"/>
              <a:buFont typeface="Noto Sans Symbols"/>
              <a:buChar char="●"/>
            </a:pPr>
            <a:r>
              <a:rPr lang="en"/>
              <a:t>Abstraction is primarily accomplished through public methods</a:t>
            </a:r>
            <a:endParaRPr/>
          </a:p>
          <a:p>
            <a:pPr marL="857250" lvl="1" indent="-285750" algn="l" rtl="0">
              <a:lnSpc>
                <a:spcPct val="115000"/>
              </a:lnSpc>
              <a:spcBef>
                <a:spcPts val="860"/>
              </a:spcBef>
              <a:spcAft>
                <a:spcPts val="0"/>
              </a:spcAft>
              <a:buSzPts val="910"/>
              <a:buFont typeface="Noto Sans Symbols"/>
              <a:buChar char="●"/>
            </a:pPr>
            <a:r>
              <a:rPr lang="en"/>
              <a:t>Accessors (getters) and mutators (setters) allow for controlled access and modification to encapsulated members, or their absence specifically disallows these operations</a:t>
            </a:r>
            <a:endParaRPr/>
          </a:p>
          <a:p>
            <a:pPr marL="857250" lvl="1" indent="-285750" algn="l" rtl="0">
              <a:lnSpc>
                <a:spcPct val="115000"/>
              </a:lnSpc>
              <a:spcBef>
                <a:spcPts val="860"/>
              </a:spcBef>
              <a:spcAft>
                <a:spcPts val="600"/>
              </a:spcAft>
              <a:buSzPts val="910"/>
              <a:buFont typeface="Noto Sans Symbols"/>
              <a:buChar char="●"/>
            </a:pPr>
            <a:r>
              <a:rPr lang="en"/>
              <a:t>Other methods allow for the object to be used in specific and complex ways without the need for the user to understand what is happening internally in the function or object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Interface</a:t>
            </a:r>
            <a:endParaRPr/>
          </a:p>
        </p:txBody>
      </p:sp>
      <p:sp>
        <p:nvSpPr>
          <p:cNvPr id="187" name="Google Shape;187;p5"/>
          <p:cNvSpPr txBox="1">
            <a:spLocks noGrp="1"/>
          </p:cNvSpPr>
          <p:nvPr>
            <p:ph type="body" idx="1"/>
          </p:nvPr>
        </p:nvSpPr>
        <p:spPr>
          <a:xfrm>
            <a:off x="311700" y="981023"/>
            <a:ext cx="85206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 sz="1800" dirty="0"/>
              <a:t>Abstraction and encapsulation come together to create (and enforce) an interface</a:t>
            </a:r>
            <a:endParaRPr sz="1800" dirty="0"/>
          </a:p>
          <a:p>
            <a:pPr marL="914400" lvl="1" indent="-342900" algn="l" rtl="0">
              <a:lnSpc>
                <a:spcPct val="115000"/>
              </a:lnSpc>
              <a:spcBef>
                <a:spcPts val="1600"/>
              </a:spcBef>
              <a:spcAft>
                <a:spcPts val="0"/>
              </a:spcAft>
              <a:buSzPts val="1800"/>
              <a:buFont typeface="Arial"/>
              <a:buChar char="•"/>
            </a:pPr>
            <a:r>
              <a:rPr lang="en" sz="1800" dirty="0"/>
              <a:t>“An interface is a description of the actions that an object can do” [3]</a:t>
            </a:r>
            <a:endParaRPr sz="1800" dirty="0"/>
          </a:p>
          <a:p>
            <a:pPr marL="457200" lvl="0" indent="-342900" algn="l" rtl="0">
              <a:lnSpc>
                <a:spcPct val="115000"/>
              </a:lnSpc>
              <a:spcBef>
                <a:spcPts val="1600"/>
              </a:spcBef>
              <a:spcAft>
                <a:spcPts val="0"/>
              </a:spcAft>
              <a:buSzPts val="1800"/>
              <a:buFont typeface="Arial"/>
              <a:buChar char="•"/>
            </a:pPr>
            <a:r>
              <a:rPr lang="en" sz="1800" dirty="0"/>
              <a:t>Abstraction allows us to define what we will allow users to do with an object and encapsulation stops them from doing anything else with that object</a:t>
            </a:r>
            <a:endParaRPr sz="1800" dirty="0"/>
          </a:p>
          <a:p>
            <a:pPr marL="457200" lvl="0" indent="-342900" algn="l" rtl="0">
              <a:lnSpc>
                <a:spcPct val="115000"/>
              </a:lnSpc>
              <a:spcBef>
                <a:spcPts val="1600"/>
              </a:spcBef>
              <a:spcAft>
                <a:spcPts val="0"/>
              </a:spcAft>
              <a:buSzPts val="1800"/>
              <a:buFont typeface="Arial"/>
              <a:buChar char="•"/>
            </a:pPr>
            <a:r>
              <a:rPr lang="en" sz="1800" dirty="0"/>
              <a:t>All the publicly accessible methods associated with an object represent that object’s interface</a:t>
            </a:r>
            <a:endParaRPr sz="1800" dirty="0"/>
          </a:p>
          <a:p>
            <a:pPr marL="457200" lvl="0" indent="-342900" algn="l" rtl="0">
              <a:lnSpc>
                <a:spcPct val="115000"/>
              </a:lnSpc>
              <a:spcBef>
                <a:spcPts val="1600"/>
              </a:spcBef>
              <a:spcAft>
                <a:spcPts val="1600"/>
              </a:spcAft>
              <a:buSzPts val="1800"/>
              <a:buFont typeface="Arial"/>
              <a:buChar char="•"/>
            </a:pPr>
            <a:r>
              <a:rPr lang="en" sz="1800" dirty="0"/>
              <a:t>Interfaces are not specific to object oriented programming and are common across many programming paradigms</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p:nvPr/>
        </p:nvSpPr>
        <p:spPr>
          <a:xfrm>
            <a:off x="228600"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193" name="Google Shape;193;p6"/>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C++ Interface</a:t>
            </a:r>
            <a:endParaRPr/>
          </a:p>
        </p:txBody>
      </p:sp>
      <p:sp>
        <p:nvSpPr>
          <p:cNvPr id="194" name="Google Shape;194;p6"/>
          <p:cNvSpPr txBox="1">
            <a:spLocks noGrp="1"/>
          </p:cNvSpPr>
          <p:nvPr>
            <p:ph type="body" idx="1"/>
          </p:nvPr>
        </p:nvSpPr>
        <p:spPr>
          <a:xfrm>
            <a:off x="311700" y="1072963"/>
            <a:ext cx="41439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b="1">
                <a:solidFill>
                  <a:srgbClr val="008800"/>
                </a:solidFill>
                <a:latin typeface="Courier"/>
                <a:ea typeface="Courier"/>
                <a:cs typeface="Courier"/>
                <a:sym typeface="Courier"/>
              </a:rPr>
              <a:t>class</a:t>
            </a:r>
            <a:r>
              <a:rPr lang="en" sz="1500">
                <a:solidFill>
                  <a:srgbClr val="333333"/>
                </a:solidFill>
                <a:latin typeface="Courier"/>
                <a:ea typeface="Courier"/>
                <a:cs typeface="Courier"/>
                <a:sym typeface="Courier"/>
              </a:rPr>
              <a:t> </a:t>
            </a:r>
            <a:r>
              <a:rPr lang="en" sz="1500" b="1">
                <a:solidFill>
                  <a:srgbClr val="BB0066"/>
                </a:solidFill>
                <a:latin typeface="Courier"/>
                <a:ea typeface="Courier"/>
                <a:cs typeface="Courier"/>
                <a:sym typeface="Courier"/>
              </a:rPr>
              <a:t>Cat</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private: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name;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int</a:t>
            </a:r>
            <a:r>
              <a:rPr lang="en" sz="1500">
                <a:solidFill>
                  <a:srgbClr val="333333"/>
                </a:solidFill>
                <a:latin typeface="Courier"/>
                <a:ea typeface="Courier"/>
                <a:cs typeface="Courier"/>
                <a:sym typeface="Courier"/>
              </a:rPr>
              <a:t> age;</a:t>
            </a: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public:</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a:t>
            </a:r>
            <a:r>
              <a:rPr lang="en" sz="1500" b="1">
                <a:solidFill>
                  <a:srgbClr val="0066BB"/>
                </a:solidFill>
                <a:latin typeface="Courier"/>
                <a:ea typeface="Courier"/>
                <a:cs typeface="Courier"/>
                <a:sym typeface="Courier"/>
              </a:rPr>
              <a:t>set_name</a:t>
            </a:r>
            <a:r>
              <a:rPr lang="en" sz="1500">
                <a:solidFill>
                  <a:srgbClr val="333333"/>
                </a:solidFill>
                <a:latin typeface="Courier"/>
                <a:ea typeface="Courier"/>
                <a:cs typeface="Courier"/>
                <a:sym typeface="Courier"/>
              </a:rPr>
              <a:t>(string </a:t>
            </a:r>
            <a:r>
              <a:rPr lang="en" sz="1500">
                <a:solidFill>
                  <a:srgbClr val="333333"/>
                </a:solidFill>
                <a:latin typeface="Courier"/>
                <a:ea typeface="Courier"/>
                <a:cs typeface="Courier"/>
                <a:sym typeface="Courie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n</a:t>
            </a:r>
            <a:r>
              <a:rPr lang="en" sz="1500">
                <a:solidFill>
                  <a:srgbClr val="333333"/>
                </a:solidFill>
                <a:latin typeface="Courier"/>
                <a:ea typeface="Courier"/>
                <a:cs typeface="Courier"/>
                <a:sym typeface="Courier"/>
              </a:rPr>
              <a:t>) {</a:t>
            </a:r>
            <a:br>
              <a:rPr lang="en" sz="1500">
                <a:solidFill>
                  <a:srgbClr val="333333"/>
                </a:solidFill>
                <a:latin typeface="Courier"/>
                <a:ea typeface="Courier"/>
                <a:cs typeface="Courier"/>
                <a:sym typeface="Courier"/>
              </a:rPr>
            </a:br>
            <a:r>
              <a:rPr lang="en" sz="1500">
                <a:solidFill>
                  <a:srgbClr val="333333"/>
                </a:solidFill>
                <a:latin typeface="Courier"/>
                <a:ea typeface="Courier"/>
                <a:cs typeface="Courier"/>
                <a:sym typeface="Courier"/>
              </a:rPr>
              <a:t>	    name = n;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a:t>
            </a:r>
            <a:r>
              <a:rPr lang="en" sz="1500" b="1">
                <a:solidFill>
                  <a:srgbClr val="0066BB"/>
                </a:solidFill>
                <a:latin typeface="Courier"/>
                <a:ea typeface="Courier"/>
                <a:cs typeface="Courier"/>
                <a:sym typeface="Courier"/>
              </a:rPr>
              <a:t>get_name</a:t>
            </a:r>
            <a:r>
              <a:rPr lang="en" sz="1500">
                <a:solidFill>
                  <a:srgbClr val="333333"/>
                </a:solidFill>
                <a:latin typeface="Courier"/>
                <a:ea typeface="Courier"/>
                <a:cs typeface="Courier"/>
                <a:sym typeface="Courier"/>
              </a:rPr>
              <a:t>(){</a:t>
            </a: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008800"/>
                </a:solidFill>
                <a:latin typeface="Courier"/>
                <a:ea typeface="Courier"/>
                <a:cs typeface="Courier"/>
                <a:sym typeface="Courier"/>
              </a:rPr>
              <a:t>return</a:t>
            </a:r>
            <a:r>
              <a:rPr lang="en" sz="1500">
                <a:solidFill>
                  <a:srgbClr val="333333"/>
                </a:solidFill>
                <a:latin typeface="Courier"/>
                <a:ea typeface="Courier"/>
                <a:cs typeface="Courier"/>
                <a:sym typeface="Courier"/>
              </a:rPr>
              <a:t> name;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a:t>
            </a:r>
            <a:r>
              <a:rPr lang="en" sz="1500" b="1">
                <a:solidFill>
                  <a:srgbClr val="0066BB"/>
                </a:solidFill>
                <a:latin typeface="Courier"/>
                <a:ea typeface="Courier"/>
                <a:cs typeface="Courier"/>
                <a:sym typeface="Courier"/>
              </a:rPr>
              <a:t>sound</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cout &lt;&lt; “meow”;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500">
              <a:latin typeface="Courier"/>
              <a:ea typeface="Courier"/>
              <a:cs typeface="Courier"/>
              <a:sym typeface="Courier"/>
            </a:endParaRPr>
          </a:p>
        </p:txBody>
      </p:sp>
      <p:sp>
        <p:nvSpPr>
          <p:cNvPr id="195" name="Google Shape;195;p6"/>
          <p:cNvSpPr txBox="1">
            <a:spLocks noGrp="1"/>
          </p:cNvSpPr>
          <p:nvPr>
            <p:ph type="body" idx="4294967295"/>
          </p:nvPr>
        </p:nvSpPr>
        <p:spPr>
          <a:xfrm>
            <a:off x="4730750" y="1063625"/>
            <a:ext cx="4413250" cy="34163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500" b="1">
                <a:solidFill>
                  <a:srgbClr val="008800"/>
                </a:solidFill>
                <a:latin typeface="Courier"/>
                <a:ea typeface="Courier"/>
                <a:cs typeface="Courier"/>
                <a:sym typeface="Courier"/>
              </a:rPr>
              <a:t>class</a:t>
            </a:r>
            <a:r>
              <a:rPr lang="en" sz="1500">
                <a:solidFill>
                  <a:srgbClr val="333333"/>
                </a:solidFill>
                <a:latin typeface="Courier"/>
                <a:ea typeface="Courier"/>
                <a:cs typeface="Courier"/>
                <a:sym typeface="Courier"/>
              </a:rPr>
              <a:t> </a:t>
            </a:r>
            <a:r>
              <a:rPr lang="en" sz="1500" b="1">
                <a:solidFill>
                  <a:srgbClr val="BB0066"/>
                </a:solidFill>
                <a:latin typeface="Courier"/>
                <a:ea typeface="Courier"/>
                <a:cs typeface="Courier"/>
                <a:sym typeface="Courier"/>
              </a:rPr>
              <a:t>Dog</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private: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name;</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int</a:t>
            </a:r>
            <a:r>
              <a:rPr lang="en" sz="1500">
                <a:solidFill>
                  <a:srgbClr val="333333"/>
                </a:solidFill>
                <a:latin typeface="Courier"/>
                <a:ea typeface="Courier"/>
                <a:cs typeface="Courier"/>
                <a:sym typeface="Courier"/>
              </a:rPr>
              <a:t> age;</a:t>
            </a:r>
            <a:endParaRPr/>
          </a:p>
          <a:p>
            <a:pPr marL="0" lvl="0" indent="0" algn="l" rtl="0">
              <a:lnSpc>
                <a:spcPct val="115000"/>
              </a:lnSpc>
              <a:spcBef>
                <a:spcPts val="0"/>
              </a:spcBef>
              <a:spcAft>
                <a:spcPts val="0"/>
              </a:spcAft>
              <a:buSzPts val="1800"/>
              <a:buNone/>
            </a:pPr>
            <a:r>
              <a:rPr lang="en" sz="1500" b="1">
                <a:solidFill>
                  <a:srgbClr val="333333"/>
                </a:solidFill>
                <a:latin typeface="Courier"/>
                <a:ea typeface="Courier"/>
                <a:cs typeface="Courier"/>
                <a:sym typeface="Courier"/>
              </a:rPr>
              <a:t>	</a:t>
            </a:r>
            <a:r>
              <a:rPr lang="en" sz="1500" b="1">
                <a:solidFill>
                  <a:srgbClr val="997700"/>
                </a:solidFill>
                <a:latin typeface="Courier"/>
                <a:ea typeface="Courier"/>
                <a:cs typeface="Courier"/>
                <a:sym typeface="Courier"/>
              </a:rPr>
              <a:t>public:</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a:t>
            </a:r>
            <a:r>
              <a:rPr lang="en" sz="1500" b="1">
                <a:solidFill>
                  <a:srgbClr val="0066BB"/>
                </a:solidFill>
                <a:latin typeface="Courier"/>
                <a:ea typeface="Courier"/>
                <a:cs typeface="Courier"/>
                <a:sym typeface="Courier"/>
              </a:rPr>
              <a:t>set_name</a:t>
            </a:r>
            <a:r>
              <a:rPr lang="en" sz="1500">
                <a:solidFill>
                  <a:srgbClr val="333333"/>
                </a:solidFill>
                <a:latin typeface="Courier"/>
                <a:ea typeface="Courier"/>
                <a:cs typeface="Courier"/>
                <a:sym typeface="Courier"/>
              </a:rPr>
              <a:t>(string n)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name = n;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string </a:t>
            </a:r>
            <a:r>
              <a:rPr lang="en" sz="1500" b="1">
                <a:solidFill>
                  <a:srgbClr val="0066BB"/>
                </a:solidFill>
                <a:latin typeface="Courier"/>
                <a:ea typeface="Courier"/>
                <a:cs typeface="Courier"/>
                <a:sym typeface="Courier"/>
              </a:rPr>
              <a:t>get_name</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008800"/>
                </a:solidFill>
                <a:latin typeface="Courier"/>
                <a:ea typeface="Courier"/>
                <a:cs typeface="Courier"/>
                <a:sym typeface="Courier"/>
              </a:rPr>
              <a:t>return</a:t>
            </a:r>
            <a:r>
              <a:rPr lang="en" sz="1500">
                <a:solidFill>
                  <a:srgbClr val="333333"/>
                </a:solidFill>
                <a:latin typeface="Courier"/>
                <a:ea typeface="Courier"/>
                <a:cs typeface="Courier"/>
                <a:sym typeface="Courier"/>
              </a:rPr>
              <a:t> name; </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r>
              <a:rPr lang="en" sz="1500" b="1">
                <a:solidFill>
                  <a:srgbClr val="333399"/>
                </a:solidFill>
                <a:latin typeface="Courier"/>
                <a:ea typeface="Courier"/>
                <a:cs typeface="Courier"/>
                <a:sym typeface="Courier"/>
              </a:rPr>
              <a:t>void</a:t>
            </a:r>
            <a:r>
              <a:rPr lang="en" sz="1500">
                <a:solidFill>
                  <a:srgbClr val="333333"/>
                </a:solidFill>
                <a:latin typeface="Courier"/>
                <a:ea typeface="Courier"/>
                <a:cs typeface="Courier"/>
                <a:sym typeface="Courier"/>
              </a:rPr>
              <a:t> </a:t>
            </a:r>
            <a:r>
              <a:rPr lang="en" sz="1500" b="1">
                <a:solidFill>
                  <a:srgbClr val="0066BB"/>
                </a:solidFill>
                <a:latin typeface="Courier"/>
                <a:ea typeface="Courier"/>
                <a:cs typeface="Courier"/>
                <a:sym typeface="Courier"/>
              </a:rPr>
              <a:t>sound</a:t>
            </a: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cout &lt;&lt; “woof”;</a:t>
            </a:r>
            <a:endParaRPr/>
          </a:p>
          <a:p>
            <a:pPr marL="0" lvl="0" indent="0" algn="l" rtl="0">
              <a:lnSpc>
                <a:spcPct val="115000"/>
              </a:lnSpc>
              <a:spcBef>
                <a:spcPts val="0"/>
              </a:spcBef>
              <a:spcAft>
                <a:spcPts val="0"/>
              </a:spcAft>
              <a:buSzPts val="1800"/>
              <a:buNone/>
            </a:pPr>
            <a:r>
              <a:rPr lang="en" sz="1500">
                <a:solidFill>
                  <a:srgbClr val="333333"/>
                </a:solidFill>
                <a:latin typeface="Courier"/>
                <a:ea typeface="Courier"/>
                <a:cs typeface="Courier"/>
                <a:sym typeface="Courier"/>
              </a:rPr>
              <a:t>	}</a:t>
            </a:r>
            <a:endParaRPr sz="15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500">
                <a:solidFill>
                  <a:srgbClr val="333333"/>
                </a:solidFill>
                <a:latin typeface="Courier"/>
                <a:ea typeface="Courier"/>
                <a:cs typeface="Courier"/>
                <a:sym typeface="Courier"/>
              </a:rPr>
              <a:t>};</a:t>
            </a:r>
            <a:endParaRPr sz="15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500">
              <a:latin typeface="Courier"/>
              <a:ea typeface="Courier"/>
              <a:cs typeface="Courier"/>
              <a:sym typeface="Couri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7"/>
          <p:cNvSpPr/>
          <p:nvPr/>
        </p:nvSpPr>
        <p:spPr>
          <a:xfrm>
            <a:off x="228600"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01" name="Google Shape;201;p7"/>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Python Interface</a:t>
            </a:r>
            <a:endParaRPr/>
          </a:p>
        </p:txBody>
      </p:sp>
      <p:sp>
        <p:nvSpPr>
          <p:cNvPr id="202" name="Google Shape;202;p7"/>
          <p:cNvSpPr txBox="1">
            <a:spLocks noGrp="1"/>
          </p:cNvSpPr>
          <p:nvPr>
            <p:ph type="body" idx="1"/>
          </p:nvPr>
        </p:nvSpPr>
        <p:spPr>
          <a:xfrm>
            <a:off x="311700" y="1152475"/>
            <a:ext cx="41439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Cat</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_name = </a:t>
            </a:r>
            <a:r>
              <a:rPr lang="en" sz="1600">
                <a:solidFill>
                  <a:srgbClr val="FF0000"/>
                </a:solidFill>
                <a:highlight>
                  <a:srgbClr val="FFAAAA"/>
                </a:highlight>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__init__</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457200" lvl="0" indent="45720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pass</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555555"/>
                </a:solidFill>
                <a:latin typeface="Courier"/>
                <a:ea typeface="Courier"/>
                <a:cs typeface="Courier"/>
                <a:sym typeface="Courier"/>
              </a:rPr>
              <a:t>@property</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return</a:t>
            </a: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b="1">
                <a:solidFill>
                  <a:srgbClr val="555555"/>
                </a:solidFill>
                <a:latin typeface="Courier"/>
                <a:ea typeface="Courier"/>
                <a:cs typeface="Courier"/>
                <a:sym typeface="Courier"/>
              </a:rPr>
              <a:t>@name</a:t>
            </a:r>
            <a:r>
              <a:rPr lang="en" sz="1600">
                <a:solidFill>
                  <a:srgbClr val="333333"/>
                </a:solidFill>
                <a:latin typeface="Courier"/>
                <a:ea typeface="Courier"/>
                <a:cs typeface="Courier"/>
                <a:sym typeface="Courier"/>
              </a:rPr>
              <a:t>.setter</a:t>
            </a:r>
            <a:endParaRPr/>
          </a:p>
          <a:p>
            <a:pPr marL="0" lvl="0" indent="45720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 name):</a:t>
            </a:r>
            <a:endParaRPr sz="1600">
              <a:solidFill>
                <a:srgbClr val="333333"/>
              </a:solidFill>
              <a:latin typeface="Courier"/>
              <a:ea typeface="Courier"/>
              <a:cs typeface="Courier"/>
              <a:sym typeface="Courier"/>
            </a:endParaRPr>
          </a:p>
          <a:p>
            <a:pPr marL="457200" lvl="0" indent="457200" algn="l" rtl="0">
              <a:lnSpc>
                <a:spcPct val="115000"/>
              </a:lnSpc>
              <a:spcBef>
                <a:spcPts val="0"/>
              </a:spcBef>
              <a:spcAft>
                <a:spcPts val="0"/>
              </a:spcAft>
              <a:buSzPts val="1800"/>
              <a:buNone/>
            </a:pP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 = name</a:t>
            </a:r>
            <a:endParaRPr/>
          </a:p>
          <a:p>
            <a:pPr marL="45720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sound</a:t>
            </a:r>
            <a:r>
              <a:rPr lang="en" sz="1600">
                <a:solidFill>
                  <a:srgbClr val="333333"/>
                </a:solidFill>
                <a:latin typeface="Courier"/>
                <a:ea typeface="Courier"/>
                <a:cs typeface="Courier"/>
                <a:sym typeface="Courier"/>
              </a:rPr>
              <a:t>(self):</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print</a:t>
            </a:r>
            <a:r>
              <a:rPr lang="en" sz="1600">
                <a:solidFill>
                  <a:srgbClr val="333333"/>
                </a:solidFill>
                <a:latin typeface="Courier"/>
                <a:ea typeface="Courier"/>
                <a:cs typeface="Courier"/>
                <a:sym typeface="Courier"/>
              </a:rPr>
              <a:t>(</a:t>
            </a:r>
            <a:r>
              <a:rPr lang="en" sz="1600">
                <a:solidFill>
                  <a:srgbClr val="FF0000"/>
                </a:solidFill>
                <a:highlight>
                  <a:srgbClr val="FFAAAA"/>
                </a:highlight>
                <a:latin typeface="Courier"/>
                <a:ea typeface="Courier"/>
                <a:cs typeface="Courier"/>
                <a:sym typeface="Courier"/>
              </a:rPr>
              <a:t>“</a:t>
            </a:r>
            <a:r>
              <a:rPr lang="en" sz="1600">
                <a:solidFill>
                  <a:srgbClr val="333333"/>
                </a:solidFill>
                <a:latin typeface="Courier"/>
                <a:ea typeface="Courier"/>
                <a:cs typeface="Courier"/>
                <a:sym typeface="Courier"/>
              </a:rPr>
              <a:t>meow</a:t>
            </a:r>
            <a:r>
              <a:rPr lang="en" sz="1600">
                <a:solidFill>
                  <a:srgbClr val="FF0000"/>
                </a:solidFill>
                <a:highlight>
                  <a:srgbClr val="FFAAAA"/>
                </a:highlight>
                <a:latin typeface="Courier"/>
                <a:ea typeface="Courier"/>
                <a:cs typeface="Courier"/>
                <a:sym typeface="Courier"/>
              </a:rPr>
              <a:t>”</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b="1">
              <a:solidFill>
                <a:srgbClr val="008800"/>
              </a:solidFill>
              <a:latin typeface="Courier"/>
              <a:ea typeface="Courier"/>
              <a:cs typeface="Courier"/>
              <a:sym typeface="Courier"/>
            </a:endParaRPr>
          </a:p>
        </p:txBody>
      </p:sp>
      <p:sp>
        <p:nvSpPr>
          <p:cNvPr id="203" name="Google Shape;203;p7"/>
          <p:cNvSpPr txBox="1">
            <a:spLocks noGrp="1"/>
          </p:cNvSpPr>
          <p:nvPr>
            <p:ph type="body" idx="4294967295"/>
          </p:nvPr>
        </p:nvSpPr>
        <p:spPr>
          <a:xfrm>
            <a:off x="4730750" y="1152525"/>
            <a:ext cx="4413250" cy="34163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class</a:t>
            </a:r>
            <a:r>
              <a:rPr lang="en" sz="1600">
                <a:solidFill>
                  <a:srgbClr val="333333"/>
                </a:solidFill>
                <a:latin typeface="Courier"/>
                <a:ea typeface="Courier"/>
                <a:cs typeface="Courier"/>
                <a:sym typeface="Courier"/>
              </a:rPr>
              <a:t> </a:t>
            </a:r>
            <a:r>
              <a:rPr lang="en" sz="1600" b="1">
                <a:solidFill>
                  <a:srgbClr val="BB0066"/>
                </a:solidFill>
                <a:latin typeface="Courier"/>
                <a:ea typeface="Courier"/>
                <a:cs typeface="Courier"/>
                <a:sym typeface="Courier"/>
              </a:rPr>
              <a:t>Dog</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_name = </a:t>
            </a:r>
            <a:r>
              <a:rPr lang="en" sz="1600">
                <a:solidFill>
                  <a:srgbClr val="FF0000"/>
                </a:solidFill>
                <a:highlight>
                  <a:srgbClr val="FFAAAA"/>
                </a:highlight>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__init__</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pass</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555555"/>
                </a:solidFill>
                <a:latin typeface="Courier"/>
                <a:ea typeface="Courier"/>
                <a:cs typeface="Courier"/>
                <a:sym typeface="Courier"/>
              </a:rPr>
              <a:t>@property</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return</a:t>
            </a: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555555"/>
                </a:solidFill>
                <a:latin typeface="Courier"/>
                <a:ea typeface="Courier"/>
                <a:cs typeface="Courier"/>
                <a:sym typeface="Courier"/>
              </a:rPr>
              <a:t>@name</a:t>
            </a:r>
            <a:r>
              <a:rPr lang="en" sz="1600">
                <a:solidFill>
                  <a:srgbClr val="333333"/>
                </a:solidFill>
                <a:latin typeface="Courier"/>
                <a:ea typeface="Courier"/>
                <a:cs typeface="Courier"/>
                <a:sym typeface="Courier"/>
              </a:rPr>
              <a:t>.setter</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name</a:t>
            </a:r>
            <a:r>
              <a:rPr lang="en" sz="1600">
                <a:solidFill>
                  <a:srgbClr val="333333"/>
                </a:solidFill>
                <a:latin typeface="Courier"/>
                <a:ea typeface="Courier"/>
                <a:cs typeface="Courier"/>
                <a:sym typeface="Courier"/>
              </a:rPr>
              <a:t>(</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 name):</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self</a:t>
            </a:r>
            <a:r>
              <a:rPr lang="en" sz="1600">
                <a:solidFill>
                  <a:srgbClr val="333333"/>
                </a:solidFill>
                <a:latin typeface="Courier"/>
                <a:ea typeface="Courier"/>
                <a:cs typeface="Courier"/>
                <a:sym typeface="Courier"/>
              </a:rPr>
              <a:t>._name = name</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a:t>
            </a:r>
            <a:r>
              <a:rPr lang="en" sz="1600" b="1">
                <a:solidFill>
                  <a:srgbClr val="008800"/>
                </a:solidFill>
                <a:latin typeface="Courier"/>
                <a:ea typeface="Courier"/>
                <a:cs typeface="Courier"/>
                <a:sym typeface="Courier"/>
              </a:rPr>
              <a:t>def</a:t>
            </a:r>
            <a:r>
              <a:rPr lang="en" sz="1600">
                <a:solidFill>
                  <a:srgbClr val="333333"/>
                </a:solidFill>
                <a:latin typeface="Courier"/>
                <a:ea typeface="Courier"/>
                <a:cs typeface="Courier"/>
                <a:sym typeface="Courier"/>
              </a:rPr>
              <a:t> </a:t>
            </a:r>
            <a:r>
              <a:rPr lang="en" sz="1600" b="1">
                <a:solidFill>
                  <a:srgbClr val="0066BB"/>
                </a:solidFill>
                <a:latin typeface="Courier"/>
                <a:ea typeface="Courier"/>
                <a:cs typeface="Courier"/>
                <a:sym typeface="Courier"/>
              </a:rPr>
              <a:t>sound</a:t>
            </a:r>
            <a:r>
              <a:rPr lang="en" sz="1600">
                <a:solidFill>
                  <a:srgbClr val="333333"/>
                </a:solidFill>
                <a:latin typeface="Courier"/>
                <a:ea typeface="Courier"/>
                <a:cs typeface="Courier"/>
                <a:sym typeface="Courier"/>
              </a:rPr>
              <a:t>(self):</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		</a:t>
            </a:r>
            <a:r>
              <a:rPr lang="en" sz="1600">
                <a:solidFill>
                  <a:srgbClr val="007020"/>
                </a:solidFill>
                <a:latin typeface="Courier"/>
                <a:ea typeface="Courier"/>
                <a:cs typeface="Courier"/>
                <a:sym typeface="Courier"/>
              </a:rPr>
              <a:t>print</a:t>
            </a:r>
            <a:r>
              <a:rPr lang="en" sz="1600">
                <a:solidFill>
                  <a:srgbClr val="333333"/>
                </a:solidFill>
                <a:latin typeface="Courier"/>
                <a:ea typeface="Courier"/>
                <a:cs typeface="Courier"/>
                <a:sym typeface="Courier"/>
              </a:rPr>
              <a:t>(</a:t>
            </a:r>
            <a:r>
              <a:rPr lang="en" sz="1600">
                <a:solidFill>
                  <a:srgbClr val="FF0000"/>
                </a:solidFill>
                <a:highlight>
                  <a:srgbClr val="FFAAAA"/>
                </a:highlight>
                <a:latin typeface="Courier"/>
                <a:ea typeface="Courier"/>
                <a:cs typeface="Courier"/>
                <a:sym typeface="Courier"/>
              </a:rPr>
              <a:t>“</a:t>
            </a:r>
            <a:r>
              <a:rPr lang="en" sz="1600">
                <a:solidFill>
                  <a:srgbClr val="333333"/>
                </a:solidFill>
                <a:latin typeface="Courier"/>
                <a:ea typeface="Courier"/>
                <a:cs typeface="Courier"/>
                <a:sym typeface="Courier"/>
              </a:rPr>
              <a:t>woof</a:t>
            </a:r>
            <a:r>
              <a:rPr lang="en" sz="1600">
                <a:solidFill>
                  <a:srgbClr val="FF0000"/>
                </a:solidFill>
                <a:highlight>
                  <a:srgbClr val="FFAAAA"/>
                </a:highlight>
                <a:latin typeface="Courier"/>
                <a:ea typeface="Courier"/>
                <a:cs typeface="Courier"/>
                <a:sym typeface="Courier"/>
              </a:rPr>
              <a:t>”</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b="1">
              <a:solidFill>
                <a:srgbClr val="008800"/>
              </a:solidFill>
              <a:latin typeface="Courier"/>
              <a:ea typeface="Courier"/>
              <a:cs typeface="Courier"/>
              <a:sym typeface="Couri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p:nvPr/>
        </p:nvSpPr>
        <p:spPr>
          <a:xfrm>
            <a:off x="228600" y="1072963"/>
            <a:ext cx="8807824" cy="3835213"/>
          </a:xfrm>
          <a:prstGeom prst="rect">
            <a:avLst/>
          </a:prstGeom>
          <a:solidFill>
            <a:schemeClr val="lt1"/>
          </a:solidFill>
          <a:ln w="15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Lustria"/>
              <a:ea typeface="Lustria"/>
              <a:cs typeface="Lustria"/>
              <a:sym typeface="Lustria"/>
            </a:endParaRPr>
          </a:p>
        </p:txBody>
      </p:sp>
      <p:sp>
        <p:nvSpPr>
          <p:cNvPr id="209" name="Google Shape;209;p8"/>
          <p:cNvSpPr txBox="1">
            <a:spLocks noGrp="1"/>
          </p:cNvSpPr>
          <p:nvPr>
            <p:ph type="title"/>
          </p:nvPr>
        </p:nvSpPr>
        <p:spPr>
          <a:xfrm>
            <a:off x="311700" y="445025"/>
            <a:ext cx="8520600" cy="5727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2800"/>
              <a:buFont typeface="Lustria"/>
              <a:buNone/>
            </a:pPr>
            <a:r>
              <a:rPr lang="en"/>
              <a:t>Go Interface</a:t>
            </a:r>
            <a:endParaRPr/>
          </a:p>
        </p:txBody>
      </p:sp>
      <p:sp>
        <p:nvSpPr>
          <p:cNvPr id="210" name="Google Shape;210;p8"/>
          <p:cNvSpPr txBox="1">
            <a:spLocks noGrp="1"/>
          </p:cNvSpPr>
          <p:nvPr>
            <p:ph type="body" idx="1"/>
          </p:nvPr>
        </p:nvSpPr>
        <p:spPr>
          <a:xfrm>
            <a:off x="311700" y="1152475"/>
            <a:ext cx="4143900" cy="34164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type</a:t>
            </a:r>
            <a:r>
              <a:rPr lang="en" sz="1600">
                <a:solidFill>
                  <a:srgbClr val="333333"/>
                </a:solidFill>
                <a:latin typeface="Courier"/>
                <a:ea typeface="Courier"/>
                <a:cs typeface="Courier"/>
                <a:sym typeface="Courier"/>
              </a:rPr>
              <a:t> Cat </a:t>
            </a:r>
            <a:r>
              <a:rPr lang="en" sz="1600" b="1">
                <a:solidFill>
                  <a:srgbClr val="008800"/>
                </a:solidFill>
                <a:latin typeface="Courier"/>
                <a:ea typeface="Courier"/>
                <a:cs typeface="Courier"/>
                <a:sym typeface="Courier"/>
              </a:rPr>
              <a:t>interface</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set_name(n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get_name() </a:t>
            </a:r>
            <a:r>
              <a:rPr lang="en" sz="1600" b="1">
                <a:solidFill>
                  <a:srgbClr val="333399"/>
                </a:solidFill>
                <a:latin typeface="Courier"/>
                <a:ea typeface="Courier"/>
                <a:cs typeface="Courier"/>
                <a:sym typeface="Courier"/>
              </a:rPr>
              <a:t>string</a:t>
            </a:r>
            <a:endParaRPr sz="1600">
              <a:solidFill>
                <a:srgbClr val="333333"/>
              </a:solidFill>
              <a:latin typeface="Courier"/>
              <a:ea typeface="Courier"/>
              <a:cs typeface="Courier"/>
              <a:sym typeface="Courier"/>
            </a:endParaRPr>
          </a:p>
          <a:p>
            <a:pPr marL="0" lvl="0" indent="45720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sound()</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
        <p:nvSpPr>
          <p:cNvPr id="211" name="Google Shape;211;p8"/>
          <p:cNvSpPr txBox="1">
            <a:spLocks noGrp="1"/>
          </p:cNvSpPr>
          <p:nvPr>
            <p:ph type="body" idx="4294967295"/>
          </p:nvPr>
        </p:nvSpPr>
        <p:spPr>
          <a:xfrm>
            <a:off x="4730750" y="1152525"/>
            <a:ext cx="4413250" cy="3416300"/>
          </a:xfrm>
          <a:prstGeom prst="rect">
            <a:avLst/>
          </a:prstGeom>
          <a:noFill/>
          <a:ln>
            <a:noFill/>
          </a:ln>
          <a:effectLst>
            <a:outerShdw blurRad="25400">
              <a:srgbClr val="000000">
                <a:alpha val="45882"/>
              </a:srgbClr>
            </a:outerShdw>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a:solidFill>
                  <a:srgbClr val="008800"/>
                </a:solidFill>
                <a:latin typeface="Courier"/>
                <a:ea typeface="Courier"/>
                <a:cs typeface="Courier"/>
                <a:sym typeface="Courier"/>
              </a:rPr>
              <a:t>type</a:t>
            </a:r>
            <a:r>
              <a:rPr lang="en" sz="1600">
                <a:solidFill>
                  <a:srgbClr val="333333"/>
                </a:solidFill>
                <a:latin typeface="Courier"/>
                <a:ea typeface="Courier"/>
                <a:cs typeface="Courier"/>
                <a:sym typeface="Courier"/>
              </a:rPr>
              <a:t> Dog </a:t>
            </a:r>
            <a:r>
              <a:rPr lang="en" sz="1600" b="1">
                <a:solidFill>
                  <a:srgbClr val="008800"/>
                </a:solidFill>
                <a:latin typeface="Courier"/>
                <a:ea typeface="Courier"/>
                <a:cs typeface="Courier"/>
                <a:sym typeface="Courier"/>
              </a:rPr>
              <a:t>interface</a:t>
            </a:r>
            <a:r>
              <a:rPr lang="en" sz="1600">
                <a:solidFill>
                  <a:srgbClr val="333333"/>
                </a:solidFill>
                <a:latin typeface="Courier"/>
                <a:ea typeface="Courier"/>
                <a:cs typeface="Courier"/>
                <a:sym typeface="Courier"/>
              </a:rPr>
              <a:t> {</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set_name(n </a:t>
            </a:r>
            <a:r>
              <a:rPr lang="en" sz="1600" b="1">
                <a:solidFill>
                  <a:srgbClr val="333399"/>
                </a:solidFill>
                <a:latin typeface="Courier"/>
                <a:ea typeface="Courier"/>
                <a:cs typeface="Courier"/>
                <a:sym typeface="Courier"/>
              </a:rPr>
              <a:t>string</a:t>
            </a: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get_name() </a:t>
            </a:r>
            <a:r>
              <a:rPr lang="en" sz="1600" b="1">
                <a:solidFill>
                  <a:srgbClr val="333399"/>
                </a:solidFill>
                <a:latin typeface="Courier"/>
                <a:ea typeface="Courier"/>
                <a:cs typeface="Courier"/>
                <a:sym typeface="Courier"/>
              </a:rPr>
              <a:t>string</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r>
              <a:rPr lang="en" sz="1600">
                <a:solidFill>
                  <a:srgbClr val="333333"/>
                </a:solidFill>
                <a:latin typeface="Courier"/>
                <a:ea typeface="Courier"/>
                <a:cs typeface="Courier"/>
                <a:sym typeface="Courier"/>
              </a:rPr>
              <a:t>	sound()</a:t>
            </a:r>
            <a:endParaRPr sz="1600">
              <a:solidFill>
                <a:srgbClr val="333333"/>
              </a:solidFill>
              <a:latin typeface="Courier"/>
              <a:ea typeface="Courier"/>
              <a:cs typeface="Courier"/>
              <a:sym typeface="Courier"/>
            </a:endParaRPr>
          </a:p>
          <a:p>
            <a:pPr marL="0" lvl="0" indent="0" algn="l" rtl="0">
              <a:lnSpc>
                <a:spcPct val="110795"/>
              </a:lnSpc>
              <a:spcBef>
                <a:spcPts val="0"/>
              </a:spcBef>
              <a:spcAft>
                <a:spcPts val="0"/>
              </a:spcAft>
              <a:buClr>
                <a:schemeClr val="dk1"/>
              </a:buClr>
              <a:buSzPts val="1100"/>
              <a:buFont typeface="Arial"/>
              <a:buNone/>
            </a:pPr>
            <a:r>
              <a:rPr lang="en" sz="1600">
                <a:solidFill>
                  <a:srgbClr val="333333"/>
                </a:solidFill>
                <a:latin typeface="Courier"/>
                <a:ea typeface="Courier"/>
                <a:cs typeface="Courier"/>
                <a:sym typeface="Courier"/>
              </a:rPr>
              <a:t>}</a:t>
            </a:r>
            <a:endParaRPr sz="1600">
              <a:solidFill>
                <a:srgbClr val="333333"/>
              </a:solidFill>
              <a:latin typeface="Courier"/>
              <a:ea typeface="Courier"/>
              <a:cs typeface="Courier"/>
              <a:sym typeface="Courier"/>
            </a:endParaRPr>
          </a:p>
          <a:p>
            <a:pPr marL="0" lvl="0" indent="0" algn="l" rtl="0">
              <a:lnSpc>
                <a:spcPct val="115000"/>
              </a:lnSpc>
              <a:spcBef>
                <a:spcPts val="0"/>
              </a:spcBef>
              <a:spcAft>
                <a:spcPts val="0"/>
              </a:spcAft>
              <a:buSzPts val="1800"/>
              <a:buNone/>
            </a:pPr>
            <a:endParaRPr sz="1600">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1995</Words>
  <Application>Microsoft Office PowerPoint</Application>
  <PresentationFormat>On-screen Show (16:9)</PresentationFormat>
  <Paragraphs>276</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Courier</vt:lpstr>
      <vt:lpstr>Verdana</vt:lpstr>
      <vt:lpstr>Courier New</vt:lpstr>
      <vt:lpstr>Arial</vt:lpstr>
      <vt:lpstr>Lustria</vt:lpstr>
      <vt:lpstr>Noto Sans Symbols</vt:lpstr>
      <vt:lpstr>Slate</vt:lpstr>
      <vt:lpstr>Introduction to Interfaces</vt:lpstr>
      <vt:lpstr>Encapsulation</vt:lpstr>
      <vt:lpstr>Encapsulation</vt:lpstr>
      <vt:lpstr>Abstraction</vt:lpstr>
      <vt:lpstr>Abstraction</vt:lpstr>
      <vt:lpstr>Interface</vt:lpstr>
      <vt:lpstr>C++ Interface</vt:lpstr>
      <vt:lpstr>Python Interface</vt:lpstr>
      <vt:lpstr>Go Interface</vt:lpstr>
      <vt:lpstr>Review: Inheritance</vt:lpstr>
      <vt:lpstr>Terminology Note: Superclasses and Subclasses</vt:lpstr>
      <vt:lpstr>C++ Interface &amp; Inheritance</vt:lpstr>
      <vt:lpstr>C++ Interface &amp; Inheritance</vt:lpstr>
      <vt:lpstr>C++ Interface &amp; Inheritance</vt:lpstr>
      <vt:lpstr>C++ Interface &amp; Inheritance</vt:lpstr>
      <vt:lpstr>Python Interface &amp; Inheritance</vt:lpstr>
      <vt:lpstr>Python Interface &amp; Inheritance</vt:lpstr>
      <vt:lpstr>Python Interface &amp; Inheritance</vt:lpstr>
      <vt:lpstr>Go Interface &amp; Inheritance?</vt:lpstr>
      <vt:lpstr>Go Interface &amp; Inheritance?</vt:lpstr>
      <vt:lpstr>Interfaces for Extensibility &amp; Maintainability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Interfaces</dc:title>
  <cp:lastModifiedBy>Reem Ali</cp:lastModifiedBy>
  <cp:revision>3</cp:revision>
  <dcterms:modified xsi:type="dcterms:W3CDTF">2021-10-04T18:44:13Z</dcterms:modified>
</cp:coreProperties>
</file>