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7315200" cy="9601200"/>
  <p:embeddedFontLs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Lustria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ayIECsUvgIvWjn4WcghddzzKu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5CF166-4F8F-416A-B818-D97BFF83C3B6}">
  <a:tblStyle styleId="{A45CF166-4F8F-416A-B818-D97BFF83C3B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91" autoAdjust="0"/>
  </p:normalViewPr>
  <p:slideViewPr>
    <p:cSldViewPr snapToGrid="0">
      <p:cViewPr varScale="1">
        <p:scale>
          <a:sx n="129" d="100"/>
          <a:sy n="129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0" dirty="0"/>
              <a:t>Class patterns deal with relationships between classes and their subclasses, established through inheritance and so are static</a:t>
            </a: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0"/>
              <a:t>Object patterns deal with object relationships which are more dynamic and can be altered during run-time </a:t>
            </a: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0" dirty="0"/>
              <a:t>This merely describes the focus, most patterns will deal with both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p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2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b="0" i="0">
              <a:solidFill>
                <a:srgbClr val="33333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>
              <a:solidFill>
                <a:srgbClr val="2929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483306" lvl="0" indent="-24564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50"/>
              <a:buFont typeface="Lustria"/>
              <a:buNone/>
              <a:defRPr sz="40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05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50"/>
              </a:spcBef>
              <a:spcAft>
                <a:spcPts val="0"/>
              </a:spcAft>
              <a:buSzPts val="945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50"/>
              </a:spcBef>
              <a:spcAft>
                <a:spcPts val="0"/>
              </a:spcAft>
              <a:buSzPts val="735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50"/>
              </a:spcBef>
              <a:spcAft>
                <a:spcPts val="450"/>
              </a:spcAft>
              <a:buSzPts val="735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Lustria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 txBox="1">
            <a:spLocks noGrp="1"/>
          </p:cNvSpPr>
          <p:nvPr>
            <p:ph type="body" idx="1"/>
          </p:nvPr>
        </p:nvSpPr>
        <p:spPr>
          <a:xfrm>
            <a:off x="3641725" y="457200"/>
            <a:ext cx="4808943" cy="38862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68" name="Google Shape;68;p47"/>
          <p:cNvSpPr txBox="1">
            <a:spLocks noGrp="1"/>
          </p:cNvSpPr>
          <p:nvPr>
            <p:ph type="body" idx="2"/>
          </p:nvPr>
        </p:nvSpPr>
        <p:spPr>
          <a:xfrm>
            <a:off x="685347" y="1823639"/>
            <a:ext cx="2780167" cy="251976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69" name="Google Shape;69;p47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48" descr="Slate-V2-HD-vert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0249" y="457200"/>
            <a:ext cx="2688125" cy="39036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8"/>
          <p:cNvSpPr txBox="1"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8"/>
          <p:cNvSpPr>
            <a:spLocks noGrp="1"/>
          </p:cNvSpPr>
          <p:nvPr>
            <p:ph type="pic" idx="2"/>
          </p:nvPr>
        </p:nvSpPr>
        <p:spPr>
          <a:xfrm>
            <a:off x="5581914" y="572776"/>
            <a:ext cx="2456813" cy="3684617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76" name="Google Shape;76;p48"/>
          <p:cNvSpPr txBox="1">
            <a:spLocks noGrp="1"/>
          </p:cNvSpPr>
          <p:nvPr>
            <p:ph type="body" idx="1"/>
          </p:nvPr>
        </p:nvSpPr>
        <p:spPr>
          <a:xfrm>
            <a:off x="685347" y="1829445"/>
            <a:ext cx="4451212" cy="25321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8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9" descr="Slate-V2-HD-pano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0413" y="410855"/>
            <a:ext cx="7606349" cy="286260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9"/>
          <p:cNvSpPr txBox="1"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None/>
              <a:defRPr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>
            <a:spLocks noGrp="1"/>
          </p:cNvSpPr>
          <p:nvPr>
            <p:ph type="pic" idx="2"/>
          </p:nvPr>
        </p:nvSpPr>
        <p:spPr>
          <a:xfrm>
            <a:off x="877012" y="521257"/>
            <a:ext cx="7384010" cy="2644253"/>
          </a:xfrm>
          <a:prstGeom prst="rect">
            <a:avLst/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84" name="Google Shape;84;p49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65322" cy="5118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>
            <a:endParaRPr/>
          </a:p>
        </p:txBody>
      </p:sp>
      <p:sp>
        <p:nvSpPr>
          <p:cNvPr id="85" name="Google Shape;85;p4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0"/>
          <p:cNvSpPr txBox="1"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body" idx="1"/>
          </p:nvPr>
        </p:nvSpPr>
        <p:spPr>
          <a:xfrm>
            <a:off x="685346" y="3221385"/>
            <a:ext cx="7765322" cy="112637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50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0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0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1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1"/>
          <p:cNvSpPr txBox="1">
            <a:spLocks noGrp="1"/>
          </p:cNvSpPr>
          <p:nvPr>
            <p:ph type="body" idx="1"/>
          </p:nvPr>
        </p:nvSpPr>
        <p:spPr>
          <a:xfrm>
            <a:off x="1290484" y="2707524"/>
            <a:ext cx="6564224" cy="3995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>
            <a:endParaRPr/>
          </a:p>
        </p:txBody>
      </p:sp>
      <p:sp>
        <p:nvSpPr>
          <p:cNvPr id="97" name="Google Shape;97;p51"/>
          <p:cNvSpPr txBox="1">
            <a:spLocks noGrp="1"/>
          </p:cNvSpPr>
          <p:nvPr>
            <p:ph type="body" idx="2"/>
          </p:nvPr>
        </p:nvSpPr>
        <p:spPr>
          <a:xfrm>
            <a:off x="685346" y="3228265"/>
            <a:ext cx="7765322" cy="11171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>
            <a:endParaRPr/>
          </a:p>
        </p:txBody>
      </p:sp>
      <p:sp>
        <p:nvSpPr>
          <p:cNvPr id="98" name="Google Shape;98;p5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51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102" name="Google Shape;102;p51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ustria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2"/>
          <p:cNvSpPr txBox="1"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2"/>
          <p:cNvSpPr txBox="1">
            <a:spLocks noGrp="1"/>
          </p:cNvSpPr>
          <p:nvPr>
            <p:ph type="body" idx="1"/>
          </p:nvPr>
        </p:nvSpPr>
        <p:spPr>
          <a:xfrm>
            <a:off x="685339" y="3487917"/>
            <a:ext cx="7764149" cy="8554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525"/>
              <a:buNone/>
              <a:defRPr sz="750"/>
            </a:lvl9pPr>
          </a:lstStyle>
          <a:p>
            <a:endParaRPr/>
          </a:p>
        </p:txBody>
      </p:sp>
      <p:sp>
        <p:nvSpPr>
          <p:cNvPr id="106" name="Google Shape;106;p52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2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2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3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3"/>
          <p:cNvSpPr txBox="1"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112" name="Google Shape;112;p53"/>
          <p:cNvSpPr txBox="1">
            <a:spLocks noGrp="1"/>
          </p:cNvSpPr>
          <p:nvPr>
            <p:ph type="body" idx="2"/>
          </p:nvPr>
        </p:nvSpPr>
        <p:spPr>
          <a:xfrm>
            <a:off x="685346" y="1928812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113" name="Google Shape;113;p53"/>
          <p:cNvSpPr txBox="1">
            <a:spLocks noGrp="1"/>
          </p:cNvSpPr>
          <p:nvPr>
            <p:ph type="body" idx="3"/>
          </p:nvPr>
        </p:nvSpPr>
        <p:spPr>
          <a:xfrm>
            <a:off x="3335033" y="1414462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114" name="Google Shape;114;p53"/>
          <p:cNvSpPr txBox="1">
            <a:spLocks noGrp="1"/>
          </p:cNvSpPr>
          <p:nvPr>
            <p:ph type="body" idx="4"/>
          </p:nvPr>
        </p:nvSpPr>
        <p:spPr>
          <a:xfrm>
            <a:off x="3331076" y="1928812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115" name="Google Shape;115;p53"/>
          <p:cNvSpPr txBox="1">
            <a:spLocks noGrp="1"/>
          </p:cNvSpPr>
          <p:nvPr>
            <p:ph type="body" idx="5"/>
          </p:nvPr>
        </p:nvSpPr>
        <p:spPr>
          <a:xfrm>
            <a:off x="5974929" y="1414462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116" name="Google Shape;116;p53"/>
          <p:cNvSpPr txBox="1">
            <a:spLocks noGrp="1"/>
          </p:cNvSpPr>
          <p:nvPr>
            <p:ph type="body" idx="6"/>
          </p:nvPr>
        </p:nvSpPr>
        <p:spPr>
          <a:xfrm>
            <a:off x="5974929" y="1928812"/>
            <a:ext cx="2475738" cy="24145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117" name="Google Shape;117;p5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472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02850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4" descr="Slate-V2-HD-3col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2038" y="1363661"/>
            <a:ext cx="2504979" cy="138588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4"/>
          <p:cNvSpPr txBox="1"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126" name="Google Shape;126;p54"/>
          <p:cNvSpPr>
            <a:spLocks noGrp="1"/>
          </p:cNvSpPr>
          <p:nvPr>
            <p:ph type="pic" idx="2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27" name="Google Shape;127;p54"/>
          <p:cNvSpPr txBox="1">
            <a:spLocks noGrp="1"/>
          </p:cNvSpPr>
          <p:nvPr>
            <p:ph type="body" idx="3"/>
          </p:nvPr>
        </p:nvSpPr>
        <p:spPr>
          <a:xfrm>
            <a:off x="685346" y="3360276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128" name="Google Shape;128;p54"/>
          <p:cNvSpPr txBox="1">
            <a:spLocks noGrp="1"/>
          </p:cNvSpPr>
          <p:nvPr>
            <p:ph type="body" idx="4"/>
          </p:nvPr>
        </p:nvSpPr>
        <p:spPr>
          <a:xfrm>
            <a:off x="3332091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129" name="Google Shape;129;p54"/>
          <p:cNvSpPr>
            <a:spLocks noGrp="1"/>
          </p:cNvSpPr>
          <p:nvPr>
            <p:ph type="pic" idx="5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30" name="Google Shape;130;p54"/>
          <p:cNvSpPr txBox="1">
            <a:spLocks noGrp="1"/>
          </p:cNvSpPr>
          <p:nvPr>
            <p:ph type="body" idx="6"/>
          </p:nvPr>
        </p:nvSpPr>
        <p:spPr>
          <a:xfrm>
            <a:off x="3331076" y="3360276"/>
            <a:ext cx="2475738" cy="98312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131" name="Google Shape;131;p54"/>
          <p:cNvSpPr txBox="1">
            <a:spLocks noGrp="1"/>
          </p:cNvSpPr>
          <p:nvPr>
            <p:ph type="body" idx="7"/>
          </p:nvPr>
        </p:nvSpPr>
        <p:spPr>
          <a:xfrm>
            <a:off x="5975023" y="2928079"/>
            <a:ext cx="2475738" cy="4321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132" name="Google Shape;132;p54"/>
          <p:cNvSpPr>
            <a:spLocks noGrp="1"/>
          </p:cNvSpPr>
          <p:nvPr>
            <p:ph type="pic" idx="8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38100" dist="25400" dir="4440000">
              <a:srgbClr val="000000">
                <a:alpha val="35686"/>
              </a:srgbClr>
            </a:outerShdw>
          </a:effectLst>
        </p:spPr>
      </p:sp>
      <p:sp>
        <p:nvSpPr>
          <p:cNvPr id="133" name="Google Shape;133;p54"/>
          <p:cNvSpPr txBox="1">
            <a:spLocks noGrp="1"/>
          </p:cNvSpPr>
          <p:nvPr>
            <p:ph type="body" idx="9"/>
          </p:nvPr>
        </p:nvSpPr>
        <p:spPr>
          <a:xfrm>
            <a:off x="5974929" y="3360274"/>
            <a:ext cx="2475738" cy="9831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10"/>
              </a:spcBef>
              <a:spcAft>
                <a:spcPts val="0"/>
              </a:spcAft>
              <a:buSzPts val="735"/>
              <a:buNone/>
              <a:defRPr sz="105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630"/>
              <a:buNone/>
              <a:defRPr sz="900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525"/>
              <a:buNone/>
              <a:defRPr sz="750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473"/>
              <a:buNone/>
              <a:defRPr sz="675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473"/>
              <a:buNone/>
              <a:defRPr sz="675"/>
            </a:lvl9pPr>
          </a:lstStyle>
          <a:p>
            <a:endParaRPr/>
          </a:p>
        </p:txBody>
      </p:sp>
      <p:sp>
        <p:nvSpPr>
          <p:cNvPr id="134" name="Google Shape;134;p5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5"/>
          <p:cNvSpPr txBox="1">
            <a:spLocks noGrp="1"/>
          </p:cNvSpPr>
          <p:nvPr>
            <p:ph type="body" idx="1"/>
          </p:nvPr>
        </p:nvSpPr>
        <p:spPr>
          <a:xfrm rot="5400000">
            <a:off x="3045975" y="-1061292"/>
            <a:ext cx="3044063" cy="776532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0" name="Google Shape;140;p5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6"/>
          <p:cNvSpPr txBox="1">
            <a:spLocks noGrp="1"/>
          </p:cNvSpPr>
          <p:nvPr>
            <p:ph type="title"/>
          </p:nvPr>
        </p:nvSpPr>
        <p:spPr>
          <a:xfrm rot="5400000">
            <a:off x="5650884" y="1543618"/>
            <a:ext cx="3886201" cy="171336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6"/>
          <p:cNvSpPr txBox="1">
            <a:spLocks noGrp="1"/>
          </p:cNvSpPr>
          <p:nvPr>
            <p:ph type="body" idx="1"/>
          </p:nvPr>
        </p:nvSpPr>
        <p:spPr>
          <a:xfrm rot="5400000">
            <a:off x="1711073" y="-568526"/>
            <a:ext cx="3886201" cy="59376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146" name="Google Shape;146;p5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ustria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" name="Google Shape;32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3"/>
          <p:cNvSpPr txBox="1"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38" name="Google Shape;38;p43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00"/>
              </a:spcBef>
              <a:spcAft>
                <a:spcPts val="0"/>
              </a:spcAft>
              <a:buSzPts val="1050"/>
              <a:buNone/>
              <a:defRPr sz="15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735"/>
              <a:buNone/>
              <a:defRPr sz="105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735"/>
              <a:buNone/>
              <a:defRPr sz="10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5"/>
          <p:cNvSpPr txBox="1">
            <a:spLocks noGrp="1"/>
          </p:cNvSpPr>
          <p:nvPr>
            <p:ph type="body" idx="1"/>
          </p:nvPr>
        </p:nvSpPr>
        <p:spPr>
          <a:xfrm>
            <a:off x="685347" y="1299337"/>
            <a:ext cx="3795373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0" name="Google Shape;50;p45"/>
          <p:cNvSpPr txBox="1">
            <a:spLocks noGrp="1"/>
          </p:cNvSpPr>
          <p:nvPr>
            <p:ph type="body" idx="2"/>
          </p:nvPr>
        </p:nvSpPr>
        <p:spPr>
          <a:xfrm>
            <a:off x="4652169" y="1299337"/>
            <a:ext cx="3798499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marL="914400" lvl="1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2pPr>
            <a:lvl3pPr marL="1371600" lvl="2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3pPr>
            <a:lvl4pPr marL="1828800" lvl="3" indent="-308610" algn="l">
              <a:spcBef>
                <a:spcPts val="450"/>
              </a:spcBef>
              <a:spcAft>
                <a:spcPts val="0"/>
              </a:spcAft>
              <a:buSzPts val="1260"/>
              <a:buChar char="🞚"/>
              <a:defRPr/>
            </a:lvl4pPr>
            <a:lvl5pPr marL="2286000" lvl="4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51" name="Google Shape;51;p4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4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5346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46" descr="Slate-V2-HD-compPhotoInse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33864" y="1300880"/>
            <a:ext cx="3816804" cy="311157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body" idx="2"/>
          </p:nvPr>
        </p:nvSpPr>
        <p:spPr>
          <a:xfrm>
            <a:off x="754404" y="1785103"/>
            <a:ext cx="365725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88607" algn="l">
              <a:spcBef>
                <a:spcPts val="270"/>
              </a:spcBef>
              <a:spcAft>
                <a:spcPts val="0"/>
              </a:spcAft>
              <a:buSzPts val="945"/>
              <a:buChar char="◈"/>
              <a:defRPr sz="1350"/>
            </a:lvl1pPr>
            <a:lvl2pPr marL="914400" lvl="1" indent="-281940" algn="l">
              <a:spcBef>
                <a:spcPts val="450"/>
              </a:spcBef>
              <a:spcAft>
                <a:spcPts val="0"/>
              </a:spcAft>
              <a:buSzPts val="840"/>
              <a:buChar char="🞚"/>
              <a:defRPr sz="1200"/>
            </a:lvl2pPr>
            <a:lvl3pPr marL="1371600" lvl="2" indent="-275272" algn="l">
              <a:spcBef>
                <a:spcPts val="450"/>
              </a:spcBef>
              <a:spcAft>
                <a:spcPts val="0"/>
              </a:spcAft>
              <a:buSzPts val="735"/>
              <a:buChar char="◈"/>
              <a:defRPr sz="1050"/>
            </a:lvl3pPr>
            <a:lvl4pPr marL="1828800" lvl="3" indent="-268605" algn="l">
              <a:spcBef>
                <a:spcPts val="450"/>
              </a:spcBef>
              <a:spcAft>
                <a:spcPts val="0"/>
              </a:spcAft>
              <a:buSzPts val="630"/>
              <a:buChar char="🞚"/>
              <a:defRPr sz="900"/>
            </a:lvl4pPr>
            <a:lvl5pPr marL="2286000" lvl="4" indent="-268604" algn="l">
              <a:spcBef>
                <a:spcPts val="450"/>
              </a:spcBef>
              <a:spcAft>
                <a:spcPts val="0"/>
              </a:spcAft>
              <a:buSzPts val="630"/>
              <a:buChar char="◈"/>
              <a:defRPr sz="900"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3"/>
          </p:nvPr>
        </p:nvSpPr>
        <p:spPr>
          <a:xfrm>
            <a:off x="4721225" y="1376441"/>
            <a:ext cx="3671498" cy="4086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0"/>
            </a:lvl1pPr>
            <a:lvl2pPr marL="914400" lvl="1" indent="-228600" algn="l">
              <a:spcBef>
                <a:spcPts val="450"/>
              </a:spcBef>
              <a:spcAft>
                <a:spcPts val="0"/>
              </a:spcAft>
              <a:buSzPts val="1050"/>
              <a:buNone/>
              <a:defRPr sz="1500" b="1"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SzPts val="945"/>
              <a:buNone/>
              <a:defRPr sz="1350" b="1"/>
            </a:lvl3pPr>
            <a:lvl4pPr marL="1828800" lvl="3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4pPr>
            <a:lvl5pPr marL="2286000" lvl="4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5pPr>
            <a:lvl6pPr marL="2743200" lvl="5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6pPr>
            <a:lvl7pPr marL="3200400" lvl="6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7pPr>
            <a:lvl8pPr marL="3657600" lvl="7" indent="-228600" algn="l">
              <a:spcBef>
                <a:spcPts val="450"/>
              </a:spcBef>
              <a:spcAft>
                <a:spcPts val="0"/>
              </a:spcAft>
              <a:buSzPts val="840"/>
              <a:buNone/>
              <a:defRPr sz="1200" b="1"/>
            </a:lvl8pPr>
            <a:lvl9pPr marL="4114800" lvl="8" indent="-228600" algn="l">
              <a:spcBef>
                <a:spcPts val="450"/>
              </a:spcBef>
              <a:spcAft>
                <a:spcPts val="450"/>
              </a:spcAft>
              <a:buSzPts val="840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4"/>
          </p:nvPr>
        </p:nvSpPr>
        <p:spPr>
          <a:xfrm>
            <a:off x="4721225" y="1785103"/>
            <a:ext cx="3671498" cy="255829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88607" algn="l">
              <a:spcBef>
                <a:spcPts val="270"/>
              </a:spcBef>
              <a:spcAft>
                <a:spcPts val="0"/>
              </a:spcAft>
              <a:buSzPts val="945"/>
              <a:buChar char="◈"/>
              <a:defRPr sz="1350"/>
            </a:lvl1pPr>
            <a:lvl2pPr marL="914400" lvl="1" indent="-281940" algn="l">
              <a:spcBef>
                <a:spcPts val="450"/>
              </a:spcBef>
              <a:spcAft>
                <a:spcPts val="0"/>
              </a:spcAft>
              <a:buSzPts val="840"/>
              <a:buChar char="🞚"/>
              <a:defRPr sz="1200"/>
            </a:lvl2pPr>
            <a:lvl3pPr marL="1371600" lvl="2" indent="-275272" algn="l">
              <a:spcBef>
                <a:spcPts val="450"/>
              </a:spcBef>
              <a:spcAft>
                <a:spcPts val="0"/>
              </a:spcAft>
              <a:buSzPts val="735"/>
              <a:buChar char="◈"/>
              <a:defRPr sz="1050"/>
            </a:lvl3pPr>
            <a:lvl4pPr marL="1828800" lvl="3" indent="-268605" algn="l">
              <a:spcBef>
                <a:spcPts val="450"/>
              </a:spcBef>
              <a:spcAft>
                <a:spcPts val="0"/>
              </a:spcAft>
              <a:buSzPts val="630"/>
              <a:buChar char="🞚"/>
              <a:defRPr sz="900"/>
            </a:lvl4pPr>
            <a:lvl5pPr marL="2286000" lvl="4" indent="-268604" algn="l">
              <a:spcBef>
                <a:spcPts val="450"/>
              </a:spcBef>
              <a:spcAft>
                <a:spcPts val="0"/>
              </a:spcAft>
              <a:buSzPts val="630"/>
              <a:buChar char="◈"/>
              <a:defRPr sz="900"/>
            </a:lvl5pPr>
            <a:lvl6pPr marL="2743200" lvl="5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6pPr>
            <a:lvl7pPr marL="3200400" lvl="6" indent="-308610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7pPr>
            <a:lvl8pPr marL="3657600" lvl="7" indent="-308609" algn="l">
              <a:spcBef>
                <a:spcPts val="450"/>
              </a:spcBef>
              <a:spcAft>
                <a:spcPts val="0"/>
              </a:spcAft>
              <a:buSzPts val="1260"/>
              <a:buChar char="◈"/>
              <a:defRPr/>
            </a:lvl8pPr>
            <a:lvl9pPr marL="4114800" lvl="8" indent="-308609" algn="l">
              <a:spcBef>
                <a:spcPts val="450"/>
              </a:spcBef>
              <a:spcAft>
                <a:spcPts val="450"/>
              </a:spcAft>
              <a:buSzPts val="1260"/>
              <a:buChar char="◈"/>
              <a:defRPr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00"/>
              <a:buFont typeface="Lustri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ustria"/>
              <a:buNone/>
              <a:defRPr sz="30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95275" algn="l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050"/>
              <a:buFont typeface="Noto Sans Symbols"/>
              <a:buChar char="◈"/>
              <a:defRPr sz="15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288607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945"/>
              <a:buFont typeface="Noto Sans Symbols"/>
              <a:buChar char="🞚"/>
              <a:defRPr sz="13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281939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840"/>
              <a:buFont typeface="Noto Sans Symbols"/>
              <a:buChar char="◈"/>
              <a:defRPr sz="120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275272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🞚"/>
              <a:defRPr sz="10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275272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275272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3200400" marR="0" lvl="6" indent="-275272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3657600" marR="0" lvl="7" indent="-275272" algn="l" rtl="0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4114800" marR="0" lvl="8" indent="-275272" algn="l" rtl="0">
              <a:spcBef>
                <a:spcPts val="450"/>
              </a:spcBef>
              <a:spcAft>
                <a:spcPts val="450"/>
              </a:spcAft>
              <a:buClr>
                <a:schemeClr val="lt2"/>
              </a:buClr>
              <a:buSzPts val="735"/>
              <a:buFont typeface="Noto Sans Symbols"/>
              <a:buChar char="◈"/>
              <a:defRPr sz="1050" b="0" i="0" u="none" strike="noStrike" cap="non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750"/>
              <a:buFont typeface="Lustria"/>
              <a:buNone/>
              <a:defRPr sz="750" b="0" i="0" u="none" strike="noStrike" cap="non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Design+Patterns:+Elements+of+Reusable+Object-Oriented+Software/0201633612/ch01.html#page_24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ing.oreilly.com/library/view/design-patterns-elements/0201633612/ch01.html#ch01tab02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>
            <a:spLocks noGrp="1"/>
          </p:cNvSpPr>
          <p:nvPr>
            <p:ph type="ctrTitle"/>
          </p:nvPr>
        </p:nvSpPr>
        <p:spPr>
          <a:xfrm>
            <a:off x="646343" y="626537"/>
            <a:ext cx="2537124" cy="26246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Lustria"/>
              <a:buNone/>
            </a:pPr>
            <a:r>
              <a:rPr lang="en" sz="3200"/>
              <a:t>Design Patterns</a:t>
            </a:r>
            <a:endParaRPr/>
          </a:p>
        </p:txBody>
      </p:sp>
      <p:pic>
        <p:nvPicPr>
          <p:cNvPr id="154" name="Google Shape;154;p1"/>
          <p:cNvPicPr preferRelativeResize="0"/>
          <p:nvPr/>
        </p:nvPicPr>
        <p:blipFill rotWithShape="1">
          <a:blip r:embed="rId4">
            <a:alphaModFix/>
          </a:blip>
          <a:srcRect t="964" r="2806" b="1446"/>
          <a:stretch/>
        </p:blipFill>
        <p:spPr>
          <a:xfrm>
            <a:off x="3414712" y="0"/>
            <a:ext cx="572928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"/>
          <p:cNvPicPr preferRelativeResize="0"/>
          <p:nvPr/>
        </p:nvPicPr>
        <p:blipFill rotWithShape="1">
          <a:blip r:embed="rId4">
            <a:alphaModFix/>
          </a:blip>
          <a:srcRect t="964" r="2806" b="1446"/>
          <a:stretch/>
        </p:blipFill>
        <p:spPr>
          <a:xfrm>
            <a:off x="5626101" y="0"/>
            <a:ext cx="35178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" descr="Coloured triangles creating a seamless design"/>
          <p:cNvPicPr preferRelativeResize="0"/>
          <p:nvPr/>
        </p:nvPicPr>
        <p:blipFill rotWithShape="1">
          <a:blip r:embed="rId5">
            <a:alphaModFix/>
          </a:blip>
          <a:srcRect l="13585" r="9478" b="2"/>
          <a:stretch/>
        </p:blipFill>
        <p:spPr>
          <a:xfrm>
            <a:off x="3490722" y="10"/>
            <a:ext cx="5653278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Type hierarchy</a:t>
            </a: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5004325" y="1287238"/>
            <a:ext cx="1895700" cy="794400"/>
          </a:xfrm>
          <a:prstGeom prst="rect">
            <a:avLst/>
          </a:prstGeom>
          <a:solidFill>
            <a:schemeClr val="accent1"/>
          </a:solidFill>
          <a:ln w="15875" cap="rnd" cmpd="sng">
            <a:solidFill>
              <a:srgbClr val="8932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UCR_person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3108625" y="2867938"/>
            <a:ext cx="1895700" cy="794400"/>
          </a:xfrm>
          <a:prstGeom prst="rect">
            <a:avLst/>
          </a:prstGeom>
          <a:solidFill>
            <a:schemeClr val="accent1"/>
          </a:solidFill>
          <a:ln w="15875" cap="rnd" cmpd="sng">
            <a:solidFill>
              <a:srgbClr val="8932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UCR_professor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/>
          <p:nvPr/>
        </p:nvSpPr>
        <p:spPr>
          <a:xfrm>
            <a:off x="6900025" y="2867938"/>
            <a:ext cx="1895700" cy="794400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UCR_student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10"/>
          <p:cNvCxnSpPr>
            <a:stCxn id="260" idx="0"/>
            <a:endCxn id="258" idx="2"/>
          </p:cNvCxnSpPr>
          <p:nvPr/>
        </p:nvCxnSpPr>
        <p:spPr>
          <a:xfrm rot="5400000" flipH="1">
            <a:off x="6506875" y="1526938"/>
            <a:ext cx="786300" cy="1895700"/>
          </a:xfrm>
          <a:prstGeom prst="bentConnector3">
            <a:avLst>
              <a:gd name="adj1" fmla="val 50000"/>
            </a:avLst>
          </a:prstGeom>
          <a:noFill/>
          <a:ln w="25400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63500" dist="25400" dir="5400000" rotWithShape="0">
              <a:srgbClr val="000000">
                <a:alpha val="60000"/>
              </a:srgbClr>
            </a:outerShdw>
          </a:effectLst>
        </p:spPr>
      </p:cxnSp>
      <p:cxnSp>
        <p:nvCxnSpPr>
          <p:cNvPr id="262" name="Google Shape;262;p10"/>
          <p:cNvCxnSpPr>
            <a:stCxn id="259" idx="0"/>
            <a:endCxn id="258" idx="2"/>
          </p:cNvCxnSpPr>
          <p:nvPr/>
        </p:nvCxnSpPr>
        <p:spPr>
          <a:xfrm rot="-5400000">
            <a:off x="4611175" y="1526938"/>
            <a:ext cx="786300" cy="1895700"/>
          </a:xfrm>
          <a:prstGeom prst="bentConnector3">
            <a:avLst>
              <a:gd name="adj1" fmla="val 50000"/>
            </a:avLst>
          </a:pr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63500" dist="25400" dir="5400000" rotWithShape="0">
              <a:srgbClr val="000000">
                <a:alpha val="60000"/>
              </a:srgbClr>
            </a:outerShdw>
          </a:effectLst>
        </p:spPr>
      </p:cxnSp>
      <p:sp>
        <p:nvSpPr>
          <p:cNvPr id="263" name="Google Shape;263;p10"/>
          <p:cNvSpPr txBox="1"/>
          <p:nvPr/>
        </p:nvSpPr>
        <p:spPr>
          <a:xfrm>
            <a:off x="311700" y="1235725"/>
            <a:ext cx="36201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UCR_professor </a:t>
            </a: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inherits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data members and methods from UCR_person. Then UCR_professor </a:t>
            </a: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UCR_person: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Specific data members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Rank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Specific methods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add_class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change_rank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Type hierarchy</a:t>
            </a:r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5004325" y="1287238"/>
            <a:ext cx="1895700" cy="794400"/>
          </a:xfrm>
          <a:prstGeom prst="rect">
            <a:avLst/>
          </a:prstGeom>
          <a:solidFill>
            <a:schemeClr val="accent1"/>
          </a:solidFill>
          <a:ln w="15875" cap="rnd" cmpd="sng">
            <a:solidFill>
              <a:srgbClr val="8932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UCR_person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3108625" y="2867938"/>
            <a:ext cx="1895700" cy="794400"/>
          </a:xfrm>
          <a:prstGeom prst="rect">
            <a:avLst/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UCR_professor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6900025" y="2867938"/>
            <a:ext cx="1895700" cy="794400"/>
          </a:xfrm>
          <a:prstGeom prst="rect">
            <a:avLst/>
          </a:prstGeom>
          <a:solidFill>
            <a:schemeClr val="accent1"/>
          </a:solidFill>
          <a:ln w="15875" cap="rnd" cmpd="sng">
            <a:solidFill>
              <a:srgbClr val="8932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UCR_student</a:t>
            </a:r>
            <a:endParaRPr sz="14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11"/>
          <p:cNvCxnSpPr>
            <a:stCxn id="270" idx="0"/>
            <a:endCxn id="269" idx="2"/>
          </p:cNvCxnSpPr>
          <p:nvPr/>
        </p:nvCxnSpPr>
        <p:spPr>
          <a:xfrm rot="-5400000">
            <a:off x="4611175" y="1526938"/>
            <a:ext cx="786300" cy="1895700"/>
          </a:xfrm>
          <a:prstGeom prst="bentConnector3">
            <a:avLst>
              <a:gd name="adj1" fmla="val 50000"/>
            </a:avLst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" name="Google Shape;273;p11"/>
          <p:cNvCxnSpPr>
            <a:stCxn id="271" idx="0"/>
            <a:endCxn id="269" idx="2"/>
          </p:cNvCxnSpPr>
          <p:nvPr/>
        </p:nvCxnSpPr>
        <p:spPr>
          <a:xfrm rot="5400000" flipH="1">
            <a:off x="6506875" y="1526938"/>
            <a:ext cx="786300" cy="1895700"/>
          </a:xfrm>
          <a:prstGeom prst="bentConnector3">
            <a:avLst>
              <a:gd name="adj1" fmla="val 50000"/>
            </a:avLst>
          </a:prstGeom>
          <a:noFill/>
          <a:ln w="25400" cap="rnd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63500" dist="25400" dir="5400000" rotWithShape="0">
              <a:srgbClr val="000000">
                <a:alpha val="60000"/>
              </a:srgbClr>
            </a:outerShdw>
          </a:effectLst>
        </p:spPr>
      </p:cxnSp>
      <p:sp>
        <p:nvSpPr>
          <p:cNvPr id="274" name="Google Shape;274;p11"/>
          <p:cNvSpPr txBox="1"/>
          <p:nvPr/>
        </p:nvSpPr>
        <p:spPr>
          <a:xfrm>
            <a:off x="311700" y="1235725"/>
            <a:ext cx="36201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UCR_student </a:t>
            </a: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inherits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data members and methods from UCR_person. Then UCR_student </a:t>
            </a:r>
            <a:r>
              <a:rPr lang="en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UCR_person: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Specific data members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major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Classes taken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Specific methods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change_major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change_course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>
            <a:spLocks noGrp="1"/>
          </p:cNvSpPr>
          <p:nvPr>
            <p:ph type="title"/>
          </p:nvPr>
        </p:nvSpPr>
        <p:spPr>
          <a:xfrm>
            <a:off x="4027080" y="925033"/>
            <a:ext cx="4080964" cy="17737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Lustria"/>
              <a:buNone/>
            </a:pPr>
            <a:r>
              <a:rPr lang="en" sz="3800"/>
              <a:t>Inheritance and Polymorphism in C++</a:t>
            </a:r>
            <a:endParaRPr/>
          </a:p>
        </p:txBody>
      </p:sp>
      <p:pic>
        <p:nvPicPr>
          <p:cNvPr id="280" name="Google Shape;280;p24"/>
          <p:cNvPicPr preferRelativeResize="0"/>
          <p:nvPr/>
        </p:nvPicPr>
        <p:blipFill rotWithShape="1">
          <a:blip r:embed="rId4">
            <a:alphaModFix/>
          </a:blip>
          <a:srcRect t="964" r="2806" b="1446"/>
          <a:stretch/>
        </p:blipFill>
        <p:spPr>
          <a:xfrm>
            <a:off x="-7986" y="0"/>
            <a:ext cx="35178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4" descr="DN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2504" y="1070745"/>
            <a:ext cx="2663934" cy="2663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72783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 sz="4000"/>
              <a:t>C++ Access Control</a:t>
            </a:r>
            <a:endParaRPr/>
          </a:p>
        </p:txBody>
      </p:sp>
      <p:pic>
        <p:nvPicPr>
          <p:cNvPr id="287" name="Google Shape;287;p12"/>
          <p:cNvPicPr preferRelativeResize="0"/>
          <p:nvPr/>
        </p:nvPicPr>
        <p:blipFill rotWithShape="1">
          <a:blip r:embed="rId4">
            <a:alphaModFix/>
          </a:blip>
          <a:srcRect l="798" t="2669" r="616"/>
          <a:stretch/>
        </p:blipFill>
        <p:spPr>
          <a:xfrm>
            <a:off x="0" y="1298973"/>
            <a:ext cx="9144000" cy="3844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8" name="Google Shape;288;p12"/>
          <p:cNvGrpSpPr/>
          <p:nvPr/>
        </p:nvGrpSpPr>
        <p:grpSpPr>
          <a:xfrm>
            <a:off x="688226" y="1454403"/>
            <a:ext cx="7760402" cy="2854214"/>
            <a:chOff x="2426" y="34781"/>
            <a:chExt cx="7760402" cy="2854214"/>
          </a:xfrm>
        </p:grpSpPr>
        <p:sp>
          <p:nvSpPr>
            <p:cNvPr id="289" name="Google Shape;289;p12"/>
            <p:cNvSpPr/>
            <p:nvPr/>
          </p:nvSpPr>
          <p:spPr>
            <a:xfrm>
              <a:off x="2426" y="34781"/>
              <a:ext cx="2365976" cy="748800"/>
            </a:xfrm>
            <a:prstGeom prst="rect">
              <a:avLst/>
            </a:prstGeom>
            <a:gradFill>
              <a:gsLst>
                <a:gs pos="0">
                  <a:srgbClr val="AD6B5A"/>
                </a:gs>
                <a:gs pos="100000">
                  <a:srgbClr val="8D4A36"/>
                </a:gs>
              </a:gsLst>
              <a:lin ang="5400000" scaled="0"/>
            </a:gradFill>
            <a:ln w="9525" cap="rnd" cmpd="sng">
              <a:solidFill>
                <a:srgbClr val="A558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2"/>
            <p:cNvSpPr txBox="1"/>
            <p:nvPr/>
          </p:nvSpPr>
          <p:spPr>
            <a:xfrm>
              <a:off x="2426" y="34781"/>
              <a:ext cx="2365976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05650" rIns="184900" bIns="105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Lustria"/>
                <a:buNone/>
              </a:pPr>
              <a:r>
                <a:rPr lang="en" sz="2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Public:</a:t>
              </a:r>
              <a:endParaRPr/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2426" y="783581"/>
              <a:ext cx="2365976" cy="2105414"/>
            </a:xfrm>
            <a:prstGeom prst="rect">
              <a:avLst/>
            </a:prstGeom>
            <a:solidFill>
              <a:srgbClr val="E0D0CD">
                <a:alpha val="89803"/>
              </a:srgbClr>
            </a:solidFill>
            <a:ln w="9525" cap="rnd" cmpd="sng">
              <a:solidFill>
                <a:srgbClr val="E0D0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2"/>
            <p:cNvSpPr txBox="1"/>
            <p:nvPr/>
          </p:nvSpPr>
          <p:spPr>
            <a:xfrm>
              <a:off x="2426" y="783581"/>
              <a:ext cx="2365976" cy="2105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675" tIns="138675" rIns="184900" bIns="2080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Lustria"/>
                <a:buChar char="•"/>
              </a:pPr>
              <a:r>
                <a:rPr lang="en" sz="2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Accessible by anyone</a:t>
              </a:r>
              <a:endParaRPr/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2699639" y="34781"/>
              <a:ext cx="2365976" cy="748800"/>
            </a:xfrm>
            <a:prstGeom prst="rect">
              <a:avLst/>
            </a:prstGeom>
            <a:gradFill>
              <a:gsLst>
                <a:gs pos="0">
                  <a:srgbClr val="B48B6D"/>
                </a:gs>
                <a:gs pos="100000">
                  <a:srgbClr val="936B4A"/>
                </a:gs>
              </a:gsLst>
              <a:lin ang="5400000" scaled="0"/>
            </a:gradFill>
            <a:ln w="9525" cap="rnd" cmpd="sng">
              <a:solidFill>
                <a:srgbClr val="AD7E5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2"/>
            <p:cNvSpPr txBox="1"/>
            <p:nvPr/>
          </p:nvSpPr>
          <p:spPr>
            <a:xfrm>
              <a:off x="2699639" y="34781"/>
              <a:ext cx="2365976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05650" rIns="184900" bIns="105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Lustria"/>
                <a:buNone/>
              </a:pPr>
              <a:r>
                <a:rPr lang="en" sz="2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Private:</a:t>
              </a:r>
              <a:endParaRPr/>
            </a:p>
          </p:txBody>
        </p:sp>
        <p:sp>
          <p:nvSpPr>
            <p:cNvPr id="295" name="Google Shape;295;p12"/>
            <p:cNvSpPr/>
            <p:nvPr/>
          </p:nvSpPr>
          <p:spPr>
            <a:xfrm>
              <a:off x="2699639" y="783581"/>
              <a:ext cx="2365976" cy="2105414"/>
            </a:xfrm>
            <a:prstGeom prst="rect">
              <a:avLst/>
            </a:prstGeom>
            <a:solidFill>
              <a:srgbClr val="E0D6D1">
                <a:alpha val="89803"/>
              </a:srgbClr>
            </a:solidFill>
            <a:ln w="9525" cap="rnd" cmpd="sng">
              <a:solidFill>
                <a:srgbClr val="E0D6D1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2"/>
            <p:cNvSpPr txBox="1"/>
            <p:nvPr/>
          </p:nvSpPr>
          <p:spPr>
            <a:xfrm>
              <a:off x="2699639" y="783581"/>
              <a:ext cx="2365976" cy="2105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675" tIns="138675" rIns="184900" bIns="2080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Lustria"/>
                <a:buChar char="•"/>
              </a:pPr>
              <a:r>
                <a:rPr lang="en" sz="2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Accessible only inside the class, </a:t>
              </a:r>
              <a:r>
                <a:rPr lang="en" sz="2600" b="1" i="0" u="sng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NOT</a:t>
              </a:r>
              <a:r>
                <a:rPr lang="en" sz="2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 by subclasses</a:t>
              </a:r>
              <a:endParaRPr/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5396852" y="34781"/>
              <a:ext cx="2365976" cy="748800"/>
            </a:xfrm>
            <a:prstGeom prst="rect">
              <a:avLst/>
            </a:prstGeom>
            <a:gradFill>
              <a:gsLst>
                <a:gs pos="0">
                  <a:srgbClr val="B5A688"/>
                </a:gs>
                <a:gs pos="100000">
                  <a:srgbClr val="988662"/>
                </a:gs>
              </a:gsLst>
              <a:lin ang="5400000" scaled="0"/>
            </a:gradFill>
            <a:ln w="9525" cap="rnd" cmpd="sng">
              <a:solidFill>
                <a:srgbClr val="AD9C7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2"/>
            <p:cNvSpPr txBox="1"/>
            <p:nvPr/>
          </p:nvSpPr>
          <p:spPr>
            <a:xfrm>
              <a:off x="5396852" y="34781"/>
              <a:ext cx="2365976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900" tIns="105650" rIns="184900" bIns="105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Lustria"/>
                <a:buNone/>
              </a:pPr>
              <a:r>
                <a:rPr lang="en" sz="2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Protected:</a:t>
              </a:r>
              <a:endParaRPr/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5396852" y="783581"/>
              <a:ext cx="2365976" cy="2105414"/>
            </a:xfrm>
            <a:prstGeom prst="rect">
              <a:avLst/>
            </a:prstGeom>
            <a:solidFill>
              <a:srgbClr val="E1DCD5">
                <a:alpha val="89803"/>
              </a:srgbClr>
            </a:solidFill>
            <a:ln w="9525" cap="rnd" cmpd="sng">
              <a:solidFill>
                <a:srgbClr val="E1DCD5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2"/>
            <p:cNvSpPr txBox="1"/>
            <p:nvPr/>
          </p:nvSpPr>
          <p:spPr>
            <a:xfrm>
              <a:off x="5396852" y="783581"/>
              <a:ext cx="2365976" cy="2105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8675" tIns="138675" rIns="184900" bIns="2080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Lustria"/>
                <a:buChar char="•"/>
              </a:pPr>
              <a:r>
                <a:rPr lang="en" sz="2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Accessible inside the class and from all subclasses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Polymorphism</a:t>
            </a:r>
            <a:endParaRPr/>
          </a:p>
        </p:txBody>
      </p:sp>
      <p:graphicFrame>
        <p:nvGraphicFramePr>
          <p:cNvPr id="306" name="Google Shape;306;p13"/>
          <p:cNvGraphicFramePr/>
          <p:nvPr>
            <p:extLst>
              <p:ext uri="{D42A27DB-BD31-4B8C-83A1-F6EECF244321}">
                <p14:modId xmlns:p14="http://schemas.microsoft.com/office/powerpoint/2010/main" val="2262912950"/>
              </p:ext>
            </p:extLst>
          </p:nvPr>
        </p:nvGraphicFramePr>
        <p:xfrm>
          <a:off x="408550" y="1096425"/>
          <a:ext cx="7838100" cy="3566100"/>
        </p:xfrm>
        <a:graphic>
          <a:graphicData uri="http://schemas.openxmlformats.org/drawingml/2006/table">
            <a:tbl>
              <a:tblPr>
                <a:noFill/>
                <a:tableStyleId>{A45CF166-4F8F-416A-B818-D97BFF83C3B6}</a:tableStyleId>
              </a:tblPr>
              <a:tblGrid>
                <a:gridCol w="358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Class UCR_person {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private: 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string name;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string address;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int ID;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public: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UCR_person(int,string, string);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virtual void display() {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  cout &lt;&lt; name &lt;&lt; “\n” &lt;&lt; ID &lt;&lt; “\n” 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           &lt;&lt; address &lt;&lt; endl;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}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};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Class UCR_professor : public UCR_person {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private: 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int salary;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string rank;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public: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void display() {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  UCR_person::display();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  cout &lt;&lt; rank &lt;&lt; “\n” &lt;&lt; salary &lt;&lt; endl;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}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};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UCR_person* prof = 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    new UCR_professor(1,”Jeff McDaniel”,);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prof-&gt;display();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Declared type: UCR_person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>
                          <a:solidFill>
                            <a:srgbClr val="F3F3F3"/>
                          </a:solidFill>
                        </a:rPr>
                        <a:t>Actual (resolved) type: UCR_professor</a:t>
                      </a:r>
                      <a:endParaRPr sz="1400" u="none" strike="noStrike" cap="none" dirty="0">
                        <a:solidFill>
                          <a:srgbClr val="F3F3F3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" name="Google Shape;307;p13"/>
          <p:cNvSpPr txBox="1"/>
          <p:nvPr/>
        </p:nvSpPr>
        <p:spPr>
          <a:xfrm>
            <a:off x="408550" y="4627881"/>
            <a:ext cx="8520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sng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Professor Constructor uses the constructor of the supertype (person):</a:t>
            </a:r>
            <a:endParaRPr sz="1800" b="0" i="0" u="none" strike="noStrike" cap="none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UCR_professor(int id, string name, string addr, int salary, string rank) : </a:t>
            </a:r>
            <a:r>
              <a:rPr lang="en" b="0" i="0" u="none" strike="noStrike" cap="none" dirty="0">
                <a:solidFill>
                  <a:schemeClr val="lt1"/>
                </a:solidFill>
                <a:sym typeface="Arial"/>
              </a:rPr>
              <a:t>UCR_person(</a:t>
            </a:r>
            <a:r>
              <a:rPr lang="en" b="0" i="0" u="none" strike="noStrike" cap="none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id</a:t>
            </a:r>
            <a:r>
              <a:rPr lang="en" b="0" i="0" u="none" strike="noStrike" cap="none" dirty="0">
                <a:solidFill>
                  <a:schemeClr val="lt1"/>
                </a:solidFill>
                <a:sym typeface="Arial"/>
              </a:rPr>
              <a:t>,</a:t>
            </a:r>
            <a:r>
              <a:rPr lang="en" b="0" i="0" u="none" strike="noStrike" cap="none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name, addr</a:t>
            </a:r>
            <a:r>
              <a:rPr lang="en" b="0" i="0" u="none" strike="noStrike" cap="none" dirty="0">
                <a:solidFill>
                  <a:schemeClr val="lt1"/>
                </a:solidFill>
                <a:sym typeface="Arial"/>
              </a:rPr>
              <a:t>) { … }</a:t>
            </a:r>
            <a:endParaRPr b="0" i="0" u="none" strike="noStrike" cap="none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ustria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Abstract Base Class</a:t>
            </a:r>
            <a:endParaRPr/>
          </a:p>
        </p:txBody>
      </p:sp>
      <p:sp>
        <p:nvSpPr>
          <p:cNvPr id="313" name="Google Shape;31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7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When it doesn’t make sense to have an object of that class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In C++ use </a:t>
            </a:r>
            <a:r>
              <a:rPr lang="en" b="1" u="sng"/>
              <a:t>pure virtual functions</a:t>
            </a:r>
            <a:r>
              <a:rPr lang="en"/>
              <a:t>; virtual functions without implementation in the base class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class UCR_person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public: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virtual void display() =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grpSp>
        <p:nvGrpSpPr>
          <p:cNvPr id="314" name="Google Shape;314;p14"/>
          <p:cNvGrpSpPr/>
          <p:nvPr/>
        </p:nvGrpSpPr>
        <p:grpSpPr>
          <a:xfrm>
            <a:off x="420863" y="2571750"/>
            <a:ext cx="3415350" cy="1280775"/>
            <a:chOff x="633475" y="3057175"/>
            <a:chExt cx="3415350" cy="1280775"/>
          </a:xfrm>
        </p:grpSpPr>
        <p:sp>
          <p:nvSpPr>
            <p:cNvPr id="315" name="Google Shape;315;p14"/>
            <p:cNvSpPr/>
            <p:nvPr/>
          </p:nvSpPr>
          <p:spPr>
            <a:xfrm>
              <a:off x="633475" y="3057175"/>
              <a:ext cx="909000" cy="495900"/>
            </a:xfrm>
            <a:prstGeom prst="flowChartConnector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6" name="Google Shape;316;p14"/>
            <p:cNvCxnSpPr>
              <a:endCxn id="315" idx="4"/>
            </p:cNvCxnSpPr>
            <p:nvPr/>
          </p:nvCxnSpPr>
          <p:spPr>
            <a:xfrm rot="10800000">
              <a:off x="1087975" y="3553075"/>
              <a:ext cx="344100" cy="3165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17" name="Google Shape;317;p14"/>
            <p:cNvSpPr txBox="1"/>
            <p:nvPr/>
          </p:nvSpPr>
          <p:spPr>
            <a:xfrm>
              <a:off x="1088125" y="3842050"/>
              <a:ext cx="296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Display is declared </a:t>
              </a:r>
              <a:r>
                <a:rPr lang="en" sz="1800" b="1" i="0" u="sng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virtual</a:t>
              </a:r>
              <a:endParaRPr sz="1800" b="1" i="0" u="sng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" name="Google Shape;318;p14"/>
          <p:cNvGrpSpPr/>
          <p:nvPr/>
        </p:nvGrpSpPr>
        <p:grpSpPr>
          <a:xfrm>
            <a:off x="1971638" y="1920506"/>
            <a:ext cx="4516825" cy="1101800"/>
            <a:chOff x="633475" y="2451275"/>
            <a:chExt cx="4516825" cy="1101800"/>
          </a:xfrm>
        </p:grpSpPr>
        <p:sp>
          <p:nvSpPr>
            <p:cNvPr id="319" name="Google Shape;319;p14"/>
            <p:cNvSpPr/>
            <p:nvPr/>
          </p:nvSpPr>
          <p:spPr>
            <a:xfrm>
              <a:off x="633475" y="3057175"/>
              <a:ext cx="909000" cy="495900"/>
            </a:xfrm>
            <a:prstGeom prst="flowChartConnector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0" name="Google Shape;320;p14"/>
            <p:cNvCxnSpPr>
              <a:stCxn id="321" idx="1"/>
              <a:endCxn id="319" idx="7"/>
            </p:cNvCxnSpPr>
            <p:nvPr/>
          </p:nvCxnSpPr>
          <p:spPr>
            <a:xfrm flipH="1">
              <a:off x="1409300" y="2830025"/>
              <a:ext cx="780300" cy="2997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1" name="Google Shape;321;p14"/>
            <p:cNvSpPr txBox="1"/>
            <p:nvPr/>
          </p:nvSpPr>
          <p:spPr>
            <a:xfrm>
              <a:off x="2189600" y="2451275"/>
              <a:ext cx="2960700" cy="75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Indicates that display is </a:t>
              </a:r>
              <a:r>
                <a:rPr lang="en" sz="1800" b="1" i="0" u="sng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pure</a:t>
              </a:r>
              <a:r>
                <a:rPr lang="en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(no implementation)</a:t>
              </a: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14"/>
          <p:cNvSpPr txBox="1"/>
          <p:nvPr/>
        </p:nvSpPr>
        <p:spPr>
          <a:xfrm>
            <a:off x="440675" y="4227725"/>
            <a:ext cx="6114300" cy="6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UCR_person can no longer be instantiated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72783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 sz="3700"/>
              <a:t>Inheritance vs. Object Composition</a:t>
            </a:r>
            <a:endParaRPr/>
          </a:p>
        </p:txBody>
      </p:sp>
      <p:grpSp>
        <p:nvGrpSpPr>
          <p:cNvPr id="328" name="Google Shape;328;p15"/>
          <p:cNvGrpSpPr/>
          <p:nvPr/>
        </p:nvGrpSpPr>
        <p:grpSpPr>
          <a:xfrm>
            <a:off x="685800" y="1354410"/>
            <a:ext cx="7765256" cy="2933551"/>
            <a:chOff x="0" y="55438"/>
            <a:chExt cx="7765256" cy="2933551"/>
          </a:xfrm>
        </p:grpSpPr>
        <p:sp>
          <p:nvSpPr>
            <p:cNvPr id="329" name="Google Shape;329;p15"/>
            <p:cNvSpPr/>
            <p:nvPr/>
          </p:nvSpPr>
          <p:spPr>
            <a:xfrm>
              <a:off x="0" y="276838"/>
              <a:ext cx="7765256" cy="1086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C44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 txBox="1"/>
            <p:nvPr/>
          </p:nvSpPr>
          <p:spPr>
            <a:xfrm>
              <a:off x="0" y="276838"/>
              <a:ext cx="7765256" cy="1086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2650" tIns="312400" rIns="602650" bIns="10667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500"/>
                <a:buFont typeface="Lustria"/>
                <a:buChar char="•"/>
              </a:pPr>
              <a:r>
                <a:rPr lang="en" sz="15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Internals of parent class are visible to children</a:t>
              </a:r>
              <a:endParaRPr dirty="0">
                <a:solidFill>
                  <a:schemeClr val="tx1"/>
                </a:solidFill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Tx/>
                <a:buSzPts val="1500"/>
                <a:buFont typeface="Lustria"/>
                <a:buChar char="•"/>
              </a:pPr>
              <a:r>
                <a:rPr lang="en" sz="15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Redesign of parent causes redesign of children classes</a:t>
              </a:r>
              <a:endParaRPr dirty="0">
                <a:solidFill>
                  <a:schemeClr val="tx1"/>
                </a:solidFill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Tx/>
                <a:buSzPts val="1500"/>
                <a:buFont typeface="Lustria"/>
                <a:buChar char="•"/>
              </a:pPr>
              <a:r>
                <a:rPr lang="en" sz="15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Statically determined at compile time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388262" y="55438"/>
              <a:ext cx="5435679" cy="44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25C44"/>
                </a:gs>
                <a:gs pos="100000">
                  <a:srgbClr val="A13913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 txBox="1"/>
            <p:nvPr/>
          </p:nvSpPr>
          <p:spPr>
            <a:xfrm>
              <a:off x="409878" y="77054"/>
              <a:ext cx="5392447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5450" tIns="0" rIns="2054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ustria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Inheritance is considered </a:t>
              </a:r>
              <a:r>
                <a:rPr lang="en" sz="1500" b="1" i="0" u="sng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white-box reuse</a:t>
              </a:r>
              <a:r>
                <a:rPr lang="en" sz="15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 </a:t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0" y="1665989"/>
              <a:ext cx="7765256" cy="1323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9525" cap="rnd" cmpd="sng">
              <a:solidFill>
                <a:srgbClr val="BC441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 txBox="1"/>
            <p:nvPr/>
          </p:nvSpPr>
          <p:spPr>
            <a:xfrm>
              <a:off x="0" y="1665989"/>
              <a:ext cx="7765256" cy="13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2650" tIns="312400" rIns="602650" bIns="106675" anchor="t" anchorCtr="0">
              <a:noAutofit/>
            </a:bodyPr>
            <a:lstStyle/>
            <a:p>
              <a:pPr marL="114300" marR="0" lvl="1" indent="-1143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500"/>
                <a:buFont typeface="Lustria"/>
                <a:buChar char="•"/>
              </a:pPr>
              <a:r>
                <a:rPr lang="en" sz="15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Internals of object in the composition are hidden from other objects</a:t>
              </a:r>
              <a:endParaRPr dirty="0">
                <a:solidFill>
                  <a:schemeClr val="tx1"/>
                </a:solidFill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Tx/>
                <a:buSzPts val="1500"/>
                <a:buFont typeface="Lustria"/>
                <a:buChar char="•"/>
              </a:pPr>
              <a:r>
                <a:rPr lang="en" sz="15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Redesign of internals of an object don’t require redesign of other objects</a:t>
              </a:r>
              <a:endParaRPr dirty="0">
                <a:solidFill>
                  <a:schemeClr val="tx1"/>
                </a:solidFill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Tx/>
                <a:buSzPts val="1500"/>
                <a:buFont typeface="Lustria"/>
                <a:buChar char="•"/>
              </a:pPr>
              <a:r>
                <a:rPr lang="en" sz="15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Redesign of interface of an object requires redesign of other objects</a:t>
              </a:r>
              <a:endParaRPr dirty="0">
                <a:solidFill>
                  <a:schemeClr val="tx1"/>
                </a:solidFill>
              </a:endParaRPr>
            </a:p>
            <a:p>
              <a:pPr marL="114300" marR="0" lvl="1" indent="-1143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Tx/>
                <a:buSzPts val="1500"/>
                <a:buFont typeface="Lustria"/>
                <a:buChar char="•"/>
              </a:pPr>
              <a:r>
                <a:rPr lang="en" sz="1500" b="0" i="0" u="none" strike="noStrike" cap="none" dirty="0">
                  <a:solidFill>
                    <a:schemeClr val="tx1"/>
                  </a:solidFill>
                  <a:latin typeface="Lustria"/>
                  <a:ea typeface="Lustria"/>
                  <a:cs typeface="Lustria"/>
                  <a:sym typeface="Lustria"/>
                </a:rPr>
                <a:t>Dynamically determined at run-time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388262" y="1444589"/>
              <a:ext cx="5435679" cy="44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C25C44"/>
                </a:gs>
                <a:gs pos="100000">
                  <a:srgbClr val="A13913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 txBox="1"/>
            <p:nvPr/>
          </p:nvSpPr>
          <p:spPr>
            <a:xfrm>
              <a:off x="409878" y="1466205"/>
              <a:ext cx="5392447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5450" tIns="0" rIns="20545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ustria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Object composition is </a:t>
              </a:r>
              <a:r>
                <a:rPr lang="en" sz="1500" b="1" i="0" u="sng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black-box reuse</a:t>
              </a:r>
              <a:endParaRPr sz="15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72783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 sz="4000"/>
              <a:t>What is a design pattern?</a:t>
            </a:r>
            <a:endParaRPr/>
          </a:p>
        </p:txBody>
      </p:sp>
      <p:grpSp>
        <p:nvGrpSpPr>
          <p:cNvPr id="342" name="Google Shape;342;p16"/>
          <p:cNvGrpSpPr/>
          <p:nvPr/>
        </p:nvGrpSpPr>
        <p:grpSpPr>
          <a:xfrm>
            <a:off x="1448662" y="1313686"/>
            <a:ext cx="6239531" cy="3015000"/>
            <a:chOff x="762862" y="14714"/>
            <a:chExt cx="6239531" cy="3015000"/>
          </a:xfrm>
        </p:grpSpPr>
        <p:sp>
          <p:nvSpPr>
            <p:cNvPr id="343" name="Google Shape;343;p16"/>
            <p:cNvSpPr/>
            <p:nvPr/>
          </p:nvSpPr>
          <p:spPr>
            <a:xfrm>
              <a:off x="1322268" y="14714"/>
              <a:ext cx="1749937" cy="1749937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D2B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695206" y="387651"/>
              <a:ext cx="1004062" cy="10040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762862" y="2309714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6"/>
            <p:cNvSpPr txBox="1"/>
            <p:nvPr/>
          </p:nvSpPr>
          <p:spPr>
            <a:xfrm>
              <a:off x="762862" y="2309714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Lustria"/>
                <a:buNone/>
              </a:pPr>
              <a:r>
                <a:rPr lang="en" sz="11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A </a:t>
              </a:r>
              <a:r>
                <a:rPr lang="en" sz="1100" b="1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DESIGN PATTERN</a:t>
              </a:r>
              <a:r>
                <a:rPr lang="en" sz="11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 SYSTEMATICALLY NAMES, EXPLAINS, AND EVALUATES AN IMPORTANT AND RECURRING DESIGN IN OBJECT-ORIENTED SYSTEMS</a:t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4693049" y="14714"/>
              <a:ext cx="1749937" cy="1749937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rgbClr val="BB86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065987" y="387651"/>
              <a:ext cx="1004062" cy="10040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4133643" y="2309714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6"/>
            <p:cNvSpPr txBox="1"/>
            <p:nvPr/>
          </p:nvSpPr>
          <p:spPr>
            <a:xfrm>
              <a:off x="4133643" y="2309714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Lustria"/>
                <a:buNone/>
              </a:pPr>
              <a:r>
                <a:rPr lang="en" sz="1100" b="1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DESIGN PATTERNS</a:t>
              </a:r>
              <a:r>
                <a:rPr lang="en" sz="11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 HELP A DESIGNER GET A DESIGN “RIGHT” FASTER.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311700" y="420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Describing design patterns (Example)</a:t>
            </a:r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311700" y="1127475"/>
            <a:ext cx="4256700" cy="341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 Name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(Intent)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(Structure/Participants)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Consequences</a:t>
            </a:r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body" idx="4294967295"/>
          </p:nvPr>
        </p:nvSpPr>
        <p:spPr>
          <a:xfrm>
            <a:off x="4887913" y="1127125"/>
            <a:ext cx="4256087" cy="3416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Composite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treats primitive and container objects differently, even if the user treats them similarly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abstract class that represents </a:t>
            </a:r>
            <a:r>
              <a:rPr lang="en" i="1"/>
              <a:t>both</a:t>
            </a:r>
            <a:r>
              <a:rPr lang="en"/>
              <a:t> primitives and containers with the same </a:t>
            </a:r>
            <a:r>
              <a:rPr lang="en" u="sng"/>
              <a:t>interface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Consequences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the client simple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Defines class hierarchies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adding new components easy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530925" y="482600"/>
            <a:ext cx="2959794" cy="146722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 sz="2700"/>
              <a:t>Structure of design patterns (Example)</a:t>
            </a:r>
            <a:endParaRPr/>
          </a:p>
        </p:txBody>
      </p:sp>
      <p:pic>
        <p:nvPicPr>
          <p:cNvPr id="363" name="Google Shape;363;p18" descr="How to Model a simple file-system by UML class diagram - Software  Engineering Stack Exchan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601" y="2304081"/>
            <a:ext cx="8195145" cy="215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>
            <a:spLocks noGrp="1"/>
          </p:cNvSpPr>
          <p:nvPr>
            <p:ph type="title" idx="4294967295"/>
          </p:nvPr>
        </p:nvSpPr>
        <p:spPr>
          <a:xfrm>
            <a:off x="685346" y="457200"/>
            <a:ext cx="4483554" cy="72783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 sz="3100"/>
              <a:t>What Design Patterns are</a:t>
            </a:r>
            <a:endParaRPr/>
          </a:p>
        </p:txBody>
      </p:sp>
      <p:sp>
        <p:nvSpPr>
          <p:cNvPr id="162" name="Google Shape;162;p2"/>
          <p:cNvSpPr txBox="1">
            <a:spLocks noGrp="1"/>
          </p:cNvSpPr>
          <p:nvPr>
            <p:ph type="body" idx="4294967295"/>
          </p:nvPr>
        </p:nvSpPr>
        <p:spPr>
          <a:xfrm>
            <a:off x="685346" y="1371600"/>
            <a:ext cx="4483554" cy="289953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81000" algn="l" rtl="0">
              <a:spcBef>
                <a:spcPts val="300"/>
              </a:spcBef>
              <a:spcAft>
                <a:spcPts val="0"/>
              </a:spcAft>
              <a:buClr>
                <a:srgbClr val="7AA6C4"/>
              </a:buClr>
              <a:buSzPts val="1050"/>
              <a:buFont typeface="Noto Sans Symbols"/>
              <a:buChar char="●"/>
            </a:pPr>
            <a:r>
              <a:rPr lang="en"/>
              <a:t>Reusable blueprints for software development.</a:t>
            </a:r>
            <a:endParaRPr/>
          </a:p>
          <a:p>
            <a:pPr marL="457200" lvl="0" indent="-381000" algn="l" rtl="0">
              <a:spcBef>
                <a:spcPts val="900"/>
              </a:spcBef>
              <a:spcAft>
                <a:spcPts val="0"/>
              </a:spcAft>
              <a:buClr>
                <a:srgbClr val="7AA6C4"/>
              </a:buClr>
              <a:buSzPts val="1050"/>
              <a:buFont typeface="Noto Sans Symbols"/>
              <a:buChar char="●"/>
            </a:pPr>
            <a:r>
              <a:rPr lang="en"/>
              <a:t>A place to start at when solving a well known software interaction</a:t>
            </a:r>
            <a:endParaRPr/>
          </a:p>
          <a:p>
            <a:pPr marL="457200" lvl="0" indent="-381000" algn="l" rtl="0">
              <a:spcBef>
                <a:spcPts val="900"/>
              </a:spcBef>
              <a:spcAft>
                <a:spcPts val="0"/>
              </a:spcAft>
              <a:buClr>
                <a:srgbClr val="7AA6C4"/>
              </a:buClr>
              <a:buSzPts val="1050"/>
              <a:buFont typeface="Noto Sans Symbols"/>
              <a:buChar char="●"/>
            </a:pPr>
            <a:r>
              <a:rPr lang="en"/>
              <a:t>A structure for thinking about how to develop a large software system</a:t>
            </a:r>
            <a:endParaRPr/>
          </a:p>
          <a:p>
            <a:pPr marL="457200" lvl="0" indent="-381000" algn="l" rtl="0">
              <a:spcBef>
                <a:spcPts val="900"/>
              </a:spcBef>
              <a:spcAft>
                <a:spcPts val="600"/>
              </a:spcAft>
              <a:buClr>
                <a:srgbClr val="7AA6C4"/>
              </a:buClr>
              <a:buSzPts val="1050"/>
              <a:buFont typeface="Noto Sans Symbols"/>
              <a:buChar char="●"/>
            </a:pPr>
            <a:r>
              <a:rPr lang="en"/>
              <a:t>Filled with tradeoffs and answers that involve “it depends”</a:t>
            </a:r>
            <a:endParaRPr/>
          </a:p>
        </p:txBody>
      </p:sp>
      <p:pic>
        <p:nvPicPr>
          <p:cNvPr id="163" name="Google Shape;163;p2" descr="Rolls of blueprints"/>
          <p:cNvPicPr preferRelativeResize="0"/>
          <p:nvPr/>
        </p:nvPicPr>
        <p:blipFill rotWithShape="1">
          <a:blip r:embed="rId4">
            <a:alphaModFix/>
          </a:blip>
          <a:srcRect l="55503"/>
          <a:stretch/>
        </p:blipFill>
        <p:spPr>
          <a:xfrm>
            <a:off x="5715263" y="10"/>
            <a:ext cx="3428737" cy="514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"/>
          <p:cNvPicPr preferRelativeResize="0"/>
          <p:nvPr/>
        </p:nvPicPr>
        <p:blipFill rotWithShape="1">
          <a:blip r:embed="rId5">
            <a:alphaModFix/>
          </a:blip>
          <a:srcRect t="964" r="2806" b="1446"/>
          <a:stretch/>
        </p:blipFill>
        <p:spPr>
          <a:xfrm>
            <a:off x="5626101" y="0"/>
            <a:ext cx="35178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>
            <a:spLocks noGrp="1"/>
          </p:cNvSpPr>
          <p:nvPr>
            <p:ph type="title"/>
          </p:nvPr>
        </p:nvSpPr>
        <p:spPr>
          <a:xfrm>
            <a:off x="285751" y="457199"/>
            <a:ext cx="2749424" cy="395525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 sz="3100" dirty="0"/>
              <a:t>Design Pattern Classification</a:t>
            </a:r>
            <a:endParaRPr dirty="0"/>
          </a:p>
        </p:txBody>
      </p:sp>
      <p:pic>
        <p:nvPicPr>
          <p:cNvPr id="369" name="Google Shape;369;p19"/>
          <p:cNvPicPr preferRelativeResize="0"/>
          <p:nvPr/>
        </p:nvPicPr>
        <p:blipFill rotWithShape="1">
          <a:blip r:embed="rId4">
            <a:alphaModFix/>
          </a:blip>
          <a:srcRect t="964" r="2806" b="1446"/>
          <a:stretch/>
        </p:blipFill>
        <p:spPr>
          <a:xfrm>
            <a:off x="3479292" y="1"/>
            <a:ext cx="5664708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0" name="Google Shape;370;p19"/>
          <p:cNvGrpSpPr/>
          <p:nvPr/>
        </p:nvGrpSpPr>
        <p:grpSpPr>
          <a:xfrm>
            <a:off x="3961890" y="574091"/>
            <a:ext cx="4996256" cy="3591001"/>
            <a:chOff x="0" y="41829"/>
            <a:chExt cx="4699509" cy="3591001"/>
          </a:xfrm>
        </p:grpSpPr>
        <p:sp>
          <p:nvSpPr>
            <p:cNvPr id="371" name="Google Shape;371;p19"/>
            <p:cNvSpPr/>
            <p:nvPr/>
          </p:nvSpPr>
          <p:spPr>
            <a:xfrm>
              <a:off x="0" y="41829"/>
              <a:ext cx="4699509" cy="4913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7C07A"/>
                </a:gs>
                <a:gs pos="100000">
                  <a:srgbClr val="C0A44A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 txBox="1"/>
            <p:nvPr/>
          </p:nvSpPr>
          <p:spPr>
            <a:xfrm>
              <a:off x="23988" y="65817"/>
              <a:ext cx="4651533" cy="443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Lustria"/>
                <a:buNone/>
              </a:pPr>
              <a:r>
                <a:rPr lang="en" sz="21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Purpose</a:t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0" y="533229"/>
              <a:ext cx="4699509" cy="1564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 txBox="1"/>
            <p:nvPr/>
          </p:nvSpPr>
          <p:spPr>
            <a:xfrm>
              <a:off x="0" y="533229"/>
              <a:ext cx="4699509" cy="1564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200" tIns="26650" rIns="149350" bIns="266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Char char="•"/>
              </a:pPr>
              <a:r>
                <a:rPr lang="en" sz="1600" b="0" i="0" u="none" strike="noStrike" cap="none" dirty="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Creational</a:t>
              </a:r>
              <a:endParaRPr dirty="0"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Char char="•"/>
              </a:pPr>
              <a:r>
                <a:rPr lang="en" sz="1600" b="0" i="0" u="none" strike="noStrike" cap="none" dirty="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Concerned with object creation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Char char="•"/>
              </a:pPr>
              <a:r>
                <a:rPr lang="en" sz="1600" b="0" i="0" u="none" strike="noStrike" cap="none" dirty="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Structural</a:t>
              </a:r>
              <a:endParaRPr dirty="0"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Char char="•"/>
              </a:pPr>
              <a:r>
                <a:rPr lang="en" sz="1600" b="0" i="0" u="none" strike="noStrike" cap="none" dirty="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Composition of classes or objects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Char char="•"/>
              </a:pPr>
              <a:r>
                <a:rPr lang="en" sz="1600" b="0" i="0" u="none" strike="noStrike" cap="none" dirty="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Behavioral</a:t>
              </a:r>
              <a:endParaRPr dirty="0"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Char char="•"/>
              </a:pPr>
              <a:r>
                <a:rPr lang="en" sz="1600" b="0" i="0" u="none" strike="noStrike" cap="none" dirty="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Characterize interactions of classes or objects</a:t>
              </a:r>
              <a:endParaRPr dirty="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0" y="2098150"/>
              <a:ext cx="4699509" cy="4913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E915B"/>
                </a:gs>
                <a:gs pos="100000">
                  <a:srgbClr val="9D7036"/>
                </a:gs>
              </a:gsLst>
              <a:lin ang="5400000" scaled="0"/>
            </a:gradFill>
            <a:ln>
              <a:noFill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 txBox="1"/>
            <p:nvPr/>
          </p:nvSpPr>
          <p:spPr>
            <a:xfrm>
              <a:off x="23988" y="2122138"/>
              <a:ext cx="4651533" cy="443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Lustria"/>
                <a:buNone/>
              </a:pPr>
              <a:r>
                <a:rPr lang="en" sz="21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Scope</a:t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0" y="2589550"/>
              <a:ext cx="4699509" cy="1043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 txBox="1"/>
            <p:nvPr/>
          </p:nvSpPr>
          <p:spPr>
            <a:xfrm>
              <a:off x="0" y="2589550"/>
              <a:ext cx="4699509" cy="1043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9200" tIns="26650" rIns="149350" bIns="2665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Char char="•"/>
              </a:pPr>
              <a:r>
                <a:rPr lang="en" sz="1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Class</a:t>
              </a:r>
              <a:endParaRPr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Char char="•"/>
              </a:pPr>
              <a:r>
                <a:rPr lang="en" sz="1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Pattern applies primarily to classes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Char char="•"/>
              </a:pPr>
              <a:r>
                <a:rPr lang="en" sz="1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Object</a:t>
              </a:r>
              <a:endParaRPr/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2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Char char="•"/>
              </a:pPr>
              <a:r>
                <a:rPr lang="en" sz="1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Pattern applies primarily to objects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20"/>
          <p:cNvGraphicFramePr/>
          <p:nvPr/>
        </p:nvGraphicFramePr>
        <p:xfrm>
          <a:off x="210113" y="1152475"/>
          <a:ext cx="8723775" cy="3505080"/>
        </p:xfrm>
        <a:graphic>
          <a:graphicData uri="http://schemas.openxmlformats.org/drawingml/2006/table">
            <a:tbl>
              <a:tblPr>
                <a:noFill/>
                <a:tableStyleId>{A45CF166-4F8F-416A-B818-D97BFF83C3B6}</a:tableStyleId>
              </a:tblPr>
              <a:tblGrid>
                <a:gridCol w="101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Purpose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Creational</a:t>
                      </a:r>
                      <a:endParaRPr sz="1400" b="1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Structural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Behavioral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Scope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Class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Factory Method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Adapter (class)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Interpreter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Template Method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FFFFFF"/>
                          </a:solidFill>
                        </a:rPr>
                        <a:t>Object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b="1" u="sng" strike="noStrike" cap="none">
                          <a:solidFill>
                            <a:srgbClr val="FFFFFF"/>
                          </a:solidFill>
                        </a:rPr>
                        <a:t>Abstract Factory</a:t>
                      </a:r>
                      <a:endParaRPr sz="1400" b="1" u="sng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Builder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Prototype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Singleton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Adapter (object)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Bridge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b="1" u="sng" strike="noStrike" cap="none">
                          <a:solidFill>
                            <a:srgbClr val="FFFFFF"/>
                          </a:solidFill>
                        </a:rPr>
                        <a:t>Composite</a:t>
                      </a:r>
                      <a:endParaRPr sz="1400" b="1" u="sng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b="0" u="none" strike="noStrike" cap="none">
                          <a:solidFill>
                            <a:srgbClr val="FFFFFF"/>
                          </a:solidFill>
                        </a:rPr>
                        <a:t>Decorator</a:t>
                      </a:r>
                      <a:endParaRPr sz="1400" b="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Facade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Flyweight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Proxy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Chain of Responsibility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b="0" u="none" strike="noStrike" cap="none">
                          <a:solidFill>
                            <a:srgbClr val="FFFFFF"/>
                          </a:solidFill>
                        </a:rPr>
                        <a:t>Command</a:t>
                      </a:r>
                      <a:endParaRPr sz="1400" b="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b="1" u="sng" strike="noStrike" cap="none">
                          <a:solidFill>
                            <a:srgbClr val="FFFFFF"/>
                          </a:solidFill>
                        </a:rPr>
                        <a:t>Iterator</a:t>
                      </a:r>
                      <a:endParaRPr sz="1400" b="1" u="sng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Mediator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Memento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Observer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u="none" strike="noStrike" cap="none">
                          <a:solidFill>
                            <a:srgbClr val="FFFFFF"/>
                          </a:solidFill>
                        </a:rPr>
                        <a:t>State</a:t>
                      </a:r>
                      <a:endParaRPr sz="1400" u="none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b="1" u="sng" strike="noStrike" cap="none">
                          <a:solidFill>
                            <a:srgbClr val="FFFFFF"/>
                          </a:solidFill>
                        </a:rPr>
                        <a:t>Strategy</a:t>
                      </a:r>
                      <a:endParaRPr sz="1400" b="1" u="sng" strike="noStrike" cap="none">
                        <a:solidFill>
                          <a:srgbClr val="FFFFFF"/>
                        </a:solidFill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Font typeface="Arial"/>
                        <a:buChar char="●"/>
                      </a:pPr>
                      <a:r>
                        <a:rPr lang="en" sz="1400" b="1" u="sng" strike="noStrike" cap="none">
                          <a:solidFill>
                            <a:srgbClr val="FFFFFF"/>
                          </a:solidFill>
                        </a:rPr>
                        <a:t>Visitor</a:t>
                      </a:r>
                      <a:endParaRPr sz="1400" b="1" u="sng" strike="noStrike" cap="none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4" name="Google Shape;38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Design Pattern Classification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311700" y="1458300"/>
            <a:ext cx="4238100" cy="2226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How to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select a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design pattern</a:t>
            </a:r>
            <a:endParaRPr/>
          </a:p>
        </p:txBody>
      </p:sp>
      <p:pic>
        <p:nvPicPr>
          <p:cNvPr id="390" name="Google Shape;39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0853" y="0"/>
            <a:ext cx="45131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How to select a design pattern?</a:t>
            </a:r>
            <a:endParaRPr/>
          </a:p>
        </p:txBody>
      </p:sp>
      <p:sp>
        <p:nvSpPr>
          <p:cNvPr id="396" name="Google Shape;39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Review the </a:t>
            </a:r>
            <a:r>
              <a:rPr lang="en" b="1" i="1"/>
              <a:t>intent</a:t>
            </a:r>
            <a:r>
              <a:rPr lang="en" i="1"/>
              <a:t> of the design pattern (</a:t>
            </a:r>
            <a:r>
              <a:rPr lang="en" i="1" u="sng"/>
              <a:t>Section 1.4.)</a:t>
            </a:r>
            <a:endParaRPr i="1" u="sng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Review how the patterns relate to one another </a:t>
            </a:r>
            <a:endParaRPr i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Select a pattern or a group of patterns</a:t>
            </a:r>
            <a:endParaRPr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Review patterns of similar purpose</a:t>
            </a:r>
            <a:endParaRPr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What might cause you to redesign your system? (</a:t>
            </a:r>
            <a:r>
              <a:rPr lang="en" b="0" i="0">
                <a:solidFill>
                  <a:srgbClr val="333333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r>
              <a:rPr lang="en" i="1" u="sng">
                <a:solidFill>
                  <a:schemeClr val="hlink"/>
                </a:solidFill>
                <a:hlinkClick r:id="rId3"/>
              </a:rPr>
              <a:t>page 24</a:t>
            </a:r>
            <a:r>
              <a:rPr lang="en" i="1"/>
              <a:t> )</a:t>
            </a:r>
            <a:endParaRPr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What do you want to be easy to change in your system? (</a:t>
            </a:r>
            <a:r>
              <a:rPr lang="en" i="1" u="sng">
                <a:solidFill>
                  <a:schemeClr val="hlink"/>
                </a:solidFill>
                <a:hlinkClick r:id="rId4"/>
              </a:rPr>
              <a:t>Table 1.2</a:t>
            </a:r>
            <a:r>
              <a:rPr lang="en" i="1"/>
              <a:t>)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ustria"/>
              <a:buNone/>
            </a:pPr>
            <a:r>
              <a:rPr lang="en"/>
              <a:t>Course Patterns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Lustria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519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500" dirty="0">
                <a:solidFill>
                  <a:srgbClr val="FFE599"/>
                </a:solidFill>
              </a:rPr>
              <a:t>Creational Patterns</a:t>
            </a:r>
            <a:endParaRPr sz="1500" dirty="0">
              <a:solidFill>
                <a:srgbClr val="FFE599"/>
              </a:solidFill>
            </a:endParaRPr>
          </a:p>
        </p:txBody>
      </p:sp>
      <p:sp>
        <p:nvSpPr>
          <p:cNvPr id="403" name="Google Shape;403;p22"/>
          <p:cNvSpPr txBox="1">
            <a:spLocks noGrp="1"/>
          </p:cNvSpPr>
          <p:nvPr>
            <p:ph type="body" idx="2"/>
          </p:nvPr>
        </p:nvSpPr>
        <p:spPr>
          <a:xfrm>
            <a:off x="265500" y="3322075"/>
            <a:ext cx="4045200" cy="5190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rgbClr val="CFE2F3"/>
                </a:solidFill>
              </a:rPr>
              <a:t>Structural Patterns</a:t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404" name="Google Shape;404;p22"/>
          <p:cNvSpPr txBox="1">
            <a:spLocks noGrp="1"/>
          </p:cNvSpPr>
          <p:nvPr>
            <p:ph type="subTitle" idx="4294967295"/>
          </p:nvPr>
        </p:nvSpPr>
        <p:spPr>
          <a:xfrm>
            <a:off x="285752" y="3841750"/>
            <a:ext cx="4044950" cy="5191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lang="en" sz="1500" b="0" i="0" u="none" strike="noStrike" cap="none" dirty="0">
                <a:solidFill>
                  <a:schemeClr val="accent4"/>
                </a:solidFill>
                <a:latin typeface="Lustria"/>
                <a:ea typeface="Lustria"/>
                <a:cs typeface="Lustria"/>
                <a:sym typeface="Lustria"/>
              </a:rPr>
              <a:t>Behavioral Patterns</a:t>
            </a:r>
            <a:endParaRPr sz="1500" b="0" i="0" u="none" strike="noStrike" cap="none" dirty="0">
              <a:solidFill>
                <a:schemeClr val="accent4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405" name="Google Shape;40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0853" y="0"/>
            <a:ext cx="451314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22"/>
          <p:cNvSpPr/>
          <p:nvPr/>
        </p:nvSpPr>
        <p:spPr>
          <a:xfrm>
            <a:off x="6218750" y="585775"/>
            <a:ext cx="818400" cy="4734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7077225" y="1821375"/>
            <a:ext cx="818400" cy="4734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4886550" y="2583600"/>
            <a:ext cx="818400" cy="4734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6058325" y="1347975"/>
            <a:ext cx="818400" cy="473400"/>
          </a:xfrm>
          <a:prstGeom prst="ellipse">
            <a:avLst/>
          </a:prstGeom>
          <a:noFill/>
          <a:ln w="381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4775313" y="1492350"/>
            <a:ext cx="818400" cy="473400"/>
          </a:xfrm>
          <a:prstGeom prst="ellipse">
            <a:avLst/>
          </a:prstGeom>
          <a:noFill/>
          <a:ln w="38100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5737250" y="3955725"/>
            <a:ext cx="1091400" cy="519000"/>
          </a:xfrm>
          <a:prstGeom prst="ellipse">
            <a:avLst/>
          </a:prstGeom>
          <a:noFill/>
          <a:ln w="3810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311700" y="42767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What Design Patterns are not</a:t>
            </a:r>
            <a:endParaRPr/>
          </a:p>
        </p:txBody>
      </p:sp>
      <p:grpSp>
        <p:nvGrpSpPr>
          <p:cNvPr id="170" name="Google Shape;170;p3"/>
          <p:cNvGrpSpPr/>
          <p:nvPr/>
        </p:nvGrpSpPr>
        <p:grpSpPr>
          <a:xfrm>
            <a:off x="501655" y="1877892"/>
            <a:ext cx="8140688" cy="2133565"/>
            <a:chOff x="189955" y="673817"/>
            <a:chExt cx="8140688" cy="2133565"/>
          </a:xfrm>
        </p:grpSpPr>
        <p:sp>
          <p:nvSpPr>
            <p:cNvPr id="171" name="Google Shape;171;p3"/>
            <p:cNvSpPr/>
            <p:nvPr/>
          </p:nvSpPr>
          <p:spPr>
            <a:xfrm>
              <a:off x="858221" y="673817"/>
              <a:ext cx="1093525" cy="109352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89955" y="208738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189955" y="208738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ustria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A one size fits all solutions to a particular problem</a:t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713537" y="673817"/>
              <a:ext cx="1093525" cy="109352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45271" y="208738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 txBox="1"/>
            <p:nvPr/>
          </p:nvSpPr>
          <p:spPr>
            <a:xfrm>
              <a:off x="3045271" y="208738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ustria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A solution for the details of your problem</a:t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568853" y="673817"/>
              <a:ext cx="1093525" cy="109352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900587" y="208738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5900587" y="2087382"/>
              <a:ext cx="2430056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Lustria"/>
                <a:buNone/>
              </a:pPr>
              <a:r>
                <a:rPr lang="en" sz="15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Blocks and pieces that, when composed exactly right, can solve all software problems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>
            <a:spLocks noGrp="1"/>
          </p:cNvSpPr>
          <p:nvPr>
            <p:ph type="title"/>
          </p:nvPr>
        </p:nvSpPr>
        <p:spPr>
          <a:xfrm>
            <a:off x="592209" y="853684"/>
            <a:ext cx="2315565" cy="228993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Patterns in the world around us</a:t>
            </a:r>
            <a:endParaRPr/>
          </a:p>
        </p:txBody>
      </p:sp>
      <p:cxnSp>
        <p:nvCxnSpPr>
          <p:cNvPr id="185" name="Google Shape;185;p4"/>
          <p:cNvCxnSpPr/>
          <p:nvPr/>
        </p:nvCxnSpPr>
        <p:spPr>
          <a:xfrm>
            <a:off x="5661369" y="-522550"/>
            <a:ext cx="3483864" cy="0"/>
          </a:xfrm>
          <a:prstGeom prst="straightConnector1">
            <a:avLst/>
          </a:prstGeom>
          <a:noFill/>
          <a:ln w="381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4"/>
          <p:cNvCxnSpPr/>
          <p:nvPr/>
        </p:nvCxnSpPr>
        <p:spPr>
          <a:xfrm>
            <a:off x="3489729" y="15722"/>
            <a:ext cx="0" cy="5143500"/>
          </a:xfrm>
          <a:prstGeom prst="straightConnector1">
            <a:avLst/>
          </a:prstGeom>
          <a:noFill/>
          <a:ln w="381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7" name="Google Shape;187;p4" descr="cookieCutterHouses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9206" y="480188"/>
            <a:ext cx="2109638" cy="1582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0938" y="342900"/>
            <a:ext cx="1808860" cy="18545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4"/>
          <p:cNvCxnSpPr/>
          <p:nvPr/>
        </p:nvCxnSpPr>
        <p:spPr>
          <a:xfrm>
            <a:off x="3520859" y="2571750"/>
            <a:ext cx="5623560" cy="0"/>
          </a:xfrm>
          <a:prstGeom prst="straightConnector1">
            <a:avLst/>
          </a:prstGeom>
          <a:noFill/>
          <a:ln w="381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0" name="Google Shape;190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94891" y="3025672"/>
            <a:ext cx="2089401" cy="17095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4"/>
          <p:cNvCxnSpPr/>
          <p:nvPr/>
        </p:nvCxnSpPr>
        <p:spPr>
          <a:xfrm>
            <a:off x="6332639" y="15722"/>
            <a:ext cx="0" cy="5143500"/>
          </a:xfrm>
          <a:prstGeom prst="straightConnector1">
            <a:avLst/>
          </a:prstGeom>
          <a:noFill/>
          <a:ln w="38100" cap="sq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2" name="Google Shape;192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05123" y="2946081"/>
            <a:ext cx="1860489" cy="1852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8" name="Google Shape;198;p5"/>
          <p:cNvSpPr txBox="1">
            <a:spLocks noGrp="1"/>
          </p:cNvSpPr>
          <p:nvPr>
            <p:ph type="title"/>
          </p:nvPr>
        </p:nvSpPr>
        <p:spPr>
          <a:xfrm>
            <a:off x="3854427" y="822960"/>
            <a:ext cx="4532906" cy="347014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 sz="5400"/>
              <a:t>Why are design patterns so important?</a:t>
            </a:r>
            <a:endParaRPr/>
          </a:p>
        </p:txBody>
      </p:sp>
      <p:cxnSp>
        <p:nvCxnSpPr>
          <p:cNvPr id="199" name="Google Shape;199;p5"/>
          <p:cNvCxnSpPr/>
          <p:nvPr/>
        </p:nvCxnSpPr>
        <p:spPr>
          <a:xfrm>
            <a:off x="3490953" y="1543049"/>
            <a:ext cx="0" cy="2057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6"/>
          <p:cNvPicPr preferRelativeResize="0"/>
          <p:nvPr/>
        </p:nvPicPr>
        <p:blipFill rotWithShape="1">
          <a:blip r:embed="rId4">
            <a:alphaModFix/>
          </a:blip>
          <a:srcRect l="798" t="2669" r="616"/>
          <a:stretch/>
        </p:blipFill>
        <p:spPr>
          <a:xfrm>
            <a:off x="0" y="1298973"/>
            <a:ext cx="9144000" cy="3844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6"/>
          <p:cNvGrpSpPr/>
          <p:nvPr/>
        </p:nvGrpSpPr>
        <p:grpSpPr>
          <a:xfrm>
            <a:off x="421482" y="1420971"/>
            <a:ext cx="8372474" cy="2921078"/>
            <a:chOff x="0" y="1349"/>
            <a:chExt cx="7765255" cy="2921078"/>
          </a:xfrm>
        </p:grpSpPr>
        <p:sp>
          <p:nvSpPr>
            <p:cNvPr id="206" name="Google Shape;206;p6"/>
            <p:cNvSpPr/>
            <p:nvPr/>
          </p:nvSpPr>
          <p:spPr>
            <a:xfrm>
              <a:off x="1553051" y="1349"/>
              <a:ext cx="6212204" cy="698822"/>
            </a:xfrm>
            <a:prstGeom prst="rect">
              <a:avLst/>
            </a:prstGeom>
            <a:solidFill>
              <a:srgbClr val="EFE6D2">
                <a:alpha val="89803"/>
              </a:srgbClr>
            </a:solidFill>
            <a:ln w="9525" cap="rnd" cmpd="sng">
              <a:solidFill>
                <a:srgbClr val="EFE6D2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1553051" y="1349"/>
              <a:ext cx="6212204" cy="698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25" tIns="177500" rIns="120525" bIns="177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None/>
              </a:pPr>
              <a:r>
                <a:rPr lang="en" sz="1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Coding to an interface, along with all their advantages</a:t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0" y="1349"/>
              <a:ext cx="1553051" cy="698822"/>
            </a:xfrm>
            <a:prstGeom prst="rect">
              <a:avLst/>
            </a:prstGeom>
            <a:gradFill>
              <a:gsLst>
                <a:gs pos="0">
                  <a:srgbClr val="D7C07A"/>
                </a:gs>
                <a:gs pos="100000">
                  <a:srgbClr val="C0A44A"/>
                </a:gs>
              </a:gsLst>
              <a:lin ang="5400000" scaled="0"/>
            </a:gradFill>
            <a:ln w="9525" cap="rnd" cmpd="sng">
              <a:solidFill>
                <a:srgbClr val="D2B96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0" y="1349"/>
              <a:ext cx="1553051" cy="698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175" tIns="69025" rIns="82175" bIns="690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ustria"/>
                <a:buNone/>
              </a:pPr>
              <a:r>
                <a:rPr lang="en" sz="1900" b="0" i="0" u="none" strike="noStrike" cap="none" dirty="0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Useful Abstractions</a:t>
              </a:r>
              <a:endParaRPr dirty="0"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553051" y="742101"/>
              <a:ext cx="6212204" cy="698822"/>
            </a:xfrm>
            <a:prstGeom prst="rect">
              <a:avLst/>
            </a:prstGeom>
            <a:solidFill>
              <a:srgbClr val="E7D8CD">
                <a:alpha val="89803"/>
              </a:srgbClr>
            </a:solidFill>
            <a:ln w="9525" cap="rnd" cmpd="sng">
              <a:solidFill>
                <a:srgbClr val="E7D8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1553051" y="742101"/>
              <a:ext cx="6212204" cy="698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25" tIns="177500" rIns="120525" bIns="177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None/>
              </a:pPr>
              <a:r>
                <a:rPr lang="en" sz="1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Code is </a:t>
              </a:r>
              <a:r>
                <a:rPr lang="en" sz="1600" b="1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modular</a:t>
              </a:r>
              <a:endParaRPr sz="1600" b="0" i="0" u="none" strike="noStrike" cap="non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0" y="742101"/>
              <a:ext cx="1553051" cy="698822"/>
            </a:xfrm>
            <a:prstGeom prst="rect">
              <a:avLst/>
            </a:prstGeom>
            <a:gradFill>
              <a:gsLst>
                <a:gs pos="0">
                  <a:srgbClr val="C09258"/>
                </a:gs>
                <a:gs pos="100000">
                  <a:srgbClr val="A07234"/>
                </a:gs>
              </a:gsLst>
              <a:lin ang="5400000" scaled="0"/>
            </a:gradFill>
            <a:ln w="9525" cap="rnd" cmpd="sng">
              <a:solidFill>
                <a:srgbClr val="BB863D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0" y="742101"/>
              <a:ext cx="1553051" cy="698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175" tIns="69025" rIns="82175" bIns="690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ustria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Maximize Reuse</a:t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553051" y="1482853"/>
              <a:ext cx="6212204" cy="698822"/>
            </a:xfrm>
            <a:prstGeom prst="rect">
              <a:avLst/>
            </a:prstGeom>
            <a:solidFill>
              <a:srgbClr val="E2DAD3">
                <a:alpha val="89803"/>
              </a:srgbClr>
            </a:solidFill>
            <a:ln w="9525" cap="rnd" cmpd="sng">
              <a:solidFill>
                <a:srgbClr val="E2DAD3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 txBox="1"/>
            <p:nvPr/>
          </p:nvSpPr>
          <p:spPr>
            <a:xfrm>
              <a:off x="1553051" y="1482853"/>
              <a:ext cx="6212204" cy="698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25" tIns="177500" rIns="120525" bIns="177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None/>
              </a:pPr>
              <a:r>
                <a:rPr lang="en" sz="1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Reused code creates a single reference</a:t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0" y="1482853"/>
              <a:ext cx="1553051" cy="698822"/>
            </a:xfrm>
            <a:prstGeom prst="rect">
              <a:avLst/>
            </a:prstGeom>
            <a:gradFill>
              <a:gsLst>
                <a:gs pos="0">
                  <a:srgbClr val="B59E87"/>
                </a:gs>
                <a:gs pos="100000">
                  <a:srgbClr val="977D61"/>
                </a:gs>
              </a:gsLst>
              <a:lin ang="5400000" scaled="0"/>
            </a:gradFill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0" y="1482853"/>
              <a:ext cx="1553051" cy="698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175" tIns="69025" rIns="82175" bIns="690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ustria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Minimizing Maintenance</a:t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1553051" y="2223605"/>
              <a:ext cx="6212204" cy="698822"/>
            </a:xfrm>
            <a:prstGeom prst="rect">
              <a:avLst/>
            </a:prstGeom>
            <a:solidFill>
              <a:srgbClr val="E0D0CD">
                <a:alpha val="89803"/>
              </a:srgbClr>
            </a:solidFill>
            <a:ln w="9525" cap="rnd" cmpd="sng">
              <a:solidFill>
                <a:srgbClr val="E0D0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 txBox="1"/>
            <p:nvPr/>
          </p:nvSpPr>
          <p:spPr>
            <a:xfrm>
              <a:off x="1553051" y="2223605"/>
              <a:ext cx="6212204" cy="698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525" tIns="177500" rIns="120525" bIns="1775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Lustria"/>
                <a:buNone/>
              </a:pPr>
              <a:r>
                <a:rPr lang="en" sz="16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Easy to add features without changing what’s already there</a:t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0" y="2223605"/>
              <a:ext cx="1553051" cy="698822"/>
            </a:xfrm>
            <a:prstGeom prst="rect">
              <a:avLst/>
            </a:prstGeom>
            <a:gradFill>
              <a:gsLst>
                <a:gs pos="0">
                  <a:srgbClr val="AD6B5A"/>
                </a:gs>
                <a:gs pos="100000">
                  <a:srgbClr val="8D4A36"/>
                </a:gs>
              </a:gsLst>
              <a:lin ang="5400000" scaled="0"/>
            </a:gradFill>
            <a:ln w="9525" cap="rnd" cmpd="sng">
              <a:solidFill>
                <a:srgbClr val="A5584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rotWithShape="0">
                <a:srgbClr val="000000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0" y="2223605"/>
              <a:ext cx="1553051" cy="6988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175" tIns="69025" rIns="82175" bIns="690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Lustria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Maximize Extensibility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87357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 sz="2800"/>
              <a:t>What do I need to implement a design pattern?</a:t>
            </a:r>
            <a:endParaRPr/>
          </a:p>
        </p:txBody>
      </p:sp>
      <p:pic>
        <p:nvPicPr>
          <p:cNvPr id="228" name="Google Shape;228;p7"/>
          <p:cNvPicPr preferRelativeResize="0"/>
          <p:nvPr/>
        </p:nvPicPr>
        <p:blipFill rotWithShape="1">
          <a:blip r:embed="rId4">
            <a:alphaModFix/>
          </a:blip>
          <a:srcRect l="798" t="2669" r="616"/>
          <a:stretch/>
        </p:blipFill>
        <p:spPr>
          <a:xfrm>
            <a:off x="0" y="1534885"/>
            <a:ext cx="9144000" cy="360861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7"/>
          <p:cNvSpPr txBox="1">
            <a:spLocks noGrp="1"/>
          </p:cNvSpPr>
          <p:nvPr>
            <p:ph type="body" idx="1"/>
          </p:nvPr>
        </p:nvSpPr>
        <p:spPr>
          <a:xfrm>
            <a:off x="926646" y="1861457"/>
            <a:ext cx="7282722" cy="248194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5000"/>
              </a:lnSpc>
              <a:spcBef>
                <a:spcPts val="240"/>
              </a:spcBef>
              <a:spcAft>
                <a:spcPts val="0"/>
              </a:spcAft>
              <a:buSzPts val="840"/>
              <a:buFont typeface="Noto Sans Symbols"/>
              <a:buChar char="●"/>
            </a:pPr>
            <a:r>
              <a:rPr lang="en" sz="1200"/>
              <a:t>Encapsulation - Objects encapsulate, or contain, data and procedures</a:t>
            </a:r>
            <a:endParaRPr/>
          </a:p>
          <a:p>
            <a:pPr marL="457200" lvl="0" indent="-342900" algn="l" rtl="0">
              <a:lnSpc>
                <a:spcPct val="105000"/>
              </a:lnSpc>
              <a:spcBef>
                <a:spcPts val="840"/>
              </a:spcBef>
              <a:spcAft>
                <a:spcPts val="0"/>
              </a:spcAft>
              <a:buSzPts val="840"/>
              <a:buFont typeface="Noto Sans Symbols"/>
              <a:buChar char="●"/>
            </a:pPr>
            <a:r>
              <a:rPr lang="en" sz="1200"/>
              <a:t>Inheritance/Interfacing - Multiple objects can be used and referenced interchangeably</a:t>
            </a:r>
            <a:endParaRPr sz="1200" i="1"/>
          </a:p>
          <a:p>
            <a:pPr marL="457200" lvl="0" indent="-342900" algn="l" rtl="0">
              <a:lnSpc>
                <a:spcPct val="105000"/>
              </a:lnSpc>
              <a:spcBef>
                <a:spcPts val="840"/>
              </a:spcBef>
              <a:spcAft>
                <a:spcPts val="0"/>
              </a:spcAft>
              <a:buSzPts val="840"/>
              <a:buFont typeface="Noto Sans Symbols"/>
              <a:buChar char="●"/>
            </a:pPr>
            <a:r>
              <a:rPr lang="en" sz="1200"/>
              <a:t>Polymorphism - Dynamic binding of requests to objects based on run-time type</a:t>
            </a:r>
            <a:endParaRPr/>
          </a:p>
          <a:p>
            <a:pPr marL="457200" lvl="0" indent="-342900" algn="l" rtl="0">
              <a:lnSpc>
                <a:spcPct val="105000"/>
              </a:lnSpc>
              <a:spcBef>
                <a:spcPts val="840"/>
              </a:spcBef>
              <a:spcAft>
                <a:spcPts val="0"/>
              </a:spcAft>
              <a:buSzPts val="840"/>
              <a:buFont typeface="Noto Sans Symbols"/>
              <a:buChar char="●"/>
            </a:pPr>
            <a:r>
              <a:rPr lang="en" sz="1200"/>
              <a:t>Composition - Objects are </a:t>
            </a:r>
            <a:r>
              <a:rPr lang="en" sz="1200" u="sng"/>
              <a:t>composed</a:t>
            </a:r>
            <a:r>
              <a:rPr lang="en" sz="1200"/>
              <a:t>, or formed together into a single object, to create new functionality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840"/>
              </a:spcBef>
              <a:spcAft>
                <a:spcPts val="0"/>
              </a:spcAft>
              <a:buSzPts val="840"/>
              <a:buFont typeface="Noto Sans Symbols"/>
              <a:buNone/>
            </a:pPr>
            <a:endParaRPr sz="1200"/>
          </a:p>
          <a:p>
            <a:pPr marL="0" lvl="0" indent="0" algn="l" rtl="0">
              <a:lnSpc>
                <a:spcPct val="105000"/>
              </a:lnSpc>
              <a:spcBef>
                <a:spcPts val="840"/>
              </a:spcBef>
              <a:spcAft>
                <a:spcPts val="0"/>
              </a:spcAft>
              <a:buSzPts val="840"/>
              <a:buFont typeface="Noto Sans Symbols"/>
              <a:buNone/>
            </a:pPr>
            <a:r>
              <a:rPr lang="en" sz="1200"/>
              <a:t>“Program to an interface, not an implementation”</a:t>
            </a:r>
            <a:endParaRPr/>
          </a:p>
          <a:p>
            <a:pPr marL="0" lvl="0" indent="0" algn="l" rtl="0">
              <a:lnSpc>
                <a:spcPct val="105000"/>
              </a:lnSpc>
              <a:spcBef>
                <a:spcPts val="840"/>
              </a:spcBef>
              <a:spcAft>
                <a:spcPts val="600"/>
              </a:spcAft>
              <a:buSzPts val="840"/>
              <a:buFont typeface="Noto Sans Symbols"/>
              <a:buNone/>
            </a:pPr>
            <a:r>
              <a:rPr lang="en" sz="1200"/>
              <a:t> -- Erich Gamma, Richard Helm, Ralph Johnson, John Vlissides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988300" cy="5727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Class Inheritance</a:t>
            </a:r>
            <a:endParaRPr/>
          </a:p>
        </p:txBody>
      </p:sp>
      <p:sp>
        <p:nvSpPr>
          <p:cNvPr id="235" name="Google Shape;235;p8"/>
          <p:cNvSpPr txBox="1">
            <a:spLocks noGrp="1"/>
          </p:cNvSpPr>
          <p:nvPr>
            <p:ph type="title" idx="4294967295"/>
          </p:nvPr>
        </p:nvSpPr>
        <p:spPr>
          <a:xfrm>
            <a:off x="744756" y="1418662"/>
            <a:ext cx="2987675" cy="57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Char char="-"/>
            </a:pPr>
            <a:r>
              <a:rPr lang="en"/>
              <a:t>Type</a:t>
            </a:r>
            <a:endParaRPr/>
          </a:p>
        </p:txBody>
      </p:sp>
      <p:sp>
        <p:nvSpPr>
          <p:cNvPr id="236" name="Google Shape;236;p8"/>
          <p:cNvSpPr txBox="1">
            <a:spLocks noGrp="1"/>
          </p:cNvSpPr>
          <p:nvPr>
            <p:ph type="title" idx="4294967295"/>
          </p:nvPr>
        </p:nvSpPr>
        <p:spPr>
          <a:xfrm>
            <a:off x="6073025" y="3184828"/>
            <a:ext cx="2987675" cy="57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Char char="-"/>
            </a:pPr>
            <a:r>
              <a:rPr lang="en"/>
              <a:t>Subtype</a:t>
            </a:r>
            <a:endParaRPr/>
          </a:p>
        </p:txBody>
      </p:sp>
      <p:sp>
        <p:nvSpPr>
          <p:cNvPr id="237" name="Google Shape;237;p8"/>
          <p:cNvSpPr/>
          <p:nvPr/>
        </p:nvSpPr>
        <p:spPr>
          <a:xfrm>
            <a:off x="2809263" y="1239005"/>
            <a:ext cx="3085600" cy="2878200"/>
          </a:xfrm>
          <a:prstGeom prst="ellipse">
            <a:avLst/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3084725" y="4213950"/>
            <a:ext cx="2988300" cy="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People at UCR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3152626" y="1472150"/>
            <a:ext cx="1942912" cy="10392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Professors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3742348" y="2571750"/>
            <a:ext cx="1817700" cy="11568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</a:pPr>
            <a:r>
              <a:rPr lang="en"/>
              <a:t>Type hierarchy</a:t>
            </a:r>
            <a:endParaRPr/>
          </a:p>
        </p:txBody>
      </p:sp>
      <p:grpSp>
        <p:nvGrpSpPr>
          <p:cNvPr id="246" name="Google Shape;246;p9"/>
          <p:cNvGrpSpPr/>
          <p:nvPr/>
        </p:nvGrpSpPr>
        <p:grpSpPr>
          <a:xfrm>
            <a:off x="3189307" y="1185038"/>
            <a:ext cx="5579524" cy="3169500"/>
            <a:chOff x="1836026" y="1709150"/>
            <a:chExt cx="5579524" cy="3169500"/>
          </a:xfrm>
        </p:grpSpPr>
        <p:sp>
          <p:nvSpPr>
            <p:cNvPr id="247" name="Google Shape;247;p9"/>
            <p:cNvSpPr/>
            <p:nvPr/>
          </p:nvSpPr>
          <p:spPr>
            <a:xfrm>
              <a:off x="3624150" y="1709150"/>
              <a:ext cx="1895700" cy="794400"/>
            </a:xfrm>
            <a:prstGeom prst="rect">
              <a:avLst/>
            </a:prstGeom>
            <a:solidFill>
              <a:schemeClr val="lt1"/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UCR_person</a:t>
              </a: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1836026" y="4084250"/>
              <a:ext cx="1895700" cy="794400"/>
            </a:xfrm>
            <a:prstGeom prst="rect">
              <a:avLst/>
            </a:prstGeom>
            <a:solidFill>
              <a:schemeClr val="lt1"/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UCR_professor</a:t>
              </a: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5519850" y="4084250"/>
              <a:ext cx="1895700" cy="794400"/>
            </a:xfrm>
            <a:prstGeom prst="rect">
              <a:avLst/>
            </a:prstGeom>
            <a:solidFill>
              <a:schemeClr val="lt1"/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UCR_student</a:t>
              </a:r>
              <a:endParaRPr sz="1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" name="Google Shape;250;p9"/>
            <p:cNvCxnSpPr>
              <a:stCxn id="248" idx="0"/>
              <a:endCxn id="247" idx="2"/>
            </p:cNvCxnSpPr>
            <p:nvPr/>
          </p:nvCxnSpPr>
          <p:spPr>
            <a:xfrm rot="-5400000">
              <a:off x="2887526" y="2399900"/>
              <a:ext cx="1580700" cy="1788000"/>
            </a:xfrm>
            <a:prstGeom prst="bentConnector3">
              <a:avLst>
                <a:gd name="adj1" fmla="val 16843"/>
              </a:avLst>
            </a:prstGeom>
            <a:solidFill>
              <a:schemeClr val="lt1"/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51" name="Google Shape;251;p9"/>
            <p:cNvCxnSpPr>
              <a:stCxn id="249" idx="0"/>
              <a:endCxn id="247" idx="2"/>
            </p:cNvCxnSpPr>
            <p:nvPr/>
          </p:nvCxnSpPr>
          <p:spPr>
            <a:xfrm rot="5400000" flipH="1">
              <a:off x="4729500" y="2346050"/>
              <a:ext cx="1580700" cy="1895700"/>
            </a:xfrm>
            <a:prstGeom prst="bentConnector3">
              <a:avLst>
                <a:gd name="adj1" fmla="val 16843"/>
              </a:avLst>
            </a:prstGeom>
            <a:solidFill>
              <a:schemeClr val="lt1"/>
            </a:solidFill>
            <a:ln w="15875" cap="rnd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52" name="Google Shape;252;p9"/>
          <p:cNvSpPr txBox="1"/>
          <p:nvPr/>
        </p:nvSpPr>
        <p:spPr>
          <a:xfrm>
            <a:off x="311700" y="1235725"/>
            <a:ext cx="36201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UCR_person contains: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data members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●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methods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Change_address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Char char="○"/>
            </a:pPr>
            <a:r>
              <a:rPr lang="e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1047</Words>
  <Application>Microsoft Office PowerPoint</Application>
  <PresentationFormat>On-screen Show (16:9)</PresentationFormat>
  <Paragraphs>208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Georgia</vt:lpstr>
      <vt:lpstr>Noto Sans Symbols</vt:lpstr>
      <vt:lpstr>Arial</vt:lpstr>
      <vt:lpstr>Lustria</vt:lpstr>
      <vt:lpstr>Slate</vt:lpstr>
      <vt:lpstr>Design Patterns</vt:lpstr>
      <vt:lpstr>What Design Patterns are</vt:lpstr>
      <vt:lpstr>What Design Patterns are not</vt:lpstr>
      <vt:lpstr>Patterns in the world around us</vt:lpstr>
      <vt:lpstr>Why are design patterns so important?</vt:lpstr>
      <vt:lpstr>PowerPoint Presentation</vt:lpstr>
      <vt:lpstr>What do I need to implement a design pattern?</vt:lpstr>
      <vt:lpstr>Class Inheritance</vt:lpstr>
      <vt:lpstr>Type hierarchy</vt:lpstr>
      <vt:lpstr>Type hierarchy</vt:lpstr>
      <vt:lpstr>Type hierarchy</vt:lpstr>
      <vt:lpstr>Inheritance and Polymorphism in C++</vt:lpstr>
      <vt:lpstr>C++ Access Control</vt:lpstr>
      <vt:lpstr>Polymorphism</vt:lpstr>
      <vt:lpstr>Abstract Base Class</vt:lpstr>
      <vt:lpstr>Inheritance vs. Object Composition</vt:lpstr>
      <vt:lpstr>What is a design pattern?</vt:lpstr>
      <vt:lpstr>Describing design patterns (Example)</vt:lpstr>
      <vt:lpstr>Structure of design patterns (Example)</vt:lpstr>
      <vt:lpstr>Design Pattern Classification</vt:lpstr>
      <vt:lpstr>Design Pattern Classification</vt:lpstr>
      <vt:lpstr>How to  select a  design pattern</vt:lpstr>
      <vt:lpstr>How to select a design pattern?</vt:lpstr>
      <vt:lpstr>Course Patterns 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cp:lastModifiedBy>Reem Ali</cp:lastModifiedBy>
  <cp:revision>8</cp:revision>
  <dcterms:modified xsi:type="dcterms:W3CDTF">2021-10-21T00:51:56Z</dcterms:modified>
</cp:coreProperties>
</file>