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82" r:id="rId15"/>
    <p:sldId id="272" r:id="rId16"/>
    <p:sldId id="283" r:id="rId17"/>
    <p:sldId id="274" r:id="rId18"/>
    <p:sldId id="275" r:id="rId19"/>
    <p:sldId id="277" r:id="rId20"/>
    <p:sldId id="276" r:id="rId21"/>
    <p:sldId id="278" r:id="rId22"/>
    <p:sldId id="279" r:id="rId23"/>
    <p:sldId id="280" r:id="rId24"/>
    <p:sldId id="281" r:id="rId25"/>
    <p:sldId id="285" r:id="rId26"/>
    <p:sldId id="284" r:id="rId27"/>
    <p:sldId id="286" r:id="rId28"/>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E7RJDWWPUZhN0TzyriUycw0JU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3576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0" name="Google Shape;15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ctr" anchorCtr="0">
            <a:noAutofit/>
          </a:bodyPr>
          <a:lstStyle/>
          <a:p>
            <a:pPr marL="0" indent="0">
              <a:buNone/>
            </a:pPr>
            <a:endParaRPr/>
          </a:p>
        </p:txBody>
      </p:sp>
      <p:sp>
        <p:nvSpPr>
          <p:cNvPr id="166" name="Google Shape;166;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1: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ctr" anchorCtr="0">
            <a:noAutofit/>
          </a:bodyPr>
          <a:lstStyle/>
          <a:p>
            <a:pPr marL="0" indent="0">
              <a:buNone/>
            </a:pPr>
            <a:endParaRPr/>
          </a:p>
        </p:txBody>
      </p:sp>
      <p:sp>
        <p:nvSpPr>
          <p:cNvPr id="171" name="Google Shape;171;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0: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48461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ctr" anchorCtr="0">
            <a:noAutofit/>
          </a:bodyPr>
          <a:lstStyle/>
          <a:p>
            <a:pPr marL="0" indent="0">
              <a:buNone/>
            </a:pPr>
            <a:endParaRPr/>
          </a:p>
        </p:txBody>
      </p:sp>
      <p:sp>
        <p:nvSpPr>
          <p:cNvPr id="104" name="Google Shape;104;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05431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73131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66725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807884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00982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9389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70322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52224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919305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570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67981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62614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2013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8185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37266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402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23447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04630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10/25/2021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81929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53"/>
        <p:cNvGrpSpPr/>
        <p:nvPr/>
      </p:nvGrpSpPr>
      <p:grpSpPr>
        <a:xfrm>
          <a:off x="0" y="0"/>
          <a:ext cx="0" cy="0"/>
          <a:chOff x="0" y="0"/>
          <a:chExt cx="0" cy="0"/>
        </a:xfrm>
      </p:grpSpPr>
      <p:pic>
        <p:nvPicPr>
          <p:cNvPr id="57" name="Picture 56" descr="A crystal lattice grid">
            <a:extLst>
              <a:ext uri="{FF2B5EF4-FFF2-40B4-BE49-F238E27FC236}">
                <a16:creationId xmlns:a16="http://schemas.microsoft.com/office/drawing/2014/main" id="{40A3B3A5-4589-454A-B3A6-169CE2E5EAA5}"/>
              </a:ext>
            </a:extLst>
          </p:cNvPr>
          <p:cNvPicPr>
            <a:picLocks noChangeAspect="1"/>
          </p:cNvPicPr>
          <p:nvPr/>
        </p:nvPicPr>
        <p:blipFill rotWithShape="1">
          <a:blip r:embed="rId4"/>
          <a:srcRect/>
          <a:stretch/>
        </p:blipFill>
        <p:spPr>
          <a:xfrm>
            <a:off x="20" y="10"/>
            <a:ext cx="9143980" cy="5143490"/>
          </a:xfrm>
          <a:prstGeom prst="rect">
            <a:avLst/>
          </a:prstGeom>
        </p:spPr>
      </p:pic>
      <p:sp useBgFill="1">
        <p:nvSpPr>
          <p:cNvPr id="61"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5570164" y="334037"/>
            <a:ext cx="1496683" cy="5650990"/>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Google Shape;54;p1"/>
          <p:cNvSpPr txBox="1">
            <a:spLocks noGrp="1"/>
          </p:cNvSpPr>
          <p:nvPr>
            <p:ph type="ctrTitle"/>
          </p:nvPr>
        </p:nvSpPr>
        <p:spPr>
          <a:xfrm>
            <a:off x="4096261" y="2622430"/>
            <a:ext cx="4827078" cy="854015"/>
          </a:xfrm>
          <a:prstGeom prst="rect">
            <a:avLst/>
          </a:prstGeom>
        </p:spPr>
        <p:txBody>
          <a:bodyPr spcFirstLastPara="1" lIns="91425" tIns="91425" rIns="91425" bIns="91425" anchorCtr="0">
            <a:normAutofit/>
          </a:bodyPr>
          <a:lstStyle/>
          <a:p>
            <a:pPr marL="0" lvl="0" indent="0" algn="l" rtl="0">
              <a:spcBef>
                <a:spcPts val="0"/>
              </a:spcBef>
              <a:spcAft>
                <a:spcPts val="0"/>
              </a:spcAft>
              <a:buSzPts val="5200"/>
              <a:buNone/>
            </a:pPr>
            <a:r>
              <a:rPr lang="en-US" sz="3300"/>
              <a:t>Composite Pattern</a:t>
            </a:r>
          </a:p>
        </p:txBody>
      </p:sp>
      <p:sp>
        <p:nvSpPr>
          <p:cNvPr id="55" name="Google Shape;55;p1"/>
          <p:cNvSpPr txBox="1">
            <a:spLocks noGrp="1"/>
          </p:cNvSpPr>
          <p:nvPr>
            <p:ph type="subTitle" idx="1"/>
          </p:nvPr>
        </p:nvSpPr>
        <p:spPr>
          <a:xfrm>
            <a:off x="4096261" y="3411747"/>
            <a:ext cx="4827078" cy="401128"/>
          </a:xfrm>
          <a:prstGeom prst="rect">
            <a:avLst/>
          </a:prstGeom>
        </p:spPr>
        <p:txBody>
          <a:bodyPr spcFirstLastPara="1" lIns="91425" tIns="91425" rIns="91425" bIns="91425" anchorCtr="0">
            <a:normAutofit/>
          </a:bodyPr>
          <a:lstStyle/>
          <a:p>
            <a:pPr marL="0" lvl="0" indent="0" algn="l" rtl="0">
              <a:lnSpc>
                <a:spcPct val="90000"/>
              </a:lnSpc>
              <a:spcBef>
                <a:spcPts val="0"/>
              </a:spcBef>
              <a:spcAft>
                <a:spcPts val="600"/>
              </a:spcAft>
              <a:buSzPts val="2800"/>
              <a:buNone/>
            </a:pPr>
            <a:r>
              <a:rPr lang="en-US" sz="1000">
                <a:solidFill>
                  <a:srgbClr val="496483"/>
                </a:solidFill>
              </a:rPr>
              <a:t>Structural, Object focused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Design Problems</a:t>
            </a:r>
            <a:endParaRPr dirty="0"/>
          </a:p>
        </p:txBody>
      </p:sp>
      <p:sp>
        <p:nvSpPr>
          <p:cNvPr id="112" name="Google Shape;112;p1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t>The initial design problems for Lexi can be summarized as 7:</a:t>
            </a:r>
          </a:p>
          <a:p>
            <a:pPr lvl="0" algn="l" rtl="0">
              <a:lnSpc>
                <a:spcPct val="115000"/>
              </a:lnSpc>
              <a:spcBef>
                <a:spcPts val="0"/>
              </a:spcBef>
              <a:spcAft>
                <a:spcPts val="0"/>
              </a:spcAft>
              <a:buSzPts val="1800"/>
              <a:buFont typeface="+mj-lt"/>
              <a:buAutoNum type="arabicPeriod"/>
            </a:pPr>
            <a:r>
              <a:rPr lang="en-US" b="1" dirty="0"/>
              <a:t>Document structure</a:t>
            </a:r>
          </a:p>
          <a:p>
            <a:pPr lvl="0" algn="l" rtl="0">
              <a:lnSpc>
                <a:spcPct val="115000"/>
              </a:lnSpc>
              <a:spcBef>
                <a:spcPts val="0"/>
              </a:spcBef>
              <a:spcAft>
                <a:spcPts val="0"/>
              </a:spcAft>
              <a:buSzPts val="1800"/>
              <a:buFont typeface="+mj-lt"/>
              <a:buAutoNum type="arabicPeriod"/>
            </a:pPr>
            <a:r>
              <a:rPr lang="en-US" dirty="0"/>
              <a:t>Formatting</a:t>
            </a:r>
          </a:p>
          <a:p>
            <a:pPr lvl="0" algn="l" rtl="0">
              <a:lnSpc>
                <a:spcPct val="115000"/>
              </a:lnSpc>
              <a:spcBef>
                <a:spcPts val="0"/>
              </a:spcBef>
              <a:spcAft>
                <a:spcPts val="0"/>
              </a:spcAft>
              <a:buSzPts val="1800"/>
              <a:buFont typeface="+mj-lt"/>
              <a:buAutoNum type="arabicPeriod"/>
            </a:pPr>
            <a:r>
              <a:rPr lang="en-US" dirty="0"/>
              <a:t>Embellishing the user interface</a:t>
            </a:r>
          </a:p>
          <a:p>
            <a:pPr lvl="0" algn="l" rtl="0">
              <a:lnSpc>
                <a:spcPct val="115000"/>
              </a:lnSpc>
              <a:spcBef>
                <a:spcPts val="0"/>
              </a:spcBef>
              <a:spcAft>
                <a:spcPts val="0"/>
              </a:spcAft>
              <a:buSzPts val="1800"/>
              <a:buFont typeface="+mj-lt"/>
              <a:buAutoNum type="arabicPeriod"/>
            </a:pPr>
            <a:r>
              <a:rPr lang="en-US" dirty="0"/>
              <a:t>Supporting multiple look-and-feel standards</a:t>
            </a:r>
          </a:p>
          <a:p>
            <a:pPr lvl="0" algn="l" rtl="0">
              <a:lnSpc>
                <a:spcPct val="115000"/>
              </a:lnSpc>
              <a:spcBef>
                <a:spcPts val="0"/>
              </a:spcBef>
              <a:spcAft>
                <a:spcPts val="0"/>
              </a:spcAft>
              <a:buSzPts val="1800"/>
              <a:buFont typeface="+mj-lt"/>
              <a:buAutoNum type="arabicPeriod"/>
            </a:pPr>
            <a:r>
              <a:rPr lang="en-US" dirty="0"/>
              <a:t>Supporting multiple window systems</a:t>
            </a:r>
          </a:p>
          <a:p>
            <a:pPr lvl="0" algn="l" rtl="0">
              <a:lnSpc>
                <a:spcPct val="115000"/>
              </a:lnSpc>
              <a:spcBef>
                <a:spcPts val="0"/>
              </a:spcBef>
              <a:spcAft>
                <a:spcPts val="0"/>
              </a:spcAft>
              <a:buSzPts val="1800"/>
              <a:buFont typeface="+mj-lt"/>
              <a:buAutoNum type="arabicPeriod"/>
            </a:pPr>
            <a:r>
              <a:rPr lang="en-US" dirty="0"/>
              <a:t>User operations</a:t>
            </a:r>
          </a:p>
          <a:p>
            <a:pPr lvl="0" algn="l" rtl="0">
              <a:lnSpc>
                <a:spcPct val="115000"/>
              </a:lnSpc>
              <a:spcBef>
                <a:spcPts val="0"/>
              </a:spcBef>
              <a:spcAft>
                <a:spcPts val="0"/>
              </a:spcAft>
              <a:buSzPts val="1800"/>
              <a:buFont typeface="+mj-lt"/>
              <a:buAutoNum type="arabicPeriod"/>
            </a:pPr>
            <a:r>
              <a:rPr lang="en-US" dirty="0"/>
              <a:t>Spelling checking and hyphenation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4"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7" name="Google Shape;117;p11"/>
          <p:cNvSpPr txBox="1">
            <a:spLocks noGrp="1"/>
          </p:cNvSpPr>
          <p:nvPr>
            <p:ph type="title"/>
          </p:nvPr>
        </p:nvSpPr>
        <p:spPr>
          <a:xfrm>
            <a:off x="521937" y="808698"/>
            <a:ext cx="2567197" cy="3526104"/>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buSzPts val="2800"/>
            </a:pPr>
            <a:r>
              <a:rPr lang="en-US" sz="3300" dirty="0">
                <a:solidFill>
                  <a:srgbClr val="FFFFFF"/>
                </a:solidFill>
              </a:rPr>
              <a:t>Document Structure</a:t>
            </a:r>
          </a:p>
        </p:txBody>
      </p:sp>
      <p:sp>
        <p:nvSpPr>
          <p:cNvPr id="118" name="Google Shape;118;p11"/>
          <p:cNvSpPr txBox="1">
            <a:spLocks noGrp="1"/>
          </p:cNvSpPr>
          <p:nvPr>
            <p:ph type="body" idx="1"/>
          </p:nvPr>
        </p:nvSpPr>
        <p:spPr>
          <a:xfrm>
            <a:off x="3835625" y="808697"/>
            <a:ext cx="4588183" cy="3526105"/>
          </a:xfrm>
          <a:prstGeom prst="rect">
            <a:avLst/>
          </a:prstGeom>
          <a:effectLst/>
        </p:spPr>
        <p:txBody>
          <a:bodyPr spcFirstLastPara="1" vert="horz" lIns="91440" tIns="45720" rIns="91440" bIns="45720" rtlCol="0" anchor="ctr" anchorCtr="0">
            <a:normAutofit/>
          </a:bodyPr>
          <a:lstStyle/>
          <a:p>
            <a:pPr marL="114300" lvl="0" indent="0" defTabSz="457200">
              <a:spcBef>
                <a:spcPct val="20000"/>
              </a:spcBef>
              <a:spcAft>
                <a:spcPts val="600"/>
              </a:spcAft>
              <a:buSzPct val="70000"/>
              <a:buFont typeface="Wingdings 2" charset="2"/>
              <a:buNone/>
            </a:pPr>
            <a:r>
              <a:rPr lang="en-US" dirty="0"/>
              <a:t>This refers to the internal representation for the document which will influence every aspect of Lexi’s design. Such representation needs to:</a:t>
            </a:r>
          </a:p>
          <a:p>
            <a:pPr defTabSz="457200">
              <a:spcBef>
                <a:spcPct val="20000"/>
              </a:spcBef>
              <a:spcAft>
                <a:spcPts val="600"/>
              </a:spcAft>
              <a:buSzPct val="70000"/>
            </a:pPr>
            <a:r>
              <a:rPr lang="en-US" dirty="0"/>
              <a:t>Maintain the physical structure (the arrangement of everything visible and invisible on the document)</a:t>
            </a:r>
          </a:p>
          <a:p>
            <a:pPr defTabSz="457200">
              <a:spcBef>
                <a:spcPct val="20000"/>
              </a:spcBef>
              <a:spcAft>
                <a:spcPts val="600"/>
              </a:spcAft>
              <a:buSzPct val="70000"/>
            </a:pPr>
            <a:r>
              <a:rPr lang="en-US" dirty="0"/>
              <a:t>Generate and present the document on the GUI</a:t>
            </a:r>
          </a:p>
          <a:p>
            <a:pPr defTabSz="457200">
              <a:spcBef>
                <a:spcPct val="20000"/>
              </a:spcBef>
              <a:spcAft>
                <a:spcPts val="600"/>
              </a:spcAft>
              <a:buSzPct val="70000"/>
            </a:pPr>
            <a:r>
              <a:rPr lang="en-US" dirty="0"/>
              <a:t>Map positions on the display to elements of the representation (e.g., columns and rows)</a:t>
            </a:r>
          </a:p>
          <a:p>
            <a:pPr defTabSz="457200">
              <a:spcBef>
                <a:spcPct val="20000"/>
              </a:spcBef>
              <a:spcAft>
                <a:spcPts val="600"/>
              </a:spcAft>
              <a:buSzPct val="70000"/>
            </a:pPr>
            <a:r>
              <a:rPr lang="en-US" dirty="0"/>
              <a:t>Treat text and graphics uniformly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Recursive Composition</a:t>
            </a:r>
            <a:endParaRPr/>
          </a:p>
        </p:txBody>
      </p:sp>
      <p:sp>
        <p:nvSpPr>
          <p:cNvPr id="136" name="Google Shape;136;p14"/>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Used to represent hierarchically structured information</a:t>
            </a:r>
          </a:p>
          <a:p>
            <a:pPr marL="457200" lvl="0" indent="-342900" algn="l" rtl="0">
              <a:lnSpc>
                <a:spcPct val="115000"/>
              </a:lnSpc>
              <a:spcBef>
                <a:spcPts val="0"/>
              </a:spcBef>
              <a:spcAft>
                <a:spcPts val="0"/>
              </a:spcAft>
              <a:buSzPts val="1800"/>
              <a:buChar char="●"/>
            </a:pPr>
            <a:r>
              <a:rPr lang="en" dirty="0"/>
              <a:t>Increasingly complex elements are built out of simpler ones</a:t>
            </a:r>
            <a:endParaRPr b="1" dirty="0"/>
          </a:p>
          <a:p>
            <a:pPr marL="457200" lvl="0" indent="-342900" algn="l" rtl="0">
              <a:lnSpc>
                <a:spcPct val="115000"/>
              </a:lnSpc>
              <a:spcBef>
                <a:spcPts val="0"/>
              </a:spcBef>
              <a:spcAft>
                <a:spcPts val="0"/>
              </a:spcAft>
              <a:buSzPts val="1800"/>
              <a:buChar char="●"/>
            </a:pPr>
            <a:r>
              <a:rPr lang="en" dirty="0"/>
              <a:t>Sets of characters and graphics can be tiled into rows, and groups of rows in columns, and groups of columns in pages, etc.</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83" name="Rectangle 8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1" name="Google Shape;141;p15"/>
          <p:cNvSpPr txBox="1">
            <a:spLocks noGrp="1"/>
          </p:cNvSpPr>
          <p:nvPr>
            <p:ph type="title"/>
          </p:nvPr>
        </p:nvSpPr>
        <p:spPr>
          <a:xfrm>
            <a:off x="685346" y="457200"/>
            <a:ext cx="2309062" cy="727837"/>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buSzPts val="2800"/>
            </a:pPr>
            <a:r>
              <a:rPr lang="en-US" sz="2100">
                <a:ln>
                  <a:solidFill>
                    <a:srgbClr val="404040">
                      <a:alpha val="10000"/>
                    </a:srgbClr>
                  </a:solidFill>
                </a:ln>
                <a:solidFill>
                  <a:srgbClr val="DADADA"/>
                </a:solidFill>
              </a:rPr>
              <a:t>Example</a:t>
            </a:r>
          </a:p>
        </p:txBody>
      </p:sp>
      <p:sp>
        <p:nvSpPr>
          <p:cNvPr id="142" name="Google Shape;142;p15"/>
          <p:cNvSpPr txBox="1">
            <a:spLocks noGrp="1"/>
          </p:cNvSpPr>
          <p:nvPr>
            <p:ph type="body" idx="1"/>
          </p:nvPr>
        </p:nvSpPr>
        <p:spPr>
          <a:xfrm>
            <a:off x="685346" y="1299336"/>
            <a:ext cx="2309062" cy="3361563"/>
          </a:xfrm>
          <a:prstGeom prst="rect">
            <a:avLst/>
          </a:prstGeom>
        </p:spPr>
        <p:txBody>
          <a:bodyPr spcFirstLastPara="1" vert="horz" lIns="91440" tIns="45720" rIns="91440" bIns="45720" rtlCol="0" anchor="t" anchorCtr="0">
            <a:normAutofit/>
          </a:bodyPr>
          <a:lstStyle/>
          <a:p>
            <a:pPr marL="457200" lvl="0" indent="-342900" defTabSz="457200">
              <a:spcBef>
                <a:spcPct val="20000"/>
              </a:spcBef>
              <a:spcAft>
                <a:spcPts val="600"/>
              </a:spcAft>
              <a:buSzPct val="70000"/>
              <a:buFont typeface="Wingdings 2" charset="2"/>
              <a:buChar char="●"/>
            </a:pPr>
            <a:r>
              <a:rPr lang="en-US" sz="1200">
                <a:ln>
                  <a:solidFill>
                    <a:srgbClr val="404040">
                      <a:alpha val="10000"/>
                    </a:srgbClr>
                  </a:solidFill>
                </a:ln>
                <a:solidFill>
                  <a:srgbClr val="DADADA"/>
                </a:solidFill>
              </a:rPr>
              <a:t>Let’s tile characters and graphics form left to right to form a line within the document</a:t>
            </a:r>
          </a:p>
          <a:p>
            <a:pPr marL="457200" lvl="0" indent="-342900" defTabSz="457200">
              <a:spcBef>
                <a:spcPct val="20000"/>
              </a:spcBef>
              <a:spcAft>
                <a:spcPts val="600"/>
              </a:spcAft>
              <a:buSzPct val="70000"/>
              <a:buFont typeface="Wingdings 2" charset="2"/>
              <a:buChar char="●"/>
            </a:pPr>
            <a:r>
              <a:rPr lang="en-US" sz="1200">
                <a:ln>
                  <a:solidFill>
                    <a:srgbClr val="404040">
                      <a:alpha val="10000"/>
                    </a:srgbClr>
                  </a:solidFill>
                </a:ln>
                <a:solidFill>
                  <a:srgbClr val="DADADA"/>
                </a:solidFill>
              </a:rPr>
              <a:t>The multiple lines can be grouped together to form a column</a:t>
            </a:r>
          </a:p>
          <a:p>
            <a:pPr marL="457200" lvl="0" indent="-342900" defTabSz="457200">
              <a:spcBef>
                <a:spcPct val="20000"/>
              </a:spcBef>
              <a:spcAft>
                <a:spcPts val="600"/>
              </a:spcAft>
              <a:buSzPct val="70000"/>
              <a:buFont typeface="Wingdings 2" charset="2"/>
              <a:buChar char="●"/>
            </a:pPr>
            <a:r>
              <a:rPr lang="en-US" sz="1200">
                <a:ln>
                  <a:solidFill>
                    <a:srgbClr val="404040">
                      <a:alpha val="10000"/>
                    </a:srgbClr>
                  </a:solidFill>
                </a:ln>
                <a:solidFill>
                  <a:srgbClr val="DADADA"/>
                </a:solidFill>
              </a:rPr>
              <a:t>Multiple columns make for a page</a:t>
            </a:r>
          </a:p>
          <a:p>
            <a:pPr marL="457200" lvl="0" indent="-342900" defTabSz="457200">
              <a:spcBef>
                <a:spcPct val="20000"/>
              </a:spcBef>
              <a:spcAft>
                <a:spcPts val="600"/>
              </a:spcAft>
              <a:buSzPct val="70000"/>
              <a:buFont typeface="Wingdings 2" charset="2"/>
              <a:buChar char="●"/>
            </a:pPr>
            <a:endParaRPr lang="en-US" sz="1200">
              <a:ln>
                <a:solidFill>
                  <a:srgbClr val="404040">
                    <a:alpha val="10000"/>
                  </a:srgbClr>
                </a:solidFill>
              </a:ln>
              <a:solidFill>
                <a:srgbClr val="DADADA"/>
              </a:solidFill>
            </a:endParaRPr>
          </a:p>
        </p:txBody>
      </p:sp>
      <p:pic>
        <p:nvPicPr>
          <p:cNvPr id="4" name="Picture 2">
            <a:extLst>
              <a:ext uri="{FF2B5EF4-FFF2-40B4-BE49-F238E27FC236}">
                <a16:creationId xmlns:a16="http://schemas.microsoft.com/office/drawing/2014/main" id="{A45E5EDA-4F9C-4DDA-B438-F68056F97C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7045" y="482599"/>
            <a:ext cx="4727062" cy="41783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83" name="Rectangle 8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1" name="Google Shape;141;p15"/>
          <p:cNvSpPr txBox="1">
            <a:spLocks noGrp="1"/>
          </p:cNvSpPr>
          <p:nvPr>
            <p:ph type="title"/>
          </p:nvPr>
        </p:nvSpPr>
        <p:spPr>
          <a:xfrm>
            <a:off x="685346" y="457200"/>
            <a:ext cx="2309062" cy="727837"/>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buSzPts val="2800"/>
            </a:pPr>
            <a:r>
              <a:rPr lang="en-US" sz="2100">
                <a:ln>
                  <a:solidFill>
                    <a:srgbClr val="404040">
                      <a:alpha val="10000"/>
                    </a:srgbClr>
                  </a:solidFill>
                </a:ln>
                <a:solidFill>
                  <a:srgbClr val="DADADA"/>
                </a:solidFill>
              </a:rPr>
              <a:t>Example</a:t>
            </a:r>
          </a:p>
        </p:txBody>
      </p:sp>
      <p:sp>
        <p:nvSpPr>
          <p:cNvPr id="142" name="Google Shape;142;p15"/>
          <p:cNvSpPr txBox="1">
            <a:spLocks noGrp="1"/>
          </p:cNvSpPr>
          <p:nvPr>
            <p:ph type="body" idx="1"/>
          </p:nvPr>
        </p:nvSpPr>
        <p:spPr>
          <a:xfrm>
            <a:off x="685346" y="1299336"/>
            <a:ext cx="2309062" cy="3361563"/>
          </a:xfrm>
          <a:prstGeom prst="rect">
            <a:avLst/>
          </a:prstGeom>
        </p:spPr>
        <p:txBody>
          <a:bodyPr spcFirstLastPara="1" vert="horz" lIns="91440" tIns="45720" rIns="91440" bIns="45720" rtlCol="0" anchor="t" anchorCtr="0">
            <a:normAutofit/>
          </a:bodyPr>
          <a:lstStyle/>
          <a:p>
            <a:pPr marL="457200" lvl="0" indent="-342900" defTabSz="457200">
              <a:spcBef>
                <a:spcPct val="20000"/>
              </a:spcBef>
              <a:spcAft>
                <a:spcPts val="600"/>
              </a:spcAft>
              <a:buSzPct val="70000"/>
              <a:buFont typeface="Wingdings 2" charset="2"/>
              <a:buChar char="●"/>
            </a:pPr>
            <a:r>
              <a:rPr lang="en-US" sz="1200" dirty="0">
                <a:ln>
                  <a:solidFill>
                    <a:srgbClr val="404040">
                      <a:alpha val="10000"/>
                    </a:srgbClr>
                  </a:solidFill>
                </a:ln>
                <a:solidFill>
                  <a:srgbClr val="DADADA"/>
                </a:solidFill>
              </a:rPr>
              <a:t>We can represent the recursive composition using a hierarchy</a:t>
            </a:r>
          </a:p>
          <a:p>
            <a:pPr marL="457200" lvl="0" indent="-342900" defTabSz="457200">
              <a:spcBef>
                <a:spcPct val="20000"/>
              </a:spcBef>
              <a:spcAft>
                <a:spcPts val="600"/>
              </a:spcAft>
              <a:buSzPct val="70000"/>
              <a:buFont typeface="Wingdings 2" charset="2"/>
              <a:buChar char="●"/>
            </a:pPr>
            <a:r>
              <a:rPr lang="en-US" sz="1200" dirty="0">
                <a:ln>
                  <a:solidFill>
                    <a:srgbClr val="404040">
                      <a:alpha val="10000"/>
                    </a:srgbClr>
                  </a:solidFill>
                </a:ln>
                <a:solidFill>
                  <a:srgbClr val="DADADA"/>
                </a:solidFill>
              </a:rPr>
              <a:t>Each object in the lower level are contained by the object in the level above it (columns have row, rows have characters, graphics, etc.)</a:t>
            </a:r>
          </a:p>
          <a:p>
            <a:pPr marL="457200" lvl="0" indent="-342900" defTabSz="457200">
              <a:spcBef>
                <a:spcPct val="20000"/>
              </a:spcBef>
              <a:spcAft>
                <a:spcPts val="600"/>
              </a:spcAft>
              <a:buSzPct val="70000"/>
              <a:buFont typeface="Wingdings 2" charset="2"/>
              <a:buChar char="●"/>
            </a:pPr>
            <a:r>
              <a:rPr lang="en-US" sz="1200" dirty="0">
                <a:ln>
                  <a:solidFill>
                    <a:srgbClr val="404040">
                      <a:alpha val="10000"/>
                    </a:srgbClr>
                  </a:solidFill>
                </a:ln>
                <a:solidFill>
                  <a:srgbClr val="DADADA"/>
                </a:solidFill>
              </a:rPr>
              <a:t>What does this look like?, how can we relate these classes to each other?</a:t>
            </a:r>
          </a:p>
        </p:txBody>
      </p:sp>
      <p:pic>
        <p:nvPicPr>
          <p:cNvPr id="6" name="Picture 2">
            <a:extLst>
              <a:ext uri="{FF2B5EF4-FFF2-40B4-BE49-F238E27FC236}">
                <a16:creationId xmlns:a16="http://schemas.microsoft.com/office/drawing/2014/main" id="{A02886F9-F229-4167-9899-F6A23C2A89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79754" y="1365964"/>
            <a:ext cx="4981645" cy="241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66404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4" name="Picture 3" descr="A group of multi coloured wooden stick figures">
            <a:extLst>
              <a:ext uri="{FF2B5EF4-FFF2-40B4-BE49-F238E27FC236}">
                <a16:creationId xmlns:a16="http://schemas.microsoft.com/office/drawing/2014/main" id="{D6F22F1D-3B08-4B86-9E54-F98D32502DD6}"/>
              </a:ext>
            </a:extLst>
          </p:cNvPr>
          <p:cNvPicPr>
            <a:picLocks noChangeAspect="1"/>
          </p:cNvPicPr>
          <p:nvPr/>
        </p:nvPicPr>
        <p:blipFill rotWithShape="1">
          <a:blip r:embed="rId3">
            <a:alphaModFix amt="35000"/>
          </a:blip>
          <a:srcRect t="12232" b="6541"/>
          <a:stretch/>
        </p:blipFill>
        <p:spPr>
          <a:xfrm>
            <a:off x="20" y="10"/>
            <a:ext cx="9143980" cy="5143490"/>
          </a:xfrm>
          <a:prstGeom prst="rect">
            <a:avLst/>
          </a:prstGeom>
        </p:spPr>
      </p:pic>
      <p:sp>
        <p:nvSpPr>
          <p:cNvPr id="2" name="Title 1">
            <a:extLst>
              <a:ext uri="{FF2B5EF4-FFF2-40B4-BE49-F238E27FC236}">
                <a16:creationId xmlns:a16="http://schemas.microsoft.com/office/drawing/2014/main" id="{234C0EB8-A204-41A1-90AD-DE512D41E5ED}"/>
              </a:ext>
            </a:extLst>
          </p:cNvPr>
          <p:cNvSpPr>
            <a:spLocks noGrp="1"/>
          </p:cNvSpPr>
          <p:nvPr>
            <p:ph type="ctrTitle"/>
          </p:nvPr>
        </p:nvSpPr>
        <p:spPr>
          <a:xfrm>
            <a:off x="1028019" y="1327155"/>
            <a:ext cx="7080026" cy="1371600"/>
          </a:xfrm>
        </p:spPr>
        <p:txBody>
          <a:bodyPr>
            <a:normAutofit/>
          </a:bodyPr>
          <a:lstStyle/>
          <a:p>
            <a:r>
              <a:rPr lang="en-US" dirty="0"/>
              <a:t>Inheritance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64F64-716E-4DEA-8F73-219C956C93F2}"/>
              </a:ext>
            </a:extLst>
          </p:cNvPr>
          <p:cNvSpPr>
            <a:spLocks noGrp="1"/>
          </p:cNvSpPr>
          <p:nvPr>
            <p:ph type="title"/>
          </p:nvPr>
        </p:nvSpPr>
        <p:spPr>
          <a:xfrm>
            <a:off x="685346" y="457200"/>
            <a:ext cx="2309062" cy="727837"/>
          </a:xfrm>
        </p:spPr>
        <p:txBody>
          <a:bodyPr vert="horz" lIns="91440" tIns="45720" rIns="91440" bIns="45720" rtlCol="0" anchor="b">
            <a:normAutofit/>
          </a:bodyPr>
          <a:lstStyle/>
          <a:p>
            <a:pPr algn="l" defTabSz="457200">
              <a:lnSpc>
                <a:spcPct val="90000"/>
              </a:lnSpc>
            </a:pPr>
            <a:r>
              <a:rPr lang="en-US" sz="2100">
                <a:ln>
                  <a:solidFill>
                    <a:srgbClr val="404040">
                      <a:alpha val="10000"/>
                    </a:srgbClr>
                  </a:solidFill>
                </a:ln>
                <a:solidFill>
                  <a:srgbClr val="DADADA"/>
                </a:solidFill>
              </a:rPr>
              <a:t>Going back to the Composite Pattern</a:t>
            </a:r>
          </a:p>
        </p:txBody>
      </p:sp>
      <p:sp>
        <p:nvSpPr>
          <p:cNvPr id="6" name="Content Placeholder 5">
            <a:extLst>
              <a:ext uri="{FF2B5EF4-FFF2-40B4-BE49-F238E27FC236}">
                <a16:creationId xmlns:a16="http://schemas.microsoft.com/office/drawing/2014/main" id="{0B9ED211-107F-4963-B3FF-789F31AC23D5}"/>
              </a:ext>
            </a:extLst>
          </p:cNvPr>
          <p:cNvSpPr>
            <a:spLocks noGrp="1"/>
          </p:cNvSpPr>
          <p:nvPr>
            <p:ph sz="half" idx="2"/>
          </p:nvPr>
        </p:nvSpPr>
        <p:spPr>
          <a:xfrm>
            <a:off x="685346" y="1299336"/>
            <a:ext cx="2309062" cy="3044064"/>
          </a:xfrm>
        </p:spPr>
        <p:txBody>
          <a:bodyPr vert="horz" lIns="91440" tIns="45720" rIns="91440" bIns="45720" rtlCol="0" anchor="t">
            <a:normAutofit/>
          </a:bodyPr>
          <a:lstStyle/>
          <a:p>
            <a:pPr defTabSz="457200">
              <a:spcAft>
                <a:spcPts val="600"/>
              </a:spcAft>
            </a:pPr>
            <a:r>
              <a:rPr lang="en-US" sz="1200">
                <a:ln>
                  <a:solidFill>
                    <a:srgbClr val="404040">
                      <a:alpha val="10000"/>
                    </a:srgbClr>
                  </a:solidFill>
                </a:ln>
                <a:solidFill>
                  <a:srgbClr val="DADADA"/>
                </a:solidFill>
              </a:rPr>
              <a:t>Which classes qualify as a leaf class?</a:t>
            </a:r>
          </a:p>
          <a:p>
            <a:pPr defTabSz="457200">
              <a:spcAft>
                <a:spcPts val="600"/>
              </a:spcAft>
            </a:pPr>
            <a:r>
              <a:rPr lang="en-US" sz="1200">
                <a:ln>
                  <a:solidFill>
                    <a:srgbClr val="404040">
                      <a:alpha val="10000"/>
                    </a:srgbClr>
                  </a:solidFill>
                </a:ln>
                <a:solidFill>
                  <a:srgbClr val="DADADA"/>
                </a:solidFill>
              </a:rPr>
              <a:t>Which are composite?</a:t>
            </a:r>
          </a:p>
          <a:p>
            <a:pPr defTabSz="457200">
              <a:spcAft>
                <a:spcPts val="600"/>
              </a:spcAft>
            </a:pPr>
            <a:r>
              <a:rPr lang="en-US" sz="1200">
                <a:ln>
                  <a:solidFill>
                    <a:srgbClr val="404040">
                      <a:alpha val="10000"/>
                    </a:srgbClr>
                  </a:solidFill>
                </a:ln>
                <a:solidFill>
                  <a:srgbClr val="DADADA"/>
                </a:solidFill>
              </a:rPr>
              <a:t>Which class would you choose as a component?</a:t>
            </a:r>
          </a:p>
        </p:txBody>
      </p:sp>
      <p:sp>
        <p:nvSpPr>
          <p:cNvPr id="13"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723897"/>
            <a:ext cx="4936023" cy="3586230"/>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57;p18" descr="CompositeStructure.png">
            <a:extLst>
              <a:ext uri="{FF2B5EF4-FFF2-40B4-BE49-F238E27FC236}">
                <a16:creationId xmlns:a16="http://schemas.microsoft.com/office/drawing/2014/main" id="{01722E4C-9C6C-4530-92E0-E372A13DBBE3}"/>
              </a:ext>
            </a:extLst>
          </p:cNvPr>
          <p:cNvPicPr preferRelativeResize="0">
            <a:picLocks noGrp="1"/>
          </p:cNvPicPr>
          <p:nvPr>
            <p:ph sz="half" idx="1"/>
          </p:nvPr>
        </p:nvPicPr>
        <p:blipFill rotWithShape="1">
          <a:blip r:embed="rId2"/>
          <a:stretch/>
        </p:blipFill>
        <p:spPr>
          <a:xfrm>
            <a:off x="3840480" y="1410146"/>
            <a:ext cx="4257177" cy="2213732"/>
          </a:xfrm>
          <a:prstGeom prst="rect">
            <a:avLst/>
          </a:prstGeom>
          <a:noFill/>
        </p:spPr>
      </p:pic>
    </p:spTree>
    <p:extLst>
      <p:ext uri="{BB962C8B-B14F-4D97-AF65-F5344CB8AC3E}">
        <p14:creationId xmlns:p14="http://schemas.microsoft.com/office/powerpoint/2010/main" val="121174584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61"/>
        <p:cNvGrpSpPr/>
        <p:nvPr/>
      </p:nvGrpSpPr>
      <p:grpSpPr>
        <a:xfrm>
          <a:off x="0" y="0"/>
          <a:ext cx="0" cy="0"/>
          <a:chOff x="0" y="0"/>
          <a:chExt cx="0" cy="0"/>
        </a:xfrm>
      </p:grpSpPr>
      <p:sp>
        <p:nvSpPr>
          <p:cNvPr id="104" name="Rectangle 103">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105">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 y="-1"/>
            <a:ext cx="4566524" cy="5143501"/>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2" name="Google Shape;162;p19"/>
          <p:cNvSpPr txBox="1">
            <a:spLocks noGrp="1"/>
          </p:cNvSpPr>
          <p:nvPr>
            <p:ph type="title"/>
          </p:nvPr>
        </p:nvSpPr>
        <p:spPr>
          <a:xfrm>
            <a:off x="675379" y="839106"/>
            <a:ext cx="3503600" cy="3560762"/>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SzPts val="2800"/>
            </a:pPr>
            <a:r>
              <a:rPr lang="en-US" sz="3600" dirty="0"/>
              <a:t>Glyph</a:t>
            </a:r>
          </a:p>
        </p:txBody>
      </p:sp>
      <p:sp>
        <p:nvSpPr>
          <p:cNvPr id="163" name="Google Shape;163;p19"/>
          <p:cNvSpPr txBox="1">
            <a:spLocks noGrp="1"/>
          </p:cNvSpPr>
          <p:nvPr>
            <p:ph type="body" idx="1"/>
          </p:nvPr>
        </p:nvSpPr>
        <p:spPr>
          <a:xfrm>
            <a:off x="4874076" y="839106"/>
            <a:ext cx="3787323" cy="3560761"/>
          </a:xfrm>
          <a:prstGeom prst="rect">
            <a:avLst/>
          </a:prstGeom>
          <a:effectLst/>
        </p:spPr>
        <p:txBody>
          <a:bodyPr spcFirstLastPara="1" vert="horz" lIns="91440" tIns="45720" rIns="91440" bIns="45720" rtlCol="0" anchor="ctr" anchorCtr="0">
            <a:normAutofit/>
          </a:bodyPr>
          <a:lstStyle/>
          <a:p>
            <a:pPr marL="457200" lvl="0" indent="-342900" defTabSz="457200">
              <a:spcBef>
                <a:spcPct val="20000"/>
              </a:spcBef>
              <a:spcAft>
                <a:spcPts val="600"/>
              </a:spcAft>
              <a:buSzPct val="70000"/>
              <a:buFont typeface="Wingdings 2" charset="2"/>
              <a:buChar char="●"/>
            </a:pPr>
            <a:r>
              <a:rPr lang="en-US" dirty="0">
                <a:solidFill>
                  <a:schemeClr val="tx1"/>
                </a:solidFill>
              </a:rPr>
              <a:t>We start with an abstract base class for all objects that can appear in a document structure called </a:t>
            </a:r>
            <a:r>
              <a:rPr lang="en-US" b="1" u="sng" dirty="0">
                <a:solidFill>
                  <a:schemeClr val="tx1"/>
                </a:solidFill>
                <a:sym typeface="Courier"/>
              </a:rPr>
              <a:t>Glyph</a:t>
            </a:r>
          </a:p>
          <a:p>
            <a:pPr marL="457200" lvl="0" indent="-342900" defTabSz="457200">
              <a:spcBef>
                <a:spcPct val="20000"/>
              </a:spcBef>
              <a:spcAft>
                <a:spcPts val="600"/>
              </a:spcAft>
              <a:buSzPct val="70000"/>
              <a:buFont typeface="Wingdings 2" charset="2"/>
              <a:buChar char="●"/>
            </a:pPr>
            <a:r>
              <a:rPr lang="en-US" dirty="0">
                <a:solidFill>
                  <a:schemeClr val="tx1"/>
                </a:solidFill>
              </a:rPr>
              <a:t>Its subclasses define both base and structural elements</a:t>
            </a:r>
          </a:p>
          <a:p>
            <a:pPr marL="457200" lvl="0" indent="-342900" defTabSz="457200">
              <a:spcBef>
                <a:spcPct val="20000"/>
              </a:spcBef>
              <a:spcAft>
                <a:spcPts val="600"/>
              </a:spcAft>
              <a:buSzPct val="70000"/>
              <a:buFont typeface="Wingdings 2" charset="2"/>
              <a:buChar char="●"/>
            </a:pPr>
            <a:r>
              <a:rPr lang="en-US" dirty="0">
                <a:solidFill>
                  <a:schemeClr val="tx1"/>
                </a:solidFill>
              </a:rPr>
              <a:t>What common interface(s) make sense for all these objects to share?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67"/>
        <p:cNvGrpSpPr/>
        <p:nvPr/>
      </p:nvGrpSpPr>
      <p:grpSpPr>
        <a:xfrm>
          <a:off x="0" y="0"/>
          <a:ext cx="0" cy="0"/>
          <a:chOff x="0" y="0"/>
          <a:chExt cx="0" cy="0"/>
        </a:xfrm>
      </p:grpSpPr>
      <p:sp>
        <p:nvSpPr>
          <p:cNvPr id="71" name="Rectangle 70">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BDD89E6-E8ED-4F23-A759-32831FE932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04411" y="482600"/>
            <a:ext cx="6335176" cy="41782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77"/>
        <p:cNvGrpSpPr/>
        <p:nvPr/>
      </p:nvGrpSpPr>
      <p:grpSpPr>
        <a:xfrm>
          <a:off x="0" y="0"/>
          <a:ext cx="0" cy="0"/>
          <a:chOff x="0" y="0"/>
          <a:chExt cx="0" cy="0"/>
        </a:xfrm>
      </p:grpSpPr>
      <p:sp>
        <p:nvSpPr>
          <p:cNvPr id="120" name="Rectangle 119">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Freeform: Shape 121">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 y="-1"/>
            <a:ext cx="4566524" cy="5143501"/>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Google Shape;178;p22"/>
          <p:cNvSpPr txBox="1">
            <a:spLocks noGrp="1"/>
          </p:cNvSpPr>
          <p:nvPr>
            <p:ph type="title"/>
          </p:nvPr>
        </p:nvSpPr>
        <p:spPr>
          <a:xfrm>
            <a:off x="675379" y="839106"/>
            <a:ext cx="3503600" cy="3560762"/>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SzPts val="2800"/>
            </a:pPr>
            <a:r>
              <a:rPr lang="en-US" sz="3600" dirty="0"/>
              <a:t>Glyph</a:t>
            </a:r>
          </a:p>
        </p:txBody>
      </p:sp>
      <p:sp>
        <p:nvSpPr>
          <p:cNvPr id="179" name="Google Shape;179;p22"/>
          <p:cNvSpPr txBox="1">
            <a:spLocks noGrp="1"/>
          </p:cNvSpPr>
          <p:nvPr>
            <p:ph type="body" idx="1"/>
          </p:nvPr>
        </p:nvSpPr>
        <p:spPr>
          <a:xfrm>
            <a:off x="4874076" y="839106"/>
            <a:ext cx="3787323" cy="3560761"/>
          </a:xfrm>
          <a:prstGeom prst="rect">
            <a:avLst/>
          </a:prstGeom>
          <a:effectLst/>
        </p:spPr>
        <p:txBody>
          <a:bodyPr spcFirstLastPara="1" vert="horz" lIns="91440" tIns="45720" rIns="91440" bIns="45720" rtlCol="0" anchor="ctr" anchorCtr="0">
            <a:normAutofit/>
          </a:bodyPr>
          <a:lstStyle/>
          <a:p>
            <a:pPr marL="114300" lvl="0" indent="0" defTabSz="457200">
              <a:spcBef>
                <a:spcPct val="20000"/>
              </a:spcBef>
              <a:spcAft>
                <a:spcPts val="600"/>
              </a:spcAft>
              <a:buSzPct val="70000"/>
              <a:buFont typeface="Wingdings 2" charset="2"/>
              <a:buNone/>
            </a:pPr>
            <a:r>
              <a:rPr lang="en-US">
                <a:solidFill>
                  <a:schemeClr val="tx1"/>
                </a:solidFill>
              </a:rPr>
              <a:t>Glyphs have three basic responsibilities</a:t>
            </a:r>
          </a:p>
          <a:p>
            <a:pPr marL="914400" lvl="1" indent="-342900" defTabSz="457200">
              <a:spcBef>
                <a:spcPct val="20000"/>
              </a:spcBef>
              <a:spcAft>
                <a:spcPts val="600"/>
              </a:spcAft>
              <a:buSzPct val="70000"/>
              <a:buFont typeface="Wingdings 2" charset="2"/>
              <a:buAutoNum type="arabicPeriod"/>
            </a:pPr>
            <a:r>
              <a:rPr lang="en-US">
                <a:solidFill>
                  <a:schemeClr val="tx1"/>
                </a:solidFill>
              </a:rPr>
              <a:t>They know how to draw themselves</a:t>
            </a:r>
          </a:p>
          <a:p>
            <a:pPr marL="914400" lvl="1" indent="-342900" defTabSz="457200">
              <a:spcBef>
                <a:spcPct val="20000"/>
              </a:spcBef>
              <a:spcAft>
                <a:spcPts val="600"/>
              </a:spcAft>
              <a:buSzPct val="70000"/>
              <a:buFont typeface="Wingdings 2" charset="2"/>
              <a:buAutoNum type="arabicPeriod"/>
            </a:pPr>
            <a:r>
              <a:rPr lang="en-US">
                <a:solidFill>
                  <a:schemeClr val="tx1"/>
                </a:solidFill>
              </a:rPr>
              <a:t>They know what space they occupy</a:t>
            </a:r>
          </a:p>
          <a:p>
            <a:pPr marL="914400" lvl="1" indent="-342900" defTabSz="457200">
              <a:spcBef>
                <a:spcPct val="20000"/>
              </a:spcBef>
              <a:spcAft>
                <a:spcPts val="600"/>
              </a:spcAft>
              <a:buSzPct val="70000"/>
              <a:buFont typeface="Wingdings 2" charset="2"/>
              <a:buAutoNum type="arabicPeriod"/>
            </a:pPr>
            <a:r>
              <a:rPr lang="en-US">
                <a:solidFill>
                  <a:schemeClr val="tx1"/>
                </a:solidFill>
              </a:rPr>
              <a:t>They know their children and parent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p:nvPr/>
        </p:nvSpPr>
        <p:spPr>
          <a:xfrm>
            <a:off x="453075" y="2296300"/>
            <a:ext cx="3245700" cy="27186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chemeClr val="lt2"/>
              </a:buClr>
              <a:buSzPts val="1400"/>
              <a:buFont typeface="Arial"/>
              <a:buChar char="●"/>
            </a:pPr>
            <a:r>
              <a:rPr lang="en" sz="1400" b="1" i="0" u="none" strike="noStrike" cap="none">
                <a:solidFill>
                  <a:schemeClr val="lt2"/>
                </a:solidFill>
                <a:latin typeface="Arial"/>
                <a:ea typeface="Arial"/>
                <a:cs typeface="Arial"/>
                <a:sym typeface="Arial"/>
              </a:rPr>
              <a:t>Primitives</a:t>
            </a:r>
            <a:r>
              <a:rPr lang="en" sz="1400" b="0" i="0" u="none" strike="noStrike" cap="none">
                <a:solidFill>
                  <a:schemeClr val="lt2"/>
                </a:solidFill>
                <a:latin typeface="Arial"/>
                <a:ea typeface="Arial"/>
                <a:cs typeface="Arial"/>
                <a:sym typeface="Arial"/>
              </a:rPr>
              <a:t> (line, rectangle, text) each have their own class</a:t>
            </a:r>
            <a:endParaRPr sz="1400" b="0" i="0" u="none" strike="noStrike" cap="none">
              <a:solidFill>
                <a:schemeClr val="lt2"/>
              </a:solidFill>
              <a:latin typeface="Arial"/>
              <a:ea typeface="Arial"/>
              <a:cs typeface="Arial"/>
              <a:sym typeface="Arial"/>
            </a:endParaRPr>
          </a:p>
          <a:p>
            <a:pPr marL="457200" marR="0" lvl="0" indent="-317500" algn="l" rtl="0">
              <a:lnSpc>
                <a:spcPct val="115000"/>
              </a:lnSpc>
              <a:spcBef>
                <a:spcPts val="0"/>
              </a:spcBef>
              <a:spcAft>
                <a:spcPts val="0"/>
              </a:spcAft>
              <a:buClr>
                <a:schemeClr val="lt2"/>
              </a:buClr>
              <a:buSzPts val="1400"/>
              <a:buFont typeface="Arial"/>
              <a:buChar char="●"/>
            </a:pPr>
            <a:r>
              <a:rPr lang="en" sz="1400" b="0" i="0" u="none" strike="noStrike" cap="none">
                <a:solidFill>
                  <a:schemeClr val="lt2"/>
                </a:solidFill>
                <a:latin typeface="Arial"/>
                <a:ea typeface="Arial"/>
                <a:cs typeface="Arial"/>
                <a:sym typeface="Arial"/>
              </a:rPr>
              <a:t>More complex graphics are composed of those primitives or other graphics (compositions)</a:t>
            </a:r>
            <a:endParaRPr sz="1400" b="0" i="0" u="none" strike="noStrike" cap="none">
              <a:solidFill>
                <a:schemeClr val="lt2"/>
              </a:solidFill>
              <a:latin typeface="Arial"/>
              <a:ea typeface="Arial"/>
              <a:cs typeface="Arial"/>
              <a:sym typeface="Arial"/>
            </a:endParaRPr>
          </a:p>
          <a:p>
            <a:pPr marL="457200" marR="0" lvl="0" indent="-317500" algn="l" rtl="0">
              <a:lnSpc>
                <a:spcPct val="115000"/>
              </a:lnSpc>
              <a:spcBef>
                <a:spcPts val="0"/>
              </a:spcBef>
              <a:spcAft>
                <a:spcPts val="0"/>
              </a:spcAft>
              <a:buClr>
                <a:schemeClr val="lt2"/>
              </a:buClr>
              <a:buSzPts val="1400"/>
              <a:buFont typeface="Arial"/>
              <a:buChar char="●"/>
            </a:pPr>
            <a:r>
              <a:rPr lang="en" sz="1400" b="1" i="0" u="none" strike="noStrike" cap="none">
                <a:solidFill>
                  <a:schemeClr val="lt2"/>
                </a:solidFill>
                <a:latin typeface="Arial"/>
                <a:ea typeface="Arial"/>
                <a:cs typeface="Arial"/>
                <a:sym typeface="Arial"/>
              </a:rPr>
              <a:t>Primitives</a:t>
            </a:r>
            <a:r>
              <a:rPr lang="en" sz="1400" b="0" i="0" u="none" strike="noStrike" cap="none">
                <a:solidFill>
                  <a:schemeClr val="lt2"/>
                </a:solidFill>
                <a:latin typeface="Arial"/>
                <a:ea typeface="Arial"/>
                <a:cs typeface="Arial"/>
                <a:sym typeface="Arial"/>
              </a:rPr>
              <a:t> and </a:t>
            </a:r>
            <a:r>
              <a:rPr lang="en" sz="1400" b="1" i="0" u="none" strike="noStrike" cap="none">
                <a:solidFill>
                  <a:schemeClr val="lt2"/>
                </a:solidFill>
                <a:latin typeface="Arial"/>
                <a:ea typeface="Arial"/>
                <a:cs typeface="Arial"/>
                <a:sym typeface="Arial"/>
              </a:rPr>
              <a:t>compositions</a:t>
            </a:r>
            <a:r>
              <a:rPr lang="en" sz="1400" b="0" i="0" u="none" strike="noStrike" cap="none">
                <a:solidFill>
                  <a:schemeClr val="lt2"/>
                </a:solidFill>
                <a:latin typeface="Arial"/>
                <a:ea typeface="Arial"/>
                <a:cs typeface="Arial"/>
                <a:sym typeface="Arial"/>
              </a:rPr>
              <a:t> are different classes</a:t>
            </a:r>
            <a:endParaRPr sz="1400" b="0" i="0" u="none" strike="noStrike" cap="none">
              <a:solidFill>
                <a:schemeClr val="lt2"/>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1400"/>
              <a:buFont typeface="Arial"/>
              <a:buNone/>
            </a:pPr>
            <a:endParaRPr sz="1400" b="0" i="0" u="none" strike="noStrike" cap="none">
              <a:solidFill>
                <a:schemeClr val="lt2"/>
              </a:solidFill>
              <a:latin typeface="Arial"/>
              <a:ea typeface="Arial"/>
              <a:cs typeface="Arial"/>
              <a:sym typeface="Arial"/>
            </a:endParaRPr>
          </a:p>
        </p:txBody>
      </p:sp>
      <p:sp>
        <p:nvSpPr>
          <p:cNvPr id="61" name="Google Shape;61;p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Motivation</a:t>
            </a:r>
            <a:endParaRPr/>
          </a:p>
        </p:txBody>
      </p:sp>
      <p:sp>
        <p:nvSpPr>
          <p:cNvPr id="62" name="Google Shape;62;p2"/>
          <p:cNvSpPr txBox="1">
            <a:spLocks noGrp="1"/>
          </p:cNvSpPr>
          <p:nvPr>
            <p:ph type="body" idx="1"/>
          </p:nvPr>
        </p:nvSpPr>
        <p:spPr>
          <a:xfrm>
            <a:off x="311700" y="1152475"/>
            <a:ext cx="8520600" cy="74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Often we want to represent both simple and complex hierarchies uniformly. For example, graphics programs allow users to build complex diagrams out of simple primitive components. Imagine the following implementation:</a:t>
            </a:r>
            <a:endParaRPr/>
          </a:p>
        </p:txBody>
      </p:sp>
      <p:pic>
        <p:nvPicPr>
          <p:cNvPr id="63" name="Google Shape;63;p2" descr="simpleGraphics.png"/>
          <p:cNvPicPr preferRelativeResize="0"/>
          <p:nvPr/>
        </p:nvPicPr>
        <p:blipFill rotWithShape="1">
          <a:blip r:embed="rId3">
            <a:alphaModFix/>
          </a:blip>
          <a:srcRect/>
          <a:stretch/>
        </p:blipFill>
        <p:spPr>
          <a:xfrm>
            <a:off x="4381444" y="2296300"/>
            <a:ext cx="4190806" cy="2568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72"/>
        <p:cNvGrpSpPr/>
        <p:nvPr/>
      </p:nvGrpSpPr>
      <p:grpSpPr>
        <a:xfrm>
          <a:off x="0" y="0"/>
          <a:ext cx="0" cy="0"/>
          <a:chOff x="0" y="0"/>
          <a:chExt cx="0" cy="0"/>
        </a:xfrm>
      </p:grpSpPr>
      <p:sp>
        <p:nvSpPr>
          <p:cNvPr id="11" name="Rectangle 6">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FE828F3-AEDC-4DAE-AB96-EE192DBB45B8}"/>
              </a:ext>
            </a:extLst>
          </p:cNvPr>
          <p:cNvGraphicFramePr>
            <a:graphicFrameLocks noGrp="1"/>
          </p:cNvGraphicFramePr>
          <p:nvPr>
            <p:extLst>
              <p:ext uri="{D42A27DB-BD31-4B8C-83A1-F6EECF244321}">
                <p14:modId xmlns:p14="http://schemas.microsoft.com/office/powerpoint/2010/main" val="2685422539"/>
              </p:ext>
            </p:extLst>
          </p:nvPr>
        </p:nvGraphicFramePr>
        <p:xfrm>
          <a:off x="700974" y="868068"/>
          <a:ext cx="7742050" cy="3407368"/>
        </p:xfrm>
        <a:graphic>
          <a:graphicData uri="http://schemas.openxmlformats.org/drawingml/2006/table">
            <a:tbl>
              <a:tblPr/>
              <a:tblGrid>
                <a:gridCol w="3299695">
                  <a:extLst>
                    <a:ext uri="{9D8B030D-6E8A-4147-A177-3AD203B41FA5}">
                      <a16:colId xmlns:a16="http://schemas.microsoft.com/office/drawing/2014/main" val="1967743043"/>
                    </a:ext>
                  </a:extLst>
                </a:gridCol>
                <a:gridCol w="4442355">
                  <a:extLst>
                    <a:ext uri="{9D8B030D-6E8A-4147-A177-3AD203B41FA5}">
                      <a16:colId xmlns:a16="http://schemas.microsoft.com/office/drawing/2014/main" val="3569172146"/>
                    </a:ext>
                  </a:extLst>
                </a:gridCol>
              </a:tblGrid>
              <a:tr h="449984">
                <a:tc>
                  <a:txBody>
                    <a:bodyPr/>
                    <a:lstStyle/>
                    <a:p>
                      <a:pPr algn="ctr" fontAlgn="ctr">
                        <a:spcBef>
                          <a:spcPts val="0"/>
                        </a:spcBef>
                        <a:spcAft>
                          <a:spcPts val="0"/>
                        </a:spcAft>
                      </a:pPr>
                      <a:r>
                        <a:rPr lang="en-US" sz="2300" b="1" i="0" u="none" strike="noStrike">
                          <a:solidFill>
                            <a:srgbClr val="000000"/>
                          </a:solidFill>
                          <a:effectLst/>
                          <a:latin typeface="Times New Roman" panose="02020603050405020304" pitchFamily="18" charset="0"/>
                        </a:rPr>
                        <a:t>Responsibility</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99CC"/>
                    </a:solidFill>
                  </a:tcPr>
                </a:tc>
                <a:tc>
                  <a:txBody>
                    <a:bodyPr/>
                    <a:lstStyle/>
                    <a:p>
                      <a:pPr algn="ctr" fontAlgn="ctr">
                        <a:spcBef>
                          <a:spcPts val="0"/>
                        </a:spcBef>
                        <a:spcAft>
                          <a:spcPts val="0"/>
                        </a:spcAft>
                      </a:pPr>
                      <a:r>
                        <a:rPr lang="en-US" sz="2300" b="1" i="0" u="none" strike="noStrike">
                          <a:solidFill>
                            <a:srgbClr val="000000"/>
                          </a:solidFill>
                          <a:effectLst/>
                          <a:latin typeface="Times New Roman" panose="02020603050405020304" pitchFamily="18" charset="0"/>
                        </a:rPr>
                        <a:t>Operations</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99CC"/>
                    </a:solidFill>
                  </a:tcPr>
                </a:tc>
                <a:extLst>
                  <a:ext uri="{0D108BD9-81ED-4DB2-BD59-A6C34878D82A}">
                    <a16:rowId xmlns:a16="http://schemas.microsoft.com/office/drawing/2014/main" val="1230045883"/>
                  </a:ext>
                </a:extLst>
              </a:tr>
              <a:tr h="417900">
                <a:tc rowSpan="2">
                  <a:txBody>
                    <a:bodyPr/>
                    <a:lstStyle/>
                    <a:p>
                      <a:pPr algn="ctr" fontAlgn="ctr">
                        <a:spcBef>
                          <a:spcPts val="0"/>
                        </a:spcBef>
                        <a:spcAft>
                          <a:spcPts val="0"/>
                        </a:spcAft>
                      </a:pPr>
                      <a:r>
                        <a:rPr lang="en-US" sz="2300" b="0" i="0" u="none" strike="noStrike">
                          <a:solidFill>
                            <a:srgbClr val="000000"/>
                          </a:solidFill>
                          <a:effectLst/>
                          <a:latin typeface="Times New Roman" panose="02020603050405020304" pitchFamily="18" charset="0"/>
                        </a:rPr>
                        <a:t>appearance</a:t>
                      </a:r>
                      <a:endParaRPr lang="en-US" sz="3800" b="0" i="0" u="none" strike="noStrike">
                        <a:effectLst/>
                        <a:latin typeface="Arial" panose="020B0604020202020204" pitchFamily="34" charset="0"/>
                      </a:endParaRPr>
                    </a:p>
                  </a:txBody>
                  <a:tcPr marL="192506" marR="192506" marT="96253" marB="9625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ctr">
                        <a:spcBef>
                          <a:spcPts val="0"/>
                        </a:spcBef>
                        <a:spcAft>
                          <a:spcPts val="0"/>
                        </a:spcAft>
                      </a:pPr>
                      <a:r>
                        <a:rPr lang="en-US" sz="2100" b="0" i="0" u="none" strike="noStrike">
                          <a:solidFill>
                            <a:srgbClr val="000000"/>
                          </a:solidFill>
                          <a:effectLst/>
                          <a:latin typeface="Arial Unicode MS" panose="020B0604020202020204" pitchFamily="34" charset="-128"/>
                        </a:rPr>
                        <a:t>virtual void Draw(Window*)</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9CCFF"/>
                    </a:solidFill>
                  </a:tcPr>
                </a:tc>
                <a:extLst>
                  <a:ext uri="{0D108BD9-81ED-4DB2-BD59-A6C34878D82A}">
                    <a16:rowId xmlns:a16="http://schemas.microsoft.com/office/drawing/2014/main" val="98363560"/>
                  </a:ext>
                </a:extLst>
              </a:tr>
              <a:tr h="417900">
                <a:tc vMerge="1">
                  <a:txBody>
                    <a:bodyPr/>
                    <a:lstStyle/>
                    <a:p>
                      <a:endParaRPr lang="en-US"/>
                    </a:p>
                  </a:txBody>
                  <a:tcPr/>
                </a:tc>
                <a:tc>
                  <a:txBody>
                    <a:bodyPr/>
                    <a:lstStyle/>
                    <a:p>
                      <a:pPr algn="l" fontAlgn="ctr">
                        <a:spcBef>
                          <a:spcPts val="0"/>
                        </a:spcBef>
                        <a:spcAft>
                          <a:spcPts val="0"/>
                        </a:spcAft>
                      </a:pPr>
                      <a:r>
                        <a:rPr lang="en-US" sz="2100" b="0" i="0" u="none" strike="noStrike">
                          <a:solidFill>
                            <a:srgbClr val="000000"/>
                          </a:solidFill>
                          <a:effectLst/>
                          <a:latin typeface="Arial Unicode MS" panose="020B0604020202020204" pitchFamily="34" charset="-128"/>
                        </a:rPr>
                        <a:t>virtual void Bounds(Rect&amp;)</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2488844871"/>
                  </a:ext>
                </a:extLst>
              </a:tr>
              <a:tr h="449984">
                <a:tc>
                  <a:txBody>
                    <a:bodyPr/>
                    <a:lstStyle/>
                    <a:p>
                      <a:pPr algn="ctr" fontAlgn="ctr">
                        <a:spcBef>
                          <a:spcPts val="0"/>
                        </a:spcBef>
                        <a:spcAft>
                          <a:spcPts val="0"/>
                        </a:spcAft>
                      </a:pPr>
                      <a:r>
                        <a:rPr lang="en-US" sz="2300" b="0" i="0" u="none" strike="noStrike">
                          <a:solidFill>
                            <a:srgbClr val="000000"/>
                          </a:solidFill>
                          <a:effectLst/>
                          <a:latin typeface="Times New Roman" panose="02020603050405020304" pitchFamily="18" charset="0"/>
                        </a:rPr>
                        <a:t>hit detection</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ctr">
                        <a:spcBef>
                          <a:spcPts val="0"/>
                        </a:spcBef>
                        <a:spcAft>
                          <a:spcPts val="0"/>
                        </a:spcAft>
                      </a:pPr>
                      <a:r>
                        <a:rPr lang="en-US" sz="2100" b="0" i="0" u="none" strike="noStrike">
                          <a:solidFill>
                            <a:srgbClr val="000000"/>
                          </a:solidFill>
                          <a:effectLst/>
                          <a:latin typeface="Arial Unicode MS" panose="020B0604020202020204" pitchFamily="34" charset="-128"/>
                        </a:rPr>
                        <a:t>virtual bool Intersects(const Point&amp;)</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331214087"/>
                  </a:ext>
                </a:extLst>
              </a:tr>
              <a:tr h="417900">
                <a:tc rowSpan="4">
                  <a:txBody>
                    <a:bodyPr/>
                    <a:lstStyle/>
                    <a:p>
                      <a:pPr algn="ctr" fontAlgn="ctr">
                        <a:spcBef>
                          <a:spcPts val="0"/>
                        </a:spcBef>
                        <a:spcAft>
                          <a:spcPts val="0"/>
                        </a:spcAft>
                      </a:pPr>
                      <a:r>
                        <a:rPr lang="en-US" sz="2300" b="0" i="0" u="none" strike="noStrike">
                          <a:solidFill>
                            <a:srgbClr val="000000"/>
                          </a:solidFill>
                          <a:effectLst/>
                          <a:latin typeface="Times New Roman" panose="02020603050405020304" pitchFamily="18" charset="0"/>
                        </a:rPr>
                        <a:t>structure</a:t>
                      </a:r>
                      <a:endParaRPr lang="en-US" sz="3800" b="0" i="0" u="none" strike="noStrike">
                        <a:effectLst/>
                        <a:latin typeface="Arial" panose="020B0604020202020204" pitchFamily="34" charset="0"/>
                      </a:endParaRPr>
                    </a:p>
                  </a:txBody>
                  <a:tcPr marL="192506" marR="192506" marT="96253" marB="9625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ctr">
                        <a:spcBef>
                          <a:spcPts val="0"/>
                        </a:spcBef>
                        <a:spcAft>
                          <a:spcPts val="0"/>
                        </a:spcAft>
                      </a:pPr>
                      <a:r>
                        <a:rPr lang="en-US" sz="2100" b="0" i="0" u="none" strike="noStrike">
                          <a:solidFill>
                            <a:srgbClr val="000000"/>
                          </a:solidFill>
                          <a:effectLst/>
                          <a:latin typeface="Arial Unicode MS" panose="020B0604020202020204" pitchFamily="34" charset="-128"/>
                        </a:rPr>
                        <a:t>virtual void Insert(Glyph*, int)</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9CCFF"/>
                    </a:solidFill>
                  </a:tcPr>
                </a:tc>
                <a:extLst>
                  <a:ext uri="{0D108BD9-81ED-4DB2-BD59-A6C34878D82A}">
                    <a16:rowId xmlns:a16="http://schemas.microsoft.com/office/drawing/2014/main" val="3124647161"/>
                  </a:ext>
                </a:extLst>
              </a:tr>
              <a:tr h="417900">
                <a:tc vMerge="1">
                  <a:txBody>
                    <a:bodyPr/>
                    <a:lstStyle/>
                    <a:p>
                      <a:endParaRPr lang="en-US"/>
                    </a:p>
                  </a:txBody>
                  <a:tcPr/>
                </a:tc>
                <a:tc>
                  <a:txBody>
                    <a:bodyPr/>
                    <a:lstStyle/>
                    <a:p>
                      <a:pPr algn="l" fontAlgn="ctr">
                        <a:spcBef>
                          <a:spcPts val="0"/>
                        </a:spcBef>
                        <a:spcAft>
                          <a:spcPts val="0"/>
                        </a:spcAft>
                      </a:pPr>
                      <a:r>
                        <a:rPr lang="en-US" sz="2100" b="0" i="0" u="none" strike="noStrike">
                          <a:solidFill>
                            <a:srgbClr val="000000"/>
                          </a:solidFill>
                          <a:effectLst/>
                          <a:latin typeface="Arial Unicode MS" panose="020B0604020202020204" pitchFamily="34" charset="-128"/>
                        </a:rPr>
                        <a:t>virtual void Remove(Glyph*)</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extLst>
                  <a:ext uri="{0D108BD9-81ED-4DB2-BD59-A6C34878D82A}">
                    <a16:rowId xmlns:a16="http://schemas.microsoft.com/office/drawing/2014/main" val="1383451735"/>
                  </a:ext>
                </a:extLst>
              </a:tr>
              <a:tr h="417900">
                <a:tc vMerge="1">
                  <a:txBody>
                    <a:bodyPr/>
                    <a:lstStyle/>
                    <a:p>
                      <a:endParaRPr lang="en-US"/>
                    </a:p>
                  </a:txBody>
                  <a:tcPr/>
                </a:tc>
                <a:tc>
                  <a:txBody>
                    <a:bodyPr/>
                    <a:lstStyle/>
                    <a:p>
                      <a:pPr algn="l" fontAlgn="ctr">
                        <a:spcBef>
                          <a:spcPts val="0"/>
                        </a:spcBef>
                        <a:spcAft>
                          <a:spcPts val="0"/>
                        </a:spcAft>
                      </a:pPr>
                      <a:r>
                        <a:rPr lang="en-US" sz="2100" b="0" i="0" u="none" strike="noStrike">
                          <a:solidFill>
                            <a:srgbClr val="000000"/>
                          </a:solidFill>
                          <a:effectLst/>
                          <a:latin typeface="Arial Unicode MS" panose="020B0604020202020204" pitchFamily="34" charset="-128"/>
                        </a:rPr>
                        <a:t>virtual Glyph* Child(int)</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extLst>
                  <a:ext uri="{0D108BD9-81ED-4DB2-BD59-A6C34878D82A}">
                    <a16:rowId xmlns:a16="http://schemas.microsoft.com/office/drawing/2014/main" val="1878044024"/>
                  </a:ext>
                </a:extLst>
              </a:tr>
              <a:tr h="417900">
                <a:tc vMerge="1">
                  <a:txBody>
                    <a:bodyPr/>
                    <a:lstStyle/>
                    <a:p>
                      <a:endParaRPr lang="en-US"/>
                    </a:p>
                  </a:txBody>
                  <a:tcPr/>
                </a:tc>
                <a:tc>
                  <a:txBody>
                    <a:bodyPr/>
                    <a:lstStyle/>
                    <a:p>
                      <a:pPr algn="l" fontAlgn="ctr">
                        <a:spcBef>
                          <a:spcPts val="0"/>
                        </a:spcBef>
                        <a:spcAft>
                          <a:spcPts val="0"/>
                        </a:spcAft>
                      </a:pPr>
                      <a:r>
                        <a:rPr lang="en-US" sz="2100" b="0" i="0" u="none" strike="noStrike">
                          <a:solidFill>
                            <a:srgbClr val="000000"/>
                          </a:solidFill>
                          <a:effectLst/>
                          <a:latin typeface="Arial Unicode MS" panose="020B0604020202020204" pitchFamily="34" charset="-128"/>
                        </a:rPr>
                        <a:t>virtual Glyph* Parent()</a:t>
                      </a:r>
                      <a:endParaRPr lang="en-US" sz="3800" b="0" i="0" u="none" strike="noStrike">
                        <a:effectLst/>
                        <a:latin typeface="Arial" panose="020B0604020202020204" pitchFamily="34" charset="0"/>
                      </a:endParaRPr>
                    </a:p>
                  </a:txBody>
                  <a:tcPr marL="20053" marR="20053" marT="200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216583482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685346" y="457200"/>
            <a:ext cx="4483554" cy="727837"/>
          </a:xfrm>
          <a:prstGeom prst="rect">
            <a:avLst/>
          </a:prstGeom>
        </p:spPr>
        <p:txBody>
          <a:bodyPr spcFirstLastPara="1" vert="horz" lIns="91440" tIns="45720" rIns="91440" bIns="45720" rtlCol="0" anchor="ctr" anchorCtr="0">
            <a:normAutofit/>
          </a:bodyPr>
          <a:lstStyle/>
          <a:p>
            <a:pPr marL="0" lvl="0" indent="0" algn="ctr" defTabSz="457200">
              <a:lnSpc>
                <a:spcPct val="90000"/>
              </a:lnSpc>
              <a:spcBef>
                <a:spcPct val="0"/>
              </a:spcBef>
              <a:spcAft>
                <a:spcPts val="0"/>
              </a:spcAft>
              <a:buSzPts val="2800"/>
            </a:pPr>
            <a:r>
              <a:rPr lang="en-US" sz="3400"/>
              <a:t>Inheriting from Glyph</a:t>
            </a:r>
          </a:p>
        </p:txBody>
      </p:sp>
      <p:sp>
        <p:nvSpPr>
          <p:cNvPr id="185" name="Google Shape;185;p23"/>
          <p:cNvSpPr txBox="1">
            <a:spLocks noGrp="1"/>
          </p:cNvSpPr>
          <p:nvPr>
            <p:ph type="body" idx="1"/>
          </p:nvPr>
        </p:nvSpPr>
        <p:spPr>
          <a:xfrm>
            <a:off x="685346" y="1371600"/>
            <a:ext cx="4483554" cy="2899536"/>
          </a:xfrm>
          <a:prstGeom prst="rect">
            <a:avLst/>
          </a:prstGeom>
        </p:spPr>
        <p:txBody>
          <a:bodyPr spcFirstLastPara="1" vert="horz" lIns="91440" tIns="45720" rIns="91440" bIns="45720" rtlCol="0" anchor="ctr" anchorCtr="0">
            <a:normAutofit/>
          </a:bodyPr>
          <a:lstStyle/>
          <a:p>
            <a:pPr marL="457200" lvl="0" indent="-342900" defTabSz="457200">
              <a:lnSpc>
                <a:spcPct val="105000"/>
              </a:lnSpc>
              <a:spcBef>
                <a:spcPct val="20000"/>
              </a:spcBef>
              <a:spcAft>
                <a:spcPts val="600"/>
              </a:spcAft>
              <a:buClr>
                <a:srgbClr val="496F9B"/>
              </a:buClr>
              <a:buSzPct val="70000"/>
              <a:buFont typeface="Wingdings 2" charset="2"/>
              <a:buChar char="●"/>
            </a:pPr>
            <a:r>
              <a:rPr lang="en-US" sz="1200" dirty="0"/>
              <a:t>Each Glyph subclass will redefine the </a:t>
            </a:r>
            <a:r>
              <a:rPr lang="en-US" sz="1200" dirty="0">
                <a:sym typeface="Courier"/>
              </a:rPr>
              <a:t>draw </a:t>
            </a:r>
            <a:r>
              <a:rPr lang="en-US" sz="1200" dirty="0"/>
              <a:t>operation to render themselves onto a Window</a:t>
            </a:r>
          </a:p>
          <a:p>
            <a:pPr marL="457200" lvl="0" indent="-342900" defTabSz="457200">
              <a:lnSpc>
                <a:spcPct val="105000"/>
              </a:lnSpc>
              <a:spcBef>
                <a:spcPct val="20000"/>
              </a:spcBef>
              <a:spcAft>
                <a:spcPts val="600"/>
              </a:spcAft>
              <a:buClr>
                <a:srgbClr val="496F9B"/>
              </a:buClr>
              <a:buSzPct val="70000"/>
              <a:buFont typeface="Wingdings 2" charset="2"/>
              <a:buChar char="●"/>
            </a:pPr>
            <a:r>
              <a:rPr lang="en-US" sz="1200" dirty="0"/>
              <a:t>A Rectangle subclass of Glyph might redefine </a:t>
            </a:r>
            <a:r>
              <a:rPr lang="en-US" sz="1200" dirty="0">
                <a:sym typeface="Courier"/>
              </a:rPr>
              <a:t>draw</a:t>
            </a:r>
            <a:r>
              <a:rPr lang="en-US" sz="1200" dirty="0"/>
              <a:t> like this</a:t>
            </a:r>
          </a:p>
          <a:p>
            <a:pPr marL="0" lvl="0" indent="0" defTabSz="457200">
              <a:lnSpc>
                <a:spcPct val="105000"/>
              </a:lnSpc>
              <a:spcBef>
                <a:spcPct val="20000"/>
              </a:spcBef>
              <a:spcAft>
                <a:spcPts val="600"/>
              </a:spcAft>
              <a:buClr>
                <a:srgbClr val="496F9B"/>
              </a:buClr>
              <a:buSzPct val="70000"/>
              <a:buFont typeface="Wingdings 2" charset="2"/>
              <a:buNone/>
            </a:pPr>
            <a:r>
              <a:rPr lang="en-US" sz="1200" dirty="0">
                <a:sym typeface="Courier"/>
              </a:rPr>
              <a:t>void Rectangle::draw(Window* w) {</a:t>
            </a:r>
          </a:p>
          <a:p>
            <a:pPr marL="0" lvl="0" indent="457200" defTabSz="457200">
              <a:lnSpc>
                <a:spcPct val="105000"/>
              </a:lnSpc>
              <a:spcBef>
                <a:spcPct val="20000"/>
              </a:spcBef>
              <a:spcAft>
                <a:spcPts val="600"/>
              </a:spcAft>
              <a:buClr>
                <a:srgbClr val="496F9B"/>
              </a:buClr>
              <a:buSzPct val="70000"/>
              <a:buFont typeface="Wingdings 2" charset="2"/>
              <a:buNone/>
            </a:pPr>
            <a:r>
              <a:rPr lang="en-US" sz="1200" dirty="0" err="1">
                <a:sym typeface="Courier"/>
              </a:rPr>
              <a:t>drawRect</a:t>
            </a:r>
            <a:r>
              <a:rPr lang="en-US" sz="1200" dirty="0">
                <a:sym typeface="Courier"/>
              </a:rPr>
              <a:t>(w-&gt;x + this-&gt;</a:t>
            </a:r>
            <a:r>
              <a:rPr lang="en-US" sz="1200" dirty="0" err="1">
                <a:sym typeface="Courier"/>
              </a:rPr>
              <a:t>ul.x</a:t>
            </a:r>
            <a:r>
              <a:rPr lang="en-US" sz="1200" dirty="0">
                <a:sym typeface="Courier"/>
              </a:rPr>
              <a:t>, w-&gt;y + this-&gt;</a:t>
            </a:r>
            <a:r>
              <a:rPr lang="en-US" sz="1200" dirty="0" err="1">
                <a:sym typeface="Courier"/>
              </a:rPr>
              <a:t>ul.y</a:t>
            </a:r>
            <a:r>
              <a:rPr lang="en-US" sz="1200" dirty="0">
                <a:sym typeface="Courier"/>
              </a:rPr>
              <a:t>, </a:t>
            </a:r>
          </a:p>
          <a:p>
            <a:pPr marL="457200" lvl="0" indent="457200" defTabSz="457200">
              <a:lnSpc>
                <a:spcPct val="105000"/>
              </a:lnSpc>
              <a:spcBef>
                <a:spcPct val="20000"/>
              </a:spcBef>
              <a:spcAft>
                <a:spcPts val="600"/>
              </a:spcAft>
              <a:buClr>
                <a:srgbClr val="496F9B"/>
              </a:buClr>
              <a:buSzPct val="70000"/>
              <a:buFont typeface="Wingdings 2" charset="2"/>
              <a:buNone/>
            </a:pPr>
            <a:r>
              <a:rPr lang="en-US" sz="1200" dirty="0">
                <a:sym typeface="Courier"/>
              </a:rPr>
              <a:t>w-&gt;x + this-&gt;</a:t>
            </a:r>
            <a:r>
              <a:rPr lang="en-US" sz="1200" dirty="0" err="1">
                <a:sym typeface="Courier"/>
              </a:rPr>
              <a:t>lr.x</a:t>
            </a:r>
            <a:r>
              <a:rPr lang="en-US" sz="1200" dirty="0">
                <a:sym typeface="Courier"/>
              </a:rPr>
              <a:t>, w-&gt;y + this-&gt;</a:t>
            </a:r>
            <a:r>
              <a:rPr lang="en-US" sz="1200" dirty="0" err="1">
                <a:sym typeface="Courier"/>
              </a:rPr>
              <a:t>lr.y</a:t>
            </a:r>
            <a:r>
              <a:rPr lang="en-US" sz="1200" dirty="0">
                <a:sym typeface="Courier"/>
              </a:rPr>
              <a:t>);</a:t>
            </a:r>
          </a:p>
          <a:p>
            <a:pPr marL="457200" lvl="0" indent="457200" defTabSz="457200">
              <a:lnSpc>
                <a:spcPct val="105000"/>
              </a:lnSpc>
              <a:spcBef>
                <a:spcPct val="20000"/>
              </a:spcBef>
              <a:spcAft>
                <a:spcPts val="600"/>
              </a:spcAft>
              <a:buClr>
                <a:srgbClr val="496F9B"/>
              </a:buClr>
              <a:buSzPct val="70000"/>
              <a:buFont typeface="Wingdings 2" charset="2"/>
              <a:buNone/>
            </a:pPr>
            <a:r>
              <a:rPr lang="en-US" sz="1200" dirty="0">
                <a:sym typeface="Courier"/>
              </a:rPr>
              <a:t>// The window is an offset point for the rectangle</a:t>
            </a:r>
          </a:p>
          <a:p>
            <a:pPr marL="0" lvl="0" indent="0" defTabSz="457200">
              <a:lnSpc>
                <a:spcPct val="105000"/>
              </a:lnSpc>
              <a:spcBef>
                <a:spcPct val="20000"/>
              </a:spcBef>
              <a:spcAft>
                <a:spcPts val="600"/>
              </a:spcAft>
              <a:buClr>
                <a:srgbClr val="496F9B"/>
              </a:buClr>
              <a:buSzPct val="70000"/>
              <a:buFont typeface="Wingdings 2" charset="2"/>
              <a:buNone/>
            </a:pPr>
            <a:r>
              <a:rPr lang="en-US" sz="1200" dirty="0">
                <a:sym typeface="Courier"/>
              </a:rPr>
              <a:t>}</a:t>
            </a:r>
            <a:endParaRPr lang="en-US" sz="1200" dirty="0"/>
          </a:p>
        </p:txBody>
      </p:sp>
      <p:pic>
        <p:nvPicPr>
          <p:cNvPr id="187" name="Picture 186" descr="Molecular glass structure">
            <a:extLst>
              <a:ext uri="{FF2B5EF4-FFF2-40B4-BE49-F238E27FC236}">
                <a16:creationId xmlns:a16="http://schemas.microsoft.com/office/drawing/2014/main" id="{EFBF3C96-4BED-4DE2-A163-6D1B96D457DC}"/>
              </a:ext>
            </a:extLst>
          </p:cNvPr>
          <p:cNvPicPr>
            <a:picLocks noChangeAspect="1"/>
          </p:cNvPicPr>
          <p:nvPr/>
        </p:nvPicPr>
        <p:blipFill rotWithShape="1">
          <a:blip r:embed="rId4"/>
          <a:srcRect l="39215" r="23288"/>
          <a:stretch/>
        </p:blipFill>
        <p:spPr>
          <a:xfrm>
            <a:off x="5715263" y="10"/>
            <a:ext cx="3428737" cy="5143490"/>
          </a:xfrm>
          <a:prstGeom prst="rect">
            <a:avLst/>
          </a:prstGeom>
        </p:spPr>
      </p:pic>
      <p:pic>
        <p:nvPicPr>
          <p:cNvPr id="127" name="Picture 126">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5626101" y="0"/>
            <a:ext cx="3517899" cy="5143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89"/>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Google Shape;190;p24"/>
          <p:cNvSpPr txBox="1">
            <a:spLocks noGrp="1"/>
          </p:cNvSpPr>
          <p:nvPr>
            <p:ph type="title"/>
          </p:nvPr>
        </p:nvSpPr>
        <p:spPr>
          <a:xfrm>
            <a:off x="625509" y="836676"/>
            <a:ext cx="2615712" cy="347014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SzPts val="2800"/>
            </a:pPr>
            <a:r>
              <a:rPr lang="en-US" sz="2700" dirty="0"/>
              <a:t>Bounds()</a:t>
            </a:r>
          </a:p>
        </p:txBody>
      </p:sp>
      <p:cxnSp>
        <p:nvCxnSpPr>
          <p:cNvPr id="198" name="Straight Connector 197">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1543050"/>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1" name="Google Shape;191;p24"/>
          <p:cNvSpPr txBox="1">
            <a:spLocks noGrp="1"/>
          </p:cNvSpPr>
          <p:nvPr>
            <p:ph type="body" idx="1"/>
          </p:nvPr>
        </p:nvSpPr>
        <p:spPr>
          <a:xfrm>
            <a:off x="3829048" y="836676"/>
            <a:ext cx="4684014" cy="3470148"/>
          </a:xfrm>
          <a:prstGeom prst="rect">
            <a:avLst/>
          </a:prstGeom>
        </p:spPr>
        <p:txBody>
          <a:bodyPr spcFirstLastPara="1" vert="horz" lIns="91440" tIns="45720" rIns="91440" bIns="45720" rtlCol="0" anchor="ctr" anchorCtr="0">
            <a:normAutofit/>
          </a:bodyPr>
          <a:lstStyle/>
          <a:p>
            <a:pPr marL="457200" lvl="0" indent="-342900" defTabSz="457200">
              <a:lnSpc>
                <a:spcPct val="105000"/>
              </a:lnSpc>
              <a:spcBef>
                <a:spcPct val="20000"/>
              </a:spcBef>
              <a:spcAft>
                <a:spcPts val="600"/>
              </a:spcAft>
              <a:buSzPct val="70000"/>
              <a:buFont typeface="Wingdings 2" charset="2"/>
              <a:buChar char="●"/>
            </a:pPr>
            <a:r>
              <a:rPr lang="en-US" sz="1400" dirty="0"/>
              <a:t>A parent Glyph knows how much space a child glyph occupies</a:t>
            </a:r>
          </a:p>
          <a:p>
            <a:pPr marL="457200" lvl="0" indent="-342900" defTabSz="457200">
              <a:lnSpc>
                <a:spcPct val="105000"/>
              </a:lnSpc>
              <a:spcBef>
                <a:spcPct val="20000"/>
              </a:spcBef>
              <a:spcAft>
                <a:spcPts val="600"/>
              </a:spcAft>
              <a:buSzPct val="70000"/>
              <a:buFont typeface="Wingdings 2" charset="2"/>
              <a:buChar char="●"/>
            </a:pPr>
            <a:r>
              <a:rPr lang="en-US" sz="1400" dirty="0"/>
              <a:t>The </a:t>
            </a:r>
            <a:r>
              <a:rPr lang="en-US" sz="1400" dirty="0">
                <a:sym typeface="Courier"/>
              </a:rPr>
              <a:t>Bounds</a:t>
            </a:r>
            <a:r>
              <a:rPr lang="en-US" sz="1400" dirty="0"/>
              <a:t> operation returns the rectangular area that the glyph occupies</a:t>
            </a:r>
          </a:p>
          <a:p>
            <a:pPr marL="0" lvl="0" indent="0" defTabSz="457200">
              <a:lnSpc>
                <a:spcPct val="105000"/>
              </a:lnSpc>
              <a:spcBef>
                <a:spcPct val="20000"/>
              </a:spcBef>
              <a:spcAft>
                <a:spcPts val="600"/>
              </a:spcAft>
              <a:buSzPct val="70000"/>
              <a:buFont typeface="Wingdings 2" charset="2"/>
              <a:buNone/>
            </a:pPr>
            <a:r>
              <a:rPr lang="en-US" sz="1400" dirty="0">
                <a:sym typeface="Courier"/>
              </a:rPr>
              <a:t>void Rectangle::bounds(Rectangle&amp; r) {</a:t>
            </a:r>
          </a:p>
          <a:p>
            <a:pPr marL="0" lvl="0" indent="0" defTabSz="457200">
              <a:lnSpc>
                <a:spcPct val="105000"/>
              </a:lnSpc>
              <a:spcBef>
                <a:spcPct val="20000"/>
              </a:spcBef>
              <a:spcAft>
                <a:spcPts val="600"/>
              </a:spcAft>
              <a:buSzPct val="70000"/>
              <a:buFont typeface="Wingdings 2" charset="2"/>
              <a:buNone/>
            </a:pPr>
            <a:r>
              <a:rPr lang="en-US" sz="1400" dirty="0">
                <a:sym typeface="Courier"/>
              </a:rPr>
              <a:t>	r-&gt;ul = this-&gt;ul;</a:t>
            </a:r>
          </a:p>
          <a:p>
            <a:pPr marL="0" lvl="0" indent="0" defTabSz="457200">
              <a:lnSpc>
                <a:spcPct val="105000"/>
              </a:lnSpc>
              <a:spcBef>
                <a:spcPct val="20000"/>
              </a:spcBef>
              <a:spcAft>
                <a:spcPts val="600"/>
              </a:spcAft>
              <a:buSzPct val="70000"/>
              <a:buFont typeface="Wingdings 2" charset="2"/>
              <a:buNone/>
            </a:pPr>
            <a:r>
              <a:rPr lang="en-US" sz="1400" dirty="0">
                <a:sym typeface="Courier"/>
              </a:rPr>
              <a:t>	r-&gt;</a:t>
            </a:r>
            <a:r>
              <a:rPr lang="en-US" sz="1400" dirty="0" err="1">
                <a:sym typeface="Courier"/>
              </a:rPr>
              <a:t>lr</a:t>
            </a:r>
            <a:r>
              <a:rPr lang="en-US" sz="1400" dirty="0">
                <a:sym typeface="Courier"/>
              </a:rPr>
              <a:t> = this-&gt;</a:t>
            </a:r>
            <a:r>
              <a:rPr lang="en-US" sz="1400" dirty="0" err="1">
                <a:sym typeface="Courier"/>
              </a:rPr>
              <a:t>lr</a:t>
            </a:r>
            <a:r>
              <a:rPr lang="en-US" sz="1400" dirty="0">
                <a:sym typeface="Courier"/>
              </a:rPr>
              <a:t>;</a:t>
            </a:r>
          </a:p>
          <a:p>
            <a:pPr marL="0" lvl="0" indent="0" defTabSz="457200">
              <a:lnSpc>
                <a:spcPct val="105000"/>
              </a:lnSpc>
              <a:spcBef>
                <a:spcPct val="20000"/>
              </a:spcBef>
              <a:spcAft>
                <a:spcPts val="600"/>
              </a:spcAft>
              <a:buSzPct val="70000"/>
              <a:buFont typeface="Wingdings 2" charset="2"/>
              <a:buNone/>
            </a:pPr>
            <a:r>
              <a:rPr lang="en-US" sz="1400" dirty="0">
                <a:sym typeface="Courier"/>
              </a:rPr>
              <a:t>	// Since we are already drawing a rectangle, return</a:t>
            </a:r>
          </a:p>
          <a:p>
            <a:pPr marL="0" lvl="0" indent="0" defTabSz="457200">
              <a:lnSpc>
                <a:spcPct val="105000"/>
              </a:lnSpc>
              <a:spcBef>
                <a:spcPct val="20000"/>
              </a:spcBef>
              <a:spcAft>
                <a:spcPts val="600"/>
              </a:spcAft>
              <a:buSzPct val="70000"/>
              <a:buFont typeface="Wingdings 2" charset="2"/>
              <a:buNone/>
            </a:pPr>
            <a:r>
              <a:rPr lang="en-US" sz="1400" dirty="0">
                <a:sym typeface="Courier"/>
              </a:rPr>
              <a:t>	// the internal attributes as the bounds</a:t>
            </a:r>
          </a:p>
          <a:p>
            <a:pPr marL="0" lvl="0" indent="0" defTabSz="457200">
              <a:lnSpc>
                <a:spcPct val="105000"/>
              </a:lnSpc>
              <a:spcBef>
                <a:spcPct val="20000"/>
              </a:spcBef>
              <a:spcAft>
                <a:spcPts val="600"/>
              </a:spcAft>
              <a:buSzPct val="70000"/>
              <a:buFont typeface="Wingdings 2" charset="2"/>
              <a:buNone/>
            </a:pPr>
            <a:r>
              <a:rPr lang="en-US" sz="1400" dirty="0">
                <a:sym typeface="Courier"/>
              </a:rPr>
              <a:t>}</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95"/>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25"/>
          <p:cNvSpPr txBox="1">
            <a:spLocks noGrp="1"/>
          </p:cNvSpPr>
          <p:nvPr>
            <p:ph type="title"/>
          </p:nvPr>
        </p:nvSpPr>
        <p:spPr>
          <a:xfrm>
            <a:off x="625509" y="836676"/>
            <a:ext cx="2615712" cy="347014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SzPts val="2800"/>
            </a:pPr>
            <a:r>
              <a:rPr lang="en-US" sz="2700" dirty="0"/>
              <a:t>Intersects( )</a:t>
            </a:r>
          </a:p>
        </p:txBody>
      </p:sp>
      <p:cxnSp>
        <p:nvCxnSpPr>
          <p:cNvPr id="76" name="Straight Connector 7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1543050"/>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7" name="Google Shape;197;p25"/>
          <p:cNvSpPr txBox="1">
            <a:spLocks noGrp="1"/>
          </p:cNvSpPr>
          <p:nvPr>
            <p:ph type="body" idx="1"/>
          </p:nvPr>
        </p:nvSpPr>
        <p:spPr>
          <a:xfrm>
            <a:off x="3829048" y="836676"/>
            <a:ext cx="4684014" cy="3470148"/>
          </a:xfrm>
          <a:prstGeom prst="rect">
            <a:avLst/>
          </a:prstGeom>
        </p:spPr>
        <p:txBody>
          <a:bodyPr spcFirstLastPara="1" vert="horz" lIns="91440" tIns="45720" rIns="91440" bIns="45720" rtlCol="0" anchor="ctr" anchorCtr="0">
            <a:normAutofit/>
          </a:bodyPr>
          <a:lstStyle/>
          <a:p>
            <a:pPr marL="457200" lvl="0" indent="-342900" defTabSz="457200">
              <a:lnSpc>
                <a:spcPct val="105000"/>
              </a:lnSpc>
              <a:spcBef>
                <a:spcPct val="20000"/>
              </a:spcBef>
              <a:spcAft>
                <a:spcPts val="600"/>
              </a:spcAft>
              <a:buSzPct val="70000"/>
              <a:buFont typeface="Wingdings 2" charset="2"/>
              <a:buChar char="●"/>
            </a:pPr>
            <a:r>
              <a:rPr lang="en-US" sz="1200" dirty="0"/>
              <a:t>The </a:t>
            </a:r>
            <a:r>
              <a:rPr lang="en-US" sz="1200" dirty="0">
                <a:sym typeface="Courier"/>
              </a:rPr>
              <a:t>Intersects</a:t>
            </a:r>
            <a:r>
              <a:rPr lang="en-US" sz="1200" dirty="0"/>
              <a:t> operation returns </a:t>
            </a:r>
            <a:r>
              <a:rPr lang="en-US" sz="1200" i="1" dirty="0"/>
              <a:t>true </a:t>
            </a:r>
            <a:r>
              <a:rPr lang="en-US" sz="1200" dirty="0"/>
              <a:t>if a specified point intersects a specific glyph</a:t>
            </a:r>
          </a:p>
          <a:p>
            <a:pPr marL="457200" lvl="0" indent="-342900" defTabSz="457200">
              <a:lnSpc>
                <a:spcPct val="105000"/>
              </a:lnSpc>
              <a:spcBef>
                <a:spcPct val="20000"/>
              </a:spcBef>
              <a:spcAft>
                <a:spcPts val="600"/>
              </a:spcAft>
              <a:buSzPct val="70000"/>
              <a:buFont typeface="Wingdings 2" charset="2"/>
              <a:buChar char="●"/>
            </a:pPr>
            <a:r>
              <a:rPr lang="en-US" sz="1200" dirty="0"/>
              <a:t>The Rectangle class redefines this operation to compute the intersection of the rectangle at the given point</a:t>
            </a:r>
          </a:p>
          <a:p>
            <a:pPr marL="0" lvl="0" indent="0" defTabSz="457200">
              <a:lnSpc>
                <a:spcPct val="105000"/>
              </a:lnSpc>
              <a:spcBef>
                <a:spcPct val="20000"/>
              </a:spcBef>
              <a:spcAft>
                <a:spcPts val="600"/>
              </a:spcAft>
              <a:buSzPct val="70000"/>
              <a:buFont typeface="Wingdings 2" charset="2"/>
              <a:buNone/>
            </a:pPr>
            <a:r>
              <a:rPr lang="en-US" sz="1200" dirty="0">
                <a:sym typeface="Courier"/>
              </a:rPr>
              <a:t>bool Rectangle::intersects(Point&amp; p) {</a:t>
            </a:r>
          </a:p>
          <a:p>
            <a:pPr marL="0" lvl="0" indent="0" defTabSz="457200">
              <a:lnSpc>
                <a:spcPct val="105000"/>
              </a:lnSpc>
              <a:spcBef>
                <a:spcPct val="20000"/>
              </a:spcBef>
              <a:spcAft>
                <a:spcPts val="600"/>
              </a:spcAft>
              <a:buSzPct val="70000"/>
              <a:buFont typeface="Wingdings 2" charset="2"/>
              <a:buNone/>
            </a:pPr>
            <a:r>
              <a:rPr lang="en-US" sz="1200" dirty="0">
                <a:sym typeface="Courier"/>
              </a:rPr>
              <a:t>	if(p-&gt;x &gt; this-&gt;</a:t>
            </a:r>
            <a:r>
              <a:rPr lang="en-US" sz="1200" dirty="0" err="1">
                <a:sym typeface="Courier"/>
              </a:rPr>
              <a:t>loc.x</a:t>
            </a:r>
            <a:r>
              <a:rPr lang="en-US" sz="1200" dirty="0">
                <a:sym typeface="Courier"/>
              </a:rPr>
              <a:t> + this-&gt;</a:t>
            </a:r>
            <a:r>
              <a:rPr lang="en-US" sz="1200" dirty="0" err="1">
                <a:sym typeface="Courier"/>
              </a:rPr>
              <a:t>ul.x</a:t>
            </a:r>
            <a:r>
              <a:rPr lang="en-US" sz="1200" dirty="0">
                <a:sym typeface="Courier"/>
              </a:rPr>
              <a:t> &amp;&amp; </a:t>
            </a:r>
          </a:p>
          <a:p>
            <a:pPr marL="0" lvl="0" indent="457200" defTabSz="457200">
              <a:lnSpc>
                <a:spcPct val="105000"/>
              </a:lnSpc>
              <a:spcBef>
                <a:spcPct val="20000"/>
              </a:spcBef>
              <a:spcAft>
                <a:spcPts val="600"/>
              </a:spcAft>
              <a:buSzPct val="70000"/>
              <a:buFont typeface="Wingdings 2" charset="2"/>
              <a:buNone/>
            </a:pPr>
            <a:r>
              <a:rPr lang="en-US" sz="1200" dirty="0">
                <a:sym typeface="Courier"/>
              </a:rPr>
              <a:t>	   p-&gt;x &lt; this-&gt;</a:t>
            </a:r>
            <a:r>
              <a:rPr lang="en-US" sz="1200" dirty="0" err="1">
                <a:sym typeface="Courier"/>
              </a:rPr>
              <a:t>loc.x</a:t>
            </a:r>
            <a:r>
              <a:rPr lang="en-US" sz="1200" dirty="0">
                <a:sym typeface="Courier"/>
              </a:rPr>
              <a:t> + this-&gt;</a:t>
            </a:r>
            <a:r>
              <a:rPr lang="en-US" sz="1200" dirty="0" err="1">
                <a:sym typeface="Courier"/>
              </a:rPr>
              <a:t>lr.x</a:t>
            </a:r>
            <a:r>
              <a:rPr lang="en-US" sz="1200" dirty="0">
                <a:sym typeface="Courier"/>
              </a:rPr>
              <a:t> &amp;&amp; ...) {</a:t>
            </a:r>
          </a:p>
          <a:p>
            <a:pPr marL="0" lvl="0" indent="457200" defTabSz="457200">
              <a:lnSpc>
                <a:spcPct val="105000"/>
              </a:lnSpc>
              <a:spcBef>
                <a:spcPct val="20000"/>
              </a:spcBef>
              <a:spcAft>
                <a:spcPts val="600"/>
              </a:spcAft>
              <a:buSzPct val="70000"/>
              <a:buFont typeface="Wingdings 2" charset="2"/>
              <a:buNone/>
            </a:pPr>
            <a:r>
              <a:rPr lang="en-US" sz="1200" dirty="0">
                <a:sym typeface="Courier"/>
              </a:rPr>
              <a:t>	return true;</a:t>
            </a:r>
          </a:p>
          <a:p>
            <a:pPr marL="0" lvl="0" indent="457200" defTabSz="457200">
              <a:lnSpc>
                <a:spcPct val="105000"/>
              </a:lnSpc>
              <a:spcBef>
                <a:spcPct val="20000"/>
              </a:spcBef>
              <a:spcAft>
                <a:spcPts val="600"/>
              </a:spcAft>
              <a:buSzPct val="70000"/>
              <a:buFont typeface="Wingdings 2" charset="2"/>
              <a:buNone/>
            </a:pPr>
            <a:r>
              <a:rPr lang="en-US" sz="1200" dirty="0">
                <a:sym typeface="Courier"/>
              </a:rPr>
              <a:t>} else { return false; }</a:t>
            </a:r>
          </a:p>
          <a:p>
            <a:pPr marL="0" lvl="0" indent="0" defTabSz="457200">
              <a:lnSpc>
                <a:spcPct val="105000"/>
              </a:lnSpc>
              <a:spcBef>
                <a:spcPct val="20000"/>
              </a:spcBef>
              <a:spcAft>
                <a:spcPts val="600"/>
              </a:spcAft>
              <a:buSzPct val="70000"/>
              <a:buFont typeface="Wingdings 2" charset="2"/>
              <a:buNone/>
            </a:pPr>
            <a:r>
              <a:rPr lang="en-US" sz="1200" dirty="0">
                <a:sym typeface="Courier"/>
              </a:rPr>
              <a:t>}</a:t>
            </a:r>
            <a:endParaRPr lang="en-US" sz="1200" dirty="0"/>
          </a:p>
          <a:p>
            <a:pPr marL="0" lvl="0" indent="0" defTabSz="457200">
              <a:lnSpc>
                <a:spcPct val="105000"/>
              </a:lnSpc>
              <a:spcBef>
                <a:spcPct val="20000"/>
              </a:spcBef>
              <a:spcAft>
                <a:spcPts val="600"/>
              </a:spcAft>
              <a:buSzPct val="70000"/>
              <a:buFont typeface="Wingdings 2" charset="2"/>
              <a:buNone/>
            </a:pP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201"/>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26"/>
          <p:cNvSpPr txBox="1">
            <a:spLocks noGrp="1"/>
          </p:cNvSpPr>
          <p:nvPr>
            <p:ph type="title"/>
          </p:nvPr>
        </p:nvSpPr>
        <p:spPr>
          <a:xfrm>
            <a:off x="625509" y="836676"/>
            <a:ext cx="2615712" cy="347014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SzPts val="2800"/>
            </a:pPr>
            <a:r>
              <a:rPr lang="en-US" sz="2700" dirty="0"/>
              <a:t>Other operations</a:t>
            </a:r>
          </a:p>
        </p:txBody>
      </p:sp>
      <p:cxnSp>
        <p:nvCxnSpPr>
          <p:cNvPr id="82" name="Straight Connector 8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1543050"/>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3" name="Google Shape;203;p26"/>
          <p:cNvSpPr txBox="1">
            <a:spLocks noGrp="1"/>
          </p:cNvSpPr>
          <p:nvPr>
            <p:ph type="body" idx="1"/>
          </p:nvPr>
        </p:nvSpPr>
        <p:spPr>
          <a:xfrm>
            <a:off x="3829048" y="836676"/>
            <a:ext cx="4684014" cy="3470148"/>
          </a:xfrm>
          <a:prstGeom prst="rect">
            <a:avLst/>
          </a:prstGeom>
        </p:spPr>
        <p:txBody>
          <a:bodyPr spcFirstLastPara="1" vert="horz" lIns="91440" tIns="45720" rIns="91440" bIns="45720" rtlCol="0" anchor="ctr" anchorCtr="0">
            <a:normAutofit/>
          </a:bodyPr>
          <a:lstStyle/>
          <a:p>
            <a:pPr marL="457200" lvl="0" indent="-342900" defTabSz="457200">
              <a:lnSpc>
                <a:spcPct val="105000"/>
              </a:lnSpc>
              <a:spcBef>
                <a:spcPct val="20000"/>
              </a:spcBef>
              <a:spcAft>
                <a:spcPts val="600"/>
              </a:spcAft>
              <a:buSzPct val="70000"/>
              <a:buFont typeface="Wingdings 2" charset="2"/>
              <a:buChar char="●"/>
            </a:pPr>
            <a:r>
              <a:rPr lang="en-US" sz="1300" dirty="0"/>
              <a:t>The </a:t>
            </a:r>
            <a:r>
              <a:rPr lang="en-US" sz="1300" i="1" dirty="0">
                <a:sym typeface="Courier"/>
              </a:rPr>
              <a:t>Insert</a:t>
            </a:r>
            <a:r>
              <a:rPr lang="en-US" sz="1300" dirty="0"/>
              <a:t> operation inserts a glyph at a position specified by an integer index</a:t>
            </a:r>
          </a:p>
          <a:p>
            <a:pPr defTabSz="457200">
              <a:lnSpc>
                <a:spcPct val="105000"/>
              </a:lnSpc>
              <a:spcBef>
                <a:spcPct val="20000"/>
              </a:spcBef>
              <a:spcAft>
                <a:spcPts val="600"/>
              </a:spcAft>
              <a:buSzPct val="70000"/>
            </a:pPr>
            <a:r>
              <a:rPr lang="en-US" sz="1300" dirty="0"/>
              <a:t>The </a:t>
            </a:r>
            <a:r>
              <a:rPr lang="en-US" sz="1300" i="1" dirty="0"/>
              <a:t>Remove </a:t>
            </a:r>
            <a:r>
              <a:rPr lang="en-US" sz="1300" dirty="0"/>
              <a:t>operation removes a specified glyph if it is indeed a child</a:t>
            </a:r>
          </a:p>
          <a:p>
            <a:pPr marL="457200" lvl="0" indent="-342900" defTabSz="457200">
              <a:lnSpc>
                <a:spcPct val="105000"/>
              </a:lnSpc>
              <a:spcBef>
                <a:spcPct val="20000"/>
              </a:spcBef>
              <a:spcAft>
                <a:spcPts val="600"/>
              </a:spcAft>
              <a:buSzPct val="70000"/>
              <a:buFont typeface="Wingdings 2" charset="2"/>
              <a:buChar char="●"/>
            </a:pPr>
            <a:r>
              <a:rPr lang="en-US" sz="1300" dirty="0"/>
              <a:t>The </a:t>
            </a:r>
            <a:r>
              <a:rPr lang="en-US" sz="1300" i="1" dirty="0">
                <a:sym typeface="Courier"/>
              </a:rPr>
              <a:t>Child</a:t>
            </a:r>
            <a:r>
              <a:rPr lang="en-US" sz="1300" dirty="0"/>
              <a:t> operation returns the child (if any) at the given index, and glyphs with children should use </a:t>
            </a:r>
            <a:r>
              <a:rPr lang="en-US" sz="1300" dirty="0">
                <a:sym typeface="Courier"/>
              </a:rPr>
              <a:t>Child</a:t>
            </a:r>
            <a:r>
              <a:rPr lang="en-US" sz="1300" dirty="0"/>
              <a:t> internally instead of accessing the child data structure directly so we don’t have to refactor the class when internal data structures change (such as going from an array to linked list)</a:t>
            </a:r>
          </a:p>
          <a:p>
            <a:pPr marL="457200" lvl="0" indent="-342900" defTabSz="457200">
              <a:lnSpc>
                <a:spcPct val="105000"/>
              </a:lnSpc>
              <a:spcBef>
                <a:spcPct val="20000"/>
              </a:spcBef>
              <a:spcAft>
                <a:spcPts val="600"/>
              </a:spcAft>
              <a:buSzPct val="70000"/>
              <a:buFont typeface="Wingdings 2" charset="2"/>
              <a:buChar char="●"/>
            </a:pPr>
            <a:r>
              <a:rPr lang="en-US" sz="1300" dirty="0">
                <a:sym typeface="Courier"/>
              </a:rPr>
              <a:t>The </a:t>
            </a:r>
            <a:r>
              <a:rPr lang="en-US" sz="1300" i="1" dirty="0">
                <a:sym typeface="Courier"/>
              </a:rPr>
              <a:t>Parent</a:t>
            </a:r>
            <a:r>
              <a:rPr lang="en-US" sz="1300" dirty="0"/>
              <a:t> is like Child but provides the same type of interface to the parent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2BD4-FA9B-493C-85F4-087AD098D7E5}"/>
              </a:ext>
            </a:extLst>
          </p:cNvPr>
          <p:cNvSpPr>
            <a:spLocks noGrp="1"/>
          </p:cNvSpPr>
          <p:nvPr>
            <p:ph type="title"/>
          </p:nvPr>
        </p:nvSpPr>
        <p:spPr>
          <a:xfrm>
            <a:off x="685346" y="457200"/>
            <a:ext cx="4483554" cy="727837"/>
          </a:xfrm>
        </p:spPr>
        <p:txBody>
          <a:bodyPr vert="horz" lIns="91440" tIns="45720" rIns="91440" bIns="45720" rtlCol="0" anchor="ctr">
            <a:normAutofit/>
          </a:bodyPr>
          <a:lstStyle/>
          <a:p>
            <a:pPr algn="ctr" defTabSz="457200">
              <a:spcBef>
                <a:spcPct val="0"/>
              </a:spcBef>
            </a:pPr>
            <a:r>
              <a:rPr lang="en-US" sz="4000"/>
              <a:t>Summary</a:t>
            </a:r>
          </a:p>
        </p:txBody>
      </p:sp>
      <p:sp>
        <p:nvSpPr>
          <p:cNvPr id="3" name="Text Placeholder 2">
            <a:extLst>
              <a:ext uri="{FF2B5EF4-FFF2-40B4-BE49-F238E27FC236}">
                <a16:creationId xmlns:a16="http://schemas.microsoft.com/office/drawing/2014/main" id="{11BE59AF-9DDD-4497-9EB9-92B0C76196AC}"/>
              </a:ext>
            </a:extLst>
          </p:cNvPr>
          <p:cNvSpPr>
            <a:spLocks noGrp="1"/>
          </p:cNvSpPr>
          <p:nvPr>
            <p:ph type="body" idx="1"/>
          </p:nvPr>
        </p:nvSpPr>
        <p:spPr>
          <a:xfrm>
            <a:off x="685346" y="1371600"/>
            <a:ext cx="4483554" cy="2899536"/>
          </a:xfrm>
        </p:spPr>
        <p:txBody>
          <a:bodyPr vert="horz" lIns="91440" tIns="45720" rIns="91440" bIns="45720" rtlCol="0" anchor="ctr">
            <a:normAutofit/>
          </a:bodyPr>
          <a:lstStyle/>
          <a:p>
            <a:pPr defTabSz="457200">
              <a:lnSpc>
                <a:spcPct val="105000"/>
              </a:lnSpc>
              <a:spcBef>
                <a:spcPct val="20000"/>
              </a:spcBef>
              <a:spcAft>
                <a:spcPts val="600"/>
              </a:spcAft>
              <a:buClr>
                <a:srgbClr val="9FE24E"/>
              </a:buClr>
              <a:buSzPct val="70000"/>
            </a:pPr>
            <a:r>
              <a:rPr lang="en-US" sz="1200"/>
              <a:t>The Composite Design Pattern is used to treat simple (</a:t>
            </a:r>
            <a:r>
              <a:rPr lang="en-US" sz="1200" b="1"/>
              <a:t>leaf</a:t>
            </a:r>
            <a:r>
              <a:rPr lang="en-US" sz="1200"/>
              <a:t>) and complex (</a:t>
            </a:r>
            <a:r>
              <a:rPr lang="en-US" sz="1200" b="1"/>
              <a:t>composite</a:t>
            </a:r>
            <a:r>
              <a:rPr lang="en-US" sz="1200"/>
              <a:t>) elements uniformly</a:t>
            </a:r>
          </a:p>
          <a:p>
            <a:pPr defTabSz="457200">
              <a:lnSpc>
                <a:spcPct val="105000"/>
              </a:lnSpc>
              <a:spcBef>
                <a:spcPct val="20000"/>
              </a:spcBef>
              <a:spcAft>
                <a:spcPts val="600"/>
              </a:spcAft>
              <a:buClr>
                <a:srgbClr val="9FE24E"/>
              </a:buClr>
              <a:buSzPct val="70000"/>
            </a:pPr>
            <a:r>
              <a:rPr lang="en-US" sz="1200"/>
              <a:t>All components inherit from a base </a:t>
            </a:r>
            <a:r>
              <a:rPr lang="en-US" sz="1200" b="1"/>
              <a:t>Component</a:t>
            </a:r>
            <a:r>
              <a:rPr lang="en-US" sz="1200"/>
              <a:t> class that defines a common interface</a:t>
            </a:r>
          </a:p>
          <a:p>
            <a:pPr defTabSz="457200">
              <a:lnSpc>
                <a:spcPct val="105000"/>
              </a:lnSpc>
              <a:spcBef>
                <a:spcPct val="20000"/>
              </a:spcBef>
              <a:spcAft>
                <a:spcPts val="600"/>
              </a:spcAft>
              <a:buClr>
                <a:srgbClr val="9FE24E"/>
              </a:buClr>
              <a:buSzPct val="70000"/>
            </a:pPr>
            <a:r>
              <a:rPr lang="en-US" sz="1200"/>
              <a:t>Complex elements may contain simple ones or other complex elements as well</a:t>
            </a:r>
          </a:p>
          <a:p>
            <a:pPr defTabSz="457200">
              <a:lnSpc>
                <a:spcPct val="105000"/>
              </a:lnSpc>
              <a:spcBef>
                <a:spcPct val="20000"/>
              </a:spcBef>
              <a:spcAft>
                <a:spcPts val="600"/>
              </a:spcAft>
              <a:buClr>
                <a:srgbClr val="9FE24E"/>
              </a:buClr>
              <a:buSzPct val="70000"/>
            </a:pPr>
            <a:r>
              <a:rPr lang="en-US" sz="1200" b="1"/>
              <a:t>Recursive Composition </a:t>
            </a:r>
            <a:r>
              <a:rPr lang="en-US" sz="1200"/>
              <a:t>is a common was to represent the hierarchy of the structure</a:t>
            </a:r>
          </a:p>
          <a:p>
            <a:pPr defTabSz="457200">
              <a:lnSpc>
                <a:spcPct val="105000"/>
              </a:lnSpc>
              <a:spcBef>
                <a:spcPct val="20000"/>
              </a:spcBef>
              <a:spcAft>
                <a:spcPts val="600"/>
              </a:spcAft>
              <a:buClr>
                <a:srgbClr val="9FE24E"/>
              </a:buClr>
              <a:buSzPct val="70000"/>
            </a:pPr>
            <a:r>
              <a:rPr lang="en-US" sz="1200"/>
              <a:t>The implementation of the Composite Pattern should be independent and flexible to the way components are iterated through</a:t>
            </a:r>
          </a:p>
        </p:txBody>
      </p:sp>
      <p:pic>
        <p:nvPicPr>
          <p:cNvPr id="5" name="Picture 4" descr="Light bulb on green grass">
            <a:extLst>
              <a:ext uri="{FF2B5EF4-FFF2-40B4-BE49-F238E27FC236}">
                <a16:creationId xmlns:a16="http://schemas.microsoft.com/office/drawing/2014/main" id="{3D0BFB86-0F99-4C25-B150-8F228BA19415}"/>
              </a:ext>
            </a:extLst>
          </p:cNvPr>
          <p:cNvPicPr>
            <a:picLocks noChangeAspect="1"/>
          </p:cNvPicPr>
          <p:nvPr/>
        </p:nvPicPr>
        <p:blipFill rotWithShape="1">
          <a:blip r:embed="rId3"/>
          <a:srcRect l="31388" r="24116"/>
          <a:stretch/>
        </p:blipFill>
        <p:spPr>
          <a:xfrm>
            <a:off x="5715263" y="10"/>
            <a:ext cx="3428737" cy="5143490"/>
          </a:xfrm>
          <a:prstGeom prst="rect">
            <a:avLst/>
          </a:prstGeom>
        </p:spPr>
      </p:pic>
      <p:pic>
        <p:nvPicPr>
          <p:cNvPr id="9" name="Picture 8">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5626101" y="0"/>
            <a:ext cx="3517899" cy="5143500"/>
          </a:xfrm>
          <a:prstGeom prst="rect">
            <a:avLst/>
          </a:prstGeom>
        </p:spPr>
      </p:pic>
    </p:spTree>
    <p:extLst>
      <p:ext uri="{BB962C8B-B14F-4D97-AF65-F5344CB8AC3E}">
        <p14:creationId xmlns:p14="http://schemas.microsoft.com/office/powerpoint/2010/main" val="2411674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10"/>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Google Shape;111;p10"/>
          <p:cNvSpPr txBox="1">
            <a:spLocks noGrp="1"/>
          </p:cNvSpPr>
          <p:nvPr>
            <p:ph type="title"/>
          </p:nvPr>
        </p:nvSpPr>
        <p:spPr>
          <a:xfrm>
            <a:off x="475307" y="723900"/>
            <a:ext cx="2559867" cy="3421854"/>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SzPts val="2800"/>
            </a:pPr>
            <a:r>
              <a:rPr lang="en-US" sz="2700"/>
              <a:t>Back to the Design Problems</a:t>
            </a:r>
          </a:p>
        </p:txBody>
      </p:sp>
      <p:pic>
        <p:nvPicPr>
          <p:cNvPr id="119" name="Picture 118">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3479292" y="1"/>
            <a:ext cx="5664708" cy="5143499"/>
          </a:xfrm>
          <a:prstGeom prst="rect">
            <a:avLst/>
          </a:prstGeom>
        </p:spPr>
      </p:pic>
      <p:sp>
        <p:nvSpPr>
          <p:cNvPr id="112" name="Google Shape;112;p10"/>
          <p:cNvSpPr txBox="1">
            <a:spLocks noGrp="1"/>
          </p:cNvSpPr>
          <p:nvPr>
            <p:ph type="body" idx="1"/>
          </p:nvPr>
        </p:nvSpPr>
        <p:spPr>
          <a:xfrm>
            <a:off x="3861707" y="723900"/>
            <a:ext cx="4588960" cy="3421854"/>
          </a:xfrm>
          <a:prstGeom prst="rect">
            <a:avLst/>
          </a:prstGeom>
        </p:spPr>
        <p:txBody>
          <a:bodyPr spcFirstLastPara="1" vert="horz" lIns="91440" tIns="45720" rIns="91440" bIns="45720" rtlCol="0" anchor="t" anchorCtr="0">
            <a:normAutofit/>
          </a:bodyPr>
          <a:lstStyle/>
          <a:p>
            <a:pPr lvl="0" defTabSz="457200">
              <a:spcBef>
                <a:spcPct val="20000"/>
              </a:spcBef>
              <a:spcAft>
                <a:spcPts val="600"/>
              </a:spcAft>
              <a:buSzPct val="70000"/>
              <a:buFont typeface="Wingdings 2" charset="2"/>
              <a:buAutoNum type="arabicPeriod"/>
            </a:pPr>
            <a:r>
              <a:rPr lang="en-US" b="1" dirty="0"/>
              <a:t>Document structure: Composite Design Pattern</a:t>
            </a:r>
            <a:endParaRPr lang="en-US" b="1"/>
          </a:p>
          <a:p>
            <a:pPr lvl="0" defTabSz="457200">
              <a:spcBef>
                <a:spcPct val="20000"/>
              </a:spcBef>
              <a:spcAft>
                <a:spcPts val="600"/>
              </a:spcAft>
              <a:buSzPct val="70000"/>
              <a:buFont typeface="Wingdings 2" charset="2"/>
              <a:buAutoNum type="arabicPeriod"/>
            </a:pPr>
            <a:r>
              <a:rPr lang="en-US" dirty="0"/>
              <a:t>Formatting : ?</a:t>
            </a:r>
            <a:endParaRPr lang="en-US"/>
          </a:p>
          <a:p>
            <a:pPr lvl="0" defTabSz="457200">
              <a:spcBef>
                <a:spcPct val="20000"/>
              </a:spcBef>
              <a:spcAft>
                <a:spcPts val="600"/>
              </a:spcAft>
              <a:buSzPct val="70000"/>
              <a:buFont typeface="Wingdings 2" charset="2"/>
              <a:buAutoNum type="arabicPeriod"/>
            </a:pPr>
            <a:r>
              <a:rPr lang="en-US" dirty="0"/>
              <a:t>Embellishing the user interface: ?</a:t>
            </a:r>
            <a:endParaRPr lang="en-US"/>
          </a:p>
          <a:p>
            <a:pPr lvl="0" defTabSz="457200">
              <a:spcBef>
                <a:spcPct val="20000"/>
              </a:spcBef>
              <a:spcAft>
                <a:spcPts val="600"/>
              </a:spcAft>
              <a:buSzPct val="70000"/>
              <a:buFont typeface="Wingdings 2" charset="2"/>
              <a:buAutoNum type="arabicPeriod"/>
            </a:pPr>
            <a:r>
              <a:rPr lang="en-US" dirty="0"/>
              <a:t>Supporting multiple look-and-feel standards: ?</a:t>
            </a:r>
            <a:endParaRPr lang="en-US"/>
          </a:p>
          <a:p>
            <a:pPr lvl="0" defTabSz="457200">
              <a:spcBef>
                <a:spcPct val="20000"/>
              </a:spcBef>
              <a:spcAft>
                <a:spcPts val="600"/>
              </a:spcAft>
              <a:buSzPct val="70000"/>
              <a:buFont typeface="Wingdings 2" charset="2"/>
              <a:buAutoNum type="arabicPeriod"/>
            </a:pPr>
            <a:r>
              <a:rPr lang="en-US" dirty="0"/>
              <a:t>Supporting multiple window systems: ?</a:t>
            </a:r>
            <a:endParaRPr lang="en-US"/>
          </a:p>
          <a:p>
            <a:pPr lvl="0" defTabSz="457200">
              <a:spcBef>
                <a:spcPct val="20000"/>
              </a:spcBef>
              <a:spcAft>
                <a:spcPts val="600"/>
              </a:spcAft>
              <a:buSzPct val="70000"/>
              <a:buFont typeface="Wingdings 2" charset="2"/>
              <a:buAutoNum type="arabicPeriod"/>
            </a:pPr>
            <a:r>
              <a:rPr lang="en-US" dirty="0"/>
              <a:t>User operations: ?</a:t>
            </a:r>
            <a:endParaRPr lang="en-US"/>
          </a:p>
          <a:p>
            <a:pPr lvl="0" defTabSz="457200">
              <a:spcBef>
                <a:spcPct val="20000"/>
              </a:spcBef>
              <a:spcAft>
                <a:spcPts val="600"/>
              </a:spcAft>
              <a:buSzPct val="70000"/>
              <a:buFont typeface="Wingdings 2" charset="2"/>
              <a:buAutoNum type="arabicPeriod"/>
            </a:pPr>
            <a:r>
              <a:rPr lang="en-US" dirty="0"/>
              <a:t>Spelling checking and hyphenation: ?</a:t>
            </a:r>
            <a:endParaRPr lang="en-US"/>
          </a:p>
        </p:txBody>
      </p:sp>
    </p:spTree>
    <p:extLst>
      <p:ext uri="{BB962C8B-B14F-4D97-AF65-F5344CB8AC3E}">
        <p14:creationId xmlns:p14="http://schemas.microsoft.com/office/powerpoint/2010/main" val="3359285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Question mark on green pastel background">
            <a:extLst>
              <a:ext uri="{FF2B5EF4-FFF2-40B4-BE49-F238E27FC236}">
                <a16:creationId xmlns:a16="http://schemas.microsoft.com/office/drawing/2014/main" id="{A7DFA2FB-6D5D-450C-B2FB-AD46299A025E}"/>
              </a:ext>
            </a:extLst>
          </p:cNvPr>
          <p:cNvPicPr>
            <a:picLocks noChangeAspect="1"/>
          </p:cNvPicPr>
          <p:nvPr/>
        </p:nvPicPr>
        <p:blipFill rotWithShape="1">
          <a:blip r:embed="rId3">
            <a:alphaModFix amt="35000"/>
          </a:blip>
          <a:srcRect t="3582" b="21418"/>
          <a:stretch/>
        </p:blipFill>
        <p:spPr>
          <a:xfrm>
            <a:off x="20" y="10"/>
            <a:ext cx="9143980" cy="5143490"/>
          </a:xfrm>
          <a:prstGeom prst="rect">
            <a:avLst/>
          </a:prstGeom>
        </p:spPr>
      </p:pic>
      <p:sp>
        <p:nvSpPr>
          <p:cNvPr id="2" name="Title 1">
            <a:extLst>
              <a:ext uri="{FF2B5EF4-FFF2-40B4-BE49-F238E27FC236}">
                <a16:creationId xmlns:a16="http://schemas.microsoft.com/office/drawing/2014/main" id="{61545DB1-483C-4074-AC32-C00AA5B6A543}"/>
              </a:ext>
            </a:extLst>
          </p:cNvPr>
          <p:cNvSpPr>
            <a:spLocks noGrp="1"/>
          </p:cNvSpPr>
          <p:nvPr>
            <p:ph type="title"/>
          </p:nvPr>
        </p:nvSpPr>
        <p:spPr>
          <a:xfrm>
            <a:off x="1028019" y="1327155"/>
            <a:ext cx="7080026" cy="1371600"/>
          </a:xfrm>
        </p:spPr>
        <p:txBody>
          <a:bodyPr vert="horz" lIns="91440" tIns="45720" rIns="91440" bIns="45720" rtlCol="0" anchor="b">
            <a:normAutofit/>
          </a:bodyPr>
          <a:lstStyle/>
          <a:p>
            <a:pPr algn="ctr" defTabSz="457200">
              <a:spcBef>
                <a:spcPct val="0"/>
              </a:spcBef>
            </a:pPr>
            <a:r>
              <a:rPr lang="en-US" sz="5400"/>
              <a:t>Questions?</a:t>
            </a:r>
          </a:p>
        </p:txBody>
      </p:sp>
    </p:spTree>
    <p:extLst>
      <p:ext uri="{BB962C8B-B14F-4D97-AF65-F5344CB8AC3E}">
        <p14:creationId xmlns:p14="http://schemas.microsoft.com/office/powerpoint/2010/main" val="330592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Motivation</a:t>
            </a:r>
            <a:endParaRPr/>
          </a:p>
        </p:txBody>
      </p:sp>
      <p:sp>
        <p:nvSpPr>
          <p:cNvPr id="69" name="Google Shape;69;p3"/>
          <p:cNvSpPr txBox="1">
            <a:spLocks noGrp="1"/>
          </p:cNvSpPr>
          <p:nvPr>
            <p:ph type="body" idx="1"/>
          </p:nvPr>
        </p:nvSpPr>
        <p:spPr>
          <a:xfrm>
            <a:off x="311700" y="1152475"/>
            <a:ext cx="8520600" cy="74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Clients typically treat primitives </a:t>
            </a:r>
            <a:r>
              <a:rPr lang="en" b="1" u="sng" dirty="0"/>
              <a:t>and</a:t>
            </a:r>
            <a:r>
              <a:rPr lang="en" dirty="0"/>
              <a:t> compositions the same. Notice the “draw()” function in each class</a:t>
            </a:r>
            <a:endParaRPr dirty="0"/>
          </a:p>
        </p:txBody>
      </p:sp>
      <p:pic>
        <p:nvPicPr>
          <p:cNvPr id="70" name="Google Shape;70;p3" descr="compositionGraphics.png"/>
          <p:cNvPicPr preferRelativeResize="0"/>
          <p:nvPr/>
        </p:nvPicPr>
        <p:blipFill rotWithShape="1">
          <a:blip r:embed="rId3">
            <a:alphaModFix/>
          </a:blip>
          <a:srcRect/>
          <a:stretch/>
        </p:blipFill>
        <p:spPr>
          <a:xfrm>
            <a:off x="2077309" y="1897375"/>
            <a:ext cx="4989375" cy="291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Motivation</a:t>
            </a:r>
            <a:endParaRPr/>
          </a:p>
        </p:txBody>
      </p:sp>
      <p:sp>
        <p:nvSpPr>
          <p:cNvPr id="76" name="Google Shape;76;p4"/>
          <p:cNvSpPr txBox="1">
            <a:spLocks noGrp="1"/>
          </p:cNvSpPr>
          <p:nvPr>
            <p:ph type="body" idx="1"/>
          </p:nvPr>
        </p:nvSpPr>
        <p:spPr>
          <a:xfrm>
            <a:off x="311700" y="1152475"/>
            <a:ext cx="8520600" cy="48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We need to create a hierarchy of objects using recursively composed Graphic objects</a:t>
            </a:r>
            <a:endParaRPr dirty="0"/>
          </a:p>
        </p:txBody>
      </p:sp>
      <p:pic>
        <p:nvPicPr>
          <p:cNvPr id="77" name="Google Shape;77;p4" descr="classHierarchy.png"/>
          <p:cNvPicPr preferRelativeResize="0"/>
          <p:nvPr/>
        </p:nvPicPr>
        <p:blipFill rotWithShape="1">
          <a:blip r:embed="rId3">
            <a:alphaModFix/>
          </a:blip>
          <a:srcRect/>
          <a:stretch/>
        </p:blipFill>
        <p:spPr>
          <a:xfrm>
            <a:off x="1919275" y="1639375"/>
            <a:ext cx="5305425" cy="31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Structure</a:t>
            </a:r>
            <a:endParaRPr/>
          </a:p>
        </p:txBody>
      </p:sp>
      <p:sp>
        <p:nvSpPr>
          <p:cNvPr id="83" name="Google Shape;83;p5"/>
          <p:cNvSpPr txBox="1">
            <a:spLocks noGrp="1"/>
          </p:cNvSpPr>
          <p:nvPr>
            <p:ph type="body" idx="1"/>
          </p:nvPr>
        </p:nvSpPr>
        <p:spPr>
          <a:xfrm>
            <a:off x="311700" y="1152475"/>
            <a:ext cx="30000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b="1" dirty="0"/>
              <a:t>Component</a:t>
            </a:r>
            <a:endParaRPr b="1" dirty="0"/>
          </a:p>
          <a:p>
            <a:pPr marL="914400" lvl="1" indent="-317500" algn="l" rtl="0">
              <a:lnSpc>
                <a:spcPct val="115000"/>
              </a:lnSpc>
              <a:spcBef>
                <a:spcPts val="0"/>
              </a:spcBef>
              <a:spcAft>
                <a:spcPts val="0"/>
              </a:spcAft>
              <a:buSzPts val="1400"/>
              <a:buChar char="○"/>
            </a:pPr>
            <a:r>
              <a:rPr lang="en" dirty="0"/>
              <a:t>Declares the </a:t>
            </a:r>
            <a:r>
              <a:rPr lang="en" i="1" dirty="0"/>
              <a:t>interface</a:t>
            </a:r>
            <a:endParaRPr i="1" dirty="0"/>
          </a:p>
          <a:p>
            <a:pPr marL="914400" lvl="1" indent="-317500" algn="l" rtl="0">
              <a:lnSpc>
                <a:spcPct val="115000"/>
              </a:lnSpc>
              <a:spcBef>
                <a:spcPts val="0"/>
              </a:spcBef>
              <a:spcAft>
                <a:spcPts val="0"/>
              </a:spcAft>
              <a:buSzPts val="1400"/>
              <a:buChar char="○"/>
            </a:pPr>
            <a:r>
              <a:rPr lang="en" dirty="0"/>
              <a:t>Default behavior</a:t>
            </a:r>
            <a:endParaRPr dirty="0"/>
          </a:p>
          <a:p>
            <a:pPr marL="457200" lvl="0" indent="-342900" algn="l" rtl="0">
              <a:lnSpc>
                <a:spcPct val="115000"/>
              </a:lnSpc>
              <a:spcBef>
                <a:spcPts val="0"/>
              </a:spcBef>
              <a:spcAft>
                <a:spcPts val="0"/>
              </a:spcAft>
              <a:buSzPts val="1800"/>
              <a:buChar char="●"/>
            </a:pPr>
            <a:r>
              <a:rPr lang="en" b="1" dirty="0"/>
              <a:t>Leaf</a:t>
            </a:r>
            <a:endParaRPr b="1" dirty="0"/>
          </a:p>
          <a:p>
            <a:pPr marL="914400" lvl="1" indent="-317500" algn="l" rtl="0">
              <a:lnSpc>
                <a:spcPct val="115000"/>
              </a:lnSpc>
              <a:spcBef>
                <a:spcPts val="0"/>
              </a:spcBef>
              <a:spcAft>
                <a:spcPts val="0"/>
              </a:spcAft>
              <a:buSzPts val="1400"/>
              <a:buChar char="○"/>
            </a:pPr>
            <a:r>
              <a:rPr lang="en" dirty="0"/>
              <a:t>Behavior of </a:t>
            </a:r>
            <a:r>
              <a:rPr lang="en" b="1" dirty="0"/>
              <a:t>primitives</a:t>
            </a:r>
            <a:endParaRPr b="1" dirty="0"/>
          </a:p>
          <a:p>
            <a:pPr marL="457200" lvl="0" indent="-342900" algn="l" rtl="0">
              <a:lnSpc>
                <a:spcPct val="115000"/>
              </a:lnSpc>
              <a:spcBef>
                <a:spcPts val="0"/>
              </a:spcBef>
              <a:spcAft>
                <a:spcPts val="0"/>
              </a:spcAft>
              <a:buSzPts val="1800"/>
              <a:buChar char="●"/>
            </a:pPr>
            <a:r>
              <a:rPr lang="en" b="1" dirty="0"/>
              <a:t>Composite </a:t>
            </a:r>
            <a:endParaRPr b="1" dirty="0"/>
          </a:p>
          <a:p>
            <a:pPr marL="914400" lvl="1" indent="-317500" algn="l" rtl="0">
              <a:lnSpc>
                <a:spcPct val="115000"/>
              </a:lnSpc>
              <a:spcBef>
                <a:spcPts val="0"/>
              </a:spcBef>
              <a:spcAft>
                <a:spcPts val="0"/>
              </a:spcAft>
              <a:buSzPts val="1400"/>
              <a:buChar char="○"/>
            </a:pPr>
            <a:r>
              <a:rPr lang="en" dirty="0"/>
              <a:t>Stores children</a:t>
            </a:r>
            <a:endParaRPr dirty="0"/>
          </a:p>
          <a:p>
            <a:pPr marL="914400" lvl="1" indent="-317500" algn="l" rtl="0">
              <a:lnSpc>
                <a:spcPct val="115000"/>
              </a:lnSpc>
              <a:spcBef>
                <a:spcPts val="0"/>
              </a:spcBef>
              <a:spcAft>
                <a:spcPts val="0"/>
              </a:spcAft>
              <a:buSzPts val="1400"/>
              <a:buChar char="○"/>
            </a:pPr>
            <a:r>
              <a:rPr lang="en" dirty="0"/>
              <a:t>Implements child related operations</a:t>
            </a:r>
            <a:endParaRPr dirty="0"/>
          </a:p>
          <a:p>
            <a:pPr marL="457200" lvl="0" indent="-342900" algn="l" rtl="0">
              <a:lnSpc>
                <a:spcPct val="115000"/>
              </a:lnSpc>
              <a:spcBef>
                <a:spcPts val="0"/>
              </a:spcBef>
              <a:spcAft>
                <a:spcPts val="0"/>
              </a:spcAft>
              <a:buSzPts val="1800"/>
              <a:buChar char="●"/>
            </a:pPr>
            <a:r>
              <a:rPr lang="en" b="1" dirty="0"/>
              <a:t>Client</a:t>
            </a:r>
            <a:endParaRPr b="1" dirty="0"/>
          </a:p>
          <a:p>
            <a:pPr marL="914400" lvl="1" indent="-317500" algn="l" rtl="0">
              <a:lnSpc>
                <a:spcPct val="115000"/>
              </a:lnSpc>
              <a:spcBef>
                <a:spcPts val="0"/>
              </a:spcBef>
              <a:spcAft>
                <a:spcPts val="0"/>
              </a:spcAft>
              <a:buSzPts val="1400"/>
              <a:buChar char="○"/>
            </a:pPr>
            <a:r>
              <a:rPr lang="en" dirty="0"/>
              <a:t>Manipulates composition through interface</a:t>
            </a:r>
            <a:endParaRPr dirty="0"/>
          </a:p>
        </p:txBody>
      </p:sp>
      <p:pic>
        <p:nvPicPr>
          <p:cNvPr id="84" name="Google Shape;84;p5" descr="CompositeStructure.png"/>
          <p:cNvPicPr preferRelativeResize="0"/>
          <p:nvPr/>
        </p:nvPicPr>
        <p:blipFill rotWithShape="1">
          <a:blip r:embed="rId3">
            <a:alphaModFix/>
          </a:blip>
          <a:srcRect/>
          <a:stretch/>
        </p:blipFill>
        <p:spPr>
          <a:xfrm>
            <a:off x="3507325" y="1383950"/>
            <a:ext cx="5237826" cy="27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Consequences</a:t>
            </a:r>
            <a:endParaRPr/>
          </a:p>
        </p:txBody>
      </p:sp>
      <p:sp>
        <p:nvSpPr>
          <p:cNvPr id="90" name="Google Shape;90;p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Pros:</a:t>
            </a:r>
            <a:endParaRPr dirty="0"/>
          </a:p>
          <a:p>
            <a:pPr marL="914400" lvl="1" indent="-317500" algn="l" rtl="0">
              <a:lnSpc>
                <a:spcPct val="115000"/>
              </a:lnSpc>
              <a:spcBef>
                <a:spcPts val="0"/>
              </a:spcBef>
              <a:spcAft>
                <a:spcPts val="0"/>
              </a:spcAft>
              <a:buSzPts val="1400"/>
              <a:buChar char="○"/>
            </a:pPr>
            <a:r>
              <a:rPr lang="en" dirty="0"/>
              <a:t>Defines class hierarchies consisting of </a:t>
            </a:r>
            <a:r>
              <a:rPr lang="en" b="1" dirty="0"/>
              <a:t>primitive</a:t>
            </a:r>
            <a:r>
              <a:rPr lang="en" dirty="0"/>
              <a:t> and </a:t>
            </a:r>
            <a:r>
              <a:rPr lang="en" b="1" dirty="0"/>
              <a:t>composite</a:t>
            </a:r>
            <a:r>
              <a:rPr lang="en" dirty="0"/>
              <a:t> objects</a:t>
            </a:r>
            <a:endParaRPr dirty="0"/>
          </a:p>
          <a:p>
            <a:pPr marL="1371600" lvl="2" indent="-317500" algn="l" rtl="0">
              <a:lnSpc>
                <a:spcPct val="115000"/>
              </a:lnSpc>
              <a:spcBef>
                <a:spcPts val="0"/>
              </a:spcBef>
              <a:spcAft>
                <a:spcPts val="0"/>
              </a:spcAft>
              <a:buSzPts val="1400"/>
              <a:buChar char="■"/>
            </a:pPr>
            <a:r>
              <a:rPr lang="en" dirty="0"/>
              <a:t>Primitive objects can be composed into more complex objects (composites)</a:t>
            </a:r>
            <a:endParaRPr dirty="0"/>
          </a:p>
          <a:p>
            <a:pPr marL="914400" lvl="1" indent="-317500" algn="l" rtl="0">
              <a:lnSpc>
                <a:spcPct val="115000"/>
              </a:lnSpc>
              <a:spcBef>
                <a:spcPts val="0"/>
              </a:spcBef>
              <a:spcAft>
                <a:spcPts val="0"/>
              </a:spcAft>
              <a:buSzPts val="1400"/>
              <a:buChar char="○"/>
            </a:pPr>
            <a:r>
              <a:rPr lang="en" dirty="0"/>
              <a:t>Makes client interaction simple. Clients treat composites and primitive the same, using the same </a:t>
            </a:r>
            <a:r>
              <a:rPr lang="en" i="1" dirty="0"/>
              <a:t>interface</a:t>
            </a:r>
            <a:endParaRPr i="1" dirty="0"/>
          </a:p>
          <a:p>
            <a:pPr marL="914400" lvl="1" indent="-317500" algn="l" rtl="0">
              <a:lnSpc>
                <a:spcPct val="115000"/>
              </a:lnSpc>
              <a:spcBef>
                <a:spcPts val="0"/>
              </a:spcBef>
              <a:spcAft>
                <a:spcPts val="0"/>
              </a:spcAft>
              <a:buSzPts val="1400"/>
              <a:buChar char="○"/>
            </a:pPr>
            <a:r>
              <a:rPr lang="en" dirty="0"/>
              <a:t>Adding additional components (primitives/composites) is straightforward</a:t>
            </a:r>
            <a:endParaRPr dirty="0"/>
          </a:p>
          <a:p>
            <a:pPr marL="457200" lvl="0" indent="-342900" algn="l" rtl="0">
              <a:lnSpc>
                <a:spcPct val="115000"/>
              </a:lnSpc>
              <a:spcBef>
                <a:spcPts val="0"/>
              </a:spcBef>
              <a:spcAft>
                <a:spcPts val="0"/>
              </a:spcAft>
              <a:buSzPts val="1800"/>
              <a:buChar char="●"/>
            </a:pPr>
            <a:r>
              <a:rPr lang="en" dirty="0"/>
              <a:t>Cons:</a:t>
            </a:r>
            <a:endParaRPr dirty="0"/>
          </a:p>
          <a:p>
            <a:pPr marL="914400" lvl="1" indent="-317500" algn="l" rtl="0">
              <a:lnSpc>
                <a:spcPct val="115000"/>
              </a:lnSpc>
              <a:spcBef>
                <a:spcPts val="0"/>
              </a:spcBef>
              <a:spcAft>
                <a:spcPts val="0"/>
              </a:spcAft>
              <a:buSzPts val="1400"/>
              <a:buChar char="○"/>
            </a:pPr>
            <a:r>
              <a:rPr lang="en" dirty="0"/>
              <a:t>Design is overly general</a:t>
            </a:r>
            <a:endParaRPr dirty="0"/>
          </a:p>
          <a:p>
            <a:pPr marL="1371600" lvl="2" indent="-317500" algn="l" rtl="0">
              <a:lnSpc>
                <a:spcPct val="115000"/>
              </a:lnSpc>
              <a:spcBef>
                <a:spcPts val="0"/>
              </a:spcBef>
              <a:spcAft>
                <a:spcPts val="0"/>
              </a:spcAft>
              <a:buSzPts val="1400"/>
              <a:buChar char="○"/>
            </a:pPr>
            <a:r>
              <a:rPr lang="en" dirty="0"/>
              <a:t>Harder to restrict components of a composite</a:t>
            </a:r>
          </a:p>
          <a:p>
            <a:pPr lvl="1">
              <a:spcBef>
                <a:spcPts val="0"/>
              </a:spcBef>
            </a:pPr>
            <a:r>
              <a:rPr lang="en" dirty="0"/>
              <a:t>Is not strictly SOLID (more on that later in the course)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1224900"/>
            <a:ext cx="8520600" cy="269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Example from “Design Patterns: Elements of Reusable Object-Oriented Software” </a:t>
            </a:r>
            <a:endParaRPr dirty="0"/>
          </a:p>
          <a:p>
            <a:pPr marL="0" lvl="0" indent="0" algn="ctr" rtl="0">
              <a:lnSpc>
                <a:spcPct val="100000"/>
              </a:lnSpc>
              <a:spcBef>
                <a:spcPts val="0"/>
              </a:spcBef>
              <a:spcAft>
                <a:spcPts val="0"/>
              </a:spcAft>
              <a:buSzPts val="2800"/>
              <a:buNone/>
            </a:pPr>
            <a:r>
              <a:rPr lang="en" sz="1800" dirty="0"/>
              <a:t>Erich Gamma</a:t>
            </a:r>
            <a:endParaRPr sz="1800" dirty="0"/>
          </a:p>
          <a:p>
            <a:pPr marL="0" lvl="0" indent="0" algn="ctr" rtl="0">
              <a:lnSpc>
                <a:spcPct val="100000"/>
              </a:lnSpc>
              <a:spcBef>
                <a:spcPts val="0"/>
              </a:spcBef>
              <a:spcAft>
                <a:spcPts val="0"/>
              </a:spcAft>
              <a:buSzPts val="2800"/>
              <a:buNone/>
            </a:pPr>
            <a:r>
              <a:rPr lang="en" sz="1800" dirty="0"/>
              <a:t>Richard Helm</a:t>
            </a:r>
            <a:endParaRPr sz="1800" dirty="0"/>
          </a:p>
          <a:p>
            <a:pPr marL="0" lvl="0" indent="0" algn="ctr" rtl="0">
              <a:lnSpc>
                <a:spcPct val="100000"/>
              </a:lnSpc>
              <a:spcBef>
                <a:spcPts val="0"/>
              </a:spcBef>
              <a:spcAft>
                <a:spcPts val="0"/>
              </a:spcAft>
              <a:buSzPts val="2800"/>
              <a:buNone/>
            </a:pPr>
            <a:r>
              <a:rPr lang="en" sz="1800" dirty="0"/>
              <a:t>Ralph Johnson</a:t>
            </a:r>
            <a:endParaRPr sz="1800" dirty="0"/>
          </a:p>
          <a:p>
            <a:pPr marL="0" lvl="0" indent="0" algn="ctr" rtl="0">
              <a:lnSpc>
                <a:spcPct val="100000"/>
              </a:lnSpc>
              <a:spcBef>
                <a:spcPts val="0"/>
              </a:spcBef>
              <a:spcAft>
                <a:spcPts val="0"/>
              </a:spcAft>
              <a:buSzPts val="2800"/>
              <a:buNone/>
            </a:pPr>
            <a:r>
              <a:rPr lang="en" sz="1800" dirty="0"/>
              <a:t>John Vlissides</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4"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0" name="Google Shape;100;p8"/>
          <p:cNvSpPr txBox="1">
            <a:spLocks noGrp="1"/>
          </p:cNvSpPr>
          <p:nvPr>
            <p:ph type="title"/>
          </p:nvPr>
        </p:nvSpPr>
        <p:spPr>
          <a:xfrm>
            <a:off x="521937" y="808698"/>
            <a:ext cx="2567197" cy="3526104"/>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buClr>
                <a:srgbClr val="000000"/>
              </a:buClr>
              <a:buSzPts val="2800"/>
            </a:pPr>
            <a:r>
              <a:rPr lang="en-US" sz="3300">
                <a:solidFill>
                  <a:srgbClr val="FFFFFF"/>
                </a:solidFill>
              </a:rPr>
              <a:t>Designing A Document Editor</a:t>
            </a:r>
          </a:p>
        </p:txBody>
      </p:sp>
      <p:sp>
        <p:nvSpPr>
          <p:cNvPr id="101" name="Google Shape;101;p8"/>
          <p:cNvSpPr txBox="1">
            <a:spLocks noGrp="1"/>
          </p:cNvSpPr>
          <p:nvPr>
            <p:ph type="body" idx="1"/>
          </p:nvPr>
        </p:nvSpPr>
        <p:spPr>
          <a:xfrm>
            <a:off x="3835625" y="808697"/>
            <a:ext cx="4588183" cy="3526105"/>
          </a:xfrm>
          <a:prstGeom prst="rect">
            <a:avLst/>
          </a:prstGeom>
          <a:effectLst/>
        </p:spPr>
        <p:txBody>
          <a:bodyPr spcFirstLastPara="1" vert="horz" lIns="91440" tIns="45720" rIns="91440" bIns="45720" rtlCol="0" anchor="ctr" anchorCtr="0">
            <a:normAutofit/>
          </a:bodyPr>
          <a:lstStyle/>
          <a:p>
            <a:pPr marL="0" lvl="0" indent="0" defTabSz="457200">
              <a:spcBef>
                <a:spcPct val="20000"/>
              </a:spcBef>
              <a:spcAft>
                <a:spcPts val="600"/>
              </a:spcAft>
              <a:buSzPct val="70000"/>
              <a:buFont typeface="Wingdings 2" charset="2"/>
              <a:buNone/>
            </a:pPr>
            <a:r>
              <a:rPr lang="en-US"/>
              <a:t>We are designing a “What-You-See-Is-What-You-Get” (or “WYSIWYG”) document editor called</a:t>
            </a:r>
            <a:r>
              <a:rPr lang="en-US">
                <a:sym typeface="Times New Roman"/>
              </a:rPr>
              <a:t> </a:t>
            </a:r>
            <a:r>
              <a:rPr lang="en-US"/>
              <a:t>Lexi. The document editor can </a:t>
            </a:r>
          </a:p>
          <a:p>
            <a:pPr marL="457200" lvl="0" indent="-342900" defTabSz="457200">
              <a:spcBef>
                <a:spcPct val="20000"/>
              </a:spcBef>
              <a:spcAft>
                <a:spcPts val="600"/>
              </a:spcAft>
              <a:buSzPct val="70000"/>
              <a:buFont typeface="Wingdings 2" charset="2"/>
              <a:buChar char="●"/>
            </a:pPr>
            <a:r>
              <a:rPr lang="en-US"/>
              <a:t>Mix text and graphics</a:t>
            </a:r>
            <a:r>
              <a:rPr lang="en-US">
                <a:sym typeface="Times New Roman"/>
              </a:rPr>
              <a:t> </a:t>
            </a:r>
            <a:r>
              <a:rPr lang="en-US"/>
              <a:t>freely</a:t>
            </a:r>
          </a:p>
          <a:p>
            <a:pPr marL="457200" lvl="0" indent="-342900" defTabSz="457200">
              <a:spcBef>
                <a:spcPct val="20000"/>
              </a:spcBef>
              <a:spcAft>
                <a:spcPts val="600"/>
              </a:spcAft>
              <a:buSzPct val="70000"/>
              <a:buFont typeface="Wingdings 2" charset="2"/>
              <a:buChar char="●"/>
            </a:pPr>
            <a:r>
              <a:rPr lang="en-US"/>
              <a:t>Utilize a variety of formatting styles</a:t>
            </a:r>
          </a:p>
          <a:p>
            <a:pPr marL="0" lvl="0" indent="0" defTabSz="457200">
              <a:spcBef>
                <a:spcPct val="20000"/>
              </a:spcBef>
              <a:spcAft>
                <a:spcPts val="600"/>
              </a:spcAft>
              <a:buSzPct val="70000"/>
              <a:buFont typeface="Wingdings 2" charset="2"/>
              <a:buNone/>
            </a:pPr>
            <a:r>
              <a:rPr lang="en-US"/>
              <a:t>Surrounding the document are </a:t>
            </a:r>
          </a:p>
          <a:p>
            <a:pPr marL="457200" lvl="0" indent="-342900" defTabSz="457200">
              <a:spcBef>
                <a:spcPct val="20000"/>
              </a:spcBef>
              <a:spcAft>
                <a:spcPts val="600"/>
              </a:spcAft>
              <a:buSzPct val="70000"/>
              <a:buFont typeface="Wingdings 2" charset="2"/>
              <a:buChar char="●"/>
            </a:pPr>
            <a:r>
              <a:rPr lang="en-US"/>
              <a:t>Pull-down menus</a:t>
            </a:r>
            <a:r>
              <a:rPr lang="en-US">
                <a:sym typeface="Times New Roman"/>
              </a:rPr>
              <a:t> </a:t>
            </a:r>
          </a:p>
          <a:p>
            <a:pPr marL="457200" lvl="0" indent="-342900" defTabSz="457200">
              <a:spcBef>
                <a:spcPct val="20000"/>
              </a:spcBef>
              <a:spcAft>
                <a:spcPts val="600"/>
              </a:spcAft>
              <a:buSzPct val="70000"/>
              <a:buFont typeface="Wingdings 2" charset="2"/>
              <a:buChar char="●"/>
            </a:pPr>
            <a:r>
              <a:rPr lang="en-US"/>
              <a:t>Scroll bars</a:t>
            </a:r>
          </a:p>
          <a:p>
            <a:pPr marL="457200" lvl="0" indent="-342900" defTabSz="457200">
              <a:spcBef>
                <a:spcPct val="20000"/>
              </a:spcBef>
              <a:spcAft>
                <a:spcPts val="600"/>
              </a:spcAft>
              <a:buSzPct val="70000"/>
              <a:buFont typeface="Wingdings 2" charset="2"/>
              <a:buChar char="●"/>
            </a:pPr>
            <a:r>
              <a:rPr lang="en-US" dirty="0"/>
              <a:t>Icons</a:t>
            </a:r>
            <a:endParaRPr lang="en-US"/>
          </a:p>
          <a:p>
            <a:pPr marL="0" lvl="0" indent="0" defTabSz="457200">
              <a:spcBef>
                <a:spcPct val="20000"/>
              </a:spcBef>
              <a:spcAft>
                <a:spcPts val="600"/>
              </a:spcAft>
              <a:buSzPct val="70000"/>
              <a:buFont typeface="Wingdings 2" charset="2"/>
              <a:buNone/>
            </a:pPr>
            <a:endParaRPr lang="en-US"/>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840DC08E-87E6-4DA7-AA0A-D80E5824D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481013"/>
            <a:ext cx="2800350" cy="4181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Slate</Template>
  <TotalTime>1315</TotalTime>
  <Words>1134</Words>
  <Application>Microsoft Office PowerPoint</Application>
  <PresentationFormat>On-screen Show (16:9)</PresentationFormat>
  <Paragraphs>144</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Unicode MS</vt:lpstr>
      <vt:lpstr>Calisto MT</vt:lpstr>
      <vt:lpstr>Times New Roman</vt:lpstr>
      <vt:lpstr>Wingdings 2</vt:lpstr>
      <vt:lpstr>Slate</vt:lpstr>
      <vt:lpstr>Composite Pattern</vt:lpstr>
      <vt:lpstr>Motivation</vt:lpstr>
      <vt:lpstr>Motivation</vt:lpstr>
      <vt:lpstr>Motivation</vt:lpstr>
      <vt:lpstr>Structure</vt:lpstr>
      <vt:lpstr>Consequences</vt:lpstr>
      <vt:lpstr>Example from “Design Patterns: Elements of Reusable Object-Oriented Software”  Erich Gamma Richard Helm Ralph Johnson John Vlissides</vt:lpstr>
      <vt:lpstr>Designing A Document Editor</vt:lpstr>
      <vt:lpstr>PowerPoint Presentation</vt:lpstr>
      <vt:lpstr>Design Problems</vt:lpstr>
      <vt:lpstr>Document Structure</vt:lpstr>
      <vt:lpstr>Recursive Composition</vt:lpstr>
      <vt:lpstr>Example</vt:lpstr>
      <vt:lpstr>Example</vt:lpstr>
      <vt:lpstr>Inheritance</vt:lpstr>
      <vt:lpstr>Going back to the Composite Pattern</vt:lpstr>
      <vt:lpstr>Glyph</vt:lpstr>
      <vt:lpstr>PowerPoint Presentation</vt:lpstr>
      <vt:lpstr>Glyph</vt:lpstr>
      <vt:lpstr>PowerPoint Presentation</vt:lpstr>
      <vt:lpstr>Inheriting from Glyph</vt:lpstr>
      <vt:lpstr>Bounds()</vt:lpstr>
      <vt:lpstr>Intersects( )</vt:lpstr>
      <vt:lpstr>Other operations</vt:lpstr>
      <vt:lpstr>Summary</vt:lpstr>
      <vt:lpstr>Back to the Design Problems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Composite Pattern</dc:title>
  <cp:lastModifiedBy>Reem Ali</cp:lastModifiedBy>
  <cp:revision>23</cp:revision>
  <cp:lastPrinted>2021-10-22T15:25:00Z</cp:lastPrinted>
  <dcterms:modified xsi:type="dcterms:W3CDTF">2021-10-25T18:38:54Z</dcterms:modified>
</cp:coreProperties>
</file>