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80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3" r:id="rId26"/>
    <p:sldId id="281" r:id="rId27"/>
    <p:sldId id="279" r:id="rId28"/>
    <p:sldId id="282" r:id="rId29"/>
  </p:sldIdLst>
  <p:sldSz cx="9144000" cy="5143500" type="screen16x9"/>
  <p:notesSz cx="6858000" cy="9144000"/>
  <p:embeddedFontLst>
    <p:embeddedFont>
      <p:font typeface="Calisto MT" panose="02040603050505030304" pitchFamily="18" charset="0"/>
      <p:regular r:id="rId31"/>
      <p:bold r:id="rId32"/>
      <p:italic r:id="rId33"/>
      <p:boldItalic r:id="rId34"/>
    </p:embeddedFont>
    <p:embeddedFont>
      <p:font typeface="Courier" panose="020B0604020202020204"/>
      <p:regular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  <p:embeddedFont>
      <p:font typeface="Sail" panose="020B0604020202020204" charset="0"/>
      <p:regular r:id="rId40"/>
    </p:embeddedFont>
    <p:embeddedFont>
      <p:font typeface="Wingdings 2" panose="05020102010507070707" pitchFamily="18" charset="2"/>
      <p:regular r:id="rId4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2" roundtripDataSignature="AMtx7mgdeMYl5S6+cLEAsyKhsVLeUjOr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26" autoAdjust="0"/>
  </p:normalViewPr>
  <p:slideViewPr>
    <p:cSldViewPr snapToGrid="0">
      <p:cViewPr>
        <p:scale>
          <a:sx n="113" d="100"/>
          <a:sy n="113" d="100"/>
        </p:scale>
        <p:origin x="586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" name="Google Shape;18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0" i="0">
              <a:solidFill>
                <a:srgbClr val="333333"/>
              </a:solidFill>
              <a:latin typeface="Sail"/>
              <a:ea typeface="Sail"/>
              <a:cs typeface="Sail"/>
              <a:sym typeface="Sai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327155"/>
            <a:ext cx="7080026" cy="1371601"/>
          </a:xfrm>
        </p:spPr>
        <p:txBody>
          <a:bodyPr anchor="b">
            <a:normAutofit/>
          </a:bodyPr>
          <a:lstStyle>
            <a:lvl1pPr algn="ctr"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2698755"/>
            <a:ext cx="7080026" cy="787400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7674381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413" y="410855"/>
            <a:ext cx="7606349" cy="286260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3423941"/>
            <a:ext cx="7766495" cy="407604"/>
          </a:xfrm>
        </p:spPr>
        <p:txBody>
          <a:bodyPr anchor="b">
            <a:normAutofit/>
          </a:bodyPr>
          <a:lstStyle>
            <a:lvl1pPr algn="ctr"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77012" y="521257"/>
            <a:ext cx="7384010" cy="264425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65322" cy="511854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5190781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6328"/>
            <a:ext cx="7765322" cy="265075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1385"/>
            <a:ext cx="7765322" cy="112637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5498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99562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228265"/>
            <a:ext cx="7765322" cy="111712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1" name="TextBox 10"/>
          <p:cNvSpPr txBox="1"/>
          <p:nvPr/>
        </p:nvSpPr>
        <p:spPr>
          <a:xfrm>
            <a:off x="742950" y="66359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78537" y="219619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118880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1595207"/>
            <a:ext cx="7765322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3487917"/>
            <a:ext cx="7764149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1429060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414462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1928812"/>
            <a:ext cx="2475738" cy="241458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220914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72" y="1363661"/>
            <a:ext cx="2504979" cy="1385888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850" y="1363661"/>
            <a:ext cx="2504979" cy="1385888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8" y="1363661"/>
            <a:ext cx="2504979" cy="138588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454188"/>
            <a:ext cx="2319276" cy="120221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454321"/>
            <a:ext cx="2319276" cy="1206123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6" y="3360276"/>
            <a:ext cx="2475738" cy="983125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2928079"/>
            <a:ext cx="2475738" cy="432197"/>
          </a:xfrm>
        </p:spPr>
        <p:txBody>
          <a:bodyPr anchor="b">
            <a:noAutofit/>
          </a:bodyPr>
          <a:lstStyle>
            <a:lvl1pPr marL="0" indent="0" algn="ctr"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450824"/>
            <a:ext cx="2319276" cy="120547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3360274"/>
            <a:ext cx="2475738" cy="983126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88761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982688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457200"/>
            <a:ext cx="1713365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457200"/>
            <a:ext cx="5937654" cy="38862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36622878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8236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0155128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320801"/>
            <a:ext cx="7192913" cy="1371610"/>
          </a:xfrm>
        </p:spPr>
        <p:txBody>
          <a:bodyPr anchor="b"/>
          <a:lstStyle>
            <a:lvl1pPr algn="ctr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2692409"/>
            <a:ext cx="7192913" cy="1130291"/>
          </a:xfrm>
        </p:spPr>
        <p:txBody>
          <a:bodyPr anchor="t"/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702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299337"/>
            <a:ext cx="3795373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299337"/>
            <a:ext cx="3798499" cy="304406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78516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300880"/>
            <a:ext cx="3816804" cy="3111577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864" y="1300880"/>
            <a:ext cx="3816804" cy="31115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376441"/>
            <a:ext cx="3657258" cy="408663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1785103"/>
            <a:ext cx="365725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376441"/>
            <a:ext cx="3671498" cy="408662"/>
          </a:xfrm>
        </p:spPr>
        <p:txBody>
          <a:bodyPr anchor="b">
            <a:noAutofit/>
          </a:bodyPr>
          <a:lstStyle>
            <a:lvl1pPr marL="0" indent="0" algn="ctr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1785103"/>
            <a:ext cx="3671498" cy="2558297"/>
          </a:xfrm>
        </p:spPr>
        <p:txBody>
          <a:bodyPr anchor="t"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536579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625001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7395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2780167" cy="1366439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457200"/>
            <a:ext cx="4808943" cy="38862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3639"/>
            <a:ext cx="2780167" cy="251976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247207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249" y="457200"/>
            <a:ext cx="2688125" cy="39036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442"/>
            <a:ext cx="4451212" cy="1372004"/>
          </a:xfrm>
        </p:spPr>
        <p:txBody>
          <a:bodyPr anchor="b">
            <a:no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81914" y="572776"/>
            <a:ext cx="2456813" cy="368461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1829445"/>
            <a:ext cx="4451212" cy="253210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550047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2" cy="72783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299337"/>
            <a:ext cx="7765322" cy="3044063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11/5/2021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736645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540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3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76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2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039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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255500" indent="-16200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1510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18013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09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2329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tx2"/>
        </a:buClr>
        <a:buSzPct val="70000"/>
        <a:buFont typeface="Wingdings 2" charset="2"/>
        <a:buChar char=""/>
        <a:defRPr sz="105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hyperlink" Target="https://web.archive.org/web/20150906155800/http:/www.objectmentor.com/resources/articles/Principles_and_Patterns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scotch.io/bar-talk/s-o-l-i-d-the-first-five-principles-of-object-oriented-design" TargetMode="External"/><Relationship Id="rId5" Type="http://schemas.openxmlformats.org/officeDocument/2006/relationships/hyperlink" Target="https://medium.com/backticks-tildes/the-s-o-l-i-d-principles-in-pictures-b34ce2f1e898" TargetMode="Externa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854427" y="822960"/>
            <a:ext cx="4532906" cy="3470148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S.O.L.I.D</a:t>
            </a:r>
            <a:endParaRPr lang="en-US"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685346" y="822960"/>
            <a:ext cx="2442133" cy="3470147"/>
          </a:xfrm>
          <a:prstGeom prst="rect">
            <a:avLst/>
          </a:prstGeom>
        </p:spPr>
        <p:txBody>
          <a:bodyPr spcFirstLastPara="1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600"/>
              </a:spcAft>
              <a:buSzPts val="2800"/>
              <a:buNone/>
            </a:pPr>
            <a:r>
              <a:rPr lang="en"/>
              <a:t>Object Oriented Design Principles</a:t>
            </a:r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49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D3003F4-0D12-4F8B-8563-31C3B14CD02D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Google Shape;115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Have </a:t>
            </a:r>
            <a:r>
              <a:rPr lang="en-US" dirty="0" err="1"/>
              <a:t>AreaCalculator</a:t>
            </a:r>
            <a:r>
              <a:rPr lang="en-US" dirty="0"/>
              <a:t> work with Shape</a:t>
            </a:r>
            <a:endParaRPr dirty="0"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1"/>
          </p:nvPr>
        </p:nvSpPr>
        <p:spPr>
          <a:xfrm>
            <a:off x="4572000" y="1113425"/>
            <a:ext cx="43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Shape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Circle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radius;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PI*radius*radius;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Square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side;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side * side;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>
              <a:solidFill>
                <a:srgbClr val="0088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7" name="Google Shape;117;p10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167188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>
                <a:solidFill>
                  <a:srgbClr val="6600EE"/>
                </a:solidFill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  total += s-&gt;get_area();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b="1">
              <a:solidFill>
                <a:srgbClr val="333399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b="1">
              <a:solidFill>
                <a:srgbClr val="333399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12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Google Shape;122;p11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18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L - Liskov substitution principle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044064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“Objects in a program should be replaceable with instances of their subtypes without altering the correctness of that program.”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723897"/>
            <a:ext cx="4936023" cy="3586230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4" name="Google Shape;124;p11"/>
          <p:cNvPicPr preferRelativeResize="0"/>
          <p:nvPr/>
        </p:nvPicPr>
        <p:blipFill rotWithShape="1">
          <a:blip r:embed="rId3"/>
          <a:stretch/>
        </p:blipFill>
        <p:spPr>
          <a:xfrm>
            <a:off x="3477006" y="723898"/>
            <a:ext cx="4936023" cy="3586230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9914AB-53F4-49B6-BE3D-6CD99F033074}"/>
              </a:ext>
            </a:extLst>
          </p:cNvPr>
          <p:cNvSpPr/>
          <p:nvPr/>
        </p:nvSpPr>
        <p:spPr>
          <a:xfrm>
            <a:off x="0" y="1570064"/>
            <a:ext cx="9144000" cy="2173262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Google Shape;129;p12"/>
          <p:cNvSpPr txBox="1">
            <a:spLocks noGrp="1"/>
          </p:cNvSpPr>
          <p:nvPr>
            <p:ph type="title"/>
          </p:nvPr>
        </p:nvSpPr>
        <p:spPr>
          <a:xfrm>
            <a:off x="311700" y="41488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Example of Liskov substitution principle violation</a:t>
            </a:r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body" idx="1"/>
          </p:nvPr>
        </p:nvSpPr>
        <p:spPr>
          <a:xfrm>
            <a:off x="311700" y="1041947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Suppose class Square inherits from class rectangle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br>
              <a:rPr lang="en" dirty="0"/>
            </a:b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client code calls </a:t>
            </a:r>
            <a:r>
              <a:rPr lang="en" i="1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rectangle.setWidth(10)</a:t>
            </a:r>
            <a:r>
              <a:rPr lang="en" sz="1100" dirty="0">
                <a:solidFill>
                  <a:schemeClr val="tx1"/>
                </a:solidFill>
                <a:latin typeface="Courier"/>
                <a:ea typeface="Courier"/>
                <a:cs typeface="Courier"/>
                <a:sym typeface="Courier"/>
              </a:rPr>
              <a:t>, </a:t>
            </a:r>
            <a:r>
              <a:rPr lang="en" dirty="0"/>
              <a:t>client does not expect rectangle to change length, but a square object will change both.</a:t>
            </a:r>
            <a:endParaRPr dirty="0"/>
          </a:p>
          <a:p>
            <a: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Hence, derived class cannot replace base class without altering client code correctness.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31" name="Google Shape;131;p12"/>
          <p:cNvSpPr txBox="1"/>
          <p:nvPr/>
        </p:nvSpPr>
        <p:spPr>
          <a:xfrm>
            <a:off x="804656" y="1570063"/>
            <a:ext cx="4399200" cy="1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Rectangle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i="0" u="none" strike="noStrike" cap="none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protected: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length;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width;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  public: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set_length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(double l) { </a:t>
            </a:r>
            <a:b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length = 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    virtual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set_width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(double l) { </a:t>
            </a:r>
            <a:b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width = 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5025851" y="1611559"/>
            <a:ext cx="4399200" cy="15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Square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Rectangle {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  public:</a:t>
            </a:r>
            <a:endParaRPr sz="1100" b="0" i="0" u="none" strike="noStrike" cap="none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set_length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(double l) { </a:t>
            </a:r>
            <a:b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length = width = 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1" i="0" u="none" strike="noStrike" cap="none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    virtual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i="0" u="none" strike="noStrike" cap="none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set_width</a:t>
            </a: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(double l) { </a:t>
            </a:r>
            <a:b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length = width = l;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" sz="1100" b="0" i="0" u="none" strike="noStrike" cap="none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rgbClr val="008800"/>
              </a:solidFill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C86DF33-7AD9-4BE5-A889-5C8086C5B34E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Google Shape;138;p13"/>
          <p:cNvSpPr txBox="1">
            <a:spLocks noGrp="1"/>
          </p:cNvSpPr>
          <p:nvPr>
            <p:ph type="body" idx="1"/>
          </p:nvPr>
        </p:nvSpPr>
        <p:spPr>
          <a:xfrm>
            <a:off x="4572000" y="1113425"/>
            <a:ext cx="43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VolumeCalculator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volume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 dirty="0">
              <a:solidFill>
                <a:srgbClr val="008800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39" name="Google Shape;139;p13"/>
          <p:cNvSpPr txBox="1">
            <a:spLocks noGrp="1"/>
          </p:cNvSpPr>
          <p:nvPr>
            <p:ph type="body" idx="4294967295"/>
          </p:nvPr>
        </p:nvSpPr>
        <p:spPr>
          <a:xfrm>
            <a:off x="0" y="1112838"/>
            <a:ext cx="4167188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 dirty="0">
                <a:solidFill>
                  <a:srgbClr val="6600EE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s-&gt;get_area();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D6E72E-F806-4696-B880-EFF60D0A2CF4}"/>
              </a:ext>
            </a:extLst>
          </p:cNvPr>
          <p:cNvSpPr txBox="1"/>
          <p:nvPr/>
        </p:nvSpPr>
        <p:spPr>
          <a:xfrm>
            <a:off x="4641273" y="3756443"/>
            <a:ext cx="24314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are calculators but not related to each other (can’t replace one with the other)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DEC033-3513-4D41-89B0-21E2C0366ED4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Google Shape;144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Make both inherit from Calculator</a:t>
            </a:r>
            <a:endParaRPr dirty="0"/>
          </a:p>
        </p:txBody>
      </p:sp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572000" y="1113425"/>
            <a:ext cx="43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100" b="1" dirty="0" err="1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en-US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Calculator 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-US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lang="en-US"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 </a:t>
            </a:r>
            <a:r>
              <a:rPr lang="en-US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-US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-US" sz="1100" b="1" dirty="0">
                <a:solidFill>
                  <a:srgbClr val="6600EE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s-&gt;</a:t>
            </a:r>
            <a:r>
              <a:rPr lang="en-US" sz="1100" dirty="0" err="1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(); </a:t>
            </a:r>
            <a:b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lang="en-US"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-US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lang="en-US"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sz="1100" b="1" dirty="0">
              <a:solidFill>
                <a:srgbClr val="008800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VolumeCalculator: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volume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b="1" dirty="0">
              <a:solidFill>
                <a:srgbClr val="008800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46" name="Google Shape;146;p14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167188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dirty="0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F8108-D0C4-4A90-BB87-7FBB41B54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CF76E-AC42-4103-908A-BD87DDC07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19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BD5C8E-D149-4DD6-97F5-0FF10E8B3F52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Google Shape;15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Applying LSP to the </a:t>
            </a:r>
            <a:r>
              <a:rPr lang="en-US" dirty="0" err="1"/>
              <a:t>Outputter</a:t>
            </a:r>
            <a:r>
              <a:rPr lang="en-US" dirty="0"/>
              <a:t> class</a:t>
            </a:r>
            <a:endParaRPr dirty="0"/>
          </a:p>
        </p:txBody>
      </p:sp>
      <p:sp>
        <p:nvSpPr>
          <p:cNvPr id="151" name="Google Shape;151;p15"/>
          <p:cNvSpPr txBox="1">
            <a:spLocks noGrp="1"/>
          </p:cNvSpPr>
          <p:nvPr>
            <p:ph type="body" idx="1"/>
          </p:nvPr>
        </p:nvSpPr>
        <p:spPr>
          <a:xfrm>
            <a:off x="5257800" y="1152475"/>
            <a:ext cx="34509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53" name="Google Shape;153;p15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7402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ValueOutputter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= </a:t>
            </a:r>
            <a:r>
              <a:rPr lang="en" sz="1100" b="1" dirty="0">
                <a:solidFill>
                  <a:srgbClr val="0000DD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JSONValueOutputter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ValueOutputter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{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… Output logic for JSON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HTMLValueOutputter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ValueOutputter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{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… Output logic for HTML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dirty="0">
              <a:effectLst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100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19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 - Interface segregation principle</a:t>
            </a: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“A client should never be forced to implement an interface that it doesn’t use, or clients shouldn’t be forced to depend on methods they do not use. ”</a:t>
            </a:r>
          </a:p>
        </p:txBody>
      </p:sp>
      <p:pic>
        <p:nvPicPr>
          <p:cNvPr id="160" name="Google Shape;160;p16"/>
          <p:cNvPicPr preferRelativeResize="0"/>
          <p:nvPr/>
        </p:nvPicPr>
        <p:blipFill rotWithShape="1">
          <a:blip r:embed="rId3"/>
          <a:stretch/>
        </p:blipFill>
        <p:spPr>
          <a:xfrm>
            <a:off x="2994408" y="751840"/>
            <a:ext cx="6061539" cy="386079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09EC73-CE04-4BD2-AB7A-A98997D35D29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Google Shape;16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What’s wrong?</a:t>
            </a:r>
            <a:endParaRPr dirty="0"/>
          </a:p>
        </p:txBody>
      </p:sp>
      <p:sp>
        <p:nvSpPr>
          <p:cNvPr id="166" name="Google Shape;1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Shape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67" name="Google Shape;167;p17"/>
          <p:cNvSpPr txBox="1">
            <a:spLocks noGrp="1"/>
          </p:cNvSpPr>
          <p:nvPr>
            <p:ph type="body" idx="4294967295"/>
          </p:nvPr>
        </p:nvSpPr>
        <p:spPr>
          <a:xfrm>
            <a:off x="5673725" y="1152525"/>
            <a:ext cx="34702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Circle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radius;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????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Square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side;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????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426BE8-85A0-4546-90D5-F46D5A36CC61}"/>
              </a:ext>
            </a:extLst>
          </p:cNvPr>
          <p:cNvSpPr txBox="1"/>
          <p:nvPr/>
        </p:nvSpPr>
        <p:spPr>
          <a:xfrm>
            <a:off x="3782100" y="3013364"/>
            <a:ext cx="204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Circle and Square have no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7A0E4-F55A-41FC-9E90-618E8718A2F4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Google Shape;172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Add another class for shapes with volume</a:t>
            </a:r>
            <a:endParaRPr dirty="0"/>
          </a:p>
        </p:txBody>
      </p:sp>
      <p:sp>
        <p:nvSpPr>
          <p:cNvPr id="173" name="Google Shape;17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Shape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SolidShape : public Shape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4294967295"/>
          </p:nvPr>
        </p:nvSpPr>
        <p:spPr>
          <a:xfrm>
            <a:off x="5673725" y="1152525"/>
            <a:ext cx="347027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Cuboid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SolidShape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length;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width;</a:t>
            </a:r>
            <a:endParaRPr dirty="0">
              <a:effectLst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height;</a:t>
            </a:r>
            <a:endParaRPr dirty="0">
              <a:effectLst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volume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surface area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2" descr="Abstract blurred public library with bookshelves">
            <a:extLst>
              <a:ext uri="{FF2B5EF4-FFF2-40B4-BE49-F238E27FC236}">
                <a16:creationId xmlns:a16="http://schemas.microsoft.com/office/drawing/2014/main" id="{9B46FE2A-7A73-4937-98E4-9E795C5102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1310" b="14420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Introduction</a:t>
            </a:r>
          </a:p>
        </p:txBody>
      </p:sp>
      <p:sp>
        <p:nvSpPr>
          <p:cNvPr id="70" name="Google Shape;61;p2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7765321" cy="3044064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/>
              <a:t>S.O.L.I.D principles first introduced by Robert C. Martin in his 2000 paper </a:t>
            </a:r>
            <a:r>
              <a:rPr lang="en-US" i="1"/>
              <a:t>Design Principles and Design Patterns</a:t>
            </a:r>
            <a:r>
              <a:rPr lang="en-US"/>
              <a:t> although not by the acronym SOLID. The acronym was later introduced by Michael Feathers.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/>
              <a:t>The aim is to have 5 design principles for creating understandable, flexible and maintainable software</a:t>
            </a:r>
          </a:p>
          <a:p>
            <a:pPr marL="285750" indent="-285750" defTabSz="457200"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/>
              <a:t>While not directly related to each other, SOLID and design patterns share similar characteristics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18EC327-EEE9-47C6-AC94-6EFE5B11BF4B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Google Shape;17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Same but with multi-inheritance</a:t>
            </a:r>
            <a:endParaRPr dirty="0"/>
          </a:p>
        </p:txBody>
      </p:sp>
      <p:sp>
        <p:nvSpPr>
          <p:cNvPr id="180" name="Google Shape;18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470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Shape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SolidShape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81" name="Google Shape;181;p19"/>
          <p:cNvSpPr txBox="1">
            <a:spLocks noGrp="1"/>
          </p:cNvSpPr>
          <p:nvPr>
            <p:ph type="body" idx="4294967295"/>
          </p:nvPr>
        </p:nvSpPr>
        <p:spPr>
          <a:xfrm>
            <a:off x="4883150" y="1152525"/>
            <a:ext cx="42608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Cuboid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SolidShape,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length;</a:t>
            </a:r>
            <a:endParaRPr dirty="0">
              <a:effectLst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width;</a:t>
            </a:r>
            <a:endParaRPr dirty="0">
              <a:effectLst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height;</a:t>
            </a:r>
            <a:endParaRPr dirty="0">
              <a:effectLst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get_volume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volume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Calculate the surface area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192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Google Shape;186;p20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D - Dependency inversion principle</a:t>
            </a:r>
          </a:p>
        </p:txBody>
      </p:sp>
      <p:sp>
        <p:nvSpPr>
          <p:cNvPr id="187" name="Google Shape;187;p20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“Entities must depend on abstractions not on concretions. It states that the high-level module must not depend on the low-level module, but they should depend on abstractions.”</a:t>
            </a: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/>
          <a:stretch/>
        </p:blipFill>
        <p:spPr>
          <a:xfrm>
            <a:off x="3068320" y="670560"/>
            <a:ext cx="5974080" cy="3990339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6" name="Rectangle 134">
            <a:extLst>
              <a:ext uri="{FF2B5EF4-FFF2-40B4-BE49-F238E27FC236}">
                <a16:creationId xmlns:a16="http://schemas.microsoft.com/office/drawing/2014/main" id="{AC224410-FF86-4FBB-A05E-61232D4B1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5054600" y="839106"/>
            <a:ext cx="3620381" cy="3560762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Definitions</a:t>
            </a:r>
          </a:p>
        </p:txBody>
      </p:sp>
      <p:sp>
        <p:nvSpPr>
          <p:cNvPr id="197" name="Rectangle 136">
            <a:extLst>
              <a:ext uri="{FF2B5EF4-FFF2-40B4-BE49-F238E27FC236}">
                <a16:creationId xmlns:a16="http://schemas.microsoft.com/office/drawing/2014/main" id="{02D3A4F5-ED97-4C3C-9BA5-06B0D180E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bg2">
              <a:lumMod val="90000"/>
              <a:lumOff val="10000"/>
              <a:alpha val="9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482600" y="839106"/>
            <a:ext cx="3600008" cy="356076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b="1"/>
              <a:t>High-level module (or class):</a:t>
            </a:r>
            <a:r>
              <a:rPr lang="en-US"/>
              <a:t> Class that executes an action with a tool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b="1"/>
              <a:t>Low-level module (or class): </a:t>
            </a:r>
            <a:r>
              <a:rPr lang="en-US"/>
              <a:t>The tool that is needed to execute the action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b="1"/>
              <a:t>Abstraction:</a:t>
            </a:r>
            <a:r>
              <a:rPr lang="en-US"/>
              <a:t> Represents an interface that connects the two Classes</a:t>
            </a:r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b="1"/>
              <a:t>Details:</a:t>
            </a:r>
            <a:r>
              <a:rPr lang="en-US"/>
              <a:t> How the tool works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30752B1-A280-4A53-A8B0-F7E28C9E9E51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Google Shape;199;p22"/>
          <p:cNvSpPr/>
          <p:nvPr/>
        </p:nvSpPr>
        <p:spPr>
          <a:xfrm>
            <a:off x="678625" y="1982625"/>
            <a:ext cx="4295100" cy="617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What’s wrong?</a:t>
            </a:r>
            <a:endParaRPr dirty="0"/>
          </a:p>
        </p:txBody>
      </p:sp>
      <p:sp>
        <p:nvSpPr>
          <p:cNvPr id="201" name="Google Shape;20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6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PasswordReminder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MySQLConnection*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db_connection;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PasswordReminder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(MySQLConnection* db_connection)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	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-&gt;db_connection = db_connection;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dirty="0">
              <a:effectLst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3263400" y="1017725"/>
            <a:ext cx="1308600" cy="442500"/>
          </a:xfrm>
          <a:prstGeom prst="wedgeRectCallout">
            <a:avLst>
              <a:gd name="adj1" fmla="val -50000"/>
              <a:gd name="adj2" fmla="val 16040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Violates DIP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FAAC6-1A8A-4816-8584-B4F634A45D54}"/>
              </a:ext>
            </a:extLst>
          </p:cNvPr>
          <p:cNvSpPr txBox="1"/>
          <p:nvPr/>
        </p:nvSpPr>
        <p:spPr>
          <a:xfrm>
            <a:off x="2907926" y="3098209"/>
            <a:ext cx="4578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database connection is dependent on a specific database engine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1677A9-2623-4865-8B0A-32E73856B78A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Let the client choose the engine</a:t>
            </a:r>
            <a:endParaRPr dirty="0"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"/>
          </p:nvPr>
        </p:nvSpPr>
        <p:spPr>
          <a:xfrm>
            <a:off x="311700" y="1152474"/>
            <a:ext cx="8520600" cy="3789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DBConnection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connect() = </a:t>
            </a:r>
            <a:r>
              <a:rPr lang="en" sz="1100" b="1" dirty="0">
                <a:solidFill>
                  <a:srgbClr val="0000DD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MySQLConnection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DBConnection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connect() { …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PasswordReminder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DBConnection* 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db_connection;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PasswordReminder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(DBConnection* db_connection)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-&gt;db_connection = db_connection;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-&gt;db_connection-&gt;connect();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dirty="0">
              <a:effectLst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C8AE-81BD-4DAA-8BAF-8C650824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7765321" cy="7278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400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4EA2-F6A9-4FDD-8299-AA22C2F8B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6"/>
            <a:ext cx="4159704" cy="30440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/>
              <a:t>SOLID principles are universal and serve as a guideline for creating better code (extensible, understandable, maintainable)</a:t>
            </a:r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/>
              <a:t>The principles are applicable to any type of development methodology</a:t>
            </a:r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/>
              <a:t>While design patterns sometimes require aspect of the system that are not always available, SOLID principles can be implemented from the first lines of code</a:t>
            </a:r>
          </a:p>
          <a:p>
            <a:pPr defTabSz="457200">
              <a:lnSpc>
                <a:spcPct val="105000"/>
              </a:lnSpc>
              <a:spcBef>
                <a:spcPct val="20000"/>
              </a:spcBef>
              <a:spcAft>
                <a:spcPts val="600"/>
              </a:spcAft>
              <a:buSzPct val="70000"/>
            </a:pPr>
            <a:r>
              <a:rPr lang="en-US" sz="1200" dirty="0"/>
              <a:t>Because of the prior reason, SOLID will in practice be more applicable within Agile than some Design Patterns</a:t>
            </a:r>
          </a:p>
        </p:txBody>
      </p:sp>
      <p:pic>
        <p:nvPicPr>
          <p:cNvPr id="7" name="Graphic 6" descr="Mittens">
            <a:extLst>
              <a:ext uri="{FF2B5EF4-FFF2-40B4-BE49-F238E27FC236}">
                <a16:creationId xmlns:a16="http://schemas.microsoft.com/office/drawing/2014/main" id="{B7AFBAFC-0C4F-4C7D-A71B-52209BC016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02716" y="1599616"/>
            <a:ext cx="2443505" cy="24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433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0BABD-382A-44A5-9390-6B74BD57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>
              <a:spcBef>
                <a:spcPct val="0"/>
              </a:spcBef>
            </a:pPr>
            <a:r>
              <a:rPr lang="en-US" sz="2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Question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BF837-2F39-43D3-9616-AC7FD31E4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46" y="1299336"/>
            <a:ext cx="2309062" cy="30440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1430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If we follow the original Composite Pattern, which SOLID principle is being violated and how can we fix it?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7006" y="723897"/>
            <a:ext cx="4936023" cy="3586230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84;p5" descr="CompositeStructure.png">
            <a:extLst>
              <a:ext uri="{FF2B5EF4-FFF2-40B4-BE49-F238E27FC236}">
                <a16:creationId xmlns:a16="http://schemas.microsoft.com/office/drawing/2014/main" id="{660A3292-3F15-4FB8-85FC-70FAFB32C93F}"/>
              </a:ext>
            </a:extLst>
          </p:cNvPr>
          <p:cNvPicPr preferRelativeResize="0"/>
          <p:nvPr/>
        </p:nvPicPr>
        <p:blipFill rotWithShape="1">
          <a:blip r:embed="rId2"/>
          <a:stretch/>
        </p:blipFill>
        <p:spPr>
          <a:xfrm>
            <a:off x="3840480" y="1410146"/>
            <a:ext cx="4257177" cy="22137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5150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769960A3-4EE1-43D2-ABFC-C7A03ED21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7765321" cy="87357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marL="0" lvl="0" indent="0" algn="ctr" defTabSz="457200"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4000"/>
              <a:t>Acknowledgements</a:t>
            </a:r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6ABCF9F-46A6-4370-8EC8-B1EDB4510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534885"/>
            <a:ext cx="9144000" cy="3608614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926646" y="1861457"/>
            <a:ext cx="7282722" cy="248194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Graphics come from Ugonna Thelma’s article “The S.O.L.I.D Principles in Pictures” </a:t>
            </a:r>
            <a:r>
              <a:rPr lang="en-US" u="sng">
                <a:hlinkClick r:id="rId5"/>
              </a:rPr>
              <a:t>https://medium.com/backticks-tildes/the-s-o-l-i-d-principles-in-pictures-b34ce2f1e898</a:t>
            </a:r>
            <a:endParaRPr lang="en-US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/>
              <a:t>Code examples adapted from scotch.io: </a:t>
            </a:r>
            <a:r>
              <a:rPr lang="en-US" u="sng">
                <a:hlinkClick r:id="rId6"/>
              </a:rPr>
              <a:t>https://scotch.io/bar-talk/s-o-l-i-d-the-first-five-principles-of-object-oriented-design</a:t>
            </a:r>
            <a:endParaRPr lang="en-US"/>
          </a:p>
          <a:p>
            <a:pPr marL="457200" lvl="0" indent="-34290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Char char="●"/>
            </a:pPr>
            <a:r>
              <a:rPr lang="en-US" u="sng">
                <a:hlinkClick r:id="rId7"/>
              </a:rPr>
              <a:t>https://web.archive.org/web/20150906155800/http://www.objectmentor.com/resources/articles/Principles_and_Patterns.pdf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 mark on green pastel background">
            <a:extLst>
              <a:ext uri="{FF2B5EF4-FFF2-40B4-BE49-F238E27FC236}">
                <a16:creationId xmlns:a16="http://schemas.microsoft.com/office/drawing/2014/main" id="{5549334E-B5FA-4AB3-9E10-10502FA9FF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t="3582" b="21418"/>
          <a:stretch/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580D1-2846-492C-BAD5-29D6F4498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019" y="1327155"/>
            <a:ext cx="7080026" cy="1371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457200">
              <a:spcBef>
                <a:spcPct val="0"/>
              </a:spcBef>
            </a:pPr>
            <a:r>
              <a:rPr lang="en-US" sz="54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300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FA8A6-BF64-4C71-B572-1DECD33FC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509" y="836676"/>
            <a:ext cx="2615712" cy="3470148"/>
          </a:xfrm>
        </p:spPr>
        <p:txBody>
          <a:bodyPr>
            <a:normAutofit/>
          </a:bodyPr>
          <a:lstStyle/>
          <a:p>
            <a:pPr algn="l"/>
            <a:r>
              <a:rPr lang="en-US" sz="2700"/>
              <a:t>The acronym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1543050"/>
            <a:ext cx="0" cy="20574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65DB06-3806-4989-B1EF-6BF89BA13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9048" y="836676"/>
            <a:ext cx="4684014" cy="3470148"/>
          </a:xfrm>
        </p:spPr>
        <p:txBody>
          <a:bodyPr anchor="ctr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b="1">
                <a:sym typeface="Courier"/>
              </a:rPr>
              <a:t>S - </a:t>
            </a:r>
            <a:r>
              <a:rPr lang="en-US"/>
              <a:t>Single-responsibility principle (SRP)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b="1">
                <a:sym typeface="Courier"/>
              </a:rPr>
              <a:t>O - </a:t>
            </a:r>
            <a:r>
              <a:rPr lang="en-US"/>
              <a:t>Open-closed principle (OCP)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b="1">
                <a:sym typeface="Courier"/>
              </a:rPr>
              <a:t>L - </a:t>
            </a:r>
            <a:r>
              <a:rPr lang="en-US" err="1"/>
              <a:t>Liskov</a:t>
            </a:r>
            <a:r>
              <a:rPr lang="en-US"/>
              <a:t> substitution principle (LSP)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b="1">
                <a:sym typeface="Courier"/>
              </a:rPr>
              <a:t>I - </a:t>
            </a:r>
            <a:r>
              <a:rPr lang="en-US"/>
              <a:t>Interface segregation principle (ISP)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b="1">
                <a:sym typeface="Courier"/>
              </a:rPr>
              <a:t>D - </a:t>
            </a:r>
            <a:r>
              <a:rPr lang="en-US"/>
              <a:t>Dependency inversion principle (DIP)</a:t>
            </a:r>
          </a:p>
          <a:p>
            <a:pPr marL="27675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3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16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S - Single-responsibility principle (SRP)</a:t>
            </a:r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“A class should only have a single responsibility, that is, only changes to one part of the software’s specification should be able to affect the specification of the class.”</a:t>
            </a:r>
          </a:p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endParaRPr lang="en-US" sz="1200">
              <a:ln>
                <a:solidFill>
                  <a:srgbClr val="404040">
                    <a:alpha val="10000"/>
                  </a:srgbClr>
                </a:solidFill>
              </a:ln>
              <a:solidFill>
                <a:srgbClr val="DADADA"/>
              </a:solidFill>
            </a:endParaRPr>
          </a:p>
        </p:txBody>
      </p:sp>
      <p:pic>
        <p:nvPicPr>
          <p:cNvPr id="73" name="Google Shape;73;p4"/>
          <p:cNvPicPr preferRelativeResize="0"/>
          <p:nvPr/>
        </p:nvPicPr>
        <p:blipFill rotWithShape="1">
          <a:blip r:embed="rId3"/>
          <a:stretch/>
        </p:blipFill>
        <p:spPr>
          <a:xfrm>
            <a:off x="3679754" y="803265"/>
            <a:ext cx="4981645" cy="3536968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B753FBB-DA63-4644-9E64-36BE28AD8372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Google Shape;78;p5"/>
          <p:cNvSpPr/>
          <p:nvPr/>
        </p:nvSpPr>
        <p:spPr>
          <a:xfrm>
            <a:off x="4823875" y="3071350"/>
            <a:ext cx="2877900" cy="8463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Incorrect</a:t>
            </a:r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3450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 dirty="0">
                <a:solidFill>
                  <a:srgbClr val="6600EE"/>
                </a:solidFill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  total += s-&gt;get_area(); </a:t>
            </a:r>
            <a:b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output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cout &lt;&lt; </a:t>
            </a:r>
            <a:r>
              <a:rPr lang="en" sz="1100" dirty="0">
                <a:solidFill>
                  <a:srgbClr val="FF0000"/>
                </a:solidFill>
                <a:highlight>
                  <a:srgbClr val="FFAAAA"/>
                </a:highlight>
                <a:latin typeface="Courier"/>
                <a:ea typeface="Courier"/>
                <a:cs typeface="Courier"/>
                <a:sym typeface="Courier"/>
              </a:rPr>
              <a:t>“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Total area: </a:t>
            </a:r>
            <a:r>
              <a:rPr lang="en" sz="1100" dirty="0">
                <a:solidFill>
                  <a:srgbClr val="FF0000"/>
                </a:solidFill>
                <a:highlight>
                  <a:srgbClr val="FFAAAA"/>
                </a:highlight>
                <a:latin typeface="Courier"/>
                <a:ea typeface="Courier"/>
                <a:cs typeface="Courier"/>
                <a:sym typeface="Courier"/>
              </a:rPr>
              <a:t>“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&lt;&lt;</a:t>
            </a:r>
            <a:b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  </a:t>
            </a:r>
            <a:r>
              <a:rPr lang="en" sz="1100" b="1" dirty="0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this</a:t>
            </a: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-&gt;total_area() &lt;&lt; endl;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1" name="Google Shape;81;p5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09575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Shape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= 0;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Circle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radius;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PI*radius*radius;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BB0066"/>
                </a:solidFill>
                <a:latin typeface="Courier"/>
                <a:ea typeface="Courier"/>
                <a:cs typeface="Courier"/>
                <a:sym typeface="Courier"/>
              </a:rPr>
              <a:t>Square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Shape {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side;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>
                <a:solidFill>
                  <a:srgbClr val="997700"/>
                </a:solidFill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333399"/>
                </a:solidFill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>
                <a:solidFill>
                  <a:srgbClr val="0066BB"/>
                </a:solidFill>
                <a:latin typeface="Courier"/>
                <a:ea typeface="Courier"/>
                <a:cs typeface="Courier"/>
                <a:sym typeface="Courier"/>
              </a:rPr>
              <a:t>get_area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>
                <a:solidFill>
                  <a:srgbClr val="008800"/>
                </a:solidFill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side * side; </a:t>
            </a:r>
            <a:b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</a:b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33333"/>
                </a:solidFill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>
              <a:solidFill>
                <a:srgbClr val="333333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7408650" y="2335650"/>
            <a:ext cx="1308600" cy="442500"/>
          </a:xfrm>
          <a:prstGeom prst="wedgeRectCallout">
            <a:avLst>
              <a:gd name="adj1" fmla="val -50000"/>
              <a:gd name="adj2" fmla="val 160401"/>
            </a:avLst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Violates SRP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C212E1-F43B-40FE-B80E-DEB8AB499311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Google Shape;88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Create a new class with the output responsibility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3450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 dirty="0">
                <a:solidFill>
                  <a:srgbClr val="6600EE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s-&gt;get_area();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89" name="Google Shape;89;p6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3451225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JSON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… Output logic for JSON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7201FF-21B2-43C3-9382-0114FC7506D2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Google Shape;95;p7"/>
          <p:cNvSpPr txBox="1">
            <a:spLocks noGrp="1"/>
          </p:cNvSpPr>
          <p:nvPr>
            <p:ph type="title"/>
          </p:nvPr>
        </p:nvSpPr>
        <p:spPr>
          <a:xfrm>
            <a:off x="311700" y="2883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Create an Abstract Base Class for output</a:t>
            </a:r>
            <a:endParaRPr dirty="0"/>
          </a:p>
        </p:txBody>
      </p:sp>
      <p:sp>
        <p:nvSpPr>
          <p:cNvPr id="94" name="Google Shape;94;p7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3450900" cy="2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vector&lt;Shape*&gt; shapes;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 dirty="0">
                <a:solidFill>
                  <a:srgbClr val="6600EE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s: shapes)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s-&gt;get_area();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96" name="Google Shape;96;p7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267200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= </a:t>
            </a:r>
            <a:r>
              <a:rPr lang="en" sz="1100" b="1" dirty="0">
                <a:solidFill>
                  <a:srgbClr val="0000DD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JSONAreaOutputter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{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… Output logic for JSON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HTMLAreaOutputter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: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AreaOutputter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virtual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void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output() {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dirty="0">
                <a:solidFill>
                  <a:srgbClr val="888888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// … Output logic for HTML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685346" y="457200"/>
            <a:ext cx="2309062" cy="727837"/>
          </a:xfrm>
          <a:prstGeom prst="rect">
            <a:avLst/>
          </a:prstGeom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marL="0" lvl="0" indent="0" defTabSz="45720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SzPts val="2800"/>
            </a:pPr>
            <a:r>
              <a:rPr lang="en-US" sz="21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O - Open-closed principle (OCP)</a:t>
            </a:r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685346" y="1299336"/>
            <a:ext cx="2309062" cy="3361563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0" lvl="0" indent="0" defTabSz="457200">
              <a:spcBef>
                <a:spcPct val="20000"/>
              </a:spcBef>
              <a:spcAft>
                <a:spcPts val="600"/>
              </a:spcAft>
              <a:buSzPct val="70000"/>
              <a:buFont typeface="Wingdings 2" charset="2"/>
              <a:buNone/>
            </a:pPr>
            <a:r>
              <a:rPr lang="en-US" sz="120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“Software entities … should be open for extension, but closed for modification”</a:t>
            </a: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/>
          <a:stretch/>
        </p:blipFill>
        <p:spPr>
          <a:xfrm>
            <a:off x="3679754" y="1151980"/>
            <a:ext cx="4981645" cy="2839537"/>
          </a:xfrm>
          <a:prstGeom prst="rect">
            <a:avLst/>
          </a:prstGeom>
          <a:noFill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E58235B-BEF0-4DF3-8B79-1427807B2630}"/>
              </a:ext>
            </a:extLst>
          </p:cNvPr>
          <p:cNvSpPr/>
          <p:nvPr/>
        </p:nvSpPr>
        <p:spPr>
          <a:xfrm>
            <a:off x="0" y="1017725"/>
            <a:ext cx="9144000" cy="412577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What’s wrong?</a:t>
            </a:r>
            <a:endParaRPr dirty="0"/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1"/>
          </p:nvPr>
        </p:nvSpPr>
        <p:spPr>
          <a:xfrm>
            <a:off x="4572000" y="1113425"/>
            <a:ext cx="255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Circle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radius;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get_radius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radius;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Square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side;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get_side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side;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000" dirty="0"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4294967295"/>
          </p:nvPr>
        </p:nvSpPr>
        <p:spPr>
          <a:xfrm>
            <a:off x="0" y="1152525"/>
            <a:ext cx="4167188" cy="34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class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BB0066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AreaCalculator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private: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vector&lt;Circle*&gt; circles;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vector&lt;Square*&gt; squares;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n" sz="1100" b="1" dirty="0">
                <a:solidFill>
                  <a:srgbClr val="9977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public: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n" sz="1100" b="1" dirty="0">
                <a:solidFill>
                  <a:srgbClr val="0066BB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total_area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() {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333399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double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 = </a:t>
            </a:r>
            <a:r>
              <a:rPr lang="en" sz="1100" b="1" dirty="0">
                <a:solidFill>
                  <a:srgbClr val="6600EE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0.0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c: circles)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(PI*pow(c-&gt;get_radius(),2));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for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auto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s: squares) {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  total += (pow(s-&gt;get_side(),2)); </a:t>
            </a:r>
            <a:b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</a:b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  </a:t>
            </a:r>
            <a:r>
              <a:rPr lang="en" sz="1100" b="1" dirty="0">
                <a:solidFill>
                  <a:srgbClr val="008800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total;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    }</a:t>
            </a:r>
            <a:endParaRPr sz="1100" dirty="0">
              <a:solidFill>
                <a:srgbClr val="333333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333333"/>
                </a:solidFill>
                <a:effectLst/>
                <a:latin typeface="Courier"/>
                <a:ea typeface="Courier"/>
                <a:cs typeface="Courier"/>
                <a:sym typeface="Courier"/>
              </a:rPr>
              <a:t>};</a:t>
            </a:r>
            <a:endParaRPr sz="1100" b="1" dirty="0">
              <a:solidFill>
                <a:srgbClr val="333399"/>
              </a:solidFill>
              <a:effectLst/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17F0C-82B1-4A54-83EF-AD082BEE66B2}"/>
              </a:ext>
            </a:extLst>
          </p:cNvPr>
          <p:cNvSpPr txBox="1"/>
          <p:nvPr/>
        </p:nvSpPr>
        <p:spPr>
          <a:xfrm>
            <a:off x="6834188" y="3104031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want to add another shape, we need to modify </a:t>
            </a:r>
            <a:r>
              <a:rPr lang="en-US" dirty="0" err="1">
                <a:solidFill>
                  <a:srgbClr val="FF0000"/>
                </a:solidFill>
              </a:rPr>
              <a:t>AreaCalculator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273</TotalTime>
  <Words>2180</Words>
  <Application>Microsoft Office PowerPoint</Application>
  <PresentationFormat>On-screen Show (16:9)</PresentationFormat>
  <Paragraphs>319</Paragraphs>
  <Slides>28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Courier</vt:lpstr>
      <vt:lpstr>Calisto MT</vt:lpstr>
      <vt:lpstr>Sail</vt:lpstr>
      <vt:lpstr>Wingdings 2</vt:lpstr>
      <vt:lpstr>Roboto</vt:lpstr>
      <vt:lpstr>Slate</vt:lpstr>
      <vt:lpstr>S.O.L.I.D</vt:lpstr>
      <vt:lpstr>Introduction</vt:lpstr>
      <vt:lpstr>The acronym</vt:lpstr>
      <vt:lpstr>S - Single-responsibility principle (SRP)</vt:lpstr>
      <vt:lpstr>Incorrect</vt:lpstr>
      <vt:lpstr>Create a new class with the output responsibility</vt:lpstr>
      <vt:lpstr>Create an Abstract Base Class for output</vt:lpstr>
      <vt:lpstr>O - Open-closed principle (OCP)</vt:lpstr>
      <vt:lpstr>What’s wrong?</vt:lpstr>
      <vt:lpstr>Have AreaCalculator work with Shape</vt:lpstr>
      <vt:lpstr>L - Liskov substitution principle</vt:lpstr>
      <vt:lpstr>Example of Liskov substitution principle violation</vt:lpstr>
      <vt:lpstr>PowerPoint Presentation</vt:lpstr>
      <vt:lpstr>Make both inherit from Calculator</vt:lpstr>
      <vt:lpstr>PowerPoint Presentation</vt:lpstr>
      <vt:lpstr>Applying LSP to the Outputter class</vt:lpstr>
      <vt:lpstr>I - Interface segregation principle</vt:lpstr>
      <vt:lpstr>What’s wrong?</vt:lpstr>
      <vt:lpstr>Add another class for shapes with volume</vt:lpstr>
      <vt:lpstr>Same but with multi-inheritance</vt:lpstr>
      <vt:lpstr>D - Dependency inversion principle</vt:lpstr>
      <vt:lpstr>Definitions</vt:lpstr>
      <vt:lpstr>What’s wrong?</vt:lpstr>
      <vt:lpstr>Let the client choose the engine</vt:lpstr>
      <vt:lpstr>Summary</vt:lpstr>
      <vt:lpstr>Question</vt:lpstr>
      <vt:lpstr>Acknowledgements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S.O.L.I.D</dc:title>
  <cp:lastModifiedBy>Ivan Neto</cp:lastModifiedBy>
  <cp:revision>27</cp:revision>
  <cp:lastPrinted>2021-10-27T14:37:02Z</cp:lastPrinted>
  <dcterms:modified xsi:type="dcterms:W3CDTF">2021-11-06T00:55:01Z</dcterms:modified>
</cp:coreProperties>
</file>