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74" r:id="rId5"/>
    <p:sldId id="259" r:id="rId6"/>
    <p:sldId id="258" r:id="rId7"/>
    <p:sldId id="260" r:id="rId8"/>
    <p:sldId id="261" r:id="rId9"/>
    <p:sldId id="284" r:id="rId10"/>
    <p:sldId id="285" r:id="rId11"/>
    <p:sldId id="264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9" r:id="rId2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RW1qCfeGnxLEXVQKM7UgebqB4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123A-33E9-4DB7-A3C3-DFDF5A976F2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2A0A18-E87F-48A4-8B74-9559A458A971}">
      <dgm:prSet/>
      <dgm:spPr/>
      <dgm:t>
        <a:bodyPr/>
        <a:lstStyle/>
        <a:p>
          <a:r>
            <a:rPr lang="en-CA"/>
            <a:t>Pros:</a:t>
          </a:r>
          <a:endParaRPr lang="en-US"/>
        </a:p>
      </dgm:t>
    </dgm:pt>
    <dgm:pt modelId="{CC74F922-6ACC-4F0A-B02F-BDC3CF3C223B}" type="parTrans" cxnId="{B76C167E-7E09-42D1-BA2B-22CC2AF7BECC}">
      <dgm:prSet/>
      <dgm:spPr/>
      <dgm:t>
        <a:bodyPr/>
        <a:lstStyle/>
        <a:p>
          <a:endParaRPr lang="en-US"/>
        </a:p>
      </dgm:t>
    </dgm:pt>
    <dgm:pt modelId="{0C36C4F2-89E3-4DCC-A577-8BA50761FA49}" type="sibTrans" cxnId="{B76C167E-7E09-42D1-BA2B-22CC2AF7BECC}">
      <dgm:prSet/>
      <dgm:spPr/>
      <dgm:t>
        <a:bodyPr/>
        <a:lstStyle/>
        <a:p>
          <a:endParaRPr lang="en-US"/>
        </a:p>
      </dgm:t>
    </dgm:pt>
    <dgm:pt modelId="{DB7E0F16-E40C-4ABC-AA21-68049464163D}">
      <dgm:prSet/>
      <dgm:spPr/>
      <dgm:t>
        <a:bodyPr/>
        <a:lstStyle/>
        <a:p>
          <a:r>
            <a:rPr lang="en-CA" i="1"/>
            <a:t>Isolates concrete classes.</a:t>
          </a:r>
          <a:r>
            <a:rPr lang="en-CA"/>
            <a:t> Product class names are hidden from client code. </a:t>
          </a:r>
          <a:endParaRPr lang="en-US"/>
        </a:p>
      </dgm:t>
    </dgm:pt>
    <dgm:pt modelId="{4C8DDB7B-9FC2-4A02-A0AF-EED9FD99E5B4}" type="parTrans" cxnId="{5CC75E17-DF91-4046-962E-A6E569A8E904}">
      <dgm:prSet/>
      <dgm:spPr/>
      <dgm:t>
        <a:bodyPr/>
        <a:lstStyle/>
        <a:p>
          <a:endParaRPr lang="en-US"/>
        </a:p>
      </dgm:t>
    </dgm:pt>
    <dgm:pt modelId="{1CD306BD-9C56-4102-AB65-B51F98A19699}" type="sibTrans" cxnId="{5CC75E17-DF91-4046-962E-A6E569A8E904}">
      <dgm:prSet/>
      <dgm:spPr/>
      <dgm:t>
        <a:bodyPr/>
        <a:lstStyle/>
        <a:p>
          <a:endParaRPr lang="en-US"/>
        </a:p>
      </dgm:t>
    </dgm:pt>
    <dgm:pt modelId="{AF73F822-CFF8-4096-9F62-9D628A436056}">
      <dgm:prSet/>
      <dgm:spPr/>
      <dgm:t>
        <a:bodyPr/>
        <a:lstStyle/>
        <a:p>
          <a:r>
            <a:rPr lang="en-CA" i="1"/>
            <a:t>Exchanging product families is easy</a:t>
          </a:r>
          <a:r>
            <a:rPr lang="en-CA"/>
            <a:t>. </a:t>
          </a:r>
          <a:endParaRPr lang="en-US"/>
        </a:p>
      </dgm:t>
    </dgm:pt>
    <dgm:pt modelId="{CD231585-A685-453D-B031-BE1F790BF53F}" type="parTrans" cxnId="{A484B005-4BBD-4517-9618-39FA4BB6D51B}">
      <dgm:prSet/>
      <dgm:spPr/>
      <dgm:t>
        <a:bodyPr/>
        <a:lstStyle/>
        <a:p>
          <a:endParaRPr lang="en-US"/>
        </a:p>
      </dgm:t>
    </dgm:pt>
    <dgm:pt modelId="{448BCC01-2DD6-44C0-BD98-55E87F57C87B}" type="sibTrans" cxnId="{A484B005-4BBD-4517-9618-39FA4BB6D51B}">
      <dgm:prSet/>
      <dgm:spPr/>
      <dgm:t>
        <a:bodyPr/>
        <a:lstStyle/>
        <a:p>
          <a:endParaRPr lang="en-US"/>
        </a:p>
      </dgm:t>
    </dgm:pt>
    <dgm:pt modelId="{87426CF6-B731-4C18-A38B-ADDC18900872}">
      <dgm:prSet/>
      <dgm:spPr/>
      <dgm:t>
        <a:bodyPr/>
        <a:lstStyle/>
        <a:p>
          <a:r>
            <a:rPr lang="en-CA" i="1"/>
            <a:t>Promotes consistency among products.</a:t>
          </a:r>
          <a:endParaRPr lang="en-US"/>
        </a:p>
      </dgm:t>
    </dgm:pt>
    <dgm:pt modelId="{45F8B8B8-17BD-4F0E-B079-6AC5A557B9BF}" type="parTrans" cxnId="{4AF347BC-EB91-4D96-B06E-740B04B600E3}">
      <dgm:prSet/>
      <dgm:spPr/>
      <dgm:t>
        <a:bodyPr/>
        <a:lstStyle/>
        <a:p>
          <a:endParaRPr lang="en-US"/>
        </a:p>
      </dgm:t>
    </dgm:pt>
    <dgm:pt modelId="{56A5AEE2-4241-4C4E-AA14-6F5DA88F531C}" type="sibTrans" cxnId="{4AF347BC-EB91-4D96-B06E-740B04B600E3}">
      <dgm:prSet/>
      <dgm:spPr/>
      <dgm:t>
        <a:bodyPr/>
        <a:lstStyle/>
        <a:p>
          <a:endParaRPr lang="en-US"/>
        </a:p>
      </dgm:t>
    </dgm:pt>
    <dgm:pt modelId="{EFF38B12-117F-4C6F-ACAD-6224CB09BD8B}">
      <dgm:prSet/>
      <dgm:spPr/>
      <dgm:t>
        <a:bodyPr/>
        <a:lstStyle/>
        <a:p>
          <a:r>
            <a:rPr lang="en-CA"/>
            <a:t>Cons:</a:t>
          </a:r>
          <a:endParaRPr lang="en-US"/>
        </a:p>
      </dgm:t>
    </dgm:pt>
    <dgm:pt modelId="{0FCB4112-6B03-4257-B328-AA9FDC84425D}" type="parTrans" cxnId="{5A930B28-9291-40B8-8158-03BB8918FAAC}">
      <dgm:prSet/>
      <dgm:spPr/>
      <dgm:t>
        <a:bodyPr/>
        <a:lstStyle/>
        <a:p>
          <a:endParaRPr lang="en-US"/>
        </a:p>
      </dgm:t>
    </dgm:pt>
    <dgm:pt modelId="{C19B09B0-BD35-4D96-A67B-36ACFA34D529}" type="sibTrans" cxnId="{5A930B28-9291-40B8-8158-03BB8918FAAC}">
      <dgm:prSet/>
      <dgm:spPr/>
      <dgm:t>
        <a:bodyPr/>
        <a:lstStyle/>
        <a:p>
          <a:endParaRPr lang="en-US"/>
        </a:p>
      </dgm:t>
    </dgm:pt>
    <dgm:pt modelId="{249F8717-D46E-46C3-A3AB-DEA2E4C9B93A}">
      <dgm:prSet/>
      <dgm:spPr/>
      <dgm:t>
        <a:bodyPr/>
        <a:lstStyle/>
        <a:p>
          <a:r>
            <a:rPr lang="en-CA" i="1"/>
            <a:t>Supporting new kinds of products is difficult. </a:t>
          </a:r>
          <a:r>
            <a:rPr lang="en-CA"/>
            <a:t>Requires redesigning the AbstractFactory class and all of its subclasses.</a:t>
          </a:r>
          <a:endParaRPr lang="en-US"/>
        </a:p>
      </dgm:t>
    </dgm:pt>
    <dgm:pt modelId="{9413BA88-9E54-41AF-BB2D-31588520090C}" type="parTrans" cxnId="{B132ED90-4D35-4CC6-8539-E58744EFBD19}">
      <dgm:prSet/>
      <dgm:spPr/>
      <dgm:t>
        <a:bodyPr/>
        <a:lstStyle/>
        <a:p>
          <a:endParaRPr lang="en-US"/>
        </a:p>
      </dgm:t>
    </dgm:pt>
    <dgm:pt modelId="{8E90E5B5-DC66-45FD-BE25-A299717A5B99}" type="sibTrans" cxnId="{B132ED90-4D35-4CC6-8539-E58744EFBD19}">
      <dgm:prSet/>
      <dgm:spPr/>
      <dgm:t>
        <a:bodyPr/>
        <a:lstStyle/>
        <a:p>
          <a:endParaRPr lang="en-US"/>
        </a:p>
      </dgm:t>
    </dgm:pt>
    <dgm:pt modelId="{49389BB5-68B0-403C-8285-6E737B5A637B}" type="pres">
      <dgm:prSet presAssocID="{9CE7123A-33E9-4DB7-A3C3-DFDF5A976F22}" presName="linear" presStyleCnt="0">
        <dgm:presLayoutVars>
          <dgm:dir/>
          <dgm:animLvl val="lvl"/>
          <dgm:resizeHandles val="exact"/>
        </dgm:presLayoutVars>
      </dgm:prSet>
      <dgm:spPr/>
    </dgm:pt>
    <dgm:pt modelId="{C78A7688-9CF2-4EF8-B86D-859B1B846F8C}" type="pres">
      <dgm:prSet presAssocID="{8F2A0A18-E87F-48A4-8B74-9559A458A971}" presName="parentLin" presStyleCnt="0"/>
      <dgm:spPr/>
    </dgm:pt>
    <dgm:pt modelId="{0E87CD95-960B-493A-8154-69963588C837}" type="pres">
      <dgm:prSet presAssocID="{8F2A0A18-E87F-48A4-8B74-9559A458A971}" presName="parentLeftMargin" presStyleLbl="node1" presStyleIdx="0" presStyleCnt="2"/>
      <dgm:spPr/>
    </dgm:pt>
    <dgm:pt modelId="{DF570337-153B-416A-9360-524A7DFB863B}" type="pres">
      <dgm:prSet presAssocID="{8F2A0A18-E87F-48A4-8B74-9559A458A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D941DA-06E5-4613-B139-4BF3324670E7}" type="pres">
      <dgm:prSet presAssocID="{8F2A0A18-E87F-48A4-8B74-9559A458A971}" presName="negativeSpace" presStyleCnt="0"/>
      <dgm:spPr/>
    </dgm:pt>
    <dgm:pt modelId="{6F441A3C-A571-4CC6-BFE9-E70D30755DD7}" type="pres">
      <dgm:prSet presAssocID="{8F2A0A18-E87F-48A4-8B74-9559A458A971}" presName="childText" presStyleLbl="conFgAcc1" presStyleIdx="0" presStyleCnt="2">
        <dgm:presLayoutVars>
          <dgm:bulletEnabled val="1"/>
        </dgm:presLayoutVars>
      </dgm:prSet>
      <dgm:spPr/>
    </dgm:pt>
    <dgm:pt modelId="{C7EB95AB-384C-4C56-9BBC-7A793DD554F3}" type="pres">
      <dgm:prSet presAssocID="{0C36C4F2-89E3-4DCC-A577-8BA50761FA49}" presName="spaceBetweenRectangles" presStyleCnt="0"/>
      <dgm:spPr/>
    </dgm:pt>
    <dgm:pt modelId="{5C73D69C-C09B-4F32-B8D5-666552176C8C}" type="pres">
      <dgm:prSet presAssocID="{EFF38B12-117F-4C6F-ACAD-6224CB09BD8B}" presName="parentLin" presStyleCnt="0"/>
      <dgm:spPr/>
    </dgm:pt>
    <dgm:pt modelId="{8E4FDEB7-D305-4994-91F2-5AC24F91BFA8}" type="pres">
      <dgm:prSet presAssocID="{EFF38B12-117F-4C6F-ACAD-6224CB09BD8B}" presName="parentLeftMargin" presStyleLbl="node1" presStyleIdx="0" presStyleCnt="2"/>
      <dgm:spPr/>
    </dgm:pt>
    <dgm:pt modelId="{3D7B3E99-AA35-4E53-922B-9A4CFF4325BE}" type="pres">
      <dgm:prSet presAssocID="{EFF38B12-117F-4C6F-ACAD-6224CB09BD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1441DD-1AD7-4F59-A4A9-038EC421B7E1}" type="pres">
      <dgm:prSet presAssocID="{EFF38B12-117F-4C6F-ACAD-6224CB09BD8B}" presName="negativeSpace" presStyleCnt="0"/>
      <dgm:spPr/>
    </dgm:pt>
    <dgm:pt modelId="{261AD5F0-2258-4A1B-8E53-C1945F2203A4}" type="pres">
      <dgm:prSet presAssocID="{EFF38B12-117F-4C6F-ACAD-6224CB09BD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4B005-4BBD-4517-9618-39FA4BB6D51B}" srcId="{8F2A0A18-E87F-48A4-8B74-9559A458A971}" destId="{AF73F822-CFF8-4096-9F62-9D628A436056}" srcOrd="1" destOrd="0" parTransId="{CD231585-A685-453D-B031-BE1F790BF53F}" sibTransId="{448BCC01-2DD6-44C0-BD98-55E87F57C87B}"/>
    <dgm:cxn modelId="{7DC17206-933F-41C8-9B04-0310224AC3D8}" type="presOf" srcId="{8F2A0A18-E87F-48A4-8B74-9559A458A971}" destId="{0E87CD95-960B-493A-8154-69963588C837}" srcOrd="0" destOrd="0" presId="urn:microsoft.com/office/officeart/2005/8/layout/list1"/>
    <dgm:cxn modelId="{5CC75E17-DF91-4046-962E-A6E569A8E904}" srcId="{8F2A0A18-E87F-48A4-8B74-9559A458A971}" destId="{DB7E0F16-E40C-4ABC-AA21-68049464163D}" srcOrd="0" destOrd="0" parTransId="{4C8DDB7B-9FC2-4A02-A0AF-EED9FD99E5B4}" sibTransId="{1CD306BD-9C56-4102-AB65-B51F98A19699}"/>
    <dgm:cxn modelId="{2060CC18-3049-4E9C-965D-FA99F5BD3074}" type="presOf" srcId="{9CE7123A-33E9-4DB7-A3C3-DFDF5A976F22}" destId="{49389BB5-68B0-403C-8285-6E737B5A637B}" srcOrd="0" destOrd="0" presId="urn:microsoft.com/office/officeart/2005/8/layout/list1"/>
    <dgm:cxn modelId="{5A930B28-9291-40B8-8158-03BB8918FAAC}" srcId="{9CE7123A-33E9-4DB7-A3C3-DFDF5A976F22}" destId="{EFF38B12-117F-4C6F-ACAD-6224CB09BD8B}" srcOrd="1" destOrd="0" parTransId="{0FCB4112-6B03-4257-B328-AA9FDC84425D}" sibTransId="{C19B09B0-BD35-4D96-A67B-36ACFA34D529}"/>
    <dgm:cxn modelId="{688F1D36-5922-4B10-AFDB-013B01F501D8}" type="presOf" srcId="{EFF38B12-117F-4C6F-ACAD-6224CB09BD8B}" destId="{3D7B3E99-AA35-4E53-922B-9A4CFF4325BE}" srcOrd="1" destOrd="0" presId="urn:microsoft.com/office/officeart/2005/8/layout/list1"/>
    <dgm:cxn modelId="{1928FA62-AE23-4303-B9ED-8F33C961D800}" type="presOf" srcId="{EFF38B12-117F-4C6F-ACAD-6224CB09BD8B}" destId="{8E4FDEB7-D305-4994-91F2-5AC24F91BFA8}" srcOrd="0" destOrd="0" presId="urn:microsoft.com/office/officeart/2005/8/layout/list1"/>
    <dgm:cxn modelId="{CB8EFF76-3098-42FD-8473-45C097CAF37C}" type="presOf" srcId="{AF73F822-CFF8-4096-9F62-9D628A436056}" destId="{6F441A3C-A571-4CC6-BFE9-E70D30755DD7}" srcOrd="0" destOrd="1" presId="urn:microsoft.com/office/officeart/2005/8/layout/list1"/>
    <dgm:cxn modelId="{C4C4DB7A-2E0B-434B-96D3-39C775727F4B}" type="presOf" srcId="{DB7E0F16-E40C-4ABC-AA21-68049464163D}" destId="{6F441A3C-A571-4CC6-BFE9-E70D30755DD7}" srcOrd="0" destOrd="0" presId="urn:microsoft.com/office/officeart/2005/8/layout/list1"/>
    <dgm:cxn modelId="{B76C167E-7E09-42D1-BA2B-22CC2AF7BECC}" srcId="{9CE7123A-33E9-4DB7-A3C3-DFDF5A976F22}" destId="{8F2A0A18-E87F-48A4-8B74-9559A458A971}" srcOrd="0" destOrd="0" parTransId="{CC74F922-6ACC-4F0A-B02F-BDC3CF3C223B}" sibTransId="{0C36C4F2-89E3-4DCC-A577-8BA50761FA49}"/>
    <dgm:cxn modelId="{0781018F-C8DB-4C13-967E-CCB053114C4C}" type="presOf" srcId="{249F8717-D46E-46C3-A3AB-DEA2E4C9B93A}" destId="{261AD5F0-2258-4A1B-8E53-C1945F2203A4}" srcOrd="0" destOrd="0" presId="urn:microsoft.com/office/officeart/2005/8/layout/list1"/>
    <dgm:cxn modelId="{B132ED90-4D35-4CC6-8539-E58744EFBD19}" srcId="{EFF38B12-117F-4C6F-ACAD-6224CB09BD8B}" destId="{249F8717-D46E-46C3-A3AB-DEA2E4C9B93A}" srcOrd="0" destOrd="0" parTransId="{9413BA88-9E54-41AF-BB2D-31588520090C}" sibTransId="{8E90E5B5-DC66-45FD-BE25-A299717A5B99}"/>
    <dgm:cxn modelId="{4AF347BC-EB91-4D96-B06E-740B04B600E3}" srcId="{8F2A0A18-E87F-48A4-8B74-9559A458A971}" destId="{87426CF6-B731-4C18-A38B-ADDC18900872}" srcOrd="2" destOrd="0" parTransId="{45F8B8B8-17BD-4F0E-B079-6AC5A557B9BF}" sibTransId="{56A5AEE2-4241-4C4E-AA14-6F5DA88F531C}"/>
    <dgm:cxn modelId="{597ACFC6-4EBE-496F-B53B-9B194030B8F0}" type="presOf" srcId="{8F2A0A18-E87F-48A4-8B74-9559A458A971}" destId="{DF570337-153B-416A-9360-524A7DFB863B}" srcOrd="1" destOrd="0" presId="urn:microsoft.com/office/officeart/2005/8/layout/list1"/>
    <dgm:cxn modelId="{8B31C0DF-7570-4434-BE70-B0827DAF9E1C}" type="presOf" srcId="{87426CF6-B731-4C18-A38B-ADDC18900872}" destId="{6F441A3C-A571-4CC6-BFE9-E70D30755DD7}" srcOrd="0" destOrd="2" presId="urn:microsoft.com/office/officeart/2005/8/layout/list1"/>
    <dgm:cxn modelId="{0B808870-AF75-45F6-885F-A4842EDB0F46}" type="presParOf" srcId="{49389BB5-68B0-403C-8285-6E737B5A637B}" destId="{C78A7688-9CF2-4EF8-B86D-859B1B846F8C}" srcOrd="0" destOrd="0" presId="urn:microsoft.com/office/officeart/2005/8/layout/list1"/>
    <dgm:cxn modelId="{6AE776AE-918F-4E47-9B22-2961AF180724}" type="presParOf" srcId="{C78A7688-9CF2-4EF8-B86D-859B1B846F8C}" destId="{0E87CD95-960B-493A-8154-69963588C837}" srcOrd="0" destOrd="0" presId="urn:microsoft.com/office/officeart/2005/8/layout/list1"/>
    <dgm:cxn modelId="{7696C2AF-7526-4989-A196-D5564C900112}" type="presParOf" srcId="{C78A7688-9CF2-4EF8-B86D-859B1B846F8C}" destId="{DF570337-153B-416A-9360-524A7DFB863B}" srcOrd="1" destOrd="0" presId="urn:microsoft.com/office/officeart/2005/8/layout/list1"/>
    <dgm:cxn modelId="{DA6AD06C-3BF7-402A-84DB-BC3E5B896C5B}" type="presParOf" srcId="{49389BB5-68B0-403C-8285-6E737B5A637B}" destId="{3AD941DA-06E5-4613-B139-4BF3324670E7}" srcOrd="1" destOrd="0" presId="urn:microsoft.com/office/officeart/2005/8/layout/list1"/>
    <dgm:cxn modelId="{032CC0FD-B7DB-41D7-BC83-5652B43E27FC}" type="presParOf" srcId="{49389BB5-68B0-403C-8285-6E737B5A637B}" destId="{6F441A3C-A571-4CC6-BFE9-E70D30755DD7}" srcOrd="2" destOrd="0" presId="urn:microsoft.com/office/officeart/2005/8/layout/list1"/>
    <dgm:cxn modelId="{2E5EB22E-A64B-40DF-99D5-FF39D6E50647}" type="presParOf" srcId="{49389BB5-68B0-403C-8285-6E737B5A637B}" destId="{C7EB95AB-384C-4C56-9BBC-7A793DD554F3}" srcOrd="3" destOrd="0" presId="urn:microsoft.com/office/officeart/2005/8/layout/list1"/>
    <dgm:cxn modelId="{81A02D41-A29B-42E9-A48E-AF274419816B}" type="presParOf" srcId="{49389BB5-68B0-403C-8285-6E737B5A637B}" destId="{5C73D69C-C09B-4F32-B8D5-666552176C8C}" srcOrd="4" destOrd="0" presId="urn:microsoft.com/office/officeart/2005/8/layout/list1"/>
    <dgm:cxn modelId="{969BCE81-2F0F-4875-BBE0-FB314EB9952C}" type="presParOf" srcId="{5C73D69C-C09B-4F32-B8D5-666552176C8C}" destId="{8E4FDEB7-D305-4994-91F2-5AC24F91BFA8}" srcOrd="0" destOrd="0" presId="urn:microsoft.com/office/officeart/2005/8/layout/list1"/>
    <dgm:cxn modelId="{C1E14A0A-9103-4351-BA5E-832B180C4119}" type="presParOf" srcId="{5C73D69C-C09B-4F32-B8D5-666552176C8C}" destId="{3D7B3E99-AA35-4E53-922B-9A4CFF4325BE}" srcOrd="1" destOrd="0" presId="urn:microsoft.com/office/officeart/2005/8/layout/list1"/>
    <dgm:cxn modelId="{5255C80C-DD94-4BFA-A64E-F90E9C63D155}" type="presParOf" srcId="{49389BB5-68B0-403C-8285-6E737B5A637B}" destId="{AD1441DD-1AD7-4F59-A4A9-038EC421B7E1}" srcOrd="5" destOrd="0" presId="urn:microsoft.com/office/officeart/2005/8/layout/list1"/>
    <dgm:cxn modelId="{75B972FC-3209-4307-B877-6724793FE672}" type="presParOf" srcId="{49389BB5-68B0-403C-8285-6E737B5A637B}" destId="{261AD5F0-2258-4A1B-8E53-C1945F2203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1A3C-A571-4CC6-BFE9-E70D30755DD7}">
      <dsp:nvSpPr>
        <dsp:cNvPr id="0" name=""/>
        <dsp:cNvSpPr/>
      </dsp:nvSpPr>
      <dsp:spPr>
        <a:xfrm>
          <a:off x="0" y="411543"/>
          <a:ext cx="4731975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254" tIns="354076" rIns="367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i="1" kern="1200"/>
            <a:t>Isolates concrete classes.</a:t>
          </a:r>
          <a:r>
            <a:rPr lang="en-CA" sz="1700" kern="1200"/>
            <a:t> Product class names are hidden from client code.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i="1" kern="1200"/>
            <a:t>Exchanging product families is easy</a:t>
          </a:r>
          <a:r>
            <a:rPr lang="en-CA" sz="1700" kern="1200"/>
            <a:t>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i="1" kern="1200"/>
            <a:t>Promotes consistency among products.</a:t>
          </a:r>
          <a:endParaRPr lang="en-US" sz="1700" kern="1200"/>
        </a:p>
      </dsp:txBody>
      <dsp:txXfrm>
        <a:off x="0" y="411543"/>
        <a:ext cx="4731975" cy="1472625"/>
      </dsp:txXfrm>
    </dsp:sp>
    <dsp:sp modelId="{DF570337-153B-416A-9360-524A7DFB863B}">
      <dsp:nvSpPr>
        <dsp:cNvPr id="0" name=""/>
        <dsp:cNvSpPr/>
      </dsp:nvSpPr>
      <dsp:spPr>
        <a:xfrm>
          <a:off x="236598" y="160623"/>
          <a:ext cx="331238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00" tIns="0" rIns="1252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Pros:</a:t>
          </a:r>
          <a:endParaRPr lang="en-US" sz="1700" kern="1200"/>
        </a:p>
      </dsp:txBody>
      <dsp:txXfrm>
        <a:off x="261096" y="185121"/>
        <a:ext cx="3263386" cy="452844"/>
      </dsp:txXfrm>
    </dsp:sp>
    <dsp:sp modelId="{261AD5F0-2258-4A1B-8E53-C1945F2203A4}">
      <dsp:nvSpPr>
        <dsp:cNvPr id="0" name=""/>
        <dsp:cNvSpPr/>
      </dsp:nvSpPr>
      <dsp:spPr>
        <a:xfrm>
          <a:off x="0" y="2226888"/>
          <a:ext cx="4731975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254" tIns="354076" rIns="367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i="1" kern="1200"/>
            <a:t>Supporting new kinds of products is difficult. </a:t>
          </a:r>
          <a:r>
            <a:rPr lang="en-CA" sz="1700" kern="1200"/>
            <a:t>Requires redesigning the AbstractFactory class and all of its subclasses.</a:t>
          </a:r>
          <a:endParaRPr lang="en-US" sz="1700" kern="1200"/>
        </a:p>
      </dsp:txBody>
      <dsp:txXfrm>
        <a:off x="0" y="2226888"/>
        <a:ext cx="4731975" cy="1151325"/>
      </dsp:txXfrm>
    </dsp:sp>
    <dsp:sp modelId="{3D7B3E99-AA35-4E53-922B-9A4CFF4325BE}">
      <dsp:nvSpPr>
        <dsp:cNvPr id="0" name=""/>
        <dsp:cNvSpPr/>
      </dsp:nvSpPr>
      <dsp:spPr>
        <a:xfrm>
          <a:off x="236598" y="1975968"/>
          <a:ext cx="331238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00" tIns="0" rIns="1252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Cons:</a:t>
          </a:r>
          <a:endParaRPr lang="en-US" sz="1700" kern="1200"/>
        </a:p>
      </dsp:txBody>
      <dsp:txXfrm>
        <a:off x="261096" y="2000466"/>
        <a:ext cx="326338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31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61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215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55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307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98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252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7243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2672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8973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4907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7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70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1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856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591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43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1149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325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265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613071" y="942975"/>
            <a:ext cx="1837595" cy="3257550"/>
          </a:xfrm>
          <a:prstGeom prst="rect">
            <a:avLst/>
          </a:prstGeom>
          <a:effectLst/>
        </p:spPr>
        <p:txBody>
          <a:bodyPr spcFirstLastPara="1" lIns="93125" tIns="93125" rIns="93125" bIns="931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CA"/>
              <a:t>Creational, Object focused</a:t>
            </a:r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89865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85346" y="942975"/>
            <a:ext cx="5004649" cy="3257550"/>
          </a:xfrm>
          <a:prstGeom prst="rect">
            <a:avLst/>
          </a:prstGeom>
        </p:spPr>
        <p:txBody>
          <a:bodyPr spcFirstLastPara="1" lIns="93125" tIns="93125" rIns="93125" bIns="931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CA"/>
              <a:t>Abstract Factory Pattern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FCFD-306A-48A8-A20E-C0874822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09" y="836676"/>
            <a:ext cx="2615712" cy="3470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270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72BAC-2462-41C0-811B-F0BA1B26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048" y="836676"/>
            <a:ext cx="4684014" cy="347014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/>
              <a:t>Every component inside Lexi is a Glyph. We have positional Glyphs that are invisible. We can also use Glyphs for buttons, scrollbars and other styling elements but we want a way to change them dynamically so we can’t hardcode the style into our application</a:t>
            </a:r>
          </a:p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endParaRPr lang="en-US" dirty="0"/>
          </a:p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/>
              <a:t>For example:</a:t>
            </a:r>
          </a:p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/>
              <a:t> </a:t>
            </a:r>
            <a:r>
              <a:rPr lang="en-US" dirty="0" err="1"/>
              <a:t>ScrollBar</a:t>
            </a:r>
            <a:r>
              <a:rPr lang="en-US" dirty="0"/>
              <a:t>* sb = new </a:t>
            </a:r>
            <a:r>
              <a:rPr lang="en-US" dirty="0" err="1"/>
              <a:t>MotifScrollBar</a:t>
            </a:r>
            <a:r>
              <a:rPr lang="en-US" dirty="0"/>
              <a:t>;</a:t>
            </a:r>
          </a:p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/>
              <a:t>Or</a:t>
            </a:r>
          </a:p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 err="1"/>
              <a:t>ScrollBar</a:t>
            </a:r>
            <a:r>
              <a:rPr lang="en-US" dirty="0"/>
              <a:t>* sb = </a:t>
            </a:r>
            <a:r>
              <a:rPr lang="en-US" dirty="0" err="1"/>
              <a:t>guiFactory</a:t>
            </a:r>
            <a:r>
              <a:rPr lang="en-US" dirty="0"/>
              <a:t>-&gt;</a:t>
            </a:r>
            <a:r>
              <a:rPr lang="en-US" dirty="0" err="1"/>
              <a:t>CreateScrollBar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743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utton design for websites and mobile apps - Justinmind">
            <a:extLst>
              <a:ext uri="{FF2B5EF4-FFF2-40B4-BE49-F238E27FC236}">
                <a16:creationId xmlns:a16="http://schemas.microsoft.com/office/drawing/2014/main" id="{DB7E50B6-03D6-41BF-AF14-89EF95D5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" b="3"/>
          <a:stretch/>
        </p:blipFill>
        <p:spPr bwMode="auto">
          <a:xfrm>
            <a:off x="-6466" y="10"/>
            <a:ext cx="4571999" cy="25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critical analysis of scroll bars throughout history - The Verge">
            <a:extLst>
              <a:ext uri="{FF2B5EF4-FFF2-40B4-BE49-F238E27FC236}">
                <a16:creationId xmlns:a16="http://schemas.microsoft.com/office/drawing/2014/main" id="{7A04AB44-F793-405F-A598-E22C3B9B6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-7985" y="2571750"/>
            <a:ext cx="4571999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92769" y="0"/>
            <a:ext cx="4451230" cy="5143500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175369" y="457200"/>
            <a:ext cx="3403593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400"/>
              <a:t>Widget Glyphs</a:t>
            </a:r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5175369" y="1299336"/>
            <a:ext cx="3302697" cy="304406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810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300"/>
              <a:t>The Glyphs used for styling will be called Widget Glyphs, and there are two groups:</a:t>
            </a:r>
          </a:p>
          <a:p>
            <a:pPr marL="127000" indent="-2286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○"/>
            </a:pPr>
            <a:r>
              <a:rPr lang="en-US" sz="1300"/>
              <a:t>Abstract Glyph subclasses for each </a:t>
            </a:r>
            <a:r>
              <a:rPr lang="en-US" sz="1300" u="sng"/>
              <a:t>category</a:t>
            </a:r>
            <a:r>
              <a:rPr lang="en-US" sz="1300"/>
              <a:t> of widget Glyph </a:t>
            </a:r>
          </a:p>
          <a:p>
            <a:pPr marL="431800" lvl="1" indent="-2413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■"/>
            </a:pPr>
            <a:r>
              <a:rPr lang="en-US" sz="1300"/>
              <a:t>ScrollBar</a:t>
            </a:r>
          </a:p>
          <a:p>
            <a:pPr marL="431800" lvl="1" indent="-2413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■"/>
            </a:pPr>
            <a:r>
              <a:rPr lang="en-US" sz="1300"/>
              <a:t>Buttons</a:t>
            </a:r>
          </a:p>
          <a:p>
            <a:pPr marL="127000" indent="-2286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○"/>
            </a:pPr>
            <a:r>
              <a:rPr lang="en-US" sz="1300"/>
              <a:t>Concrete subclasses for each abstract subclass </a:t>
            </a:r>
          </a:p>
          <a:p>
            <a:pPr marL="431800" lvl="1" indent="-2413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■"/>
            </a:pPr>
            <a:r>
              <a:rPr lang="en-US" sz="1300"/>
              <a:t>MacScrollBar</a:t>
            </a:r>
          </a:p>
          <a:p>
            <a:pPr marL="431800" lvl="1" indent="-2413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■"/>
            </a:pPr>
            <a:r>
              <a:rPr lang="en-US" sz="1300"/>
              <a:t>Win10Button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8CB7-EEA5-4E75-8E3E-4B50D0E7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4EF9-FBAE-49E9-B3FF-7F5D2B9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GUIFactory</a:t>
            </a:r>
            <a:r>
              <a:rPr lang="en-US" sz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is the abstract factory class that defines the interface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concrete factories have the same interface but will instantiate a different family of products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B2C87-AE92-454C-A357-CE7B08E3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754" y="822959"/>
            <a:ext cx="4981645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8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8CB7-EEA5-4E75-8E3E-4B50D0E7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1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4EF9-FBAE-49E9-B3FF-7F5D2B9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Although products are Glyphs, each product family has its own abstract class (Scrollbar, Button and Menu)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Concrete products match the concrete factories</a:t>
            </a:r>
          </a:p>
        </p:txBody>
      </p:sp>
      <p:pic>
        <p:nvPicPr>
          <p:cNvPr id="6" name="Google Shape;122;p11" descr="-Blank UML - Page 1 (2).png">
            <a:extLst>
              <a:ext uri="{FF2B5EF4-FFF2-40B4-BE49-F238E27FC236}">
                <a16:creationId xmlns:a16="http://schemas.microsoft.com/office/drawing/2014/main" id="{A81C64B0-BDC0-4A2A-AEA9-1E25DD14685B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3679754" y="784584"/>
            <a:ext cx="4981645" cy="3574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325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89865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C2306-B894-4D1E-B367-69B5EEFF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942975"/>
            <a:ext cx="5004649" cy="3257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540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9334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C++ Implementation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Don’t hard code the concrete product names into C++</a:t>
            </a:r>
            <a:br>
              <a:rPr lang="en-CA"/>
            </a:br>
            <a:r>
              <a:rPr lang="en-CA"/>
              <a:t>	</a:t>
            </a:r>
            <a:r>
              <a:rPr lang="en-CA">
                <a:latin typeface="Courier"/>
                <a:ea typeface="Courier"/>
                <a:cs typeface="Courier"/>
                <a:sym typeface="Courier"/>
              </a:rPr>
              <a:t>MacMenu* mac_menu = new MacMenu();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Now if we change it to Motif</a:t>
            </a:r>
            <a:br>
              <a:rPr lang="en-CA"/>
            </a:br>
            <a:r>
              <a:rPr lang="en-CA"/>
              <a:t>	</a:t>
            </a:r>
            <a:r>
              <a:rPr lang="en-CA">
                <a:latin typeface="Courier"/>
                <a:ea typeface="Courier"/>
                <a:cs typeface="Courier"/>
                <a:sym typeface="Courier"/>
              </a:rPr>
              <a:t>MotifMenu* motif_menu = new MotifMenu();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We have to change this for every instance:</a:t>
            </a:r>
            <a:br>
              <a:rPr lang="en-CA"/>
            </a:br>
            <a:r>
              <a:rPr lang="en-CA"/>
              <a:t>	Find/Replace </a:t>
            </a:r>
            <a:r>
              <a:rPr lang="en-CA">
                <a:latin typeface="Courier"/>
                <a:ea typeface="Courier"/>
                <a:cs typeface="Courier"/>
                <a:sym typeface="Courier"/>
              </a:rPr>
              <a:t>mac_menu</a:t>
            </a:r>
            <a:r>
              <a:rPr lang="en-CA"/>
              <a:t> =&gt; </a:t>
            </a:r>
            <a:r>
              <a:rPr lang="en-CA">
                <a:latin typeface="Courier"/>
                <a:ea typeface="Courier"/>
                <a:cs typeface="Courier"/>
                <a:sym typeface="Courier"/>
              </a:rPr>
              <a:t>motif_menu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This would also need to be done with all buttons and scroll bars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CA" sz="2300"/>
              <a:t>How can we generalize this?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C++ Implementation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Generalized to standardize the interface</a:t>
            </a:r>
            <a:br>
              <a:rPr lang="en-CA"/>
            </a:br>
            <a:r>
              <a:rPr lang="en-CA"/>
              <a:t>	</a:t>
            </a:r>
            <a:r>
              <a:rPr lang="en-CA">
                <a:latin typeface="Courier"/>
                <a:ea typeface="Courier"/>
                <a:cs typeface="Courier"/>
                <a:sym typeface="Courier"/>
              </a:rPr>
              <a:t>ScrollBar* scroll_bar = new MacScrollBar();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64" y="2894313"/>
            <a:ext cx="1376288" cy="92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1652520" y="1923420"/>
            <a:ext cx="2616600" cy="970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 I’d like to order a nice new ScrollBar() please.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974486" y="3186040"/>
            <a:ext cx="11325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779" y="2851611"/>
            <a:ext cx="1260760" cy="10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4268988" y="4039058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4268108" y="4297087"/>
            <a:ext cx="183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User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C++ Implementation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311695" y="1072103"/>
            <a:ext cx="86334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Generalized to minimize look-and-feel dependencies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ScrollBar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scroll_bar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guiFactory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CreateScrollBar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64" y="2894313"/>
            <a:ext cx="1376288" cy="92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1652520" y="2019117"/>
            <a:ext cx="2616600" cy="970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 I’d like to order a nice new ScrollBar() please.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7542" y="2152020"/>
            <a:ext cx="1453973" cy="116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7543" y="3517067"/>
            <a:ext cx="1453973" cy="10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4553877" y="29986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Motif </a:t>
            </a:r>
            <a:r>
              <a:rPr lang="en-CA" sz="19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sz="19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4553877" y="44216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Factory</a:t>
            </a:r>
            <a:endParaRPr sz="1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rot="-9903453">
            <a:off x="2916300" y="3846686"/>
            <a:ext cx="1104136" cy="3555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867586" y="3935092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098686" y="3795640"/>
            <a:ext cx="11325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9379" y="3308811"/>
            <a:ext cx="1260760" cy="10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7239908" y="4678087"/>
            <a:ext cx="183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User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7240788" y="4343858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C++ Implementation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311695" y="1065617"/>
            <a:ext cx="86160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Generalized to minimize look-and-feel dependencies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ScrollBar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scroll_bar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guiFactory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CreateScrollBar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64" y="2894313"/>
            <a:ext cx="1376288" cy="92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/>
          <p:nvPr/>
        </p:nvSpPr>
        <p:spPr>
          <a:xfrm>
            <a:off x="1652520" y="2019117"/>
            <a:ext cx="2616600" cy="970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 I’d like to order a nice new ScrollBar() please.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9942" y="2228220"/>
            <a:ext cx="1453973" cy="116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943" y="3593267"/>
            <a:ext cx="1453973" cy="10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4706277" y="30748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Motif </a:t>
            </a:r>
            <a:r>
              <a:rPr lang="en-CA" sz="19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sz="19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706277" y="44978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Factory</a:t>
            </a:r>
            <a:endParaRPr sz="1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 rot="9900505">
            <a:off x="3397569" y="2923400"/>
            <a:ext cx="1104079" cy="3556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867586" y="3935092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255761" y="2693090"/>
            <a:ext cx="11325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6454" y="2206261"/>
            <a:ext cx="1260760" cy="10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7396983" y="3575537"/>
            <a:ext cx="183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>
                <a:solidFill>
                  <a:srgbClr val="FFFFFF"/>
                </a:solidFill>
              </a:rPr>
              <a:t>Motif </a:t>
            </a: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7397863" y="3241308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C++ Implementation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311695" y="1152474"/>
            <a:ext cx="85206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Generalized to minimize look-and-feel dependencies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Button* button = 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guiFactory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CA" dirty="0" err="1">
                <a:latin typeface="Courier"/>
                <a:ea typeface="Courier"/>
                <a:cs typeface="Courier"/>
                <a:sym typeface="Courier"/>
              </a:rPr>
              <a:t>CreateButton</a:t>
            </a:r>
            <a:r>
              <a:rPr lang="en-CA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64" y="2894313"/>
            <a:ext cx="1376288" cy="92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1652520" y="1923420"/>
            <a:ext cx="2616600" cy="970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 I’d like to order a nice new Button() please.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867586" y="3935092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9942" y="2228220"/>
            <a:ext cx="1453973" cy="116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943" y="3593267"/>
            <a:ext cx="1453973" cy="10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706277" y="30748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Motif </a:t>
            </a:r>
            <a:r>
              <a:rPr lang="en-CA" sz="19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sz="19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4706277" y="4497871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Factory</a:t>
            </a:r>
            <a:endParaRPr sz="1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 rot="9900505">
            <a:off x="3397569" y="2923400"/>
            <a:ext cx="1104079" cy="3556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6255761" y="2693090"/>
            <a:ext cx="11325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6454" y="2206261"/>
            <a:ext cx="1260760" cy="10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7397863" y="3241308"/>
            <a:ext cx="1835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Smith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396983" y="3575537"/>
            <a:ext cx="183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CA" sz="1900">
                <a:solidFill>
                  <a:srgbClr val="FFFFFF"/>
                </a:solidFill>
              </a:rPr>
              <a:t>Motif </a:t>
            </a:r>
            <a:r>
              <a:rPr lang="en-CA"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685346" y="722629"/>
            <a:ext cx="2805611" cy="36207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Motivation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5890" y="1543049"/>
            <a:ext cx="0" cy="2057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61;p3"/>
          <p:cNvSpPr txBox="1">
            <a:spLocks noGrp="1"/>
          </p:cNvSpPr>
          <p:nvPr>
            <p:ph type="body" idx="1"/>
          </p:nvPr>
        </p:nvSpPr>
        <p:spPr>
          <a:xfrm>
            <a:off x="3980823" y="722630"/>
            <a:ext cx="4469844" cy="362077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>
                <a:solidFill>
                  <a:schemeClr val="tx1"/>
                </a:solidFill>
              </a:rPr>
              <a:t>Often apps need to target multiple platforms (MacOS v. Windows)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>
                <a:solidFill>
                  <a:schemeClr val="tx1"/>
                </a:solidFill>
              </a:rPr>
              <a:t>Creating individual classes for every possible look-and-feel is intractable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dirty="0">
                <a:solidFill>
                  <a:schemeClr val="tx1"/>
                </a:solidFill>
              </a:rPr>
              <a:t>We need a way to make the application portable without requiring a major overhaul for each platform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dirty="0"/>
              <a:t>Code example</a:t>
            </a:r>
            <a:endParaRPr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13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GUIFactory* guiFactory;</a:t>
            </a:r>
            <a:endParaRPr sz="1500">
              <a:solidFill>
                <a:srgbClr val="FFFE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478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const char* styleName = getenv(“LOOK_AND_FEEL”);</a:t>
            </a:r>
            <a:br>
              <a:rPr lang="en-CA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if(strcmp(styleName, “Mac”) == 0) {</a:t>
            </a:r>
            <a:endParaRPr sz="1500">
              <a:solidFill>
                <a:srgbClr val="FFFE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292100" algn="l" rtl="0">
              <a:lnSpc>
                <a:spcPct val="113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guiFactory = new MacFactory;</a:t>
            </a:r>
            <a:endParaRPr sz="1500">
              <a:solidFill>
                <a:srgbClr val="FFFE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478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} else if (strcmp(styleName, “Win10”) == 0) {</a:t>
            </a:r>
            <a:br>
              <a:rPr lang="en-CA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	guiFactory = new Win10Factory;</a:t>
            </a:r>
            <a:endParaRPr sz="1500">
              <a:solidFill>
                <a:srgbClr val="FFFE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3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500">
              <a:solidFill>
                <a:srgbClr val="FFFE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292100" algn="l" rtl="0">
              <a:lnSpc>
                <a:spcPct val="1478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guiFactory = new DefaultGUIFactory;</a:t>
            </a:r>
            <a:br>
              <a:rPr lang="en-CA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CA" sz="1500">
                <a:solidFill>
                  <a:srgbClr val="FFFE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dirty="0"/>
              <a:t>Review</a:t>
            </a:r>
            <a:endParaRPr dirty="0"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b="1"/>
              <a:t>Factories</a:t>
            </a:r>
            <a:r>
              <a:rPr lang="en-CA"/>
              <a:t> and </a:t>
            </a:r>
            <a:r>
              <a:rPr lang="en-CA" b="1"/>
              <a:t>products</a:t>
            </a:r>
            <a:r>
              <a:rPr lang="en-CA"/>
              <a:t> are the key participants in the </a:t>
            </a:r>
            <a:r>
              <a:rPr lang="en-CA" b="1"/>
              <a:t>Abstract Factory</a:t>
            </a:r>
            <a:endParaRPr/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This pattern captures how to create families of related product objects without instantiating classes directly</a:t>
            </a:r>
            <a:endParaRPr/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It is most appropriate when the number and general kinds of product objects stay constant, and there are differences in specific product families</a:t>
            </a:r>
            <a:endParaRPr/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We choose between families by instantiating a particular concrete factory and using it to create consistent products thereafter</a:t>
            </a:r>
            <a:endParaRPr/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We can swap entire families by replacing the concrete factory</a:t>
            </a:r>
            <a:endParaRPr/>
          </a:p>
          <a:p>
            <a:pPr marL="2921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b="1"/>
              <a:t>Abstract Factory</a:t>
            </a:r>
            <a:r>
              <a:rPr lang="en-CA"/>
              <a:t> pattern emphasizes </a:t>
            </a:r>
            <a:r>
              <a:rPr lang="en-CA" i="1"/>
              <a:t>families</a:t>
            </a:r>
            <a:r>
              <a:rPr lang="en-CA"/>
              <a:t> of products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D27F-AC17-4E26-9C8D-9FCBA06D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19" y="3304902"/>
            <a:ext cx="7080026" cy="816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/>
              <a:t>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0"/>
            <a:ext cx="9144000" cy="3241708"/>
          </a:xfrm>
          <a:prstGeom prst="rect">
            <a:avLst/>
          </a:prstGeom>
        </p:spPr>
      </p:pic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46AD6CB-44DF-4DB0-B689-A00FD0BE6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16" b="35853"/>
          <a:stretch/>
        </p:blipFill>
        <p:spPr>
          <a:xfrm>
            <a:off x="20" y="10"/>
            <a:ext cx="9149165" cy="31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dirty="0"/>
              <a:t>Example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311695" y="1152474"/>
            <a:ext cx="8520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Think of how the look and feel of a scroll bar or the explorer window is different on one platform versus another.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62" name="Google Shape;62;p3" descr="scrollBarWindow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95" y="2786466"/>
            <a:ext cx="2537538" cy="18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 descr="scrollBarMac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293" y="2860414"/>
            <a:ext cx="2738101" cy="17064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/>
          <p:nvPr/>
        </p:nvSpPr>
        <p:spPr>
          <a:xfrm>
            <a:off x="2971500" y="2921175"/>
            <a:ext cx="267300" cy="1140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7815274" y="2914375"/>
            <a:ext cx="461700" cy="1645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769375" y="2706325"/>
            <a:ext cx="2161500" cy="15132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5277875" y="2706325"/>
            <a:ext cx="2537400" cy="20619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58925" rIns="58925" bIns="58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5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" y="-1"/>
            <a:ext cx="4566524" cy="5143501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675379" y="839106"/>
            <a:ext cx="3503600" cy="35607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3600"/>
              <a:t>Solution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4874076" y="839106"/>
            <a:ext cx="3787323" cy="356076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10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Separate the logic for the style (look-and-feel) from the internal functionality of the application by creating </a:t>
            </a:r>
            <a:r>
              <a:rPr lang="en-US" b="1" dirty="0">
                <a:solidFill>
                  <a:schemeClr val="tx1"/>
                </a:solidFill>
              </a:rPr>
              <a:t>factories </a:t>
            </a:r>
            <a:r>
              <a:rPr lang="en-US" dirty="0">
                <a:solidFill>
                  <a:schemeClr val="tx1"/>
                </a:solidFill>
              </a:rPr>
              <a:t>that switch the styling at running time.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Structure</a:t>
            </a:r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sz="1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AbstractFactory: Declares the interface for creating abstract product objects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sz="1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ConcreteFactory: Implements the interface for a type of product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sz="1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AbstractProduct: Declares interface for a type of product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sz="1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ConcreteProduct: Defines a product object to be created</a:t>
            </a:r>
          </a:p>
          <a:p>
            <a:pPr marL="292100" lvl="0" indent="-2540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sz="1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Client: Interacts with the factories and the products through the interface defined by the abstract classes</a:t>
            </a:r>
          </a:p>
        </p:txBody>
      </p:sp>
      <p:pic>
        <p:nvPicPr>
          <p:cNvPr id="80" name="Google Shape;80;p5" descr="-Blank UML - Page 1 (1).png"/>
          <p:cNvPicPr preferRelativeResize="0"/>
          <p:nvPr/>
        </p:nvPicPr>
        <p:blipFill rotWithShape="1">
          <a:blip r:embed="rId3"/>
          <a:srcRect t="2842" r="6524" b="48063"/>
          <a:stretch/>
        </p:blipFill>
        <p:spPr>
          <a:xfrm>
            <a:off x="3679754" y="878263"/>
            <a:ext cx="4981645" cy="338697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646343" y="626537"/>
            <a:ext cx="2537124" cy="26246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700"/>
              <a:t>Implementation example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14712" y="0"/>
            <a:ext cx="5729288" cy="51435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0"/>
            <a:ext cx="3517899" cy="5143500"/>
          </a:xfrm>
          <a:prstGeom prst="rect">
            <a:avLst/>
          </a:prstGeom>
        </p:spPr>
      </p:pic>
      <p:pic>
        <p:nvPicPr>
          <p:cNvPr id="73" name="Google Shape;73;p4" descr="-Blank UML - Page 1.png"/>
          <p:cNvPicPr preferRelativeResize="0"/>
          <p:nvPr/>
        </p:nvPicPr>
        <p:blipFill rotWithShape="1">
          <a:blip r:embed="rId5"/>
          <a:srcRect r="-2" b="29715"/>
          <a:stretch/>
        </p:blipFill>
        <p:spPr>
          <a:xfrm>
            <a:off x="3490722" y="10"/>
            <a:ext cx="5653278" cy="5143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475307" y="457199"/>
            <a:ext cx="2559867" cy="39552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3100"/>
              <a:t>Consequences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80" y="457199"/>
            <a:ext cx="5167266" cy="3955256"/>
          </a:xfrm>
          <a:prstGeom prst="rect">
            <a:avLst/>
          </a:prstGeom>
        </p:spPr>
      </p:pic>
      <p:graphicFrame>
        <p:nvGraphicFramePr>
          <p:cNvPr id="88" name="Google Shape;86;p6">
            <a:extLst>
              <a:ext uri="{FF2B5EF4-FFF2-40B4-BE49-F238E27FC236}">
                <a16:creationId xmlns:a16="http://schemas.microsoft.com/office/drawing/2014/main" id="{1FB7F633-7A7E-4744-AFA6-2CC2581EC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84002"/>
              </p:ext>
            </p:extLst>
          </p:nvPr>
        </p:nvGraphicFramePr>
        <p:xfrm>
          <a:off x="3718692" y="665409"/>
          <a:ext cx="4731975" cy="35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1224900"/>
            <a:ext cx="85206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Example from “Design Patterns: Elements of Reusable Object-Oriented Software”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/>
              <a:t>Erich Gamma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/>
              <a:t>Richard Helm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/>
              <a:t>Ralph Johnson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/>
              <a:t>John Vlissides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75307" y="723900"/>
            <a:ext cx="2559867" cy="34218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700" dirty="0"/>
              <a:t>Back to Lexi</a:t>
            </a: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861707" y="723900"/>
            <a:ext cx="4588960" cy="34218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Document structure: Composite Design Pattern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Formatting : Strategy Design Pattern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Embellishing the user interface: Decorator pattern (not seen in class)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Supporting multiple look-and-feel standards: </a:t>
            </a:r>
            <a:r>
              <a:rPr lang="en-US" b="1" dirty="0"/>
              <a:t>Abstract Factory Pattern</a:t>
            </a:r>
            <a:endParaRPr lang="en-US" dirty="0"/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Supporting multiple window systems: ?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User operations: ?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AutoNum type="arabicPeriod"/>
            </a:pPr>
            <a:r>
              <a:rPr lang="en-US" dirty="0"/>
              <a:t>Spelling checking and hyphenation: ?</a:t>
            </a:r>
          </a:p>
        </p:txBody>
      </p:sp>
    </p:spTree>
    <p:extLst>
      <p:ext uri="{BB962C8B-B14F-4D97-AF65-F5344CB8AC3E}">
        <p14:creationId xmlns:p14="http://schemas.microsoft.com/office/powerpoint/2010/main" val="335928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</TotalTime>
  <Words>837</Words>
  <Application>Microsoft Office PowerPoint</Application>
  <PresentationFormat>On-screen Show (16:9)</PresentationFormat>
  <Paragraphs>112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Courier</vt:lpstr>
      <vt:lpstr>Wingdings 2</vt:lpstr>
      <vt:lpstr>Slate</vt:lpstr>
      <vt:lpstr>Abstract Factory Pattern</vt:lpstr>
      <vt:lpstr>Motivation</vt:lpstr>
      <vt:lpstr>Example</vt:lpstr>
      <vt:lpstr>Solution</vt:lpstr>
      <vt:lpstr>Structure</vt:lpstr>
      <vt:lpstr>Implementation example</vt:lpstr>
      <vt:lpstr>Consequences</vt:lpstr>
      <vt:lpstr>Example from “Design Patterns: Elements of Reusable Object-Oriented Software”  Erich Gamma Richard Helm Ralph Johnson John Vlissides</vt:lpstr>
      <vt:lpstr>Back to Lexi</vt:lpstr>
      <vt:lpstr>Problem</vt:lpstr>
      <vt:lpstr>Widget Glyphs</vt:lpstr>
      <vt:lpstr>The factory</vt:lpstr>
      <vt:lpstr>The product</vt:lpstr>
      <vt:lpstr>Implementation</vt:lpstr>
      <vt:lpstr>C++ Implementation</vt:lpstr>
      <vt:lpstr>C++ Implementation</vt:lpstr>
      <vt:lpstr>C++ Implementation</vt:lpstr>
      <vt:lpstr>C++ Implementation</vt:lpstr>
      <vt:lpstr>C++ Implementation</vt:lpstr>
      <vt:lpstr>Code example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Pattern</dc:title>
  <cp:lastModifiedBy>Reem Ali</cp:lastModifiedBy>
  <cp:revision>11</cp:revision>
  <dcterms:modified xsi:type="dcterms:W3CDTF">2021-11-03T20:03:44Z</dcterms:modified>
</cp:coreProperties>
</file>