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8"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7010400" cy="9296400"/>
  <p:embeddedFontLst>
    <p:embeddedFont>
      <p:font typeface="Lustri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LzpsnzkDxdn4z5eApVa75T78k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ctr" anchorCtr="0">
            <a:noAutofit/>
          </a:bodyPr>
          <a:lstStyle/>
          <a:p>
            <a:pPr marL="0" lvl="0" indent="0" algn="l" rtl="0">
              <a:lnSpc>
                <a:spcPct val="100000"/>
              </a:lnSpc>
              <a:spcBef>
                <a:spcPts val="0"/>
              </a:spcBef>
              <a:spcAft>
                <a:spcPts val="0"/>
              </a:spcAft>
              <a:buSzPts val="1400"/>
              <a:buNone/>
            </a:pPr>
            <a:endParaRPr/>
          </a:p>
        </p:txBody>
      </p:sp>
      <p:sp>
        <p:nvSpPr>
          <p:cNvPr id="268" name="Google Shape;268;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1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ctr" anchorCtr="0">
            <a:noAutofit/>
          </a:bodyPr>
          <a:lstStyle/>
          <a:p>
            <a:pPr marL="0" lvl="0" indent="0" algn="l" rtl="0">
              <a:lnSpc>
                <a:spcPct val="100000"/>
              </a:lnSpc>
              <a:spcBef>
                <a:spcPts val="0"/>
              </a:spcBef>
              <a:spcAft>
                <a:spcPts val="0"/>
              </a:spcAft>
              <a:buSzPts val="1400"/>
              <a:buNone/>
            </a:pPr>
            <a:endParaRPr/>
          </a:p>
        </p:txBody>
      </p:sp>
      <p:sp>
        <p:nvSpPr>
          <p:cNvPr id="289" name="Google Shape;289;p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0: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2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2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b="0" u="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0"/>
          <p:cNvSpPr txBox="1">
            <a:spLocks noGrp="1"/>
          </p:cNvSpPr>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4050"/>
              <a:buFont typeface="Lustria"/>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0"/>
          <p:cNvSpPr txBox="1">
            <a:spLocks noGrp="1"/>
          </p:cNvSpPr>
          <p:nvPr>
            <p:ph type="subTitle" idx="1"/>
          </p:nvPr>
        </p:nvSpPr>
        <p:spPr>
          <a:xfrm>
            <a:off x="1028020" y="2698755"/>
            <a:ext cx="7080026" cy="787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a:endParaRPr/>
          </a:p>
        </p:txBody>
      </p:sp>
      <p:sp>
        <p:nvSpPr>
          <p:cNvPr id="14" name="Google Shape;14;p3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0"/>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41"/>
          <p:cNvSpPr txBox="1">
            <a:spLocks noGrp="1"/>
          </p:cNvSpPr>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1800"/>
              <a:buFont typeface="Lustria"/>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1"/>
          <p:cNvSpPr txBox="1">
            <a:spLocks noGrp="1"/>
          </p:cNvSpPr>
          <p:nvPr>
            <p:ph type="body" idx="1"/>
          </p:nvPr>
        </p:nvSpPr>
        <p:spPr>
          <a:xfrm>
            <a:off x="3641725" y="457200"/>
            <a:ext cx="4808943"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66" name="Google Shape;66;p41"/>
          <p:cNvSpPr txBox="1">
            <a:spLocks noGrp="1"/>
          </p:cNvSpPr>
          <p:nvPr>
            <p:ph type="body" idx="2"/>
          </p:nvPr>
        </p:nvSpPr>
        <p:spPr>
          <a:xfrm>
            <a:off x="685347" y="1823639"/>
            <a:ext cx="2780167" cy="251976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67" name="Google Shape;67;p41"/>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1"/>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42" descr="Slate-V2-HD-vertPhotoInset.png"/>
          <p:cNvPicPr preferRelativeResize="0"/>
          <p:nvPr/>
        </p:nvPicPr>
        <p:blipFill rotWithShape="1">
          <a:blip r:embed="rId2">
            <a:alphaModFix/>
          </a:blip>
          <a:srcRect/>
          <a:stretch/>
        </p:blipFill>
        <p:spPr>
          <a:xfrm>
            <a:off x="5470249" y="457200"/>
            <a:ext cx="2688125" cy="3903624"/>
          </a:xfrm>
          <a:prstGeom prst="rect">
            <a:avLst/>
          </a:prstGeom>
          <a:noFill/>
          <a:ln>
            <a:noFill/>
          </a:ln>
        </p:spPr>
      </p:pic>
      <p:sp>
        <p:nvSpPr>
          <p:cNvPr id="72" name="Google Shape;72;p42"/>
          <p:cNvSpPr txBox="1">
            <a:spLocks noGrp="1"/>
          </p:cNvSpPr>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spcBef>
                <a:spcPts val="0"/>
              </a:spcBef>
              <a:spcAft>
                <a:spcPts val="0"/>
              </a:spcAft>
              <a:buClr>
                <a:schemeClr val="lt2"/>
              </a:buClr>
              <a:buSzPts val="2400"/>
              <a:buFont typeface="Lustr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a:spLocks noGrp="1"/>
          </p:cNvSpPr>
          <p:nvPr>
            <p:ph type="pic" idx="2"/>
          </p:nvPr>
        </p:nvSpPr>
        <p:spPr>
          <a:xfrm>
            <a:off x="5581914" y="572776"/>
            <a:ext cx="2456813" cy="3684617"/>
          </a:xfrm>
          <a:prstGeom prst="rect">
            <a:avLst/>
          </a:prstGeom>
          <a:noFill/>
          <a:ln>
            <a:noFill/>
          </a:ln>
          <a:effectLst>
            <a:outerShdw blurRad="38100" dist="25400" dir="4440000">
              <a:srgbClr val="000000">
                <a:alpha val="35686"/>
              </a:srgbClr>
            </a:outerShdw>
          </a:effectLst>
        </p:spPr>
      </p:sp>
      <p:sp>
        <p:nvSpPr>
          <p:cNvPr id="74" name="Google Shape;74;p42"/>
          <p:cNvSpPr txBox="1">
            <a:spLocks noGrp="1"/>
          </p:cNvSpPr>
          <p:nvPr>
            <p:ph type="body" idx="1"/>
          </p:nvPr>
        </p:nvSpPr>
        <p:spPr>
          <a:xfrm>
            <a:off x="685347" y="1829445"/>
            <a:ext cx="4451212" cy="25321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75" name="Google Shape;75;p4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43" descr="Slate-V2-HD-panoPhotoInset.png"/>
          <p:cNvPicPr preferRelativeResize="0"/>
          <p:nvPr/>
        </p:nvPicPr>
        <p:blipFill rotWithShape="1">
          <a:blip r:embed="rId2">
            <a:alphaModFix/>
          </a:blip>
          <a:srcRect/>
          <a:stretch/>
        </p:blipFill>
        <p:spPr>
          <a:xfrm>
            <a:off x="760413" y="410855"/>
            <a:ext cx="7606349" cy="2862605"/>
          </a:xfrm>
          <a:prstGeom prst="rect">
            <a:avLst/>
          </a:prstGeom>
          <a:noFill/>
          <a:ln>
            <a:noFill/>
          </a:ln>
        </p:spPr>
      </p:pic>
      <p:sp>
        <p:nvSpPr>
          <p:cNvPr id="80" name="Google Shape;80;p43"/>
          <p:cNvSpPr txBox="1">
            <a:spLocks noGrp="1"/>
          </p:cNvSpPr>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100"/>
              <a:buFont typeface="Lustria"/>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3"/>
          <p:cNvSpPr>
            <a:spLocks noGrp="1"/>
          </p:cNvSpPr>
          <p:nvPr>
            <p:ph type="pic" idx="2"/>
          </p:nvPr>
        </p:nvSpPr>
        <p:spPr>
          <a:xfrm>
            <a:off x="877012" y="521257"/>
            <a:ext cx="7384010" cy="2644253"/>
          </a:xfrm>
          <a:prstGeom prst="rect">
            <a:avLst/>
          </a:prstGeom>
          <a:noFill/>
          <a:ln>
            <a:noFill/>
          </a:ln>
          <a:effectLst>
            <a:outerShdw blurRad="38100" dist="25400" dir="4440000">
              <a:srgbClr val="000000">
                <a:alpha val="35686"/>
              </a:srgbClr>
            </a:outerShdw>
          </a:effectLst>
        </p:spPr>
      </p:sp>
      <p:sp>
        <p:nvSpPr>
          <p:cNvPr id="82" name="Google Shape;82;p43"/>
          <p:cNvSpPr txBox="1">
            <a:spLocks noGrp="1"/>
          </p:cNvSpPr>
          <p:nvPr>
            <p:ph type="body" idx="1"/>
          </p:nvPr>
        </p:nvSpPr>
        <p:spPr>
          <a:xfrm>
            <a:off x="685346" y="3831546"/>
            <a:ext cx="7765322" cy="5118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83" name="Google Shape;83;p43"/>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3"/>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3"/>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44"/>
          <p:cNvSpPr txBox="1">
            <a:spLocks noGrp="1"/>
          </p:cNvSpPr>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body" idx="1"/>
          </p:nvPr>
        </p:nvSpPr>
        <p:spPr>
          <a:xfrm>
            <a:off x="685346" y="3221385"/>
            <a:ext cx="7765322" cy="112637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89" name="Google Shape;89;p4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4"/>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45"/>
          <p:cNvSpPr txBox="1">
            <a:spLocks noGrp="1"/>
          </p:cNvSpPr>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5"/>
          <p:cNvSpPr txBox="1">
            <a:spLocks noGrp="1"/>
          </p:cNvSpPr>
          <p:nvPr>
            <p:ph type="body" idx="1"/>
          </p:nvPr>
        </p:nvSpPr>
        <p:spPr>
          <a:xfrm>
            <a:off x="1290484" y="2707524"/>
            <a:ext cx="6564224" cy="3995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spcBef>
                <a:spcPts val="210"/>
              </a:spcBef>
              <a:spcAft>
                <a:spcPts val="0"/>
              </a:spcAft>
              <a:buSzPts val="735"/>
              <a:buNone/>
              <a:defRPr sz="105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95" name="Google Shape;95;p45"/>
          <p:cNvSpPr txBox="1">
            <a:spLocks noGrp="1"/>
          </p:cNvSpPr>
          <p:nvPr>
            <p:ph type="body" idx="2"/>
          </p:nvPr>
        </p:nvSpPr>
        <p:spPr>
          <a:xfrm>
            <a:off x="685346" y="3228265"/>
            <a:ext cx="7765322" cy="1117122"/>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96" name="Google Shape;96;p45"/>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5"/>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5"/>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45"/>
          <p:cNvSpPr txBox="1"/>
          <p:nvPr/>
        </p:nvSpPr>
        <p:spPr>
          <a:xfrm>
            <a:off x="742950" y="663597"/>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a:solidFill>
                  <a:schemeClr val="lt1"/>
                </a:solidFill>
                <a:latin typeface="Arial"/>
                <a:ea typeface="Arial"/>
                <a:cs typeface="Arial"/>
                <a:sym typeface="Arial"/>
              </a:rPr>
              <a:t>“</a:t>
            </a:r>
            <a:endParaRPr/>
          </a:p>
        </p:txBody>
      </p:sp>
      <p:sp>
        <p:nvSpPr>
          <p:cNvPr id="100" name="Google Shape;100;p45"/>
          <p:cNvSpPr txBox="1"/>
          <p:nvPr/>
        </p:nvSpPr>
        <p:spPr>
          <a:xfrm>
            <a:off x="7878537" y="2196194"/>
            <a:ext cx="457200" cy="438582"/>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chemeClr val="l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46"/>
          <p:cNvSpPr txBox="1">
            <a:spLocks noGrp="1"/>
          </p:cNvSpPr>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6"/>
          <p:cNvSpPr txBox="1">
            <a:spLocks noGrp="1"/>
          </p:cNvSpPr>
          <p:nvPr>
            <p:ph type="body" idx="1"/>
          </p:nvPr>
        </p:nvSpPr>
        <p:spPr>
          <a:xfrm>
            <a:off x="685339" y="3487917"/>
            <a:ext cx="7764149" cy="85548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104" name="Google Shape;104;p46"/>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6"/>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46"/>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7"/>
        <p:cNvGrpSpPr/>
        <p:nvPr/>
      </p:nvGrpSpPr>
      <p:grpSpPr>
        <a:xfrm>
          <a:off x="0" y="0"/>
          <a:ext cx="0" cy="0"/>
          <a:chOff x="0" y="0"/>
          <a:chExt cx="0" cy="0"/>
        </a:xfrm>
      </p:grpSpPr>
      <p:sp>
        <p:nvSpPr>
          <p:cNvPr id="108" name="Google Shape;108;p47"/>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7"/>
          <p:cNvSpPr txBox="1">
            <a:spLocks noGrp="1"/>
          </p:cNvSpPr>
          <p:nvPr>
            <p:ph type="body" idx="1"/>
          </p:nvPr>
        </p:nvSpPr>
        <p:spPr>
          <a:xfrm>
            <a:off x="685346"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10" name="Google Shape;110;p47"/>
          <p:cNvSpPr txBox="1">
            <a:spLocks noGrp="1"/>
          </p:cNvSpPr>
          <p:nvPr>
            <p:ph type="body" idx="2"/>
          </p:nvPr>
        </p:nvSpPr>
        <p:spPr>
          <a:xfrm>
            <a:off x="685346"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11" name="Google Shape;111;p47"/>
          <p:cNvSpPr txBox="1">
            <a:spLocks noGrp="1"/>
          </p:cNvSpPr>
          <p:nvPr>
            <p:ph type="body" idx="3"/>
          </p:nvPr>
        </p:nvSpPr>
        <p:spPr>
          <a:xfrm>
            <a:off x="3335033"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12" name="Google Shape;112;p47"/>
          <p:cNvSpPr txBox="1">
            <a:spLocks noGrp="1"/>
          </p:cNvSpPr>
          <p:nvPr>
            <p:ph type="body" idx="4"/>
          </p:nvPr>
        </p:nvSpPr>
        <p:spPr>
          <a:xfrm>
            <a:off x="3331076"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13" name="Google Shape;113;p47"/>
          <p:cNvSpPr txBox="1">
            <a:spLocks noGrp="1"/>
          </p:cNvSpPr>
          <p:nvPr>
            <p:ph type="body" idx="5"/>
          </p:nvPr>
        </p:nvSpPr>
        <p:spPr>
          <a:xfrm>
            <a:off x="5974929"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14" name="Google Shape;114;p47"/>
          <p:cNvSpPr txBox="1">
            <a:spLocks noGrp="1"/>
          </p:cNvSpPr>
          <p:nvPr>
            <p:ph type="body" idx="6"/>
          </p:nvPr>
        </p:nvSpPr>
        <p:spPr>
          <a:xfrm>
            <a:off x="5974929"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15" name="Google Shape;115;p4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8"/>
        <p:cNvGrpSpPr/>
        <p:nvPr/>
      </p:nvGrpSpPr>
      <p:grpSpPr>
        <a:xfrm>
          <a:off x="0" y="0"/>
          <a:ext cx="0" cy="0"/>
          <a:chOff x="0" y="0"/>
          <a:chExt cx="0" cy="0"/>
        </a:xfrm>
      </p:grpSpPr>
      <p:pic>
        <p:nvPicPr>
          <p:cNvPr id="119" name="Google Shape;119;p48" descr="Slate-V2-HD-3colPhotoInset.png"/>
          <p:cNvPicPr preferRelativeResize="0"/>
          <p:nvPr/>
        </p:nvPicPr>
        <p:blipFill rotWithShape="1">
          <a:blip r:embed="rId2">
            <a:alphaModFix/>
          </a:blip>
          <a:srcRect/>
          <a:stretch/>
        </p:blipFill>
        <p:spPr>
          <a:xfrm>
            <a:off x="673472" y="1363661"/>
            <a:ext cx="2504979" cy="1385888"/>
          </a:xfrm>
          <a:prstGeom prst="rect">
            <a:avLst/>
          </a:prstGeom>
          <a:noFill/>
          <a:ln>
            <a:noFill/>
          </a:ln>
        </p:spPr>
      </p:pic>
      <p:pic>
        <p:nvPicPr>
          <p:cNvPr id="120" name="Google Shape;120;p48" descr="Slate-V2-HD-3colPhotoInset.png"/>
          <p:cNvPicPr preferRelativeResize="0"/>
          <p:nvPr/>
        </p:nvPicPr>
        <p:blipFill rotWithShape="1">
          <a:blip r:embed="rId2">
            <a:alphaModFix/>
          </a:blip>
          <a:srcRect/>
          <a:stretch/>
        </p:blipFill>
        <p:spPr>
          <a:xfrm>
            <a:off x="3302850" y="1363661"/>
            <a:ext cx="2504979" cy="1385888"/>
          </a:xfrm>
          <a:prstGeom prst="rect">
            <a:avLst/>
          </a:prstGeom>
          <a:noFill/>
          <a:ln>
            <a:noFill/>
          </a:ln>
        </p:spPr>
      </p:pic>
      <p:pic>
        <p:nvPicPr>
          <p:cNvPr id="121" name="Google Shape;121;p48" descr="Slate-V2-HD-3colPhotoInset.png"/>
          <p:cNvPicPr preferRelativeResize="0"/>
          <p:nvPr/>
        </p:nvPicPr>
        <p:blipFill rotWithShape="1">
          <a:blip r:embed="rId2">
            <a:alphaModFix/>
          </a:blip>
          <a:srcRect/>
          <a:stretch/>
        </p:blipFill>
        <p:spPr>
          <a:xfrm>
            <a:off x="5952038" y="1363661"/>
            <a:ext cx="2504979" cy="1385888"/>
          </a:xfrm>
          <a:prstGeom prst="rect">
            <a:avLst/>
          </a:prstGeom>
          <a:noFill/>
          <a:ln>
            <a:noFill/>
          </a:ln>
        </p:spPr>
      </p:pic>
      <p:sp>
        <p:nvSpPr>
          <p:cNvPr id="122" name="Google Shape;122;p48"/>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8"/>
          <p:cNvSpPr txBox="1">
            <a:spLocks noGrp="1"/>
          </p:cNvSpPr>
          <p:nvPr>
            <p:ph type="body" idx="1"/>
          </p:nvPr>
        </p:nvSpPr>
        <p:spPr>
          <a:xfrm>
            <a:off x="685346"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24" name="Google Shape;124;p48"/>
          <p:cNvSpPr>
            <a:spLocks noGrp="1"/>
          </p:cNvSpPr>
          <p:nvPr>
            <p:ph type="pic" idx="2"/>
          </p:nvPr>
        </p:nvSpPr>
        <p:spPr>
          <a:xfrm>
            <a:off x="763577" y="1454188"/>
            <a:ext cx="2319276" cy="1202216"/>
          </a:xfrm>
          <a:prstGeom prst="roundRect">
            <a:avLst>
              <a:gd name="adj" fmla="val 1858"/>
            </a:avLst>
          </a:prstGeom>
          <a:noFill/>
          <a:ln>
            <a:noFill/>
          </a:ln>
          <a:effectLst>
            <a:outerShdw blurRad="38100" dist="25400" dir="4440000">
              <a:srgbClr val="000000">
                <a:alpha val="35686"/>
              </a:srgbClr>
            </a:outerShdw>
          </a:effectLst>
        </p:spPr>
      </p:sp>
      <p:sp>
        <p:nvSpPr>
          <p:cNvPr id="125" name="Google Shape;125;p48"/>
          <p:cNvSpPr txBox="1">
            <a:spLocks noGrp="1"/>
          </p:cNvSpPr>
          <p:nvPr>
            <p:ph type="body" idx="3"/>
          </p:nvPr>
        </p:nvSpPr>
        <p:spPr>
          <a:xfrm>
            <a:off x="685346" y="3360276"/>
            <a:ext cx="2475738" cy="9831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26" name="Google Shape;126;p48"/>
          <p:cNvSpPr txBox="1">
            <a:spLocks noGrp="1"/>
          </p:cNvSpPr>
          <p:nvPr>
            <p:ph type="body" idx="4"/>
          </p:nvPr>
        </p:nvSpPr>
        <p:spPr>
          <a:xfrm>
            <a:off x="3332091"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27" name="Google Shape;127;p48"/>
          <p:cNvSpPr>
            <a:spLocks noGrp="1"/>
          </p:cNvSpPr>
          <p:nvPr>
            <p:ph type="pic" idx="5"/>
          </p:nvPr>
        </p:nvSpPr>
        <p:spPr>
          <a:xfrm>
            <a:off x="3409307" y="1454321"/>
            <a:ext cx="2319276" cy="1206123"/>
          </a:xfrm>
          <a:prstGeom prst="roundRect">
            <a:avLst>
              <a:gd name="adj" fmla="val 1858"/>
            </a:avLst>
          </a:prstGeom>
          <a:noFill/>
          <a:ln>
            <a:noFill/>
          </a:ln>
          <a:effectLst>
            <a:outerShdw blurRad="38100" dist="25400" dir="4440000">
              <a:srgbClr val="000000">
                <a:alpha val="35686"/>
              </a:srgbClr>
            </a:outerShdw>
          </a:effectLst>
        </p:spPr>
      </p:sp>
      <p:sp>
        <p:nvSpPr>
          <p:cNvPr id="128" name="Google Shape;128;p48"/>
          <p:cNvSpPr txBox="1">
            <a:spLocks noGrp="1"/>
          </p:cNvSpPr>
          <p:nvPr>
            <p:ph type="body" idx="6"/>
          </p:nvPr>
        </p:nvSpPr>
        <p:spPr>
          <a:xfrm>
            <a:off x="3331076" y="3360276"/>
            <a:ext cx="2475738" cy="9831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29" name="Google Shape;129;p48"/>
          <p:cNvSpPr txBox="1">
            <a:spLocks noGrp="1"/>
          </p:cNvSpPr>
          <p:nvPr>
            <p:ph type="body" idx="7"/>
          </p:nvPr>
        </p:nvSpPr>
        <p:spPr>
          <a:xfrm>
            <a:off x="5975023"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30" name="Google Shape;130;p48"/>
          <p:cNvSpPr>
            <a:spLocks noGrp="1"/>
          </p:cNvSpPr>
          <p:nvPr>
            <p:ph type="pic" idx="8"/>
          </p:nvPr>
        </p:nvSpPr>
        <p:spPr>
          <a:xfrm>
            <a:off x="6056774" y="1450824"/>
            <a:ext cx="2319276" cy="1205471"/>
          </a:xfrm>
          <a:prstGeom prst="roundRect">
            <a:avLst>
              <a:gd name="adj" fmla="val 1858"/>
            </a:avLst>
          </a:prstGeom>
          <a:noFill/>
          <a:ln>
            <a:noFill/>
          </a:ln>
          <a:effectLst>
            <a:outerShdw blurRad="38100" dist="25400" dir="4440000">
              <a:srgbClr val="000000">
                <a:alpha val="35686"/>
              </a:srgbClr>
            </a:outerShdw>
          </a:effectLst>
        </p:spPr>
      </p:sp>
      <p:sp>
        <p:nvSpPr>
          <p:cNvPr id="131" name="Google Shape;131;p48"/>
          <p:cNvSpPr txBox="1">
            <a:spLocks noGrp="1"/>
          </p:cNvSpPr>
          <p:nvPr>
            <p:ph type="body" idx="9"/>
          </p:nvPr>
        </p:nvSpPr>
        <p:spPr>
          <a:xfrm>
            <a:off x="5974929" y="3360274"/>
            <a:ext cx="2475738" cy="983126"/>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32" name="Google Shape;132;p48"/>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8"/>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8"/>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49"/>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9"/>
          <p:cNvSpPr txBox="1">
            <a:spLocks noGrp="1"/>
          </p:cNvSpPr>
          <p:nvPr>
            <p:ph type="body" idx="1"/>
          </p:nvPr>
        </p:nvSpPr>
        <p:spPr>
          <a:xfrm rot="5400000">
            <a:off x="3045975" y="-1061292"/>
            <a:ext cx="3044063" cy="776532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138" name="Google Shape;138;p4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9"/>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50"/>
          <p:cNvSpPr txBox="1">
            <a:spLocks noGrp="1"/>
          </p:cNvSpPr>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50"/>
          <p:cNvSpPr txBox="1">
            <a:spLocks noGrp="1"/>
          </p:cNvSpPr>
          <p:nvPr>
            <p:ph type="body" idx="1"/>
          </p:nvPr>
        </p:nvSpPr>
        <p:spPr>
          <a:xfrm rot="5400000">
            <a:off x="1711073" y="-568526"/>
            <a:ext cx="3886201" cy="59376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144" name="Google Shape;144;p5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50"/>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5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lvl1pPr lvl="0" algn="ctr">
              <a:spcBef>
                <a:spcPts val="0"/>
              </a:spcBef>
              <a:spcAft>
                <a:spcPts val="0"/>
              </a:spcAft>
              <a:buClr>
                <a:schemeClr val="lt2"/>
              </a:buClr>
              <a:buSzPts val="2800"/>
              <a:buFont typeface="Lustria"/>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a:endParaRPr/>
          </a:p>
        </p:txBody>
      </p:sp>
      <p:sp>
        <p:nvSpPr>
          <p:cNvPr id="19" name="Google Shape;19;p31"/>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20" name="Google Shape;20;p31"/>
          <p:cNvSpPr txBox="1">
            <a:spLocks noGrp="1"/>
          </p:cNvSpPr>
          <p:nvPr>
            <p:ph type="sldNum" idx="12"/>
          </p:nvPr>
        </p:nvSpPr>
        <p:spPr>
          <a:xfrm>
            <a:off x="8472458" y="4663217"/>
            <a:ext cx="548700" cy="393600"/>
          </a:xfrm>
          <a:prstGeom prst="rect">
            <a:avLst/>
          </a:prstGeom>
          <a:noFill/>
          <a:ln>
            <a:noFill/>
          </a:ln>
        </p:spPr>
        <p:txBody>
          <a:bodyPr spcFirstLastPara="1" wrap="square" lIns="93125" tIns="93125" rIns="93125" bIns="93125"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lvl1pPr lvl="0" algn="ctr">
              <a:spcBef>
                <a:spcPts val="0"/>
              </a:spcBef>
              <a:spcAft>
                <a:spcPts val="0"/>
              </a:spcAft>
              <a:buClr>
                <a:schemeClr val="dk2"/>
              </a:buClr>
              <a:buSzPts val="2800"/>
              <a:buFont typeface="Lustria"/>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155" name="Google Shape;155;p33"/>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156" name="Google Shape;156;p33"/>
          <p:cNvSpPr txBox="1">
            <a:spLocks noGrp="1"/>
          </p:cNvSpPr>
          <p:nvPr>
            <p:ph type="sldNum" idx="12"/>
          </p:nvPr>
        </p:nvSpPr>
        <p:spPr>
          <a:xfrm>
            <a:off x="8472458" y="4663217"/>
            <a:ext cx="548700" cy="393600"/>
          </a:xfrm>
          <a:prstGeom prst="rect">
            <a:avLst/>
          </a:prstGeom>
          <a:noFill/>
          <a:ln>
            <a:noFill/>
          </a:ln>
        </p:spPr>
        <p:txBody>
          <a:bodyPr spcFirstLastPara="1" wrap="square" lIns="93125" tIns="93125" rIns="93125" bIns="93125"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685347" y="1299337"/>
            <a:ext cx="3795373"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24" name="Google Shape;24;p34"/>
          <p:cNvSpPr txBox="1">
            <a:spLocks noGrp="1"/>
          </p:cNvSpPr>
          <p:nvPr>
            <p:ph type="body" idx="2"/>
          </p:nvPr>
        </p:nvSpPr>
        <p:spPr>
          <a:xfrm>
            <a:off x="4652169" y="1299337"/>
            <a:ext cx="3798499"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25" name="Google Shape;25;p3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5"/>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311700" y="2150850"/>
            <a:ext cx="8520600" cy="841800"/>
          </a:xfrm>
          <a:prstGeom prst="rect">
            <a:avLst/>
          </a:prstGeom>
          <a:noFill/>
          <a:ln>
            <a:noFill/>
          </a:ln>
          <a:effectLst>
            <a:outerShdw blurRad="25400">
              <a:srgbClr val="000000">
                <a:alpha val="45882"/>
              </a:srgbClr>
            </a:outerShdw>
          </a:effectLst>
        </p:spPr>
        <p:txBody>
          <a:bodyPr spcFirstLastPara="1" wrap="square" lIns="93125" tIns="93125" rIns="93125" bIns="93125" anchor="ctr" anchorCtr="0">
            <a:noAutofit/>
          </a:bodyPr>
          <a:lstStyle>
            <a:lvl1pPr lvl="0" algn="ctr">
              <a:spcBef>
                <a:spcPts val="0"/>
              </a:spcBef>
              <a:spcAft>
                <a:spcPts val="0"/>
              </a:spcAft>
              <a:buClr>
                <a:schemeClr val="lt2"/>
              </a:buClr>
              <a:buSzPts val="3700"/>
              <a:buFont typeface="Lustria"/>
              <a:buNone/>
              <a:defRPr sz="3700"/>
            </a:lvl1pPr>
            <a:lvl2pPr lvl="1" algn="ctr">
              <a:spcBef>
                <a:spcPts val="0"/>
              </a:spcBef>
              <a:spcAft>
                <a:spcPts val="0"/>
              </a:spcAft>
              <a:buClr>
                <a:schemeClr val="lt2"/>
              </a:buClr>
              <a:buSzPts val="3700"/>
              <a:buNone/>
              <a:defRPr sz="3700"/>
            </a:lvl2pPr>
            <a:lvl3pPr lvl="2" algn="ctr">
              <a:spcBef>
                <a:spcPts val="0"/>
              </a:spcBef>
              <a:spcAft>
                <a:spcPts val="0"/>
              </a:spcAft>
              <a:buClr>
                <a:schemeClr val="lt2"/>
              </a:buClr>
              <a:buSzPts val="3700"/>
              <a:buNone/>
              <a:defRPr sz="3700"/>
            </a:lvl3pPr>
            <a:lvl4pPr lvl="3" algn="ctr">
              <a:spcBef>
                <a:spcPts val="0"/>
              </a:spcBef>
              <a:spcAft>
                <a:spcPts val="0"/>
              </a:spcAft>
              <a:buClr>
                <a:schemeClr val="lt2"/>
              </a:buClr>
              <a:buSzPts val="3700"/>
              <a:buNone/>
              <a:defRPr sz="3700"/>
            </a:lvl4pPr>
            <a:lvl5pPr lvl="4" algn="ctr">
              <a:spcBef>
                <a:spcPts val="0"/>
              </a:spcBef>
              <a:spcAft>
                <a:spcPts val="0"/>
              </a:spcAft>
              <a:buClr>
                <a:schemeClr val="lt2"/>
              </a:buClr>
              <a:buSzPts val="3700"/>
              <a:buNone/>
              <a:defRPr sz="3700"/>
            </a:lvl5pPr>
            <a:lvl6pPr lvl="5" algn="ctr">
              <a:spcBef>
                <a:spcPts val="0"/>
              </a:spcBef>
              <a:spcAft>
                <a:spcPts val="0"/>
              </a:spcAft>
              <a:buClr>
                <a:schemeClr val="lt2"/>
              </a:buClr>
              <a:buSzPts val="3700"/>
              <a:buNone/>
              <a:defRPr sz="3700"/>
            </a:lvl6pPr>
            <a:lvl7pPr lvl="6" algn="ctr">
              <a:spcBef>
                <a:spcPts val="0"/>
              </a:spcBef>
              <a:spcAft>
                <a:spcPts val="0"/>
              </a:spcAft>
              <a:buClr>
                <a:schemeClr val="lt2"/>
              </a:buClr>
              <a:buSzPts val="3700"/>
              <a:buNone/>
              <a:defRPr sz="3700"/>
            </a:lvl7pPr>
            <a:lvl8pPr lvl="7" algn="ctr">
              <a:spcBef>
                <a:spcPts val="0"/>
              </a:spcBef>
              <a:spcAft>
                <a:spcPts val="0"/>
              </a:spcAft>
              <a:buClr>
                <a:schemeClr val="lt2"/>
              </a:buClr>
              <a:buSzPts val="3700"/>
              <a:buNone/>
              <a:defRPr sz="3700"/>
            </a:lvl8pPr>
            <a:lvl9pPr lvl="8" algn="ctr">
              <a:spcBef>
                <a:spcPts val="0"/>
              </a:spcBef>
              <a:spcAft>
                <a:spcPts val="0"/>
              </a:spcAft>
              <a:buClr>
                <a:schemeClr val="lt2"/>
              </a:buClr>
              <a:buSzPts val="3700"/>
              <a:buNone/>
              <a:defRPr sz="3700"/>
            </a:lvl9pPr>
          </a:lstStyle>
          <a:p>
            <a:endParaRPr/>
          </a:p>
        </p:txBody>
      </p:sp>
      <p:sp>
        <p:nvSpPr>
          <p:cNvPr id="34" name="Google Shape;34;p36"/>
          <p:cNvSpPr txBox="1">
            <a:spLocks noGrp="1"/>
          </p:cNvSpPr>
          <p:nvPr>
            <p:ph type="sldNum" idx="12"/>
          </p:nvPr>
        </p:nvSpPr>
        <p:spPr>
          <a:xfrm>
            <a:off x="8472458" y="4663217"/>
            <a:ext cx="548700" cy="393600"/>
          </a:xfrm>
          <a:prstGeom prst="rect">
            <a:avLst/>
          </a:prstGeom>
          <a:noFill/>
          <a:ln>
            <a:noFill/>
          </a:ln>
        </p:spPr>
        <p:txBody>
          <a:bodyPr spcFirstLastPara="1" wrap="square" lIns="93125" tIns="93125" rIns="93125" bIns="93125" anchor="ctr"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body" idx="1"/>
          </p:nvPr>
        </p:nvSpPr>
        <p:spPr>
          <a:xfrm>
            <a:off x="685346" y="1299337"/>
            <a:ext cx="7765322"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38" name="Google Shape;38;p3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7"/>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000"/>
              <a:buFont typeface="Lustria"/>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971551" y="2692409"/>
            <a:ext cx="7192913" cy="113029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00"/>
              </a:spcBef>
              <a:spcAft>
                <a:spcPts val="0"/>
              </a:spcAft>
              <a:buSzPts val="1050"/>
              <a:buNone/>
              <a:defRPr sz="1500">
                <a:solidFill>
                  <a:schemeClr val="lt1"/>
                </a:solidFill>
              </a:defRPr>
            </a:lvl1pPr>
            <a:lvl2pPr marL="914400" lvl="1" indent="-228600" algn="l">
              <a:spcBef>
                <a:spcPts val="450"/>
              </a:spcBef>
              <a:spcAft>
                <a:spcPts val="0"/>
              </a:spcAft>
              <a:buSzPts val="945"/>
              <a:buNone/>
              <a:defRPr sz="1350">
                <a:solidFill>
                  <a:schemeClr val="lt1"/>
                </a:solidFill>
              </a:defRPr>
            </a:lvl2pPr>
            <a:lvl3pPr marL="1371600" lvl="2" indent="-228600" algn="l">
              <a:spcBef>
                <a:spcPts val="450"/>
              </a:spcBef>
              <a:spcAft>
                <a:spcPts val="0"/>
              </a:spcAft>
              <a:buSzPts val="840"/>
              <a:buNone/>
              <a:defRPr sz="1200">
                <a:solidFill>
                  <a:schemeClr val="lt1"/>
                </a:solidFill>
              </a:defRPr>
            </a:lvl3pPr>
            <a:lvl4pPr marL="1828800" lvl="3" indent="-228600" algn="l">
              <a:spcBef>
                <a:spcPts val="450"/>
              </a:spcBef>
              <a:spcAft>
                <a:spcPts val="0"/>
              </a:spcAft>
              <a:buSzPts val="735"/>
              <a:buNone/>
              <a:defRPr sz="1050">
                <a:solidFill>
                  <a:schemeClr val="lt1"/>
                </a:solidFill>
              </a:defRPr>
            </a:lvl4pPr>
            <a:lvl5pPr marL="2286000" lvl="4" indent="-228600" algn="l">
              <a:spcBef>
                <a:spcPts val="450"/>
              </a:spcBef>
              <a:spcAft>
                <a:spcPts val="0"/>
              </a:spcAft>
              <a:buSzPts val="735"/>
              <a:buNone/>
              <a:defRPr sz="1050">
                <a:solidFill>
                  <a:schemeClr val="lt1"/>
                </a:solidFill>
              </a:defRPr>
            </a:lvl5pPr>
            <a:lvl6pPr marL="2743200" lvl="5" indent="-228600" algn="l">
              <a:spcBef>
                <a:spcPts val="450"/>
              </a:spcBef>
              <a:spcAft>
                <a:spcPts val="0"/>
              </a:spcAft>
              <a:buSzPts val="735"/>
              <a:buNone/>
              <a:defRPr sz="1050">
                <a:solidFill>
                  <a:schemeClr val="lt1"/>
                </a:solidFill>
              </a:defRPr>
            </a:lvl6pPr>
            <a:lvl7pPr marL="3200400" lvl="6" indent="-228600" algn="l">
              <a:spcBef>
                <a:spcPts val="450"/>
              </a:spcBef>
              <a:spcAft>
                <a:spcPts val="0"/>
              </a:spcAft>
              <a:buSzPts val="735"/>
              <a:buNone/>
              <a:defRPr sz="1050">
                <a:solidFill>
                  <a:schemeClr val="lt1"/>
                </a:solidFill>
              </a:defRPr>
            </a:lvl7pPr>
            <a:lvl8pPr marL="3657600" lvl="7" indent="-228600" algn="l">
              <a:spcBef>
                <a:spcPts val="450"/>
              </a:spcBef>
              <a:spcAft>
                <a:spcPts val="0"/>
              </a:spcAft>
              <a:buSzPts val="735"/>
              <a:buNone/>
              <a:defRPr sz="1050">
                <a:solidFill>
                  <a:schemeClr val="lt1"/>
                </a:solidFill>
              </a:defRPr>
            </a:lvl8pPr>
            <a:lvl9pPr marL="4114800" lvl="8" indent="-228600" algn="l">
              <a:spcBef>
                <a:spcPts val="450"/>
              </a:spcBef>
              <a:spcAft>
                <a:spcPts val="450"/>
              </a:spcAft>
              <a:buSzPts val="735"/>
              <a:buNone/>
              <a:defRPr sz="1050">
                <a:solidFill>
                  <a:schemeClr val="lt1"/>
                </a:solidFill>
              </a:defRPr>
            </a:lvl9pPr>
          </a:lstStyle>
          <a:p>
            <a:endParaRPr/>
          </a:p>
        </p:txBody>
      </p:sp>
      <p:sp>
        <p:nvSpPr>
          <p:cNvPr id="44" name="Google Shape;44;p38"/>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8"/>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pic>
        <p:nvPicPr>
          <p:cNvPr id="48" name="Google Shape;48;p39" descr="Slate-V2-HD-compPhotoInset.png"/>
          <p:cNvPicPr preferRelativeResize="0"/>
          <p:nvPr/>
        </p:nvPicPr>
        <p:blipFill rotWithShape="1">
          <a:blip r:embed="rId2">
            <a:alphaModFix/>
          </a:blip>
          <a:srcRect/>
          <a:stretch/>
        </p:blipFill>
        <p:spPr>
          <a:xfrm>
            <a:off x="685346" y="1300880"/>
            <a:ext cx="3816804" cy="3111577"/>
          </a:xfrm>
          <a:prstGeom prst="rect">
            <a:avLst/>
          </a:prstGeom>
          <a:noFill/>
          <a:ln>
            <a:noFill/>
          </a:ln>
        </p:spPr>
      </p:pic>
      <p:pic>
        <p:nvPicPr>
          <p:cNvPr id="49" name="Google Shape;49;p39" descr="Slate-V2-HD-compPhotoInset.png"/>
          <p:cNvPicPr preferRelativeResize="0"/>
          <p:nvPr/>
        </p:nvPicPr>
        <p:blipFill rotWithShape="1">
          <a:blip r:embed="rId2">
            <a:alphaModFix/>
          </a:blip>
          <a:srcRect/>
          <a:stretch/>
        </p:blipFill>
        <p:spPr>
          <a:xfrm>
            <a:off x="4633864" y="1300880"/>
            <a:ext cx="3816804" cy="3111577"/>
          </a:xfrm>
          <a:prstGeom prst="rect">
            <a:avLst/>
          </a:prstGeom>
          <a:noFill/>
          <a:ln>
            <a:noFill/>
          </a:ln>
        </p:spPr>
      </p:pic>
      <p:sp>
        <p:nvSpPr>
          <p:cNvPr id="50" name="Google Shape;50;p39"/>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9"/>
          <p:cNvSpPr txBox="1">
            <a:spLocks noGrp="1"/>
          </p:cNvSpPr>
          <p:nvPr>
            <p:ph type="body" idx="1"/>
          </p:nvPr>
        </p:nvSpPr>
        <p:spPr>
          <a:xfrm>
            <a:off x="754404" y="1376441"/>
            <a:ext cx="3657258" cy="40866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52" name="Google Shape;52;p39"/>
          <p:cNvSpPr txBox="1">
            <a:spLocks noGrp="1"/>
          </p:cNvSpPr>
          <p:nvPr>
            <p:ph type="body" idx="2"/>
          </p:nvPr>
        </p:nvSpPr>
        <p:spPr>
          <a:xfrm>
            <a:off x="754404" y="1785103"/>
            <a:ext cx="3657258" cy="255829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88607" algn="l">
              <a:spcBef>
                <a:spcPts val="270"/>
              </a:spcBef>
              <a:spcAft>
                <a:spcPts val="0"/>
              </a:spcAft>
              <a:buSzPts val="945"/>
              <a:buChar char="◈"/>
              <a:defRPr sz="1350"/>
            </a:lvl1pPr>
            <a:lvl2pPr marL="914400" lvl="1" indent="-281940" algn="l">
              <a:spcBef>
                <a:spcPts val="450"/>
              </a:spcBef>
              <a:spcAft>
                <a:spcPts val="0"/>
              </a:spcAft>
              <a:buSzPts val="840"/>
              <a:buChar char="🞚"/>
              <a:defRPr sz="1200"/>
            </a:lvl2pPr>
            <a:lvl3pPr marL="1371600" lvl="2" indent="-275272" algn="l">
              <a:spcBef>
                <a:spcPts val="450"/>
              </a:spcBef>
              <a:spcAft>
                <a:spcPts val="0"/>
              </a:spcAft>
              <a:buSzPts val="735"/>
              <a:buChar char="◈"/>
              <a:defRPr sz="1050"/>
            </a:lvl3pPr>
            <a:lvl4pPr marL="1828800" lvl="3" indent="-268605" algn="l">
              <a:spcBef>
                <a:spcPts val="450"/>
              </a:spcBef>
              <a:spcAft>
                <a:spcPts val="0"/>
              </a:spcAft>
              <a:buSzPts val="630"/>
              <a:buChar char="🞚"/>
              <a:defRPr sz="900"/>
            </a:lvl4pPr>
            <a:lvl5pPr marL="2286000" lvl="4" indent="-268604" algn="l">
              <a:spcBef>
                <a:spcPts val="450"/>
              </a:spcBef>
              <a:spcAft>
                <a:spcPts val="0"/>
              </a:spcAft>
              <a:buSzPts val="630"/>
              <a:buChar char="◈"/>
              <a:defRPr sz="900"/>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53" name="Google Shape;53;p39"/>
          <p:cNvSpPr txBox="1">
            <a:spLocks noGrp="1"/>
          </p:cNvSpPr>
          <p:nvPr>
            <p:ph type="body" idx="3"/>
          </p:nvPr>
        </p:nvSpPr>
        <p:spPr>
          <a:xfrm>
            <a:off x="4721225" y="1376441"/>
            <a:ext cx="3671498" cy="4086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54" name="Google Shape;54;p39"/>
          <p:cNvSpPr txBox="1">
            <a:spLocks noGrp="1"/>
          </p:cNvSpPr>
          <p:nvPr>
            <p:ph type="body" idx="4"/>
          </p:nvPr>
        </p:nvSpPr>
        <p:spPr>
          <a:xfrm>
            <a:off x="4721225" y="1785103"/>
            <a:ext cx="3671498" cy="255829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88607" algn="l">
              <a:spcBef>
                <a:spcPts val="270"/>
              </a:spcBef>
              <a:spcAft>
                <a:spcPts val="0"/>
              </a:spcAft>
              <a:buSzPts val="945"/>
              <a:buChar char="◈"/>
              <a:defRPr sz="1350"/>
            </a:lvl1pPr>
            <a:lvl2pPr marL="914400" lvl="1" indent="-281940" algn="l">
              <a:spcBef>
                <a:spcPts val="450"/>
              </a:spcBef>
              <a:spcAft>
                <a:spcPts val="0"/>
              </a:spcAft>
              <a:buSzPts val="840"/>
              <a:buChar char="🞚"/>
              <a:defRPr sz="1200"/>
            </a:lvl2pPr>
            <a:lvl3pPr marL="1371600" lvl="2" indent="-275272" algn="l">
              <a:spcBef>
                <a:spcPts val="450"/>
              </a:spcBef>
              <a:spcAft>
                <a:spcPts val="0"/>
              </a:spcAft>
              <a:buSzPts val="735"/>
              <a:buChar char="◈"/>
              <a:defRPr sz="1050"/>
            </a:lvl3pPr>
            <a:lvl4pPr marL="1828800" lvl="3" indent="-268605" algn="l">
              <a:spcBef>
                <a:spcPts val="450"/>
              </a:spcBef>
              <a:spcAft>
                <a:spcPts val="0"/>
              </a:spcAft>
              <a:buSzPts val="630"/>
              <a:buChar char="🞚"/>
              <a:defRPr sz="900"/>
            </a:lvl4pPr>
            <a:lvl5pPr marL="2286000" lvl="4" indent="-268604" algn="l">
              <a:spcBef>
                <a:spcPts val="450"/>
              </a:spcBef>
              <a:spcAft>
                <a:spcPts val="0"/>
              </a:spcAft>
              <a:buSzPts val="630"/>
              <a:buChar char="◈"/>
              <a:defRPr sz="900"/>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55" name="Google Shape;55;p3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0"/>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00"/>
              <a:buNone/>
              <a:defRPr/>
            </a:lvl1pPr>
            <a:lvl2pPr marL="0" lvl="1" indent="0" algn="r">
              <a:lnSpc>
                <a:spcPct val="100000"/>
              </a:lnSpc>
              <a:spcBef>
                <a:spcPts val="0"/>
              </a:spcBef>
              <a:spcAft>
                <a:spcPts val="0"/>
              </a:spcAft>
              <a:buSzPts val="700"/>
              <a:buNone/>
              <a:defRPr/>
            </a:lvl2pPr>
            <a:lvl3pPr marL="0" lvl="2" indent="0" algn="r">
              <a:lnSpc>
                <a:spcPct val="100000"/>
              </a:lnSpc>
              <a:spcBef>
                <a:spcPts val="0"/>
              </a:spcBef>
              <a:spcAft>
                <a:spcPts val="0"/>
              </a:spcAft>
              <a:buSzPts val="700"/>
              <a:buNone/>
              <a:defRPr/>
            </a:lvl3pPr>
            <a:lvl4pPr marL="0" lvl="3" indent="0" algn="r">
              <a:lnSpc>
                <a:spcPct val="100000"/>
              </a:lnSpc>
              <a:spcBef>
                <a:spcPts val="0"/>
              </a:spcBef>
              <a:spcAft>
                <a:spcPts val="0"/>
              </a:spcAft>
              <a:buSzPts val="700"/>
              <a:buNone/>
              <a:defRPr/>
            </a:lvl4pPr>
            <a:lvl5pPr marL="0" lvl="4" indent="0" algn="r">
              <a:lnSpc>
                <a:spcPct val="100000"/>
              </a:lnSpc>
              <a:spcBef>
                <a:spcPts val="0"/>
              </a:spcBef>
              <a:spcAft>
                <a:spcPts val="0"/>
              </a:spcAft>
              <a:buSzPts val="700"/>
              <a:buNone/>
              <a:defRPr/>
            </a:lvl5pPr>
            <a:lvl6pPr marL="0" lvl="5" indent="0" algn="r">
              <a:lnSpc>
                <a:spcPct val="100000"/>
              </a:lnSpc>
              <a:spcBef>
                <a:spcPts val="0"/>
              </a:spcBef>
              <a:spcAft>
                <a:spcPts val="0"/>
              </a:spcAft>
              <a:buSzPts val="700"/>
              <a:buNone/>
              <a:defRPr/>
            </a:lvl6pPr>
            <a:lvl7pPr marL="0" lvl="6" indent="0" algn="r">
              <a:lnSpc>
                <a:spcPct val="100000"/>
              </a:lnSpc>
              <a:spcBef>
                <a:spcPts val="0"/>
              </a:spcBef>
              <a:spcAft>
                <a:spcPts val="0"/>
              </a:spcAft>
              <a:buSzPts val="700"/>
              <a:buNone/>
              <a:defRPr/>
            </a:lvl7pPr>
            <a:lvl8pPr marL="0" lvl="7" indent="0" algn="r">
              <a:lnSpc>
                <a:spcPct val="100000"/>
              </a:lnSpc>
              <a:spcBef>
                <a:spcPts val="0"/>
              </a:spcBef>
              <a:spcAft>
                <a:spcPts val="0"/>
              </a:spcAft>
              <a:buSzPts val="700"/>
              <a:buNone/>
              <a:defRPr/>
            </a:lvl8pPr>
            <a:lvl9pPr marL="0" lvl="8" indent="0" algn="r">
              <a:lnSpc>
                <a:spcPct val="100000"/>
              </a:lnSpc>
              <a:spcBef>
                <a:spcPts val="0"/>
              </a:spcBef>
              <a:spcAft>
                <a:spcPts val="0"/>
              </a:spcAft>
              <a:buSzPts val="7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lt2"/>
              </a:buClr>
              <a:buSzPts val="3000"/>
              <a:buFont typeface="Lustria"/>
              <a:buNone/>
              <a:defRPr sz="3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9"/>
          <p:cNvSpPr txBox="1">
            <a:spLocks noGrp="1"/>
          </p:cNvSpPr>
          <p:nvPr>
            <p:ph type="body" idx="1"/>
          </p:nvPr>
        </p:nvSpPr>
        <p:spPr>
          <a:xfrm>
            <a:off x="685346" y="1299337"/>
            <a:ext cx="7765322"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295275" algn="l" rtl="0">
              <a:spcBef>
                <a:spcPts val="300"/>
              </a:spcBef>
              <a:spcAft>
                <a:spcPts val="0"/>
              </a:spcAft>
              <a:buClr>
                <a:schemeClr val="lt2"/>
              </a:buClr>
              <a:buSzPts val="1050"/>
              <a:buFont typeface="Noto Sans Symbols"/>
              <a:buChar char="◈"/>
              <a:defRPr sz="1500" b="0" i="0" u="none" strike="noStrike" cap="none">
                <a:solidFill>
                  <a:schemeClr val="lt2"/>
                </a:solidFill>
                <a:latin typeface="Lustria"/>
                <a:ea typeface="Lustria"/>
                <a:cs typeface="Lustria"/>
                <a:sym typeface="Lustria"/>
              </a:defRPr>
            </a:lvl1pPr>
            <a:lvl2pPr marL="914400" marR="0" lvl="1" indent="-288607" algn="l" rtl="0">
              <a:spcBef>
                <a:spcPts val="450"/>
              </a:spcBef>
              <a:spcAft>
                <a:spcPts val="0"/>
              </a:spcAft>
              <a:buClr>
                <a:schemeClr val="lt2"/>
              </a:buClr>
              <a:buSzPts val="945"/>
              <a:buFont typeface="Noto Sans Symbols"/>
              <a:buChar char="🞚"/>
              <a:defRPr sz="1350" b="0" i="0" u="none" strike="noStrike" cap="none">
                <a:solidFill>
                  <a:schemeClr val="lt2"/>
                </a:solidFill>
                <a:latin typeface="Lustria"/>
                <a:ea typeface="Lustria"/>
                <a:cs typeface="Lustria"/>
                <a:sym typeface="Lustria"/>
              </a:defRPr>
            </a:lvl2pPr>
            <a:lvl3pPr marL="1371600" marR="0" lvl="2" indent="-281939" algn="l" rtl="0">
              <a:spcBef>
                <a:spcPts val="45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3pPr>
            <a:lvl4pPr marL="1828800" marR="0" lvl="3"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4pPr>
            <a:lvl5pPr marL="2286000" marR="0" lvl="4"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5pPr>
            <a:lvl6pPr marL="2743200" marR="0" lvl="5"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6pPr>
            <a:lvl7pPr marL="3200400" marR="0" lvl="6"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7pPr>
            <a:lvl8pPr marL="3657600" marR="0" lvl="7"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8pPr>
            <a:lvl9pPr marL="4114800" marR="0" lvl="8" indent="-275272" algn="l" rtl="0">
              <a:spcBef>
                <a:spcPts val="450"/>
              </a:spcBef>
              <a:spcAft>
                <a:spcPts val="45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9pPr>
          </a:lstStyle>
          <a:p>
            <a:endParaRPr/>
          </a:p>
        </p:txBody>
      </p:sp>
      <p:sp>
        <p:nvSpPr>
          <p:cNvPr id="8" name="Google Shape;8;p2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750" b="0" i="0" u="none" strike="noStrike" cap="none">
                <a:solidFill>
                  <a:srgbClr val="F2F2F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29"/>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750" b="0" i="0" u="none" strike="noStrike" cap="none">
                <a:solidFill>
                  <a:srgbClr val="F2F2F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2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dk2"/>
              </a:buClr>
              <a:buSzPts val="3000"/>
              <a:buFont typeface="Lustria"/>
              <a:buNone/>
              <a:defRPr sz="3000" b="0" i="0" u="none" strike="noStrike" cap="none">
                <a:solidFill>
                  <a:schemeClr val="dk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9" name="Google Shape;149;p32"/>
          <p:cNvSpPr txBox="1">
            <a:spLocks noGrp="1"/>
          </p:cNvSpPr>
          <p:nvPr>
            <p:ph type="body" idx="1"/>
          </p:nvPr>
        </p:nvSpPr>
        <p:spPr>
          <a:xfrm>
            <a:off x="685346" y="1299337"/>
            <a:ext cx="7765322"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295275" algn="l" rtl="0">
              <a:spcBef>
                <a:spcPts val="300"/>
              </a:spcBef>
              <a:spcAft>
                <a:spcPts val="0"/>
              </a:spcAft>
              <a:buClr>
                <a:schemeClr val="dk2"/>
              </a:buClr>
              <a:buSzPts val="1050"/>
              <a:buFont typeface="Noto Sans Symbols"/>
              <a:buChar char="◈"/>
              <a:defRPr sz="1500" b="0" i="0" u="none" strike="noStrike" cap="none">
                <a:solidFill>
                  <a:schemeClr val="dk2"/>
                </a:solidFill>
                <a:latin typeface="Lustria"/>
                <a:ea typeface="Lustria"/>
                <a:cs typeface="Lustria"/>
                <a:sym typeface="Lustria"/>
              </a:defRPr>
            </a:lvl1pPr>
            <a:lvl2pPr marL="914400" marR="0" lvl="1" indent="-288607" algn="l" rtl="0">
              <a:spcBef>
                <a:spcPts val="450"/>
              </a:spcBef>
              <a:spcAft>
                <a:spcPts val="0"/>
              </a:spcAft>
              <a:buClr>
                <a:schemeClr val="dk2"/>
              </a:buClr>
              <a:buSzPts val="945"/>
              <a:buFont typeface="Noto Sans Symbols"/>
              <a:buChar char="🞚"/>
              <a:defRPr sz="1350" b="0" i="0" u="none" strike="noStrike" cap="none">
                <a:solidFill>
                  <a:schemeClr val="dk2"/>
                </a:solidFill>
                <a:latin typeface="Lustria"/>
                <a:ea typeface="Lustria"/>
                <a:cs typeface="Lustria"/>
                <a:sym typeface="Lustria"/>
              </a:defRPr>
            </a:lvl2pPr>
            <a:lvl3pPr marL="1371600" marR="0" lvl="2" indent="-281939" algn="l" rtl="0">
              <a:spcBef>
                <a:spcPts val="450"/>
              </a:spcBef>
              <a:spcAft>
                <a:spcPts val="0"/>
              </a:spcAft>
              <a:buClr>
                <a:schemeClr val="dk2"/>
              </a:buClr>
              <a:buSzPts val="840"/>
              <a:buFont typeface="Noto Sans Symbols"/>
              <a:buChar char="◈"/>
              <a:defRPr sz="1200" b="0" i="0" u="none" strike="noStrike" cap="none">
                <a:solidFill>
                  <a:schemeClr val="dk2"/>
                </a:solidFill>
                <a:latin typeface="Lustria"/>
                <a:ea typeface="Lustria"/>
                <a:cs typeface="Lustria"/>
                <a:sym typeface="Lustria"/>
              </a:defRPr>
            </a:lvl3pPr>
            <a:lvl4pPr marL="1828800" marR="0" lvl="3" indent="-275272" algn="l" rtl="0">
              <a:spcBef>
                <a:spcPts val="450"/>
              </a:spcBef>
              <a:spcAft>
                <a:spcPts val="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4pPr>
            <a:lvl5pPr marL="2286000" marR="0" lvl="4" indent="-275272" algn="l" rtl="0">
              <a:spcBef>
                <a:spcPts val="450"/>
              </a:spcBef>
              <a:spcAft>
                <a:spcPts val="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5pPr>
            <a:lvl6pPr marL="2743200" marR="0" lvl="5" indent="-275272" algn="l" rtl="0">
              <a:spcBef>
                <a:spcPts val="450"/>
              </a:spcBef>
              <a:spcAft>
                <a:spcPts val="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6pPr>
            <a:lvl7pPr marL="3200400" marR="0" lvl="6" indent="-275272" algn="l" rtl="0">
              <a:spcBef>
                <a:spcPts val="450"/>
              </a:spcBef>
              <a:spcAft>
                <a:spcPts val="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7pPr>
            <a:lvl8pPr marL="3657600" marR="0" lvl="7" indent="-275272" algn="l" rtl="0">
              <a:spcBef>
                <a:spcPts val="450"/>
              </a:spcBef>
              <a:spcAft>
                <a:spcPts val="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8pPr>
            <a:lvl9pPr marL="4114800" marR="0" lvl="8" indent="-275272" algn="l" rtl="0">
              <a:spcBef>
                <a:spcPts val="450"/>
              </a:spcBef>
              <a:spcAft>
                <a:spcPts val="450"/>
              </a:spcAft>
              <a:buClr>
                <a:schemeClr val="dk2"/>
              </a:buClr>
              <a:buSzPts val="735"/>
              <a:buFont typeface="Noto Sans Symbols"/>
              <a:buChar char="◈"/>
              <a:defRPr sz="1050" b="0" i="0" u="none" strike="noStrike" cap="none">
                <a:solidFill>
                  <a:schemeClr val="dk2"/>
                </a:solidFill>
                <a:latin typeface="Lustria"/>
                <a:ea typeface="Lustria"/>
                <a:cs typeface="Lustria"/>
                <a:sym typeface="Lustria"/>
              </a:defRPr>
            </a:lvl9pPr>
          </a:lstStyle>
          <a:p>
            <a:endParaRPr/>
          </a:p>
        </p:txBody>
      </p:sp>
      <p:sp>
        <p:nvSpPr>
          <p:cNvPr id="150" name="Google Shape;150;p3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7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1" name="Google Shape;151;p32"/>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7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2" name="Google Shape;152;p3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
          <p:cNvSpPr/>
          <p:nvPr/>
        </p:nvSpPr>
        <p:spPr>
          <a:xfrm>
            <a:off x="0" y="0"/>
            <a:ext cx="9144000" cy="5143500"/>
          </a:xfrm>
          <a:prstGeom prst="rect">
            <a:avLst/>
          </a:prstGeom>
          <a:solidFill>
            <a:srgbClr val="5555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1"/>
          <p:cNvSpPr txBox="1">
            <a:spLocks noGrp="1"/>
          </p:cNvSpPr>
          <p:nvPr>
            <p:ph type="subTitle" idx="1"/>
          </p:nvPr>
        </p:nvSpPr>
        <p:spPr>
          <a:xfrm>
            <a:off x="6613071" y="942975"/>
            <a:ext cx="1837595" cy="3257550"/>
          </a:xfrm>
          <a:prstGeom prst="rect">
            <a:avLst/>
          </a:prstGeom>
          <a:noFill/>
          <a:ln>
            <a:noFill/>
          </a:ln>
        </p:spPr>
        <p:txBody>
          <a:bodyPr spcFirstLastPara="1" wrap="square" lIns="93125" tIns="93125" rIns="93125" bIns="93125" anchor="ctr" anchorCtr="0">
            <a:normAutofit/>
          </a:bodyPr>
          <a:lstStyle/>
          <a:p>
            <a:pPr marL="0" lvl="0" indent="0" algn="l" rtl="0">
              <a:spcBef>
                <a:spcPts val="0"/>
              </a:spcBef>
              <a:spcAft>
                <a:spcPts val="600"/>
              </a:spcAft>
              <a:buSzPts val="1050"/>
              <a:buNone/>
            </a:pPr>
            <a:r>
              <a:rPr lang="en-US"/>
              <a:t>Behavioral, Object focused</a:t>
            </a:r>
            <a:endParaRPr/>
          </a:p>
        </p:txBody>
      </p:sp>
      <p:sp>
        <p:nvSpPr>
          <p:cNvPr id="163" name="Google Shape;163;p1"/>
          <p:cNvSpPr/>
          <p:nvPr/>
        </p:nvSpPr>
        <p:spPr>
          <a:xfrm>
            <a:off x="0" y="-1"/>
            <a:ext cx="6289865" cy="5143501"/>
          </a:xfrm>
          <a:custGeom>
            <a:avLst/>
            <a:gdLst/>
            <a:ahLst/>
            <a:cxnLst/>
            <a:rect l="l" t="t" r="r" b="b"/>
            <a:pathLst>
              <a:path w="6088489" h="6858002" extrusionOk="0">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blipFill rotWithShape="1">
            <a:blip r:embed="rId3">
              <a:alphaModFix/>
            </a:blip>
            <a:stretch>
              <a:fillRect/>
            </a:stretch>
          </a:blip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4" name="Google Shape;164;p1"/>
          <p:cNvSpPr txBox="1">
            <a:spLocks noGrp="1"/>
          </p:cNvSpPr>
          <p:nvPr>
            <p:ph type="ctrTitle"/>
          </p:nvPr>
        </p:nvSpPr>
        <p:spPr>
          <a:xfrm>
            <a:off x="685346" y="942975"/>
            <a:ext cx="5004649" cy="3257550"/>
          </a:xfrm>
          <a:prstGeom prst="rect">
            <a:avLst/>
          </a:prstGeom>
          <a:noFill/>
          <a:ln>
            <a:noFill/>
          </a:ln>
          <a:effectLst>
            <a:outerShdw blurRad="25400">
              <a:srgbClr val="000000">
                <a:alpha val="45882"/>
              </a:srgbClr>
            </a:outerShdw>
          </a:effectLst>
        </p:spPr>
        <p:txBody>
          <a:bodyPr spcFirstLastPara="1" wrap="square" lIns="93125" tIns="93125" rIns="93125" bIns="93125" anchor="ctr" anchorCtr="0">
            <a:normAutofit/>
          </a:bodyPr>
          <a:lstStyle/>
          <a:p>
            <a:pPr marL="0" lvl="0" indent="0" algn="ctr" rtl="0">
              <a:spcBef>
                <a:spcPts val="0"/>
              </a:spcBef>
              <a:spcAft>
                <a:spcPts val="0"/>
              </a:spcAft>
              <a:buClr>
                <a:schemeClr val="lt2"/>
              </a:buClr>
              <a:buSzPts val="4000"/>
              <a:buFont typeface="Lustria"/>
              <a:buNone/>
            </a:pPr>
            <a:r>
              <a:rPr lang="en-US"/>
              <a:t>Visitor Pattern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400"/>
                                        <p:tgtEl>
                                          <p:spTgt spid="164"/>
                                        </p:tgtEl>
                                      </p:cBhvr>
                                    </p:animEffect>
                                  </p:childTnLst>
                                </p:cTn>
                              </p:par>
                              <p:par>
                                <p:cTn id="8" presetID="10" presetClass="entr" presetSubtype="0" fill="hold" nodeType="withEffect">
                                  <p:stCondLst>
                                    <p:cond delay="2000"/>
                                  </p:stCondLst>
                                  <p:childTnLst>
                                    <p:set>
                                      <p:cBhvr>
                                        <p:cTn id="9" dur="1" fill="hold">
                                          <p:stCondLst>
                                            <p:cond delay="0"/>
                                          </p:stCondLst>
                                        </p:cTn>
                                        <p:tgtEl>
                                          <p:spTgt spid="162">
                                            <p:txEl>
                                              <p:pRg st="0" end="0"/>
                                            </p:txEl>
                                          </p:spTgt>
                                        </p:tgtEl>
                                        <p:attrNameLst>
                                          <p:attrName>style.visibility</p:attrName>
                                        </p:attrNameLst>
                                      </p:cBhvr>
                                      <p:to>
                                        <p:strVal val="visible"/>
                                      </p:to>
                                    </p:set>
                                    <p:animEffect transition="in" filter="fade">
                                      <p:cBhvr>
                                        <p:cTn id="10" dur="400"/>
                                        <p:tgtEl>
                                          <p:spTgt spid="1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a:spLocks noGrp="1"/>
          </p:cNvSpPr>
          <p:nvPr>
            <p:ph type="title"/>
          </p:nvPr>
        </p:nvSpPr>
        <p:spPr>
          <a:xfrm>
            <a:off x="475307" y="723900"/>
            <a:ext cx="2559867" cy="34218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Clr>
                <a:schemeClr val="lt2"/>
              </a:buClr>
              <a:buSzPts val="2800"/>
              <a:buFont typeface="Lustria"/>
              <a:buNone/>
            </a:pPr>
            <a:r>
              <a:rPr lang="en-US" sz="2700"/>
              <a:t>Back to Lexi</a:t>
            </a:r>
            <a:endParaRPr/>
          </a:p>
        </p:txBody>
      </p:sp>
      <p:sp>
        <p:nvSpPr>
          <p:cNvPr id="226" name="Google Shape;226;p10"/>
          <p:cNvSpPr txBox="1">
            <a:spLocks noGrp="1"/>
          </p:cNvSpPr>
          <p:nvPr>
            <p:ph type="body" idx="1"/>
          </p:nvPr>
        </p:nvSpPr>
        <p:spPr>
          <a:xfrm>
            <a:off x="3861707" y="723899"/>
            <a:ext cx="4588960" cy="418314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457200" lvl="0" indent="-342900" algn="l" rtl="0">
              <a:spcBef>
                <a:spcPts val="300"/>
              </a:spcBef>
              <a:spcAft>
                <a:spcPts val="0"/>
              </a:spcAft>
              <a:buSzPts val="1050"/>
              <a:buFont typeface="Noto Sans Symbols"/>
              <a:buAutoNum type="arabicPeriod"/>
            </a:pPr>
            <a:r>
              <a:rPr lang="en-US"/>
              <a:t>Document structure: Composite Design Pattern</a:t>
            </a:r>
            <a:endParaRPr/>
          </a:p>
          <a:p>
            <a:pPr marL="457200" lvl="0" indent="-342900" algn="l" rtl="0">
              <a:spcBef>
                <a:spcPts val="900"/>
              </a:spcBef>
              <a:spcAft>
                <a:spcPts val="0"/>
              </a:spcAft>
              <a:buSzPts val="1050"/>
              <a:buFont typeface="Noto Sans Symbols"/>
              <a:buAutoNum type="arabicPeriod"/>
            </a:pPr>
            <a:r>
              <a:rPr lang="en-US"/>
              <a:t>Formatting : Strategy Design Pattern</a:t>
            </a:r>
            <a:endParaRPr/>
          </a:p>
          <a:p>
            <a:pPr marL="457200" lvl="0" indent="-342900" algn="l" rtl="0">
              <a:spcBef>
                <a:spcPts val="900"/>
              </a:spcBef>
              <a:spcAft>
                <a:spcPts val="0"/>
              </a:spcAft>
              <a:buSzPts val="1050"/>
              <a:buFont typeface="Noto Sans Symbols"/>
              <a:buAutoNum type="arabicPeriod"/>
            </a:pPr>
            <a:r>
              <a:rPr lang="en-US"/>
              <a:t>Embellishing the user interface: Decorator Pattern*</a:t>
            </a:r>
            <a:endParaRPr/>
          </a:p>
          <a:p>
            <a:pPr marL="457200" lvl="0" indent="-342900" algn="l" rtl="0">
              <a:spcBef>
                <a:spcPts val="900"/>
              </a:spcBef>
              <a:spcAft>
                <a:spcPts val="0"/>
              </a:spcAft>
              <a:buSzPts val="1050"/>
              <a:buFont typeface="Noto Sans Symbols"/>
              <a:buAutoNum type="arabicPeriod"/>
            </a:pPr>
            <a:r>
              <a:rPr lang="en-US"/>
              <a:t>Supporting multiple look-and-feel standards: Abstract Factory Pattern</a:t>
            </a:r>
            <a:endParaRPr/>
          </a:p>
          <a:p>
            <a:pPr marL="457200" lvl="0" indent="-342900" algn="l" rtl="0">
              <a:spcBef>
                <a:spcPts val="900"/>
              </a:spcBef>
              <a:spcAft>
                <a:spcPts val="0"/>
              </a:spcAft>
              <a:buSzPts val="1050"/>
              <a:buFont typeface="Noto Sans Symbols"/>
              <a:buAutoNum type="arabicPeriod"/>
            </a:pPr>
            <a:r>
              <a:rPr lang="en-US"/>
              <a:t>Supporting multiple window systems: Bridge Pattern*</a:t>
            </a:r>
            <a:endParaRPr/>
          </a:p>
          <a:p>
            <a:pPr marL="457200" lvl="0" indent="-342900" algn="l" rtl="0">
              <a:spcBef>
                <a:spcPts val="900"/>
              </a:spcBef>
              <a:spcAft>
                <a:spcPts val="0"/>
              </a:spcAft>
              <a:buSzPts val="1050"/>
              <a:buFont typeface="Noto Sans Symbols"/>
              <a:buAutoNum type="arabicPeriod"/>
            </a:pPr>
            <a:r>
              <a:rPr lang="en-US"/>
              <a:t>User operations: Command Pattern*</a:t>
            </a:r>
            <a:endParaRPr/>
          </a:p>
          <a:p>
            <a:pPr marL="457200" lvl="0" indent="-342900" algn="l" rtl="0">
              <a:spcBef>
                <a:spcPts val="900"/>
              </a:spcBef>
              <a:spcAft>
                <a:spcPts val="0"/>
              </a:spcAft>
              <a:buSzPts val="1050"/>
              <a:buFont typeface="Noto Sans Symbols"/>
              <a:buAutoNum type="arabicPeriod"/>
            </a:pPr>
            <a:r>
              <a:rPr lang="en-US"/>
              <a:t>Spelling checking and hyphenation: </a:t>
            </a:r>
            <a:r>
              <a:rPr lang="en-US" b="1"/>
              <a:t>Visitor Pattern</a:t>
            </a:r>
            <a:endParaRPr/>
          </a:p>
          <a:p>
            <a:pPr marL="457200" lvl="0" indent="-276225" algn="l" rtl="0">
              <a:spcBef>
                <a:spcPts val="900"/>
              </a:spcBef>
              <a:spcAft>
                <a:spcPts val="0"/>
              </a:spcAft>
              <a:buSzPts val="1050"/>
              <a:buFont typeface="Noto Sans Symbols"/>
              <a:buNone/>
            </a:pPr>
            <a:endParaRPr b="1"/>
          </a:p>
          <a:p>
            <a:pPr marL="114300" lvl="0" indent="0" algn="l" rtl="0">
              <a:spcBef>
                <a:spcPts val="900"/>
              </a:spcBef>
              <a:spcAft>
                <a:spcPts val="600"/>
              </a:spcAft>
              <a:buSzPts val="1050"/>
              <a:buNone/>
            </a:pPr>
            <a:r>
              <a:rPr lang="en-US"/>
              <a:t>* These patterns are not discussed in CS100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625509" y="836676"/>
            <a:ext cx="2615712" cy="347014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2800"/>
              <a:buFont typeface="Lustria"/>
              <a:buNone/>
            </a:pPr>
            <a:r>
              <a:rPr lang="en-US" sz="2700"/>
              <a:t>Problem</a:t>
            </a:r>
            <a:endParaRPr/>
          </a:p>
        </p:txBody>
      </p:sp>
      <p:sp>
        <p:nvSpPr>
          <p:cNvPr id="232" name="Google Shape;232;p11"/>
          <p:cNvSpPr txBox="1">
            <a:spLocks noGrp="1"/>
          </p:cNvSpPr>
          <p:nvPr>
            <p:ph type="body" idx="1"/>
          </p:nvPr>
        </p:nvSpPr>
        <p:spPr>
          <a:xfrm>
            <a:off x="3829048" y="836676"/>
            <a:ext cx="4684014" cy="347014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114300" lvl="0" indent="0" algn="l" rtl="0">
              <a:spcBef>
                <a:spcPts val="300"/>
              </a:spcBef>
              <a:spcAft>
                <a:spcPts val="600"/>
              </a:spcAft>
              <a:buSzPts val="1050"/>
              <a:buFont typeface="Noto Sans Symbols"/>
              <a:buNone/>
            </a:pPr>
            <a:r>
              <a:rPr lang="en-US"/>
              <a:t>Lexi is almost done. We have finished all the internal structure, the visuals can be retargeted for several platforms, we have even incorporated user functions into it. The last step is to add a grammar and syntax checker, for it we must iterate through Glyphs and perform an analysis on them. Since Glyphs can’t analyze themselves (for example, spell checking happens at the word level) we need to encapsulate the iteration logic somehow.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12"/>
          <p:cNvSpPr txBox="1">
            <a:spLocks noGrp="1"/>
          </p:cNvSpPr>
          <p:nvPr>
            <p:ph type="title"/>
          </p:nvPr>
        </p:nvSpPr>
        <p:spPr>
          <a:xfrm>
            <a:off x="685346" y="457200"/>
            <a:ext cx="4483554" cy="72783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2800"/>
              <a:buFont typeface="Lustria"/>
              <a:buNone/>
            </a:pPr>
            <a:r>
              <a:rPr lang="en-US" sz="2500"/>
              <a:t>Traversal vs. Traversal Actions</a:t>
            </a:r>
            <a:endParaRPr/>
          </a:p>
        </p:txBody>
      </p:sp>
      <p:sp>
        <p:nvSpPr>
          <p:cNvPr id="238" name="Google Shape;238;p12"/>
          <p:cNvSpPr txBox="1">
            <a:spLocks noGrp="1"/>
          </p:cNvSpPr>
          <p:nvPr>
            <p:ph type="body" idx="1"/>
          </p:nvPr>
        </p:nvSpPr>
        <p:spPr>
          <a:xfrm>
            <a:off x="685346" y="1371600"/>
            <a:ext cx="4483554" cy="289953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lnSpc>
                <a:spcPct val="90000"/>
              </a:lnSpc>
              <a:spcBef>
                <a:spcPts val="280"/>
              </a:spcBef>
              <a:spcAft>
                <a:spcPts val="0"/>
              </a:spcAft>
              <a:buClr>
                <a:srgbClr val="F3E43A"/>
              </a:buClr>
              <a:buSzPts val="980"/>
              <a:buChar char="●"/>
            </a:pPr>
            <a:r>
              <a:rPr lang="en-US" sz="1400"/>
              <a:t>An iterator can provide a method of traversing the glyph structure</a:t>
            </a:r>
            <a:r>
              <a:rPr lang="en-US" sz="1400" b="1"/>
              <a:t> </a:t>
            </a:r>
            <a:r>
              <a:rPr lang="en-US" sz="1400" b="1" u="sng"/>
              <a:t>BUT</a:t>
            </a:r>
            <a:r>
              <a:rPr lang="en-US" sz="1400"/>
              <a:t> it does not provide a way to check spelling and do the hyphenation</a:t>
            </a:r>
            <a:endParaRPr/>
          </a:p>
          <a:p>
            <a:pPr marL="457200" lvl="0" indent="-342900" algn="l" rtl="0">
              <a:lnSpc>
                <a:spcPct val="90000"/>
              </a:lnSpc>
              <a:spcBef>
                <a:spcPts val="880"/>
              </a:spcBef>
              <a:spcAft>
                <a:spcPts val="0"/>
              </a:spcAft>
              <a:buClr>
                <a:srgbClr val="F3E43A"/>
              </a:buClr>
              <a:buSzPts val="980"/>
              <a:buFont typeface="Noto Sans Symbols"/>
              <a:buChar char="●"/>
            </a:pPr>
            <a:r>
              <a:rPr lang="en-US" sz="1400"/>
              <a:t>Putting the responsibility for analysis in the Iterator makes analysis an integral part of traversal, which is not ideal</a:t>
            </a:r>
            <a:endParaRPr/>
          </a:p>
          <a:p>
            <a:pPr marL="457200" lvl="0" indent="-342900" algn="l" rtl="0">
              <a:lnSpc>
                <a:spcPct val="90000"/>
              </a:lnSpc>
              <a:spcBef>
                <a:spcPts val="880"/>
              </a:spcBef>
              <a:spcAft>
                <a:spcPts val="0"/>
              </a:spcAft>
              <a:buClr>
                <a:srgbClr val="F3E43A"/>
              </a:buClr>
              <a:buSzPts val="980"/>
              <a:buFont typeface="Noto Sans Symbols"/>
              <a:buChar char="●"/>
            </a:pPr>
            <a:r>
              <a:rPr lang="en-US" sz="1400"/>
              <a:t>We want to </a:t>
            </a:r>
            <a:r>
              <a:rPr lang="en-US" sz="1400" b="1"/>
              <a:t>distinguish</a:t>
            </a:r>
            <a:r>
              <a:rPr lang="en-US" sz="1400"/>
              <a:t> between the traversal and the analysis being performed, this will increase reuse and extensibility</a:t>
            </a:r>
            <a:endParaRPr/>
          </a:p>
          <a:p>
            <a:pPr marL="0" lvl="0" indent="0" algn="l" rtl="0">
              <a:lnSpc>
                <a:spcPct val="90000"/>
              </a:lnSpc>
              <a:spcBef>
                <a:spcPts val="880"/>
              </a:spcBef>
              <a:spcAft>
                <a:spcPts val="0"/>
              </a:spcAft>
              <a:buClr>
                <a:srgbClr val="F3E43A"/>
              </a:buClr>
              <a:buSzPts val="980"/>
              <a:buFont typeface="Noto Sans Symbols"/>
              <a:buNone/>
            </a:pPr>
            <a:endParaRPr sz="1400"/>
          </a:p>
          <a:p>
            <a:pPr marL="0" lvl="0" indent="0" algn="l" rtl="0">
              <a:lnSpc>
                <a:spcPct val="90000"/>
              </a:lnSpc>
              <a:spcBef>
                <a:spcPts val="880"/>
              </a:spcBef>
              <a:spcAft>
                <a:spcPts val="600"/>
              </a:spcAft>
              <a:buClr>
                <a:srgbClr val="F3E43A"/>
              </a:buClr>
              <a:buSzPts val="980"/>
              <a:buFont typeface="Noto Sans Symbols"/>
              <a:buNone/>
            </a:pPr>
            <a:r>
              <a:rPr lang="en-US" sz="1400"/>
              <a:t>So, Where do we put the responsibility for analysis?</a:t>
            </a:r>
            <a:endParaRPr/>
          </a:p>
        </p:txBody>
      </p:sp>
      <p:pic>
        <p:nvPicPr>
          <p:cNvPr id="239" name="Google Shape;239;p12" descr="Yellow paper aeroplane flying the opposite way as many grey paper aeroplanes"/>
          <p:cNvPicPr preferRelativeResize="0"/>
          <p:nvPr/>
        </p:nvPicPr>
        <p:blipFill rotWithShape="1">
          <a:blip r:embed="rId4">
            <a:alphaModFix/>
          </a:blip>
          <a:srcRect l="16792" r="38711"/>
          <a:stretch/>
        </p:blipFill>
        <p:spPr>
          <a:xfrm>
            <a:off x="5715263" y="10"/>
            <a:ext cx="3428737" cy="5143490"/>
          </a:xfrm>
          <a:prstGeom prst="rect">
            <a:avLst/>
          </a:prstGeom>
          <a:noFill/>
          <a:ln>
            <a:noFill/>
          </a:ln>
        </p:spPr>
      </p:pic>
      <p:pic>
        <p:nvPicPr>
          <p:cNvPr id="240" name="Google Shape;240;p12"/>
          <p:cNvPicPr preferRelativeResize="0"/>
          <p:nvPr/>
        </p:nvPicPr>
        <p:blipFill rotWithShape="1">
          <a:blip r:embed="rId5">
            <a:alphaModFix/>
          </a:blip>
          <a:srcRect t="964" r="2806" b="1446"/>
          <a:stretch/>
        </p:blipFill>
        <p:spPr>
          <a:xfrm>
            <a:off x="5626101" y="0"/>
            <a:ext cx="35178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685346" y="457200"/>
            <a:ext cx="4483554" cy="72783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2800"/>
              <a:buFont typeface="Lustria"/>
              <a:buNone/>
            </a:pPr>
            <a:r>
              <a:rPr lang="en-US" sz="4000"/>
              <a:t>Requirements</a:t>
            </a:r>
            <a:endParaRPr/>
          </a:p>
        </p:txBody>
      </p:sp>
      <p:sp>
        <p:nvSpPr>
          <p:cNvPr id="246" name="Google Shape;246;p13"/>
          <p:cNvSpPr txBox="1">
            <a:spLocks noGrp="1"/>
          </p:cNvSpPr>
          <p:nvPr>
            <p:ph type="body" idx="1"/>
          </p:nvPr>
        </p:nvSpPr>
        <p:spPr>
          <a:xfrm>
            <a:off x="685346" y="1371600"/>
            <a:ext cx="4483554" cy="289953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spcBef>
                <a:spcPts val="300"/>
              </a:spcBef>
              <a:spcAft>
                <a:spcPts val="0"/>
              </a:spcAft>
              <a:buClr>
                <a:srgbClr val="4C81B4"/>
              </a:buClr>
              <a:buSzPts val="1050"/>
              <a:buFont typeface="Noto Sans Symbols"/>
              <a:buChar char="●"/>
            </a:pPr>
            <a:r>
              <a:rPr lang="en-US"/>
              <a:t>The analyzer will have to distinguish between different kinds of glyphs</a:t>
            </a:r>
            <a:endParaRPr/>
          </a:p>
          <a:p>
            <a:pPr marL="914400" lvl="1" indent="-317500" algn="l" rtl="0">
              <a:spcBef>
                <a:spcPts val="860"/>
              </a:spcBef>
              <a:spcAft>
                <a:spcPts val="0"/>
              </a:spcAft>
              <a:buClr>
                <a:srgbClr val="4C81B4"/>
              </a:buClr>
              <a:buSzPts val="910"/>
              <a:buFont typeface="Noto Sans Symbols"/>
              <a:buChar char="●"/>
            </a:pPr>
            <a:r>
              <a:rPr lang="en-US"/>
              <a:t>For example: Spelling and hyphenation only care about visible glyphs</a:t>
            </a:r>
            <a:endParaRPr/>
          </a:p>
          <a:p>
            <a:pPr marL="457200" lvl="0" indent="-342900" algn="l" rtl="0">
              <a:spcBef>
                <a:spcPts val="900"/>
              </a:spcBef>
              <a:spcAft>
                <a:spcPts val="0"/>
              </a:spcAft>
              <a:buClr>
                <a:srgbClr val="4C81B4"/>
              </a:buClr>
              <a:buSzPts val="1050"/>
              <a:buFont typeface="Noto Sans Symbols"/>
              <a:buChar char="●"/>
            </a:pPr>
            <a:r>
              <a:rPr lang="en-US"/>
              <a:t>Each analysis could add one or more abstract operations, and each subclass would have to implement them with the role they play</a:t>
            </a:r>
            <a:endParaRPr/>
          </a:p>
          <a:p>
            <a:pPr marL="457200" lvl="0" indent="-342900" algn="l" rtl="0">
              <a:spcBef>
                <a:spcPts val="900"/>
              </a:spcBef>
              <a:spcAft>
                <a:spcPts val="600"/>
              </a:spcAft>
              <a:buClr>
                <a:srgbClr val="4C81B4"/>
              </a:buClr>
              <a:buSzPts val="1050"/>
              <a:buFont typeface="Noto Sans Symbols"/>
              <a:buChar char="●"/>
            </a:pPr>
            <a:r>
              <a:rPr lang="en-US"/>
              <a:t>We need to encapsulate the analysis into a separate set of classes that are not part of the iterator itself</a:t>
            </a:r>
            <a:endParaRPr/>
          </a:p>
        </p:txBody>
      </p:sp>
      <p:pic>
        <p:nvPicPr>
          <p:cNvPr id="247" name="Google Shape;247;p13" descr="Graph on document with pen"/>
          <p:cNvPicPr preferRelativeResize="0"/>
          <p:nvPr/>
        </p:nvPicPr>
        <p:blipFill rotWithShape="1">
          <a:blip r:embed="rId4">
            <a:alphaModFix/>
          </a:blip>
          <a:srcRect l="34612" r="20890"/>
          <a:stretch/>
        </p:blipFill>
        <p:spPr>
          <a:xfrm>
            <a:off x="5715263" y="10"/>
            <a:ext cx="3428737" cy="5143490"/>
          </a:xfrm>
          <a:prstGeom prst="rect">
            <a:avLst/>
          </a:prstGeom>
          <a:noFill/>
          <a:ln>
            <a:noFill/>
          </a:ln>
        </p:spPr>
      </p:pic>
      <p:pic>
        <p:nvPicPr>
          <p:cNvPr id="248" name="Google Shape;248;p13"/>
          <p:cNvPicPr preferRelativeResize="0"/>
          <p:nvPr/>
        </p:nvPicPr>
        <p:blipFill rotWithShape="1">
          <a:blip r:embed="rId5">
            <a:alphaModFix/>
          </a:blip>
          <a:srcRect t="964" r="2806" b="1446"/>
          <a:stretch/>
        </p:blipFill>
        <p:spPr>
          <a:xfrm>
            <a:off x="5626101" y="0"/>
            <a:ext cx="351789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685346" y="457200"/>
            <a:ext cx="4483554" cy="99719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2800"/>
              <a:buFont typeface="Lustria"/>
              <a:buNone/>
            </a:pPr>
            <a:r>
              <a:rPr lang="en-US" sz="3100"/>
              <a:t>Encapsulating the Analysis</a:t>
            </a:r>
            <a:endParaRPr/>
          </a:p>
        </p:txBody>
      </p:sp>
      <p:sp>
        <p:nvSpPr>
          <p:cNvPr id="254" name="Google Shape;254;p14"/>
          <p:cNvSpPr txBox="1">
            <a:spLocks noGrp="1"/>
          </p:cNvSpPr>
          <p:nvPr>
            <p:ph type="body" idx="1"/>
          </p:nvPr>
        </p:nvSpPr>
        <p:spPr>
          <a:xfrm>
            <a:off x="685346" y="1595717"/>
            <a:ext cx="4483554" cy="267541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lnSpc>
                <a:spcPct val="90000"/>
              </a:lnSpc>
              <a:spcBef>
                <a:spcPts val="300"/>
              </a:spcBef>
              <a:spcAft>
                <a:spcPts val="0"/>
              </a:spcAft>
              <a:buClr>
                <a:srgbClr val="72B1FA"/>
              </a:buClr>
              <a:buSzPts val="1050"/>
              <a:buFont typeface="Noto Sans Symbols"/>
              <a:buChar char="●"/>
            </a:pPr>
            <a:r>
              <a:rPr lang="en-US"/>
              <a:t>The analysis object can interact with the appropriate </a:t>
            </a:r>
            <a:r>
              <a:rPr lang="en-US" i="1"/>
              <a:t>iterator</a:t>
            </a:r>
            <a:r>
              <a:rPr lang="en-US"/>
              <a:t> to perform its analysis</a:t>
            </a:r>
            <a:endParaRPr/>
          </a:p>
          <a:p>
            <a:pPr marL="914400" lvl="1" indent="-342900" algn="l" rtl="0">
              <a:lnSpc>
                <a:spcPct val="90000"/>
              </a:lnSpc>
              <a:spcBef>
                <a:spcPts val="900"/>
              </a:spcBef>
              <a:spcAft>
                <a:spcPts val="0"/>
              </a:spcAft>
              <a:buClr>
                <a:srgbClr val="72B1FA"/>
              </a:buClr>
              <a:buSzPts val="1050"/>
              <a:buFont typeface="Noto Sans Symbols"/>
              <a:buChar char="●"/>
            </a:pPr>
            <a:r>
              <a:rPr lang="en-US" sz="1500"/>
              <a:t>The </a:t>
            </a:r>
            <a:r>
              <a:rPr lang="en-US" sz="1500" i="1"/>
              <a:t>iterator</a:t>
            </a:r>
            <a:r>
              <a:rPr lang="en-US" sz="1500"/>
              <a:t> object “carries” the analysis object to each glyph in the document structure</a:t>
            </a:r>
            <a:endParaRPr/>
          </a:p>
          <a:p>
            <a:pPr marL="457200" lvl="0" indent="-342900" algn="l" rtl="0">
              <a:lnSpc>
                <a:spcPct val="90000"/>
              </a:lnSpc>
              <a:spcBef>
                <a:spcPts val="900"/>
              </a:spcBef>
              <a:spcAft>
                <a:spcPts val="0"/>
              </a:spcAft>
              <a:buClr>
                <a:srgbClr val="72B1FA"/>
              </a:buClr>
              <a:buSzPts val="1050"/>
              <a:buFont typeface="Noto Sans Symbols"/>
              <a:buChar char="●"/>
            </a:pPr>
            <a:r>
              <a:rPr lang="en-US"/>
              <a:t>The </a:t>
            </a:r>
            <a:r>
              <a:rPr lang="en-US" b="1"/>
              <a:t>analysis</a:t>
            </a:r>
            <a:r>
              <a:rPr lang="en-US"/>
              <a:t> object can </a:t>
            </a:r>
            <a:r>
              <a:rPr lang="en-US" u="sng"/>
              <a:t>visit</a:t>
            </a:r>
            <a:r>
              <a:rPr lang="en-US"/>
              <a:t> this glyph and perform a piece of the analysis</a:t>
            </a:r>
            <a:endParaRPr/>
          </a:p>
          <a:p>
            <a:pPr marL="457200" lvl="0" indent="-342900" algn="l" rtl="0">
              <a:lnSpc>
                <a:spcPct val="90000"/>
              </a:lnSpc>
              <a:spcBef>
                <a:spcPts val="900"/>
              </a:spcBef>
              <a:spcAft>
                <a:spcPts val="600"/>
              </a:spcAft>
              <a:buClr>
                <a:srgbClr val="72B1FA"/>
              </a:buClr>
              <a:buSzPts val="1050"/>
              <a:buFont typeface="Noto Sans Symbols"/>
              <a:buChar char="●"/>
            </a:pPr>
            <a:r>
              <a:rPr lang="en-US"/>
              <a:t>The </a:t>
            </a:r>
            <a:r>
              <a:rPr lang="en-US" b="1"/>
              <a:t>analysis </a:t>
            </a:r>
            <a:r>
              <a:rPr lang="en-US"/>
              <a:t>object performs a piece of the </a:t>
            </a:r>
            <a:br>
              <a:rPr lang="en-US"/>
            </a:br>
            <a:r>
              <a:rPr lang="en-US"/>
              <a:t>analysis at every step of the traversal, </a:t>
            </a:r>
            <a:br>
              <a:rPr lang="en-US"/>
            </a:br>
            <a:r>
              <a:rPr lang="en-US"/>
              <a:t>accumulating the entire </a:t>
            </a:r>
            <a:r>
              <a:rPr lang="en-US" b="1"/>
              <a:t>analysis</a:t>
            </a:r>
            <a:endParaRPr/>
          </a:p>
        </p:txBody>
      </p:sp>
      <p:pic>
        <p:nvPicPr>
          <p:cNvPr id="255" name="Google Shape;255;p14"/>
          <p:cNvPicPr preferRelativeResize="0"/>
          <p:nvPr/>
        </p:nvPicPr>
        <p:blipFill rotWithShape="1">
          <a:blip r:embed="rId4">
            <a:alphaModFix/>
          </a:blip>
          <a:srcRect t="964" r="2806" b="1446"/>
          <a:stretch/>
        </p:blipFill>
        <p:spPr>
          <a:xfrm>
            <a:off x="5424678" y="0"/>
            <a:ext cx="3719322" cy="5143500"/>
          </a:xfrm>
          <a:prstGeom prst="rect">
            <a:avLst/>
          </a:prstGeom>
          <a:noFill/>
          <a:ln>
            <a:noFill/>
          </a:ln>
        </p:spPr>
      </p:pic>
      <p:pic>
        <p:nvPicPr>
          <p:cNvPr id="256" name="Google Shape;256;p14"/>
          <p:cNvPicPr preferRelativeResize="0"/>
          <p:nvPr/>
        </p:nvPicPr>
        <p:blipFill rotWithShape="1">
          <a:blip r:embed="rId5">
            <a:alphaModFix/>
          </a:blip>
          <a:srcRect/>
          <a:stretch/>
        </p:blipFill>
        <p:spPr>
          <a:xfrm>
            <a:off x="5664708" y="1549471"/>
            <a:ext cx="2996694" cy="16937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685347" y="457200"/>
            <a:ext cx="3876039" cy="838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2800"/>
              <a:buFont typeface="Lustria"/>
              <a:buNone/>
            </a:pPr>
            <a:r>
              <a:rPr lang="en-US" sz="4000"/>
              <a:t>In other words</a:t>
            </a:r>
            <a:endParaRPr/>
          </a:p>
        </p:txBody>
      </p:sp>
      <p:sp>
        <p:nvSpPr>
          <p:cNvPr id="262" name="Google Shape;262;p15"/>
          <p:cNvSpPr txBox="1">
            <a:spLocks noGrp="1"/>
          </p:cNvSpPr>
          <p:nvPr>
            <p:ph type="body" idx="1"/>
          </p:nvPr>
        </p:nvSpPr>
        <p:spPr>
          <a:xfrm>
            <a:off x="685347" y="1371600"/>
            <a:ext cx="3876039" cy="2971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lnSpcReduction="20000"/>
          </a:bodyPr>
          <a:lstStyle/>
          <a:p>
            <a:pPr marL="457200" lvl="0" indent="-342900" algn="l" rtl="0">
              <a:spcBef>
                <a:spcPts val="300"/>
              </a:spcBef>
              <a:spcAft>
                <a:spcPts val="0"/>
              </a:spcAft>
              <a:buClr>
                <a:srgbClr val="C7664E"/>
              </a:buClr>
              <a:buSzPts val="1050"/>
              <a:buChar char="●"/>
            </a:pPr>
            <a:r>
              <a:rPr lang="en-US"/>
              <a:t>The iterator will function as a guide that provides access to each of the target glyphs</a:t>
            </a:r>
            <a:endParaRPr/>
          </a:p>
          <a:p>
            <a:pPr marL="457200" lvl="0" indent="-342900" algn="l" rtl="0">
              <a:spcBef>
                <a:spcPts val="900"/>
              </a:spcBef>
              <a:spcAft>
                <a:spcPts val="0"/>
              </a:spcAft>
              <a:buClr>
                <a:srgbClr val="C7664E"/>
              </a:buClr>
              <a:buSzPts val="1050"/>
              <a:buChar char="●"/>
            </a:pPr>
            <a:r>
              <a:rPr lang="en-US"/>
              <a:t>The analyzer follows the iterator through each glyph doing the analysis</a:t>
            </a:r>
            <a:endParaRPr/>
          </a:p>
          <a:p>
            <a:pPr marL="457200" lvl="0" indent="-342900" algn="l" rtl="0">
              <a:spcBef>
                <a:spcPts val="900"/>
              </a:spcBef>
              <a:spcAft>
                <a:spcPts val="600"/>
              </a:spcAft>
              <a:buClr>
                <a:srgbClr val="C7664E"/>
              </a:buClr>
              <a:buSzPts val="1050"/>
              <a:buChar char="●"/>
            </a:pPr>
            <a:r>
              <a:rPr lang="en-US"/>
              <a:t>Imagine a hotel that is being audited by the health department. Someone in the hotel (the iterator) will open every room for the inspector using the room’s interface. The inspector goes into the room and does his analysis of the room. </a:t>
            </a:r>
            <a:endParaRPr/>
          </a:p>
        </p:txBody>
      </p:sp>
      <p:pic>
        <p:nvPicPr>
          <p:cNvPr id="263" name="Google Shape;263;p15"/>
          <p:cNvPicPr preferRelativeResize="0"/>
          <p:nvPr/>
        </p:nvPicPr>
        <p:blipFill rotWithShape="1">
          <a:blip r:embed="rId4">
            <a:alphaModFix/>
          </a:blip>
          <a:srcRect t="964" r="2806" b="1446"/>
          <a:stretch/>
        </p:blipFill>
        <p:spPr>
          <a:xfrm>
            <a:off x="4940021" y="0"/>
            <a:ext cx="4203979" cy="5143500"/>
          </a:xfrm>
          <a:prstGeom prst="rect">
            <a:avLst/>
          </a:prstGeom>
          <a:noFill/>
          <a:ln>
            <a:noFill/>
          </a:ln>
        </p:spPr>
      </p:pic>
      <p:pic>
        <p:nvPicPr>
          <p:cNvPr id="264" name="Google Shape;264;p15" descr="How to organise a successful hotel site-inspection | Nuvho"/>
          <p:cNvPicPr preferRelativeResize="0"/>
          <p:nvPr/>
        </p:nvPicPr>
        <p:blipFill rotWithShape="1">
          <a:blip r:embed="rId5">
            <a:alphaModFix/>
          </a:blip>
          <a:srcRect/>
          <a:stretch/>
        </p:blipFill>
        <p:spPr>
          <a:xfrm>
            <a:off x="5558549" y="457200"/>
            <a:ext cx="2686241" cy="1880369"/>
          </a:xfrm>
          <a:prstGeom prst="rect">
            <a:avLst/>
          </a:prstGeom>
          <a:noFill/>
          <a:ln>
            <a:noFill/>
          </a:ln>
        </p:spPr>
      </p:pic>
      <p:pic>
        <p:nvPicPr>
          <p:cNvPr id="265" name="Google Shape;265;p15" descr="How to create a cleaning inspection program - The Service Companies"/>
          <p:cNvPicPr preferRelativeResize="0"/>
          <p:nvPr/>
        </p:nvPicPr>
        <p:blipFill rotWithShape="1">
          <a:blip r:embed="rId6">
            <a:alphaModFix/>
          </a:blip>
          <a:srcRect/>
          <a:stretch/>
        </p:blipFill>
        <p:spPr>
          <a:xfrm>
            <a:off x="5493153" y="2458219"/>
            <a:ext cx="2817032" cy="18803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16"/>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16"/>
          <p:cNvSpPr txBox="1">
            <a:spLocks noGrp="1"/>
          </p:cNvSpPr>
          <p:nvPr>
            <p:ph type="title"/>
          </p:nvPr>
        </p:nvSpPr>
        <p:spPr>
          <a:xfrm>
            <a:off x="6070962" y="723897"/>
            <a:ext cx="2352947" cy="197485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DADADA"/>
              </a:buClr>
              <a:buSzPts val="2800"/>
              <a:buFont typeface="Lustria"/>
              <a:buNone/>
            </a:pPr>
            <a:r>
              <a:rPr lang="en-US">
                <a:solidFill>
                  <a:srgbClr val="DADADA"/>
                </a:solidFill>
              </a:rPr>
              <a:t>Spell Check Example</a:t>
            </a:r>
            <a:endParaRPr/>
          </a:p>
        </p:txBody>
      </p:sp>
      <p:sp>
        <p:nvSpPr>
          <p:cNvPr id="272" name="Google Shape;272;p16"/>
          <p:cNvSpPr/>
          <p:nvPr/>
        </p:nvSpPr>
        <p:spPr>
          <a:xfrm>
            <a:off x="712960" y="723897"/>
            <a:ext cx="4857404" cy="3586230"/>
          </a:xfrm>
          <a:prstGeom prst="rect">
            <a:avLst/>
          </a:prstGeom>
          <a:solidFill>
            <a:schemeClr val="lt1"/>
          </a:solidFill>
          <a:ln w="190500" cap="flat" cmpd="sng">
            <a:solidFill>
              <a:srgbClr val="FFFFFF">
                <a:alpha val="6666"/>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73" name="Google Shape;273;p16"/>
          <p:cNvPicPr preferRelativeResize="0"/>
          <p:nvPr/>
        </p:nvPicPr>
        <p:blipFill rotWithShape="1">
          <a:blip r:embed="rId4">
            <a:alphaModFix/>
          </a:blip>
          <a:srcRect/>
          <a:stretch/>
        </p:blipFill>
        <p:spPr>
          <a:xfrm>
            <a:off x="1358121" y="1078770"/>
            <a:ext cx="3526013" cy="28764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3000"/>
              <a:buFont typeface="Lustria"/>
              <a:buNone/>
            </a:pPr>
            <a:r>
              <a:rPr lang="en-US"/>
              <a:t>Ugly code</a:t>
            </a:r>
            <a:endParaRPr/>
          </a:p>
        </p:txBody>
      </p:sp>
      <p:sp>
        <p:nvSpPr>
          <p:cNvPr id="279" name="Google Shape;279;p17"/>
          <p:cNvSpPr txBox="1">
            <a:spLocks noGrp="1"/>
          </p:cNvSpPr>
          <p:nvPr>
            <p:ph type="body" idx="1"/>
          </p:nvPr>
        </p:nvSpPr>
        <p:spPr>
          <a:xfrm>
            <a:off x="685346" y="1207007"/>
            <a:ext cx="4905756" cy="3044063"/>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114300" lvl="0" indent="0" algn="l" rtl="0">
              <a:spcBef>
                <a:spcPts val="0"/>
              </a:spcBef>
              <a:spcAft>
                <a:spcPts val="0"/>
              </a:spcAft>
              <a:buSzPts val="1800"/>
              <a:buNone/>
            </a:pPr>
            <a:r>
              <a:rPr lang="en-US"/>
              <a:t> void SpellingChecker::Check (Glyph* glyph) {</a:t>
            </a:r>
            <a:endParaRPr/>
          </a:p>
          <a:p>
            <a:pPr marL="114300" lvl="0" indent="0" algn="l" rtl="0">
              <a:spcBef>
                <a:spcPts val="0"/>
              </a:spcBef>
              <a:spcAft>
                <a:spcPts val="0"/>
              </a:spcAft>
              <a:buSzPts val="1800"/>
              <a:buNone/>
            </a:pPr>
            <a:r>
              <a:rPr lang="en-US"/>
              <a:t>        Character* c;</a:t>
            </a:r>
            <a:endParaRPr/>
          </a:p>
          <a:p>
            <a:pPr marL="114300" lvl="0" indent="0" algn="l" rtl="0">
              <a:spcBef>
                <a:spcPts val="0"/>
              </a:spcBef>
              <a:spcAft>
                <a:spcPts val="0"/>
              </a:spcAft>
              <a:buSzPts val="1800"/>
              <a:buNone/>
            </a:pPr>
            <a:r>
              <a:rPr lang="en-US"/>
              <a:t>        Row* r;</a:t>
            </a:r>
            <a:endParaRPr/>
          </a:p>
          <a:p>
            <a:pPr marL="114300" lvl="0" indent="0" algn="l" rtl="0">
              <a:spcBef>
                <a:spcPts val="0"/>
              </a:spcBef>
              <a:spcAft>
                <a:spcPts val="0"/>
              </a:spcAft>
              <a:buSzPts val="1800"/>
              <a:buNone/>
            </a:pPr>
            <a:r>
              <a:rPr lang="en-US"/>
              <a:t>        Image* i;</a:t>
            </a:r>
            <a:endParaRPr/>
          </a:p>
          <a:p>
            <a:pPr marL="114300" lvl="0" indent="0" algn="l" rtl="0">
              <a:spcBef>
                <a:spcPts val="0"/>
              </a:spcBef>
              <a:spcAft>
                <a:spcPts val="0"/>
              </a:spcAft>
              <a:buSzPts val="1800"/>
              <a:buNone/>
            </a:pPr>
            <a:r>
              <a:rPr lang="en-US"/>
              <a:t>    </a:t>
            </a:r>
            <a:endParaRPr/>
          </a:p>
          <a:p>
            <a:pPr marL="114300" lvl="0" indent="0" algn="l" rtl="0">
              <a:spcBef>
                <a:spcPts val="0"/>
              </a:spcBef>
              <a:spcAft>
                <a:spcPts val="0"/>
              </a:spcAft>
              <a:buSzPts val="1800"/>
              <a:buNone/>
            </a:pPr>
            <a:r>
              <a:rPr lang="en-US"/>
              <a:t>        if (c = dynamic_cast&lt;Character*&gt;(glyph)) {</a:t>
            </a:r>
            <a:endParaRPr/>
          </a:p>
          <a:p>
            <a:pPr marL="114300" lvl="0" indent="0" algn="l" rtl="0">
              <a:spcBef>
                <a:spcPts val="0"/>
              </a:spcBef>
              <a:spcAft>
                <a:spcPts val="0"/>
              </a:spcAft>
              <a:buSzPts val="1800"/>
              <a:buNone/>
            </a:pPr>
            <a:r>
              <a:rPr lang="en-US"/>
              <a:t>            // analyze the character</a:t>
            </a:r>
            <a:endParaRPr/>
          </a:p>
          <a:p>
            <a:pPr marL="114300" lvl="0" indent="0" algn="l" rtl="0">
              <a:spcBef>
                <a:spcPts val="0"/>
              </a:spcBef>
              <a:spcAft>
                <a:spcPts val="0"/>
              </a:spcAft>
              <a:buSzPts val="1800"/>
              <a:buNone/>
            </a:pPr>
            <a:r>
              <a:rPr lang="en-US"/>
              <a:t>    </a:t>
            </a:r>
            <a:endParaRPr/>
          </a:p>
          <a:p>
            <a:pPr marL="114300" lvl="0" indent="0" algn="l" rtl="0">
              <a:spcBef>
                <a:spcPts val="0"/>
              </a:spcBef>
              <a:spcAft>
                <a:spcPts val="0"/>
              </a:spcAft>
              <a:buSzPts val="1800"/>
              <a:buNone/>
            </a:pPr>
            <a:r>
              <a:rPr lang="en-US"/>
              <a:t>        } else if (r = dynamic_cast&lt;Row*&gt;(glyph)) {</a:t>
            </a:r>
            <a:endParaRPr/>
          </a:p>
          <a:p>
            <a:pPr marL="114300" lvl="0" indent="0" algn="l" rtl="0">
              <a:spcBef>
                <a:spcPts val="0"/>
              </a:spcBef>
              <a:spcAft>
                <a:spcPts val="0"/>
              </a:spcAft>
              <a:buSzPts val="1800"/>
              <a:buNone/>
            </a:pPr>
            <a:r>
              <a:rPr lang="en-US"/>
              <a:t>            // prepare to analyze r's children</a:t>
            </a:r>
            <a:endParaRPr/>
          </a:p>
          <a:p>
            <a:pPr marL="114300" lvl="0" indent="0" algn="l" rtl="0">
              <a:spcBef>
                <a:spcPts val="0"/>
              </a:spcBef>
              <a:spcAft>
                <a:spcPts val="0"/>
              </a:spcAft>
              <a:buSzPts val="1800"/>
              <a:buNone/>
            </a:pPr>
            <a:r>
              <a:rPr lang="en-US"/>
              <a:t>    </a:t>
            </a:r>
            <a:endParaRPr/>
          </a:p>
          <a:p>
            <a:pPr marL="114300" lvl="0" indent="0" algn="l" rtl="0">
              <a:spcBef>
                <a:spcPts val="0"/>
              </a:spcBef>
              <a:spcAft>
                <a:spcPts val="0"/>
              </a:spcAft>
              <a:buSzPts val="1800"/>
              <a:buNone/>
            </a:pPr>
            <a:r>
              <a:rPr lang="en-US"/>
              <a:t>        } else if (i = dynamic_cast&lt;Image*&gt;(glyph)) {</a:t>
            </a:r>
            <a:endParaRPr/>
          </a:p>
          <a:p>
            <a:pPr marL="114300" lvl="0" indent="0" algn="l" rtl="0">
              <a:spcBef>
                <a:spcPts val="0"/>
              </a:spcBef>
              <a:spcAft>
                <a:spcPts val="0"/>
              </a:spcAft>
              <a:buSzPts val="1800"/>
              <a:buNone/>
            </a:pPr>
            <a:r>
              <a:rPr lang="en-US"/>
              <a:t>            // do nothing</a:t>
            </a:r>
            <a:endParaRPr/>
          </a:p>
          <a:p>
            <a:pPr marL="114300" lvl="0" indent="0" algn="l" rtl="0">
              <a:spcBef>
                <a:spcPts val="0"/>
              </a:spcBef>
              <a:spcAft>
                <a:spcPts val="0"/>
              </a:spcAft>
              <a:buSzPts val="1800"/>
              <a:buNone/>
            </a:pPr>
            <a:r>
              <a:rPr lang="en-US"/>
              <a:t>        }</a:t>
            </a:r>
            <a:endParaRPr/>
          </a:p>
          <a:p>
            <a:pPr marL="114300" lvl="0" indent="0" algn="l" rtl="0">
              <a:spcBef>
                <a:spcPts val="0"/>
              </a:spcBef>
              <a:spcAft>
                <a:spcPts val="0"/>
              </a:spcAft>
              <a:buSzPts val="1800"/>
              <a:buNone/>
            </a:pPr>
            <a:r>
              <a:rPr lang="en-US"/>
              <a:t>    }</a:t>
            </a:r>
            <a:endParaRPr/>
          </a:p>
          <a:p>
            <a:pPr marL="457200" lvl="0" indent="-228600" algn="l" rtl="0">
              <a:spcBef>
                <a:spcPts val="0"/>
              </a:spcBef>
              <a:spcAft>
                <a:spcPts val="0"/>
              </a:spcAft>
              <a:buSzPts val="1800"/>
              <a:buNone/>
            </a:pPr>
            <a:endParaRPr/>
          </a:p>
        </p:txBody>
      </p:sp>
      <p:sp>
        <p:nvSpPr>
          <p:cNvPr id="280" name="Google Shape;280;p17"/>
          <p:cNvSpPr txBox="1">
            <a:spLocks noGrp="1"/>
          </p:cNvSpPr>
          <p:nvPr>
            <p:ph type="body" idx="2"/>
          </p:nvPr>
        </p:nvSpPr>
        <p:spPr>
          <a:xfrm>
            <a:off x="5933130" y="1299337"/>
            <a:ext cx="2517538"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257175" lvl="0" indent="-229500" algn="l" rtl="0">
              <a:spcBef>
                <a:spcPts val="0"/>
              </a:spcBef>
              <a:spcAft>
                <a:spcPts val="0"/>
              </a:spcAft>
              <a:buSzPts val="1050"/>
              <a:buChar char="◈"/>
            </a:pPr>
            <a:r>
              <a:rPr lang="en-US"/>
              <a:t>If/Else trees are ugly, prone to generate bugs and will need an overhaul if change the Glyph hierarchy</a:t>
            </a:r>
            <a:endParaRPr/>
          </a:p>
          <a:p>
            <a:pPr marL="257175" lvl="0" indent="-229500" algn="l" rtl="0">
              <a:spcBef>
                <a:spcPts val="750"/>
              </a:spcBef>
              <a:spcAft>
                <a:spcPts val="0"/>
              </a:spcAft>
              <a:buSzPts val="1050"/>
              <a:buChar char="◈"/>
            </a:pPr>
            <a:r>
              <a:rPr lang="en-US"/>
              <a:t>Type checking is not effective, hard to extend and may cause problems.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How do we do this?</a:t>
            </a:r>
            <a:endParaRPr/>
          </a:p>
        </p:txBody>
      </p:sp>
      <p:sp>
        <p:nvSpPr>
          <p:cNvPr id="286" name="Google Shape;286;p18"/>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42900" algn="l" rtl="0">
              <a:spcBef>
                <a:spcPts val="0"/>
              </a:spcBef>
              <a:spcAft>
                <a:spcPts val="0"/>
              </a:spcAft>
              <a:buSzPts val="1800"/>
              <a:buChar char="●"/>
            </a:pPr>
            <a:r>
              <a:rPr lang="en-US"/>
              <a:t>Consider the following abstract operation added to the Glyph class:</a:t>
            </a:r>
            <a:br>
              <a:rPr lang="en-US"/>
            </a:br>
            <a:r>
              <a:rPr lang="en-US"/>
              <a:t>void </a:t>
            </a:r>
            <a:r>
              <a:rPr lang="en-US">
                <a:latin typeface="Courier New"/>
                <a:ea typeface="Courier New"/>
                <a:cs typeface="Courier New"/>
                <a:sym typeface="Courier New"/>
              </a:rPr>
              <a:t>CheckMe(SpellingChecker&amp;)</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US"/>
              <a:t>Every </a:t>
            </a:r>
            <a:r>
              <a:rPr lang="en-US">
                <a:latin typeface="Courier New"/>
                <a:ea typeface="Courier New"/>
                <a:cs typeface="Courier New"/>
                <a:sym typeface="Courier New"/>
              </a:rPr>
              <a:t>Glyph</a:t>
            </a:r>
            <a:r>
              <a:rPr lang="en-US"/>
              <a:t> subclass would define </a:t>
            </a:r>
            <a:r>
              <a:rPr lang="en-US">
                <a:latin typeface="Courier New"/>
                <a:ea typeface="Courier New"/>
                <a:cs typeface="Courier New"/>
                <a:sym typeface="Courier New"/>
              </a:rPr>
              <a:t>CheckMe</a:t>
            </a:r>
            <a:br>
              <a:rPr lang="en-US"/>
            </a:br>
            <a:r>
              <a:rPr lang="en-US"/>
              <a:t> </a:t>
            </a:r>
            <a:r>
              <a:rPr lang="en-US">
                <a:latin typeface="Courier New"/>
                <a:ea typeface="Courier New"/>
                <a:cs typeface="Courier New"/>
                <a:sym typeface="Courier New"/>
              </a:rPr>
              <a:t>void GlyphSubclass::CheckMe(SpellingChecker&amp; checker) {</a:t>
            </a:r>
            <a:br>
              <a:rPr lang="en-US">
                <a:latin typeface="Courier New"/>
                <a:ea typeface="Courier New"/>
                <a:cs typeface="Courier New"/>
                <a:sym typeface="Courier New"/>
              </a:rPr>
            </a:br>
            <a:r>
              <a:rPr lang="en-US">
                <a:latin typeface="Courier New"/>
                <a:ea typeface="Courier New"/>
                <a:cs typeface="Courier New"/>
                <a:sym typeface="Courier New"/>
              </a:rPr>
              <a:t>	checker.CheckGlyphSubclass(this);</a:t>
            </a:r>
            <a:br>
              <a:rPr lang="en-US">
                <a:latin typeface="Courier New"/>
                <a:ea typeface="Courier New"/>
                <a:cs typeface="Courier New"/>
                <a:sym typeface="Courier New"/>
              </a:rPr>
            </a:br>
            <a:r>
              <a:rPr lang="en-US">
                <a:latin typeface="Courier New"/>
                <a:ea typeface="Courier New"/>
                <a:cs typeface="Courier New"/>
                <a:sym typeface="Courier New"/>
              </a:rPr>
              <a:t>}</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US"/>
              <a:t>Here </a:t>
            </a:r>
            <a:r>
              <a:rPr lang="en-US">
                <a:latin typeface="Courier New"/>
                <a:ea typeface="Courier New"/>
                <a:cs typeface="Courier New"/>
                <a:sym typeface="Courier New"/>
              </a:rPr>
              <a:t>GlyphSubclass</a:t>
            </a:r>
            <a:r>
              <a:rPr lang="en-US"/>
              <a:t> would be replaced by the name of each glyph subclass</a:t>
            </a:r>
            <a:endParaRPr/>
          </a:p>
          <a:p>
            <a:pPr marL="457200" lvl="0" indent="-342900" algn="l" rtl="0">
              <a:spcBef>
                <a:spcPts val="0"/>
              </a:spcBef>
              <a:spcAft>
                <a:spcPts val="0"/>
              </a:spcAft>
              <a:buSzPts val="1800"/>
              <a:buChar char="●"/>
            </a:pPr>
            <a:r>
              <a:rPr lang="en-US"/>
              <a:t>When CheckMe is called, the specific subclass is now known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19"/>
          <p:cNvPicPr preferRelativeResize="0"/>
          <p:nvPr/>
        </p:nvPicPr>
        <p:blipFill rotWithShape="1">
          <a:blip r:embed="rId3">
            <a:alphaModFix/>
          </a:blip>
          <a:srcRect/>
          <a:stretch/>
        </p:blipFill>
        <p:spPr>
          <a:xfrm>
            <a:off x="1862749" y="494512"/>
            <a:ext cx="5418500" cy="4154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
          <p:cNvSpPr txBox="1">
            <a:spLocks noGrp="1"/>
          </p:cNvSpPr>
          <p:nvPr>
            <p:ph type="title"/>
          </p:nvPr>
        </p:nvSpPr>
        <p:spPr>
          <a:xfrm>
            <a:off x="685346" y="722629"/>
            <a:ext cx="2805611" cy="362077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chemeClr val="lt2"/>
              </a:buClr>
              <a:buSzPts val="2800"/>
              <a:buFont typeface="Lustria"/>
              <a:buNone/>
            </a:pPr>
            <a:r>
              <a:rPr lang="en-US" sz="4000"/>
              <a:t>Motivation</a:t>
            </a:r>
            <a:endParaRPr/>
          </a:p>
        </p:txBody>
      </p:sp>
      <p:sp>
        <p:nvSpPr>
          <p:cNvPr id="170" name="Google Shape;170;p2"/>
          <p:cNvSpPr txBox="1">
            <a:spLocks noGrp="1"/>
          </p:cNvSpPr>
          <p:nvPr>
            <p:ph type="body" idx="1"/>
          </p:nvPr>
        </p:nvSpPr>
        <p:spPr>
          <a:xfrm>
            <a:off x="3980823" y="722630"/>
            <a:ext cx="4469844" cy="3620770"/>
          </a:xfrm>
          <a:prstGeom prst="rect">
            <a:avLst/>
          </a:prstGeom>
          <a:noFill/>
          <a:ln>
            <a:noFill/>
          </a:ln>
        </p:spPr>
        <p:txBody>
          <a:bodyPr spcFirstLastPara="1" wrap="square" lIns="91425" tIns="45700" rIns="91425" bIns="45700" anchor="ctr" anchorCtr="0">
            <a:normAutofit/>
          </a:bodyPr>
          <a:lstStyle/>
          <a:p>
            <a:pPr marL="292100" lvl="0" indent="-254000" algn="l" rtl="0">
              <a:spcBef>
                <a:spcPts val="300"/>
              </a:spcBef>
              <a:spcAft>
                <a:spcPts val="0"/>
              </a:spcAft>
              <a:buSzPts val="1050"/>
              <a:buFont typeface="Noto Sans Symbols"/>
              <a:buChar char="●"/>
            </a:pPr>
            <a:r>
              <a:rPr lang="en-US">
                <a:solidFill>
                  <a:schemeClr val="lt1"/>
                </a:solidFill>
              </a:rPr>
              <a:t>Different types of cross object analysis and tracking requires a way for iterating through each entity.</a:t>
            </a:r>
            <a:endParaRPr/>
          </a:p>
          <a:p>
            <a:pPr marL="292100" lvl="0" indent="-254000" algn="l" rtl="0">
              <a:spcBef>
                <a:spcPts val="900"/>
              </a:spcBef>
              <a:spcAft>
                <a:spcPts val="0"/>
              </a:spcAft>
              <a:buSzPts val="1050"/>
              <a:buFont typeface="Noto Sans Symbols"/>
              <a:buChar char="●"/>
            </a:pPr>
            <a:r>
              <a:rPr lang="en-US">
                <a:solidFill>
                  <a:schemeClr val="lt1"/>
                </a:solidFill>
              </a:rPr>
              <a:t>While we can create iterators for each of this type of tasks, it would require additional structure and complexity, plus iterators will have to be specific to the task at hand</a:t>
            </a:r>
            <a:endParaRPr/>
          </a:p>
          <a:p>
            <a:pPr marL="292100" lvl="0" indent="-254000" algn="l" rtl="0">
              <a:spcBef>
                <a:spcPts val="900"/>
              </a:spcBef>
              <a:spcAft>
                <a:spcPts val="0"/>
              </a:spcAft>
              <a:buSzPts val="1050"/>
              <a:buFont typeface="Noto Sans Symbols"/>
              <a:buChar char="●"/>
            </a:pPr>
            <a:r>
              <a:rPr lang="en-US">
                <a:solidFill>
                  <a:schemeClr val="lt1"/>
                </a:solidFill>
              </a:rPr>
              <a:t>We need a way to </a:t>
            </a:r>
            <a:r>
              <a:rPr lang="en-US" b="1">
                <a:solidFill>
                  <a:schemeClr val="lt1"/>
                </a:solidFill>
              </a:rPr>
              <a:t>visit </a:t>
            </a:r>
            <a:r>
              <a:rPr lang="en-US">
                <a:solidFill>
                  <a:schemeClr val="lt1"/>
                </a:solidFill>
              </a:rPr>
              <a:t>each object and encapsulate the analysis on a separate object, so that any change in the task doesn’t require changing the objects themselves</a:t>
            </a:r>
            <a:endParaRPr/>
          </a:p>
          <a:p>
            <a:pPr marL="0" lvl="0" indent="0" algn="l" rtl="0">
              <a:spcBef>
                <a:spcPts val="900"/>
              </a:spcBef>
              <a:spcAft>
                <a:spcPts val="600"/>
              </a:spcAft>
              <a:buSzPts val="1050"/>
              <a:buFont typeface="Noto Sans Symbols"/>
              <a:buNone/>
            </a:pP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SpellingChecker class</a:t>
            </a:r>
            <a:endParaRPr/>
          </a:p>
        </p:txBody>
      </p:sp>
      <p:sp>
        <p:nvSpPr>
          <p:cNvPr id="297" name="Google Shape;297;p20"/>
          <p:cNvSpPr txBox="1">
            <a:spLocks noGrp="1"/>
          </p:cNvSpPr>
          <p:nvPr>
            <p:ph type="body" idx="1"/>
          </p:nvPr>
        </p:nvSpPr>
        <p:spPr>
          <a:xfrm>
            <a:off x="4172650" y="1152475"/>
            <a:ext cx="4659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Void SpellingChecker::checkCharacter(char* c)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a:t>
            </a:r>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if(isalpha(c))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//append to this-&gt;currentWord</a:t>
            </a:r>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 else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 We hit a non-alphabetic character</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if (isMisspelled(this-&gt;currentWord)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 add to this-&gt;misspellings</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 Reset the current word</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this-&gt;currentWord[0] = ‘\0’;</a:t>
            </a:r>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SzPts val="1800"/>
              <a:buNone/>
            </a:pPr>
            <a:r>
              <a:rPr lang="en-US" sz="1200">
                <a:latin typeface="Courier New"/>
                <a:ea typeface="Courier New"/>
                <a:cs typeface="Courier New"/>
                <a:sym typeface="Courier New"/>
              </a:rPr>
              <a:t>}</a:t>
            </a:r>
            <a:endParaRPr sz="1200">
              <a:latin typeface="Courier New"/>
              <a:ea typeface="Courier New"/>
              <a:cs typeface="Courier New"/>
              <a:sym typeface="Courier New"/>
            </a:endParaRPr>
          </a:p>
        </p:txBody>
      </p:sp>
      <p:pic>
        <p:nvPicPr>
          <p:cNvPr id="298" name="Google Shape;298;p20"/>
          <p:cNvPicPr preferRelativeResize="0"/>
          <p:nvPr/>
        </p:nvPicPr>
        <p:blipFill rotWithShape="1">
          <a:blip r:embed="rId3">
            <a:alphaModFix/>
          </a:blip>
          <a:srcRect/>
          <a:stretch/>
        </p:blipFill>
        <p:spPr>
          <a:xfrm>
            <a:off x="564625" y="1571150"/>
            <a:ext cx="3362425" cy="2445400"/>
          </a:xfrm>
          <a:prstGeom prst="rect">
            <a:avLst/>
          </a:prstGeom>
          <a:noFill/>
          <a:ln>
            <a:noFill/>
          </a:ln>
        </p:spPr>
      </p:pic>
      <p:cxnSp>
        <p:nvCxnSpPr>
          <p:cNvPr id="299" name="Google Shape;299;p20"/>
          <p:cNvCxnSpPr/>
          <p:nvPr/>
        </p:nvCxnSpPr>
        <p:spPr>
          <a:xfrm rot="10800000" flipH="1">
            <a:off x="3208675" y="1845100"/>
            <a:ext cx="1198200" cy="964200"/>
          </a:xfrm>
          <a:prstGeom prst="straightConnector1">
            <a:avLst/>
          </a:prstGeom>
          <a:noFill/>
          <a:ln w="38100" cap="flat" cmpd="sng">
            <a:solidFill>
              <a:srgbClr val="FF9900"/>
            </a:solidFill>
            <a:prstDash val="dash"/>
            <a:round/>
            <a:headEnd type="none" w="sm" len="sm"/>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Running it</a:t>
            </a:r>
            <a:endParaRPr/>
          </a:p>
        </p:txBody>
      </p:sp>
      <p:sp>
        <p:nvSpPr>
          <p:cNvPr id="305" name="Google Shape;305;p21"/>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42900" algn="l" rtl="0">
              <a:spcBef>
                <a:spcPts val="0"/>
              </a:spcBef>
              <a:spcAft>
                <a:spcPts val="0"/>
              </a:spcAft>
              <a:buSzPts val="1800"/>
              <a:buChar char="●"/>
            </a:pPr>
            <a:r>
              <a:rPr lang="en-US"/>
              <a:t>We traverse the glyph structure calling checkMe on each glyph with the SpellingChecker as an argument</a:t>
            </a:r>
            <a:endParaRPr/>
          </a:p>
          <a:p>
            <a:pPr marL="114300" lvl="0" indent="0" algn="l" rtl="0">
              <a:spcBef>
                <a:spcPts val="0"/>
              </a:spcBef>
              <a:spcAft>
                <a:spcPts val="0"/>
              </a:spcAft>
              <a:buSzPts val="1800"/>
              <a:buNone/>
            </a:pPr>
            <a:br>
              <a:rPr lang="en-US"/>
            </a:br>
            <a:r>
              <a:rPr lang="en-US" sz="1400">
                <a:latin typeface="Courier New"/>
                <a:ea typeface="Courier New"/>
                <a:cs typeface="Courier New"/>
                <a:sym typeface="Courier New"/>
              </a:rPr>
              <a:t>SpellingChecker* spellCheck;</a:t>
            </a:r>
            <a:br>
              <a:rPr lang="en-US" sz="1400">
                <a:latin typeface="Courier New"/>
                <a:ea typeface="Courier New"/>
                <a:cs typeface="Courier New"/>
                <a:sym typeface="Courier New"/>
              </a:rPr>
            </a:br>
            <a:r>
              <a:rPr lang="en-US" sz="1400">
                <a:latin typeface="Courier New"/>
                <a:ea typeface="Courier New"/>
                <a:cs typeface="Courier New"/>
                <a:sym typeface="Courier New"/>
              </a:rPr>
              <a:t>Composition* c;</a:t>
            </a:r>
            <a:br>
              <a:rPr lang="en-US" sz="1400">
                <a:latin typeface="Courier New"/>
                <a:ea typeface="Courier New"/>
                <a:cs typeface="Courier New"/>
                <a:sym typeface="Courier New"/>
              </a:rPr>
            </a:br>
            <a:r>
              <a:rPr lang="en-US" sz="1400">
                <a:latin typeface="Courier New"/>
                <a:ea typeface="Courier New"/>
                <a:cs typeface="Courier New"/>
                <a:sym typeface="Courier New"/>
              </a:rPr>
              <a:t>// …</a:t>
            </a:r>
            <a:br>
              <a:rPr lang="en-US" sz="1400">
                <a:latin typeface="Courier New"/>
                <a:ea typeface="Courier New"/>
                <a:cs typeface="Courier New"/>
                <a:sym typeface="Courier New"/>
              </a:rPr>
            </a:br>
            <a:r>
              <a:rPr lang="en-US" sz="1400">
                <a:latin typeface="Courier New"/>
                <a:ea typeface="Courier New"/>
                <a:cs typeface="Courier New"/>
                <a:sym typeface="Courier New"/>
              </a:rPr>
              <a:t>PreorderIterator iter(c);</a:t>
            </a:r>
            <a:br>
              <a:rPr lang="en-US" sz="1400">
                <a:latin typeface="Courier New"/>
                <a:ea typeface="Courier New"/>
                <a:cs typeface="Courier New"/>
                <a:sym typeface="Courier New"/>
              </a:rPr>
            </a:br>
            <a:r>
              <a:rPr lang="en-US" sz="1400">
                <a:latin typeface="Courier New"/>
                <a:ea typeface="Courier New"/>
                <a:cs typeface="Courier New"/>
                <a:sym typeface="Courier New"/>
              </a:rPr>
              <a:t>for (iter.First(); !iter.is_done(); iter.Next()) {</a:t>
            </a:r>
            <a:br>
              <a:rPr lang="en-US" sz="1400">
                <a:latin typeface="Courier New"/>
                <a:ea typeface="Courier New"/>
                <a:cs typeface="Courier New"/>
                <a:sym typeface="Courier New"/>
              </a:rPr>
            </a:br>
            <a:r>
              <a:rPr lang="en-US" sz="1400">
                <a:latin typeface="Courier New"/>
                <a:ea typeface="Courier New"/>
                <a:cs typeface="Courier New"/>
                <a:sym typeface="Courier New"/>
              </a:rPr>
              <a:t>	Glyph* g = iter.Current();</a:t>
            </a:r>
            <a:br>
              <a:rPr lang="en-US" sz="1400">
                <a:latin typeface="Courier New"/>
                <a:ea typeface="Courier New"/>
                <a:cs typeface="Courier New"/>
                <a:sym typeface="Courier New"/>
              </a:rPr>
            </a:br>
            <a:r>
              <a:rPr lang="en-US" sz="1400">
                <a:latin typeface="Courier New"/>
                <a:ea typeface="Courier New"/>
                <a:cs typeface="Courier New"/>
                <a:sym typeface="Courier New"/>
              </a:rPr>
              <a:t>	g-&gt;checkMe(spellCheck);</a:t>
            </a:r>
            <a:br>
              <a:rPr lang="en-US" sz="1400">
                <a:latin typeface="Courier New"/>
                <a:ea typeface="Courier New"/>
                <a:cs typeface="Courier New"/>
                <a:sym typeface="Courier New"/>
              </a:rPr>
            </a:br>
            <a:r>
              <a:rPr lang="en-US"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22"/>
          <p:cNvSpPr txBox="1">
            <a:spLocks noGrp="1"/>
          </p:cNvSpPr>
          <p:nvPr>
            <p:ph type="title"/>
          </p:nvPr>
        </p:nvSpPr>
        <p:spPr>
          <a:xfrm>
            <a:off x="685346" y="457200"/>
            <a:ext cx="4483554" cy="99719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2800"/>
              <a:buFont typeface="Lustria"/>
              <a:buNone/>
            </a:pPr>
            <a:r>
              <a:rPr lang="en-US" sz="3100"/>
              <a:t>Supporting Multiple Analyses</a:t>
            </a:r>
            <a:endParaRPr/>
          </a:p>
        </p:txBody>
      </p:sp>
      <p:sp>
        <p:nvSpPr>
          <p:cNvPr id="311" name="Google Shape;311;p22"/>
          <p:cNvSpPr txBox="1">
            <a:spLocks noGrp="1"/>
          </p:cNvSpPr>
          <p:nvPr>
            <p:ph type="body" idx="1"/>
          </p:nvPr>
        </p:nvSpPr>
        <p:spPr>
          <a:xfrm>
            <a:off x="685346" y="1595717"/>
            <a:ext cx="4483554" cy="267541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lnSpc>
                <a:spcPct val="90000"/>
              </a:lnSpc>
              <a:spcBef>
                <a:spcPts val="260"/>
              </a:spcBef>
              <a:spcAft>
                <a:spcPts val="0"/>
              </a:spcAft>
              <a:buSzPts val="910"/>
              <a:buFont typeface="Noto Sans Symbols"/>
              <a:buChar char="●"/>
            </a:pPr>
            <a:r>
              <a:rPr lang="en-US" sz="1300"/>
              <a:t>If we want to support other kinds of analysis, we must build a different visitor from scrath</a:t>
            </a:r>
            <a:endParaRPr/>
          </a:p>
          <a:p>
            <a:pPr marL="457200" lvl="0" indent="-342900" algn="l" rtl="0">
              <a:lnSpc>
                <a:spcPct val="90000"/>
              </a:lnSpc>
              <a:spcBef>
                <a:spcPts val="860"/>
              </a:spcBef>
              <a:spcAft>
                <a:spcPts val="0"/>
              </a:spcAft>
              <a:buSzPts val="910"/>
              <a:buFont typeface="Noto Sans Symbols"/>
              <a:buChar char="●"/>
            </a:pPr>
            <a:r>
              <a:rPr lang="en-US" sz="1300"/>
              <a:t>Instead, we will use a more generic visitor pattern</a:t>
            </a:r>
            <a:endParaRPr/>
          </a:p>
          <a:p>
            <a:pPr marL="457200" lvl="0" indent="-342900" algn="l" rtl="0">
              <a:lnSpc>
                <a:spcPct val="90000"/>
              </a:lnSpc>
              <a:spcBef>
                <a:spcPts val="860"/>
              </a:spcBef>
              <a:spcAft>
                <a:spcPts val="0"/>
              </a:spcAft>
              <a:buSzPts val="910"/>
              <a:buFont typeface="Noto Sans Symbols"/>
              <a:buChar char="●"/>
            </a:pPr>
            <a:r>
              <a:rPr lang="en-US" sz="1300"/>
              <a:t>The visitor interface accept(Visitor*) replaces the analysis-dependent operations like checkMe(SpellingChecker&amp;)</a:t>
            </a:r>
            <a:endParaRPr/>
          </a:p>
          <a:p>
            <a:pPr marL="457200" lvl="0" indent="-342900" algn="l" rtl="0">
              <a:lnSpc>
                <a:spcPct val="90000"/>
              </a:lnSpc>
              <a:spcBef>
                <a:spcPts val="860"/>
              </a:spcBef>
              <a:spcAft>
                <a:spcPts val="0"/>
              </a:spcAft>
              <a:buSzPts val="910"/>
              <a:buFont typeface="Noto Sans Symbols"/>
              <a:buChar char="●"/>
            </a:pPr>
            <a:r>
              <a:rPr lang="en-US" sz="1300"/>
              <a:t>Specific visitor functions like checkCharacter(char*) are replaced by functions relating to a specific class visitCharacter(Character*)</a:t>
            </a:r>
            <a:endParaRPr/>
          </a:p>
          <a:p>
            <a:pPr marL="457200" lvl="0" indent="-342900" algn="l" rtl="0">
              <a:lnSpc>
                <a:spcPct val="90000"/>
              </a:lnSpc>
              <a:spcBef>
                <a:spcPts val="860"/>
              </a:spcBef>
              <a:spcAft>
                <a:spcPts val="600"/>
              </a:spcAft>
              <a:buSzPts val="910"/>
              <a:buFont typeface="Noto Sans Symbols"/>
              <a:buChar char="●"/>
            </a:pPr>
            <a:r>
              <a:rPr lang="en-US" sz="1300"/>
              <a:t>This becomes the abstract Visitor class and each analysis will be implemented as a concrete Visitor</a:t>
            </a:r>
            <a:endParaRPr/>
          </a:p>
        </p:txBody>
      </p:sp>
      <p:pic>
        <p:nvPicPr>
          <p:cNvPr id="312" name="Google Shape;312;p22"/>
          <p:cNvPicPr preferRelativeResize="0"/>
          <p:nvPr/>
        </p:nvPicPr>
        <p:blipFill rotWithShape="1">
          <a:blip r:embed="rId4">
            <a:alphaModFix/>
          </a:blip>
          <a:srcRect t="964" r="2806" b="1446"/>
          <a:stretch/>
        </p:blipFill>
        <p:spPr>
          <a:xfrm>
            <a:off x="5424678" y="0"/>
            <a:ext cx="3719322" cy="5143500"/>
          </a:xfrm>
          <a:prstGeom prst="rect">
            <a:avLst/>
          </a:prstGeom>
          <a:noFill/>
          <a:ln>
            <a:noFill/>
          </a:ln>
        </p:spPr>
      </p:pic>
      <p:pic>
        <p:nvPicPr>
          <p:cNvPr id="313" name="Google Shape;313;p22" descr="Venn Diagram"/>
          <p:cNvPicPr preferRelativeResize="0"/>
          <p:nvPr/>
        </p:nvPicPr>
        <p:blipFill rotWithShape="1">
          <a:blip r:embed="rId5">
            <a:alphaModFix/>
          </a:blip>
          <a:srcRect/>
          <a:stretch/>
        </p:blipFill>
        <p:spPr>
          <a:xfrm>
            <a:off x="5664708" y="898015"/>
            <a:ext cx="2996694" cy="29966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7"/>
        <p:cNvGrpSpPr/>
        <p:nvPr/>
      </p:nvGrpSpPr>
      <p:grpSpPr>
        <a:xfrm>
          <a:off x="0" y="0"/>
          <a:ext cx="0" cy="0"/>
          <a:chOff x="0" y="0"/>
          <a:chExt cx="0" cy="0"/>
        </a:xfrm>
      </p:grpSpPr>
      <p:sp>
        <p:nvSpPr>
          <p:cNvPr id="318" name="Google Shape;318;p23"/>
          <p:cNvSpPr txBox="1">
            <a:spLocks noGrp="1"/>
          </p:cNvSpPr>
          <p:nvPr>
            <p:ph type="title"/>
          </p:nvPr>
        </p:nvSpPr>
        <p:spPr>
          <a:xfrm>
            <a:off x="685346" y="457200"/>
            <a:ext cx="4483554" cy="99719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2800"/>
              <a:buFont typeface="Lustria"/>
              <a:buNone/>
            </a:pPr>
            <a:r>
              <a:rPr lang="en-US" sz="4000"/>
              <a:t>Visitor Class</a:t>
            </a:r>
            <a:endParaRPr/>
          </a:p>
        </p:txBody>
      </p:sp>
      <p:sp>
        <p:nvSpPr>
          <p:cNvPr id="319" name="Google Shape;319;p23"/>
          <p:cNvSpPr txBox="1">
            <a:spLocks noGrp="1"/>
          </p:cNvSpPr>
          <p:nvPr>
            <p:ph type="body" idx="1"/>
          </p:nvPr>
        </p:nvSpPr>
        <p:spPr>
          <a:xfrm>
            <a:off x="349008" y="1595717"/>
            <a:ext cx="4819892" cy="267541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300"/>
              </a:spcBef>
              <a:spcAft>
                <a:spcPts val="0"/>
              </a:spcAft>
              <a:buSzPts val="1050"/>
              <a:buFont typeface="Noto Sans Symbols"/>
              <a:buNone/>
            </a:pPr>
            <a:r>
              <a:rPr lang="en-US"/>
              <a:t>class Visitor {</a:t>
            </a:r>
            <a:endParaRPr/>
          </a:p>
          <a:p>
            <a:pPr marL="0" lvl="0" indent="0" algn="l" rtl="0">
              <a:lnSpc>
                <a:spcPct val="90000"/>
              </a:lnSpc>
              <a:spcBef>
                <a:spcPts val="900"/>
              </a:spcBef>
              <a:spcAft>
                <a:spcPts val="0"/>
              </a:spcAft>
              <a:buSzPts val="1050"/>
              <a:buFont typeface="Noto Sans Symbols"/>
              <a:buNone/>
            </a:pPr>
            <a:r>
              <a:rPr lang="en-US"/>
              <a:t>	public:</a:t>
            </a:r>
            <a:endParaRPr/>
          </a:p>
          <a:p>
            <a:pPr marL="0" lvl="0" indent="0" algn="l" rtl="0">
              <a:lnSpc>
                <a:spcPct val="90000"/>
              </a:lnSpc>
              <a:spcBef>
                <a:spcPts val="900"/>
              </a:spcBef>
              <a:spcAft>
                <a:spcPts val="0"/>
              </a:spcAft>
              <a:buSzPts val="1050"/>
              <a:buFont typeface="Noto Sans Symbols"/>
              <a:buNone/>
            </a:pPr>
            <a:r>
              <a:rPr lang="en-US"/>
              <a:t>		virtual void visitCharacter(Character*) { }</a:t>
            </a:r>
            <a:endParaRPr/>
          </a:p>
          <a:p>
            <a:pPr marL="0" lvl="0" indent="0" algn="l" rtl="0">
              <a:lnSpc>
                <a:spcPct val="90000"/>
              </a:lnSpc>
              <a:spcBef>
                <a:spcPts val="900"/>
              </a:spcBef>
              <a:spcAft>
                <a:spcPts val="0"/>
              </a:spcAft>
              <a:buSzPts val="1050"/>
              <a:buFont typeface="Noto Sans Symbols"/>
              <a:buNone/>
            </a:pPr>
            <a:r>
              <a:rPr lang="en-US"/>
              <a:t>		virtual void visitRow(Row*) { }</a:t>
            </a:r>
            <a:endParaRPr/>
          </a:p>
          <a:p>
            <a:pPr marL="0" lvl="0" indent="0" algn="l" rtl="0">
              <a:lnSpc>
                <a:spcPct val="90000"/>
              </a:lnSpc>
              <a:spcBef>
                <a:spcPts val="900"/>
              </a:spcBef>
              <a:spcAft>
                <a:spcPts val="0"/>
              </a:spcAft>
              <a:buSzPts val="1050"/>
              <a:buFont typeface="Noto Sans Symbols"/>
              <a:buNone/>
            </a:pPr>
            <a:r>
              <a:rPr lang="en-US"/>
              <a:t>		virtual void visitImage(Image*) { }</a:t>
            </a:r>
            <a:endParaRPr/>
          </a:p>
          <a:p>
            <a:pPr marL="0" lvl="0" indent="0" algn="l" rtl="0">
              <a:lnSpc>
                <a:spcPct val="90000"/>
              </a:lnSpc>
              <a:spcBef>
                <a:spcPts val="900"/>
              </a:spcBef>
              <a:spcAft>
                <a:spcPts val="0"/>
              </a:spcAft>
              <a:buSzPts val="1050"/>
              <a:buFont typeface="Noto Sans Symbols"/>
              <a:buNone/>
            </a:pPr>
            <a:r>
              <a:rPr lang="en-US"/>
              <a:t>		// Visit functions for all Glyph classes</a:t>
            </a:r>
            <a:endParaRPr/>
          </a:p>
          <a:p>
            <a:pPr marL="0" lvl="0" indent="0" algn="l" rtl="0">
              <a:lnSpc>
                <a:spcPct val="90000"/>
              </a:lnSpc>
              <a:spcBef>
                <a:spcPts val="900"/>
              </a:spcBef>
              <a:spcAft>
                <a:spcPts val="600"/>
              </a:spcAft>
              <a:buSzPts val="1050"/>
              <a:buFont typeface="Noto Sans Symbols"/>
              <a:buNone/>
            </a:pPr>
            <a:r>
              <a:rPr lang="en-US"/>
              <a:t>};</a:t>
            </a:r>
            <a:endParaRPr/>
          </a:p>
        </p:txBody>
      </p:sp>
      <p:pic>
        <p:nvPicPr>
          <p:cNvPr id="320" name="Google Shape;320;p23"/>
          <p:cNvPicPr preferRelativeResize="0"/>
          <p:nvPr/>
        </p:nvPicPr>
        <p:blipFill rotWithShape="1">
          <a:blip r:embed="rId4">
            <a:alphaModFix/>
          </a:blip>
          <a:srcRect t="964" r="2806" b="1446"/>
          <a:stretch/>
        </p:blipFill>
        <p:spPr>
          <a:xfrm>
            <a:off x="5424678" y="0"/>
            <a:ext cx="3719322" cy="5143500"/>
          </a:xfrm>
          <a:prstGeom prst="rect">
            <a:avLst/>
          </a:prstGeom>
          <a:noFill/>
          <a:ln>
            <a:noFill/>
          </a:ln>
        </p:spPr>
      </p:pic>
      <p:pic>
        <p:nvPicPr>
          <p:cNvPr id="321" name="Google Shape;321;p23"/>
          <p:cNvPicPr preferRelativeResize="0"/>
          <p:nvPr/>
        </p:nvPicPr>
        <p:blipFill rotWithShape="1">
          <a:blip r:embed="rId5">
            <a:alphaModFix/>
          </a:blip>
          <a:srcRect/>
          <a:stretch/>
        </p:blipFill>
        <p:spPr>
          <a:xfrm>
            <a:off x="5664708" y="1374762"/>
            <a:ext cx="2996694" cy="20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Visitor Class and Concrete Subclasses</a:t>
            </a:r>
            <a:endParaRPr/>
          </a:p>
        </p:txBody>
      </p:sp>
      <p:sp>
        <p:nvSpPr>
          <p:cNvPr id="327" name="Google Shape;327;p24"/>
          <p:cNvSpPr txBox="1">
            <a:spLocks noGrp="1"/>
          </p:cNvSpPr>
          <p:nvPr>
            <p:ph type="body" idx="1"/>
          </p:nvPr>
        </p:nvSpPr>
        <p:spPr>
          <a:xfrm>
            <a:off x="311700" y="1986163"/>
            <a:ext cx="3863400" cy="18462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42900" algn="l" rtl="0">
              <a:spcBef>
                <a:spcPts val="0"/>
              </a:spcBef>
              <a:spcAft>
                <a:spcPts val="0"/>
              </a:spcAft>
              <a:buSzPts val="1800"/>
              <a:buChar char="●"/>
            </a:pPr>
            <a:r>
              <a:rPr lang="en-US">
                <a:latin typeface="Courier New"/>
                <a:ea typeface="Courier New"/>
                <a:cs typeface="Courier New"/>
                <a:sym typeface="Courier New"/>
              </a:rPr>
              <a:t>SpellingCheckerVisitor</a:t>
            </a:r>
            <a:r>
              <a:rPr lang="en-US" b="1"/>
              <a:t> </a:t>
            </a:r>
            <a:r>
              <a:rPr lang="en-US"/>
              <a:t>is implemented the same way as before except </a:t>
            </a:r>
            <a:r>
              <a:rPr lang="en-US">
                <a:latin typeface="Courier New"/>
                <a:ea typeface="Courier New"/>
                <a:cs typeface="Courier New"/>
                <a:sym typeface="Courier New"/>
              </a:rPr>
              <a:t>checkCharacter</a:t>
            </a:r>
            <a:r>
              <a:rPr lang="en-US"/>
              <a:t> is replaced with </a:t>
            </a:r>
            <a:r>
              <a:rPr lang="en-US">
                <a:latin typeface="Courier New"/>
                <a:ea typeface="Courier New"/>
                <a:cs typeface="Courier New"/>
                <a:sym typeface="Courier New"/>
              </a:rPr>
              <a:t>visitCharacter</a:t>
            </a:r>
            <a:r>
              <a:rPr lang="en-US"/>
              <a:t>, etc. </a:t>
            </a:r>
            <a:endParaRPr/>
          </a:p>
        </p:txBody>
      </p:sp>
      <p:pic>
        <p:nvPicPr>
          <p:cNvPr id="328" name="Google Shape;328;p24"/>
          <p:cNvPicPr preferRelativeResize="0"/>
          <p:nvPr/>
        </p:nvPicPr>
        <p:blipFill rotWithShape="1">
          <a:blip r:embed="rId3">
            <a:alphaModFix/>
          </a:blip>
          <a:srcRect/>
          <a:stretch/>
        </p:blipFill>
        <p:spPr>
          <a:xfrm>
            <a:off x="4323200" y="1372075"/>
            <a:ext cx="4509100" cy="307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5"/>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Visitor Class and Concrete Subclasses</a:t>
            </a:r>
            <a:endParaRPr/>
          </a:p>
        </p:txBody>
      </p:sp>
      <p:pic>
        <p:nvPicPr>
          <p:cNvPr id="3" name="Picture 2">
            <a:extLst>
              <a:ext uri="{FF2B5EF4-FFF2-40B4-BE49-F238E27FC236}">
                <a16:creationId xmlns:a16="http://schemas.microsoft.com/office/drawing/2014/main" id="{FBB13E3B-6FC5-4DE5-AC9D-8507ADCD1112}"/>
              </a:ext>
            </a:extLst>
          </p:cNvPr>
          <p:cNvPicPr>
            <a:picLocks noChangeAspect="1"/>
          </p:cNvPicPr>
          <p:nvPr/>
        </p:nvPicPr>
        <p:blipFill>
          <a:blip r:embed="rId3"/>
          <a:stretch>
            <a:fillRect/>
          </a:stretch>
        </p:blipFill>
        <p:spPr>
          <a:xfrm>
            <a:off x="942975" y="1192720"/>
            <a:ext cx="7258050" cy="33432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6"/>
          <p:cNvSpPr txBox="1">
            <a:spLocks noGrp="1"/>
          </p:cNvSpPr>
          <p:nvPr>
            <p:ph type="title"/>
          </p:nvPr>
        </p:nvSpPr>
        <p:spPr>
          <a:xfrm>
            <a:off x="311700" y="2150850"/>
            <a:ext cx="8520600" cy="1114200"/>
          </a:xfrm>
          <a:prstGeom prst="rect">
            <a:avLst/>
          </a:prstGeom>
          <a:noFill/>
          <a:ln>
            <a:noFill/>
          </a:ln>
          <a:effectLst>
            <a:outerShdw blurRad="25400">
              <a:srgbClr val="000000">
                <a:alpha val="45882"/>
              </a:srgbClr>
            </a:outerShdw>
          </a:effectLst>
        </p:spPr>
        <p:txBody>
          <a:bodyPr spcFirstLastPara="1" wrap="square" lIns="93125" tIns="93125" rIns="93125" bIns="93125" anchor="ctr" anchorCtr="0">
            <a:noAutofit/>
          </a:bodyPr>
          <a:lstStyle/>
          <a:p>
            <a:pPr marL="0" lvl="0" indent="0" algn="ctr" rtl="0">
              <a:spcBef>
                <a:spcPts val="0"/>
              </a:spcBef>
              <a:spcAft>
                <a:spcPts val="0"/>
              </a:spcAft>
              <a:buClr>
                <a:schemeClr val="lt2"/>
              </a:buClr>
              <a:buSzPts val="3700"/>
              <a:buFont typeface="Lustria"/>
              <a:buNone/>
            </a:pPr>
            <a:r>
              <a:rPr lang="en-US"/>
              <a:t>How would we design a hyphenation class as a visitor subclass?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7"/>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HyphenationVisitor</a:t>
            </a:r>
            <a:endParaRPr/>
          </a:p>
        </p:txBody>
      </p:sp>
      <p:sp>
        <p:nvSpPr>
          <p:cNvPr id="345" name="Google Shape;345;p27"/>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42900" algn="l" rtl="0">
              <a:spcBef>
                <a:spcPts val="0"/>
              </a:spcBef>
              <a:spcAft>
                <a:spcPts val="0"/>
              </a:spcAft>
              <a:buSzPts val="1800"/>
              <a:buChar char="●"/>
            </a:pPr>
            <a:r>
              <a:rPr lang="en-US"/>
              <a:t>Traverse the text to accumulate characters into words</a:t>
            </a:r>
            <a:endParaRPr/>
          </a:p>
          <a:p>
            <a:pPr marL="457200" lvl="0" indent="-342900" algn="l" rtl="0">
              <a:spcBef>
                <a:spcPts val="0"/>
              </a:spcBef>
              <a:spcAft>
                <a:spcPts val="0"/>
              </a:spcAft>
              <a:buSzPts val="1800"/>
              <a:buChar char="●"/>
            </a:pPr>
            <a:r>
              <a:rPr lang="en-US"/>
              <a:t>Once an entire word has been assembled, apply an algorithm to determine potential hyphenation points</a:t>
            </a:r>
            <a:endParaRPr/>
          </a:p>
          <a:p>
            <a:pPr marL="457200" lvl="0" indent="-342900" algn="l" rtl="0">
              <a:spcBef>
                <a:spcPts val="0"/>
              </a:spcBef>
              <a:spcAft>
                <a:spcPts val="0"/>
              </a:spcAft>
              <a:buSzPts val="1800"/>
              <a:buChar char="●"/>
            </a:pPr>
            <a:r>
              <a:rPr lang="en-US"/>
              <a:t>At each hyphenation point, insert a </a:t>
            </a:r>
            <a:r>
              <a:rPr lang="en-US" b="1"/>
              <a:t>discretionary</a:t>
            </a:r>
            <a:r>
              <a:rPr lang="en-US"/>
              <a:t> glyph into the composition</a:t>
            </a:r>
            <a:endParaRPr/>
          </a:p>
          <a:p>
            <a:pPr marL="457200" lvl="0" indent="-342900" algn="l" rtl="0">
              <a:spcBef>
                <a:spcPts val="0"/>
              </a:spcBef>
              <a:spcAft>
                <a:spcPts val="0"/>
              </a:spcAft>
              <a:buSzPts val="1800"/>
              <a:buChar char="●"/>
            </a:pPr>
            <a:r>
              <a:rPr lang="en-US"/>
              <a:t>A discretionary glyph has two possible appearances, depending on whether or not it is the last character on a line, a hyphen or no appearance</a:t>
            </a:r>
            <a:endParaRPr/>
          </a:p>
        </p:txBody>
      </p:sp>
      <p:pic>
        <p:nvPicPr>
          <p:cNvPr id="346" name="Google Shape;346;p27"/>
          <p:cNvPicPr preferRelativeResize="0"/>
          <p:nvPr/>
        </p:nvPicPr>
        <p:blipFill rotWithShape="1">
          <a:blip r:embed="rId3">
            <a:alphaModFix/>
          </a:blip>
          <a:srcRect/>
          <a:stretch/>
        </p:blipFill>
        <p:spPr>
          <a:xfrm>
            <a:off x="2696450" y="3226300"/>
            <a:ext cx="3751100" cy="155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Visitor Pattern Review</a:t>
            </a:r>
            <a:endParaRPr/>
          </a:p>
        </p:txBody>
      </p:sp>
      <p:sp>
        <p:nvSpPr>
          <p:cNvPr id="352" name="Google Shape;352;p28"/>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42900" algn="l" rtl="0">
              <a:spcBef>
                <a:spcPts val="0"/>
              </a:spcBef>
              <a:spcAft>
                <a:spcPts val="0"/>
              </a:spcAft>
              <a:buSzPts val="1800"/>
              <a:buChar char="●"/>
            </a:pPr>
            <a:r>
              <a:rPr lang="en-US"/>
              <a:t>The </a:t>
            </a:r>
            <a:r>
              <a:rPr lang="en-US" b="1"/>
              <a:t>Visitor</a:t>
            </a:r>
            <a:r>
              <a:rPr lang="en-US"/>
              <a:t> class and its subclasses allows an open-ended number of analyses on glyph structures without having to edit the glyph classes themselves</a:t>
            </a:r>
            <a:endParaRPr/>
          </a:p>
          <a:p>
            <a:pPr marL="457200" lvl="0" indent="-342900" algn="l" rtl="0">
              <a:spcBef>
                <a:spcPts val="0"/>
              </a:spcBef>
              <a:spcAft>
                <a:spcPts val="0"/>
              </a:spcAft>
              <a:buSzPts val="1800"/>
              <a:buChar char="●"/>
            </a:pPr>
            <a:r>
              <a:rPr lang="en-US"/>
              <a:t>Visitors can be applied to </a:t>
            </a:r>
            <a:r>
              <a:rPr lang="en-US" i="1"/>
              <a:t>any</a:t>
            </a:r>
            <a:r>
              <a:rPr lang="en-US"/>
              <a:t> object structure, not just composite structures</a:t>
            </a:r>
            <a:endParaRPr/>
          </a:p>
          <a:p>
            <a:pPr marL="914400" lvl="1" indent="-317500" algn="l" rtl="0">
              <a:spcBef>
                <a:spcPts val="0"/>
              </a:spcBef>
              <a:spcAft>
                <a:spcPts val="0"/>
              </a:spcAft>
              <a:buSzPts val="1400"/>
              <a:buChar char="○"/>
            </a:pPr>
            <a:r>
              <a:rPr lang="en-US"/>
              <a:t>The object structure should have a traversal object (</a:t>
            </a:r>
            <a:r>
              <a:rPr lang="en-US" b="1"/>
              <a:t>iterator</a:t>
            </a:r>
            <a:r>
              <a:rPr lang="en-US"/>
              <a:t>)</a:t>
            </a:r>
            <a:endParaRPr/>
          </a:p>
          <a:p>
            <a:pPr marL="457200" lvl="0" indent="-342900" algn="l" rtl="0">
              <a:spcBef>
                <a:spcPts val="0"/>
              </a:spcBef>
              <a:spcAft>
                <a:spcPts val="0"/>
              </a:spcAft>
              <a:buSzPts val="1800"/>
              <a:buChar char="●"/>
            </a:pPr>
            <a:r>
              <a:rPr lang="en-US"/>
              <a:t>The visitor pattern is most suitable when you want to be able to do a variety of different things to objects with a stable class structure</a:t>
            </a:r>
            <a:endParaRPr/>
          </a:p>
          <a:p>
            <a:pPr marL="457200" lvl="0" indent="-342900" algn="l" rtl="0">
              <a:spcBef>
                <a:spcPts val="0"/>
              </a:spcBef>
              <a:spcAft>
                <a:spcPts val="0"/>
              </a:spcAft>
              <a:buSzPts val="1800"/>
              <a:buChar char="●"/>
            </a:pPr>
            <a:r>
              <a:rPr lang="en-US"/>
              <a:t>Adding a new kind of visitor requires no change to that class structure</a:t>
            </a:r>
            <a:endParaRPr/>
          </a:p>
          <a:p>
            <a:pPr marL="457200" lvl="0" indent="-342900" algn="l" rtl="0">
              <a:spcBef>
                <a:spcPts val="0"/>
              </a:spcBef>
              <a:spcAft>
                <a:spcPts val="0"/>
              </a:spcAft>
              <a:buSzPts val="1800"/>
              <a:buChar char="●"/>
            </a:pPr>
            <a:r>
              <a:rPr lang="en-US"/>
              <a:t>Adding a subclass to the structure requires an update to </a:t>
            </a:r>
            <a:r>
              <a:rPr lang="en-US" b="1" u="sng"/>
              <a:t>all</a:t>
            </a:r>
            <a:r>
              <a:rPr lang="en-US"/>
              <a:t> visitor interfaces to include a </a:t>
            </a:r>
            <a:r>
              <a:rPr lang="en-US">
                <a:latin typeface="Courier New"/>
                <a:ea typeface="Courier New"/>
                <a:cs typeface="Courier New"/>
                <a:sym typeface="Courier New"/>
              </a:rPr>
              <a:t>Visit</a:t>
            </a:r>
            <a:r>
              <a:rPr lang="en-US"/>
              <a:t> operation for that subclass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3"/>
          <p:cNvSpPr txBox="1">
            <a:spLocks noGrp="1"/>
          </p:cNvSpPr>
          <p:nvPr>
            <p:ph type="title"/>
          </p:nvPr>
        </p:nvSpPr>
        <p:spPr>
          <a:xfrm>
            <a:off x="685346" y="457200"/>
            <a:ext cx="4483554" cy="99719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2800"/>
              <a:buFont typeface="Lustria"/>
              <a:buNone/>
            </a:pPr>
            <a:r>
              <a:rPr lang="en-US" sz="4000"/>
              <a:t>Example</a:t>
            </a:r>
            <a:endParaRPr/>
          </a:p>
        </p:txBody>
      </p:sp>
      <p:sp>
        <p:nvSpPr>
          <p:cNvPr id="176" name="Google Shape;176;p3"/>
          <p:cNvSpPr txBox="1">
            <a:spLocks noGrp="1"/>
          </p:cNvSpPr>
          <p:nvPr>
            <p:ph type="body" idx="1"/>
          </p:nvPr>
        </p:nvSpPr>
        <p:spPr>
          <a:xfrm>
            <a:off x="685346" y="1595717"/>
            <a:ext cx="4483554" cy="267541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2500" lnSpcReduction="10000"/>
          </a:bodyPr>
          <a:lstStyle/>
          <a:p>
            <a:pPr marL="457200" lvl="0" indent="-342922" algn="l" rtl="0">
              <a:lnSpc>
                <a:spcPct val="90000"/>
              </a:lnSpc>
              <a:spcBef>
                <a:spcPts val="240"/>
              </a:spcBef>
              <a:spcAft>
                <a:spcPts val="0"/>
              </a:spcAft>
              <a:buSzPct val="70000"/>
              <a:buFont typeface="Noto Sans Symbols"/>
              <a:buChar char="●"/>
            </a:pPr>
            <a:r>
              <a:rPr lang="en-US" sz="1300"/>
              <a:t>Consider a compiler representing a program as an abstract syntax tree (AST)</a:t>
            </a:r>
            <a:endParaRPr/>
          </a:p>
          <a:p>
            <a:pPr marL="457200" lvl="0" indent="-342922" algn="l" rtl="0">
              <a:lnSpc>
                <a:spcPct val="90000"/>
              </a:lnSpc>
              <a:spcBef>
                <a:spcPts val="840"/>
              </a:spcBef>
              <a:spcAft>
                <a:spcPts val="0"/>
              </a:spcAft>
              <a:buSzPct val="70000"/>
              <a:buFont typeface="Noto Sans Symbols"/>
              <a:buChar char="●"/>
            </a:pPr>
            <a:r>
              <a:rPr lang="en-US" sz="1300"/>
              <a:t>The compiler must perform operations on the AST for “semantic” analysis</a:t>
            </a:r>
            <a:endParaRPr/>
          </a:p>
          <a:p>
            <a:pPr marL="914400" lvl="1" indent="-317522" algn="l" rtl="0">
              <a:lnSpc>
                <a:spcPct val="90000"/>
              </a:lnSpc>
              <a:spcBef>
                <a:spcPts val="840"/>
              </a:spcBef>
              <a:spcAft>
                <a:spcPts val="0"/>
              </a:spcAft>
              <a:buSzPct val="70000"/>
              <a:buFont typeface="Noto Sans Symbols"/>
              <a:buChar char="●"/>
            </a:pPr>
            <a:r>
              <a:rPr lang="en-US" sz="1300"/>
              <a:t>Type-checking</a:t>
            </a:r>
            <a:endParaRPr/>
          </a:p>
          <a:p>
            <a:pPr marL="914400" lvl="1" indent="-317522" algn="l" rtl="0">
              <a:lnSpc>
                <a:spcPct val="90000"/>
              </a:lnSpc>
              <a:spcBef>
                <a:spcPts val="840"/>
              </a:spcBef>
              <a:spcAft>
                <a:spcPts val="0"/>
              </a:spcAft>
              <a:buSzPct val="70000"/>
              <a:buFont typeface="Noto Sans Symbols"/>
              <a:buChar char="●"/>
            </a:pPr>
            <a:r>
              <a:rPr lang="en-US" sz="1300"/>
              <a:t>Code optimization</a:t>
            </a:r>
            <a:endParaRPr/>
          </a:p>
          <a:p>
            <a:pPr marL="914400" lvl="1" indent="-317522" algn="l" rtl="0">
              <a:lnSpc>
                <a:spcPct val="90000"/>
              </a:lnSpc>
              <a:spcBef>
                <a:spcPts val="840"/>
              </a:spcBef>
              <a:spcAft>
                <a:spcPts val="0"/>
              </a:spcAft>
              <a:buSzPct val="70000"/>
              <a:buFont typeface="Noto Sans Symbols"/>
              <a:buChar char="●"/>
            </a:pPr>
            <a:r>
              <a:rPr lang="en-US" sz="1300"/>
              <a:t>Pretty-printing</a:t>
            </a:r>
            <a:endParaRPr/>
          </a:p>
          <a:p>
            <a:pPr marL="457200" lvl="0" indent="-342922" algn="l" rtl="0">
              <a:lnSpc>
                <a:spcPct val="90000"/>
              </a:lnSpc>
              <a:spcBef>
                <a:spcPts val="840"/>
              </a:spcBef>
              <a:spcAft>
                <a:spcPts val="0"/>
              </a:spcAft>
              <a:buSzPct val="70000"/>
              <a:buFont typeface="Noto Sans Symbols"/>
              <a:buChar char="●"/>
            </a:pPr>
            <a:r>
              <a:rPr lang="en-US" sz="1300"/>
              <a:t>This requires a lot of nodes</a:t>
            </a:r>
            <a:br>
              <a:rPr lang="en-US" sz="1300"/>
            </a:br>
            <a:r>
              <a:rPr lang="en-US" sz="1300"/>
              <a:t>with a lot of operations</a:t>
            </a:r>
            <a:endParaRPr/>
          </a:p>
          <a:p>
            <a:pPr marL="457200" lvl="0" indent="-342922" algn="l" rtl="0">
              <a:lnSpc>
                <a:spcPct val="90000"/>
              </a:lnSpc>
              <a:spcBef>
                <a:spcPts val="840"/>
              </a:spcBef>
              <a:spcAft>
                <a:spcPts val="600"/>
              </a:spcAft>
              <a:buSzPct val="70000"/>
              <a:buFont typeface="Noto Sans Symbols"/>
              <a:buChar char="●"/>
            </a:pPr>
            <a:r>
              <a:rPr lang="en-US" sz="1300"/>
              <a:t>Maintaining this code base</a:t>
            </a:r>
            <a:br>
              <a:rPr lang="en-US" sz="1300"/>
            </a:br>
            <a:r>
              <a:rPr lang="en-US" sz="1300"/>
              <a:t>quickly becomes a nightmare</a:t>
            </a:r>
            <a:endParaRPr/>
          </a:p>
        </p:txBody>
      </p:sp>
      <p:pic>
        <p:nvPicPr>
          <p:cNvPr id="177" name="Google Shape;177;p3"/>
          <p:cNvPicPr preferRelativeResize="0"/>
          <p:nvPr/>
        </p:nvPicPr>
        <p:blipFill rotWithShape="1">
          <a:blip r:embed="rId4">
            <a:alphaModFix/>
          </a:blip>
          <a:srcRect t="964" r="2806" b="1446"/>
          <a:stretch/>
        </p:blipFill>
        <p:spPr>
          <a:xfrm>
            <a:off x="5424678" y="0"/>
            <a:ext cx="3719322" cy="5143500"/>
          </a:xfrm>
          <a:prstGeom prst="rect">
            <a:avLst/>
          </a:prstGeom>
          <a:noFill/>
          <a:ln>
            <a:noFill/>
          </a:ln>
        </p:spPr>
      </p:pic>
      <p:pic>
        <p:nvPicPr>
          <p:cNvPr id="178" name="Google Shape;178;p3"/>
          <p:cNvPicPr preferRelativeResize="0"/>
          <p:nvPr/>
        </p:nvPicPr>
        <p:blipFill rotWithShape="1">
          <a:blip r:embed="rId5">
            <a:alphaModFix/>
          </a:blip>
          <a:srcRect/>
          <a:stretch/>
        </p:blipFill>
        <p:spPr>
          <a:xfrm>
            <a:off x="5664708" y="1236352"/>
            <a:ext cx="2996694" cy="23200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685346" y="457200"/>
            <a:ext cx="4483554" cy="99719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2800"/>
              <a:buFont typeface="Lustria"/>
              <a:buNone/>
            </a:pPr>
            <a:r>
              <a:rPr lang="en-US" sz="4000"/>
              <a:t>Example</a:t>
            </a:r>
            <a:endParaRPr/>
          </a:p>
        </p:txBody>
      </p:sp>
      <p:sp>
        <p:nvSpPr>
          <p:cNvPr id="184" name="Google Shape;184;p4"/>
          <p:cNvSpPr txBox="1">
            <a:spLocks noGrp="1"/>
          </p:cNvSpPr>
          <p:nvPr>
            <p:ph type="body" idx="1"/>
          </p:nvPr>
        </p:nvSpPr>
        <p:spPr>
          <a:xfrm>
            <a:off x="685346" y="1595717"/>
            <a:ext cx="4483554" cy="267541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spcBef>
                <a:spcPts val="300"/>
              </a:spcBef>
              <a:spcAft>
                <a:spcPts val="0"/>
              </a:spcAft>
              <a:buClr>
                <a:srgbClr val="9C512B"/>
              </a:buClr>
              <a:buSzPts val="1050"/>
              <a:buFont typeface="Noto Sans Symbols"/>
              <a:buChar char="●"/>
            </a:pPr>
            <a:r>
              <a:rPr lang="en-US"/>
              <a:t>It would be better if new operations could be added separately, and node classes were independent of the operations applied to them </a:t>
            </a:r>
            <a:endParaRPr/>
          </a:p>
          <a:p>
            <a:pPr marL="457200" lvl="0" indent="-342900" algn="l" rtl="0">
              <a:spcBef>
                <a:spcPts val="900"/>
              </a:spcBef>
              <a:spcAft>
                <a:spcPts val="0"/>
              </a:spcAft>
              <a:buClr>
                <a:srgbClr val="9C512B"/>
              </a:buClr>
              <a:buSzPts val="1050"/>
              <a:buFont typeface="Noto Sans Symbols"/>
              <a:buChar char="●"/>
            </a:pPr>
            <a:r>
              <a:rPr lang="en-US"/>
              <a:t>This is obtained by packaging related operations in a separate class called </a:t>
            </a:r>
            <a:r>
              <a:rPr lang="en-US" b="1"/>
              <a:t>Visitor</a:t>
            </a:r>
            <a:endParaRPr/>
          </a:p>
          <a:p>
            <a:pPr marL="457200" lvl="0" indent="-342900" algn="l" rtl="0">
              <a:spcBef>
                <a:spcPts val="900"/>
              </a:spcBef>
              <a:spcAft>
                <a:spcPts val="600"/>
              </a:spcAft>
              <a:buClr>
                <a:srgbClr val="9C512B"/>
              </a:buClr>
              <a:buSzPts val="1050"/>
              <a:buFont typeface="Noto Sans Symbols"/>
              <a:buChar char="●"/>
            </a:pPr>
            <a:r>
              <a:rPr lang="en-US"/>
              <a:t>These </a:t>
            </a:r>
            <a:r>
              <a:rPr lang="en-US" b="1"/>
              <a:t>Visitor</a:t>
            </a:r>
            <a:r>
              <a:rPr lang="en-US"/>
              <a:t> objects are passed to elements of the AST as it is traversed</a:t>
            </a:r>
            <a:endParaRPr/>
          </a:p>
        </p:txBody>
      </p:sp>
      <p:pic>
        <p:nvPicPr>
          <p:cNvPr id="185" name="Google Shape;185;p4"/>
          <p:cNvPicPr preferRelativeResize="0"/>
          <p:nvPr/>
        </p:nvPicPr>
        <p:blipFill rotWithShape="1">
          <a:blip r:embed="rId4">
            <a:alphaModFix/>
          </a:blip>
          <a:srcRect t="964" r="2806" b="1446"/>
          <a:stretch/>
        </p:blipFill>
        <p:spPr>
          <a:xfrm>
            <a:off x="5424678" y="0"/>
            <a:ext cx="3719322" cy="5143500"/>
          </a:xfrm>
          <a:prstGeom prst="rect">
            <a:avLst/>
          </a:prstGeom>
          <a:noFill/>
          <a:ln>
            <a:noFill/>
          </a:ln>
        </p:spPr>
      </p:pic>
      <p:pic>
        <p:nvPicPr>
          <p:cNvPr id="186" name="Google Shape;186;p4"/>
          <p:cNvPicPr preferRelativeResize="0"/>
          <p:nvPr/>
        </p:nvPicPr>
        <p:blipFill rotWithShape="1">
          <a:blip r:embed="rId5">
            <a:alphaModFix/>
          </a:blip>
          <a:srcRect/>
          <a:stretch/>
        </p:blipFill>
        <p:spPr>
          <a:xfrm>
            <a:off x="5664708" y="1489863"/>
            <a:ext cx="2996694" cy="1812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313050" y="1161525"/>
            <a:ext cx="8520600" cy="3416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Solution</a:t>
            </a:r>
            <a:endParaRPr/>
          </a:p>
        </p:txBody>
      </p:sp>
      <p:pic>
        <p:nvPicPr>
          <p:cNvPr id="193" name="Google Shape;193;p5"/>
          <p:cNvPicPr preferRelativeResize="0"/>
          <p:nvPr/>
        </p:nvPicPr>
        <p:blipFill rotWithShape="1">
          <a:blip r:embed="rId3">
            <a:alphaModFix/>
          </a:blip>
          <a:srcRect/>
          <a:stretch/>
        </p:blipFill>
        <p:spPr>
          <a:xfrm>
            <a:off x="311700" y="1449850"/>
            <a:ext cx="4159725" cy="2517725"/>
          </a:xfrm>
          <a:prstGeom prst="rect">
            <a:avLst/>
          </a:prstGeom>
          <a:noFill/>
          <a:ln>
            <a:noFill/>
          </a:ln>
        </p:spPr>
      </p:pic>
      <p:pic>
        <p:nvPicPr>
          <p:cNvPr id="194" name="Google Shape;194;p5"/>
          <p:cNvPicPr preferRelativeResize="0"/>
          <p:nvPr/>
        </p:nvPicPr>
        <p:blipFill rotWithShape="1">
          <a:blip r:embed="rId4">
            <a:alphaModFix/>
          </a:blip>
          <a:srcRect/>
          <a:stretch/>
        </p:blipFill>
        <p:spPr>
          <a:xfrm>
            <a:off x="4431950" y="1289525"/>
            <a:ext cx="4400350" cy="290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Structure</a:t>
            </a:r>
            <a:endParaRPr/>
          </a:p>
        </p:txBody>
      </p:sp>
      <p:sp>
        <p:nvSpPr>
          <p:cNvPr id="200" name="Google Shape;200;p6"/>
          <p:cNvSpPr txBox="1">
            <a:spLocks noGrp="1"/>
          </p:cNvSpPr>
          <p:nvPr>
            <p:ph type="body" idx="1"/>
          </p:nvPr>
        </p:nvSpPr>
        <p:spPr>
          <a:xfrm>
            <a:off x="311700" y="1152475"/>
            <a:ext cx="4103700" cy="34164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457200" lvl="0" indent="-317500" algn="l" rtl="0">
              <a:spcBef>
                <a:spcPts val="0"/>
              </a:spcBef>
              <a:spcAft>
                <a:spcPts val="0"/>
              </a:spcAft>
              <a:buSzPts val="1400"/>
              <a:buChar char="●"/>
            </a:pPr>
            <a:r>
              <a:rPr lang="en-US" sz="1400" b="1"/>
              <a:t>Visitor -</a:t>
            </a:r>
            <a:r>
              <a:rPr lang="en-US" sz="1400"/>
              <a:t> Declares a Visit operation for each class of ConcreteElement in the object structure</a:t>
            </a:r>
            <a:endParaRPr sz="1400"/>
          </a:p>
          <a:p>
            <a:pPr marL="457200" lvl="0" indent="-317500" algn="l" rtl="0">
              <a:spcBef>
                <a:spcPts val="0"/>
              </a:spcBef>
              <a:spcAft>
                <a:spcPts val="0"/>
              </a:spcAft>
              <a:buSzPts val="1400"/>
              <a:buChar char="●"/>
            </a:pPr>
            <a:r>
              <a:rPr lang="en-US" sz="1400" b="1"/>
              <a:t>ConcreteVisitor - </a:t>
            </a:r>
            <a:r>
              <a:rPr lang="en-US" sz="1400"/>
              <a:t>Implements the Visitor interface along with the concrete logic</a:t>
            </a:r>
            <a:endParaRPr sz="1400"/>
          </a:p>
          <a:p>
            <a:pPr marL="457200" lvl="0" indent="-317500" algn="l" rtl="0">
              <a:spcBef>
                <a:spcPts val="0"/>
              </a:spcBef>
              <a:spcAft>
                <a:spcPts val="0"/>
              </a:spcAft>
              <a:buSzPts val="1400"/>
              <a:buChar char="●"/>
            </a:pPr>
            <a:r>
              <a:rPr lang="en-US" sz="1400" b="1"/>
              <a:t>Element - </a:t>
            </a:r>
            <a:r>
              <a:rPr lang="en-US" sz="1400"/>
              <a:t>Defines an </a:t>
            </a:r>
            <a:r>
              <a:rPr lang="en-US" sz="1400">
                <a:latin typeface="Courier New"/>
                <a:ea typeface="Courier New"/>
                <a:cs typeface="Courier New"/>
                <a:sym typeface="Courier New"/>
              </a:rPr>
              <a:t>Accept()</a:t>
            </a:r>
            <a:r>
              <a:rPr lang="en-US" sz="1400"/>
              <a:t> operation with visitor as an argument</a:t>
            </a:r>
            <a:endParaRPr sz="1400"/>
          </a:p>
          <a:p>
            <a:pPr marL="457200" lvl="0" indent="-317500" algn="l" rtl="0">
              <a:spcBef>
                <a:spcPts val="0"/>
              </a:spcBef>
              <a:spcAft>
                <a:spcPts val="0"/>
              </a:spcAft>
              <a:buSzPts val="1400"/>
              <a:buChar char="●"/>
            </a:pPr>
            <a:r>
              <a:rPr lang="en-US" sz="1400" b="1"/>
              <a:t>ConcreteElement - </a:t>
            </a:r>
            <a:r>
              <a:rPr lang="en-US" sz="1400"/>
              <a:t>Implements the </a:t>
            </a:r>
            <a:r>
              <a:rPr lang="en-US" sz="1400">
                <a:latin typeface="Courier New"/>
                <a:ea typeface="Courier New"/>
                <a:cs typeface="Courier New"/>
                <a:sym typeface="Courier New"/>
              </a:rPr>
              <a:t>Accept()</a:t>
            </a:r>
            <a:r>
              <a:rPr lang="en-US" sz="1400"/>
              <a:t> operation to allow a visitor </a:t>
            </a:r>
            <a:endParaRPr sz="1400"/>
          </a:p>
          <a:p>
            <a:pPr marL="457200" lvl="0" indent="-317500" algn="l" rtl="0">
              <a:spcBef>
                <a:spcPts val="0"/>
              </a:spcBef>
              <a:spcAft>
                <a:spcPts val="0"/>
              </a:spcAft>
              <a:buSzPts val="1400"/>
              <a:buChar char="●"/>
            </a:pPr>
            <a:r>
              <a:rPr lang="en-US" sz="1400" b="1"/>
              <a:t>ObjectStructure - </a:t>
            </a:r>
            <a:endParaRPr sz="1400" b="1"/>
          </a:p>
          <a:p>
            <a:pPr marL="914400" lvl="1" indent="-317500" algn="l" rtl="0">
              <a:spcBef>
                <a:spcPts val="0"/>
              </a:spcBef>
              <a:spcAft>
                <a:spcPts val="0"/>
              </a:spcAft>
              <a:buSzPts val="1400"/>
              <a:buChar char="○"/>
            </a:pPr>
            <a:r>
              <a:rPr lang="en-US" sz="1400"/>
              <a:t>Can enumerate its elements</a:t>
            </a:r>
            <a:endParaRPr sz="1400"/>
          </a:p>
          <a:p>
            <a:pPr marL="914400" lvl="1" indent="-317500" algn="l" rtl="0">
              <a:spcBef>
                <a:spcPts val="0"/>
              </a:spcBef>
              <a:spcAft>
                <a:spcPts val="0"/>
              </a:spcAft>
              <a:buSzPts val="1400"/>
              <a:buChar char="○"/>
            </a:pPr>
            <a:r>
              <a:rPr lang="en-US"/>
              <a:t>Can be a composite or collection</a:t>
            </a:r>
            <a:endParaRPr/>
          </a:p>
          <a:p>
            <a:pPr marL="914400" lvl="1" indent="-317500" algn="l" rtl="0">
              <a:spcBef>
                <a:spcPts val="0"/>
              </a:spcBef>
              <a:spcAft>
                <a:spcPts val="0"/>
              </a:spcAft>
              <a:buSzPts val="1400"/>
              <a:buChar char="○"/>
            </a:pPr>
            <a:r>
              <a:rPr lang="en-US"/>
              <a:t>May provide high level interface</a:t>
            </a:r>
            <a:endParaRPr/>
          </a:p>
        </p:txBody>
      </p:sp>
      <p:pic>
        <p:nvPicPr>
          <p:cNvPr id="201" name="Google Shape;201;p6"/>
          <p:cNvPicPr preferRelativeResize="0"/>
          <p:nvPr/>
        </p:nvPicPr>
        <p:blipFill rotWithShape="1">
          <a:blip r:embed="rId3">
            <a:alphaModFix/>
          </a:blip>
          <a:srcRect/>
          <a:stretch/>
        </p:blipFill>
        <p:spPr>
          <a:xfrm>
            <a:off x="4474099" y="610362"/>
            <a:ext cx="4358200" cy="412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l" rtl="0">
              <a:spcBef>
                <a:spcPts val="0"/>
              </a:spcBef>
              <a:spcAft>
                <a:spcPts val="0"/>
              </a:spcAft>
              <a:buClr>
                <a:schemeClr val="lt2"/>
              </a:buClr>
              <a:buSzPts val="2800"/>
              <a:buFont typeface="Lustria"/>
              <a:buNone/>
            </a:pPr>
            <a:r>
              <a:rPr lang="en-US"/>
              <a:t>Sequence</a:t>
            </a:r>
            <a:endParaRPr/>
          </a:p>
        </p:txBody>
      </p:sp>
      <p:pic>
        <p:nvPicPr>
          <p:cNvPr id="207" name="Google Shape;207;p7"/>
          <p:cNvPicPr preferRelativeResize="0"/>
          <p:nvPr/>
        </p:nvPicPr>
        <p:blipFill rotWithShape="1">
          <a:blip r:embed="rId3">
            <a:alphaModFix/>
          </a:blip>
          <a:srcRect/>
          <a:stretch/>
        </p:blipFill>
        <p:spPr>
          <a:xfrm>
            <a:off x="1373150" y="1152475"/>
            <a:ext cx="6397701" cy="364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8"/>
          <p:cNvSpPr txBox="1">
            <a:spLocks noGrp="1"/>
          </p:cNvSpPr>
          <p:nvPr>
            <p:ph type="title"/>
          </p:nvPr>
        </p:nvSpPr>
        <p:spPr>
          <a:xfrm>
            <a:off x="6115114" y="457199"/>
            <a:ext cx="2559867" cy="395525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2800"/>
              <a:buFont typeface="Lustria"/>
              <a:buNone/>
            </a:pPr>
            <a:r>
              <a:rPr lang="en-US" sz="2700"/>
              <a:t>Consequences</a:t>
            </a:r>
            <a:endParaRPr/>
          </a:p>
        </p:txBody>
      </p:sp>
      <p:pic>
        <p:nvPicPr>
          <p:cNvPr id="214" name="Google Shape;214;p8"/>
          <p:cNvPicPr preferRelativeResize="0"/>
          <p:nvPr/>
        </p:nvPicPr>
        <p:blipFill rotWithShape="1">
          <a:blip r:embed="rId4">
            <a:alphaModFix/>
          </a:blip>
          <a:srcRect/>
          <a:stretch/>
        </p:blipFill>
        <p:spPr>
          <a:xfrm>
            <a:off x="454782" y="457199"/>
            <a:ext cx="5167265" cy="3955256"/>
          </a:xfrm>
          <a:prstGeom prst="rect">
            <a:avLst/>
          </a:prstGeom>
          <a:noFill/>
          <a:ln>
            <a:noFill/>
          </a:ln>
        </p:spPr>
      </p:pic>
      <p:sp>
        <p:nvSpPr>
          <p:cNvPr id="215" name="Google Shape;215;p8"/>
          <p:cNvSpPr txBox="1">
            <a:spLocks noGrp="1"/>
          </p:cNvSpPr>
          <p:nvPr>
            <p:ph type="body" idx="1"/>
          </p:nvPr>
        </p:nvSpPr>
        <p:spPr>
          <a:xfrm>
            <a:off x="675379" y="718457"/>
            <a:ext cx="4719589" cy="346165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457200" lvl="0" indent="-342900" algn="l" rtl="0">
              <a:lnSpc>
                <a:spcPct val="90000"/>
              </a:lnSpc>
              <a:spcBef>
                <a:spcPts val="300"/>
              </a:spcBef>
              <a:spcAft>
                <a:spcPts val="0"/>
              </a:spcAft>
              <a:buSzPts val="1050"/>
              <a:buFont typeface="Noto Sans Symbols"/>
              <a:buChar char="●"/>
            </a:pPr>
            <a:r>
              <a:rPr lang="en-US" b="1"/>
              <a:t>Pros:</a:t>
            </a:r>
            <a:endParaRPr/>
          </a:p>
          <a:p>
            <a:pPr marL="914400" lvl="1" indent="-317500" algn="l" rtl="0">
              <a:lnSpc>
                <a:spcPct val="90000"/>
              </a:lnSpc>
              <a:spcBef>
                <a:spcPts val="860"/>
              </a:spcBef>
              <a:spcAft>
                <a:spcPts val="0"/>
              </a:spcAft>
              <a:buSzPts val="910"/>
              <a:buFont typeface="Noto Sans Symbols"/>
              <a:buChar char="●"/>
            </a:pPr>
            <a:r>
              <a:rPr lang="en-US"/>
              <a:t>Adding new operations is easy</a:t>
            </a:r>
            <a:endParaRPr/>
          </a:p>
          <a:p>
            <a:pPr marL="914400" lvl="1" indent="-317500" algn="l" rtl="0">
              <a:lnSpc>
                <a:spcPct val="90000"/>
              </a:lnSpc>
              <a:spcBef>
                <a:spcPts val="860"/>
              </a:spcBef>
              <a:spcAft>
                <a:spcPts val="0"/>
              </a:spcAft>
              <a:buSzPts val="910"/>
              <a:buFont typeface="Noto Sans Symbols"/>
              <a:buChar char="●"/>
            </a:pPr>
            <a:r>
              <a:rPr lang="en-US"/>
              <a:t>Related operations are gathered together, unrelated operations are separated</a:t>
            </a:r>
            <a:endParaRPr/>
          </a:p>
          <a:p>
            <a:pPr marL="914400" lvl="1" indent="-317500" algn="l" rtl="0">
              <a:lnSpc>
                <a:spcPct val="90000"/>
              </a:lnSpc>
              <a:spcBef>
                <a:spcPts val="860"/>
              </a:spcBef>
              <a:spcAft>
                <a:spcPts val="0"/>
              </a:spcAft>
              <a:buSzPts val="910"/>
              <a:buFont typeface="Noto Sans Symbols"/>
              <a:buChar char="●"/>
            </a:pPr>
            <a:r>
              <a:rPr lang="en-US"/>
              <a:t>Visitors can visit across different class hierarchies</a:t>
            </a:r>
            <a:endParaRPr/>
          </a:p>
          <a:p>
            <a:pPr marL="914400" lvl="1" indent="-317500" algn="l" rtl="0">
              <a:lnSpc>
                <a:spcPct val="90000"/>
              </a:lnSpc>
              <a:spcBef>
                <a:spcPts val="860"/>
              </a:spcBef>
              <a:spcAft>
                <a:spcPts val="0"/>
              </a:spcAft>
              <a:buSzPts val="910"/>
              <a:buFont typeface="Noto Sans Symbols"/>
              <a:buChar char="●"/>
            </a:pPr>
            <a:r>
              <a:rPr lang="en-US"/>
              <a:t>Visitors can accumulate state while visiting each element</a:t>
            </a:r>
            <a:endParaRPr/>
          </a:p>
          <a:p>
            <a:pPr marL="457200" lvl="0" indent="-342900" algn="l" rtl="0">
              <a:lnSpc>
                <a:spcPct val="90000"/>
              </a:lnSpc>
              <a:spcBef>
                <a:spcPts val="900"/>
              </a:spcBef>
              <a:spcAft>
                <a:spcPts val="0"/>
              </a:spcAft>
              <a:buSzPts val="1050"/>
              <a:buFont typeface="Noto Sans Symbols"/>
              <a:buChar char="●"/>
            </a:pPr>
            <a:r>
              <a:rPr lang="en-US" b="1"/>
              <a:t>Cons:</a:t>
            </a:r>
            <a:endParaRPr/>
          </a:p>
          <a:p>
            <a:pPr marL="914400" lvl="1" indent="-317500" algn="l" rtl="0">
              <a:lnSpc>
                <a:spcPct val="90000"/>
              </a:lnSpc>
              <a:spcBef>
                <a:spcPts val="860"/>
              </a:spcBef>
              <a:spcAft>
                <a:spcPts val="0"/>
              </a:spcAft>
              <a:buSzPts val="910"/>
              <a:buFont typeface="Noto Sans Symbols"/>
              <a:buChar char="●"/>
            </a:pPr>
            <a:r>
              <a:rPr lang="en-US"/>
              <a:t>Adding new ConcreteElement classes is difficult</a:t>
            </a:r>
            <a:endParaRPr/>
          </a:p>
          <a:p>
            <a:pPr marL="914400" lvl="1" indent="-317500" algn="l" rtl="0">
              <a:lnSpc>
                <a:spcPct val="90000"/>
              </a:lnSpc>
              <a:spcBef>
                <a:spcPts val="860"/>
              </a:spcBef>
              <a:spcAft>
                <a:spcPts val="600"/>
              </a:spcAft>
              <a:buSzPts val="910"/>
              <a:buFont typeface="Noto Sans Symbols"/>
              <a:buChar char="●"/>
            </a:pPr>
            <a:r>
              <a:rPr lang="en-US"/>
              <a:t>Visitors assume the ConcreteElement interface lets them do their job, which typically breaks encapsulation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311700" y="1224900"/>
            <a:ext cx="8520600" cy="2693700"/>
          </a:xfrm>
          <a:prstGeom prst="rect">
            <a:avLst/>
          </a:prstGeom>
          <a:noFill/>
          <a:ln>
            <a:noFill/>
          </a:ln>
          <a:effectLst>
            <a:outerShdw blurRad="25400">
              <a:srgbClr val="000000">
                <a:alpha val="45882"/>
              </a:srgbClr>
            </a:outerShdw>
          </a:effectLst>
        </p:spPr>
        <p:txBody>
          <a:bodyPr spcFirstLastPara="1" wrap="square" lIns="93125" tIns="93125" rIns="93125" bIns="93125" anchor="t" anchorCtr="0">
            <a:noAutofit/>
          </a:bodyPr>
          <a:lstStyle/>
          <a:p>
            <a:pPr marL="0" lvl="0" indent="0" algn="ctr" rtl="0">
              <a:spcBef>
                <a:spcPts val="0"/>
              </a:spcBef>
              <a:spcAft>
                <a:spcPts val="0"/>
              </a:spcAft>
              <a:buClr>
                <a:schemeClr val="lt2"/>
              </a:buClr>
              <a:buSzPts val="2800"/>
              <a:buFont typeface="Lustria"/>
              <a:buNone/>
            </a:pPr>
            <a:r>
              <a:rPr lang="en-US"/>
              <a:t>Example from “Design Patterns: Elements of Reusable Object-Oriented Software” </a:t>
            </a:r>
            <a:endParaRPr/>
          </a:p>
          <a:p>
            <a:pPr marL="0" lvl="0" indent="0" algn="ctr" rtl="0">
              <a:spcBef>
                <a:spcPts val="0"/>
              </a:spcBef>
              <a:spcAft>
                <a:spcPts val="0"/>
              </a:spcAft>
              <a:buClr>
                <a:schemeClr val="lt2"/>
              </a:buClr>
              <a:buSzPts val="2800"/>
              <a:buFont typeface="Lustria"/>
              <a:buNone/>
            </a:pPr>
            <a:r>
              <a:rPr lang="en-US" sz="1800"/>
              <a:t>Erich Gamma</a:t>
            </a:r>
            <a:endParaRPr sz="1800"/>
          </a:p>
          <a:p>
            <a:pPr marL="0" lvl="0" indent="0" algn="ctr" rtl="0">
              <a:spcBef>
                <a:spcPts val="0"/>
              </a:spcBef>
              <a:spcAft>
                <a:spcPts val="0"/>
              </a:spcAft>
              <a:buClr>
                <a:schemeClr val="lt2"/>
              </a:buClr>
              <a:buSzPts val="2800"/>
              <a:buFont typeface="Lustria"/>
              <a:buNone/>
            </a:pPr>
            <a:r>
              <a:rPr lang="en-US" sz="1800"/>
              <a:t>Richard Helm</a:t>
            </a:r>
            <a:endParaRPr sz="1800"/>
          </a:p>
          <a:p>
            <a:pPr marL="0" lvl="0" indent="0" algn="ctr" rtl="0">
              <a:spcBef>
                <a:spcPts val="0"/>
              </a:spcBef>
              <a:spcAft>
                <a:spcPts val="0"/>
              </a:spcAft>
              <a:buClr>
                <a:schemeClr val="lt2"/>
              </a:buClr>
              <a:buSzPts val="2800"/>
              <a:buFont typeface="Lustria"/>
              <a:buNone/>
            </a:pPr>
            <a:r>
              <a:rPr lang="en-US" sz="1800"/>
              <a:t>Ralph Johnson</a:t>
            </a:r>
            <a:endParaRPr sz="1800"/>
          </a:p>
          <a:p>
            <a:pPr marL="0" lvl="0" indent="0" algn="ctr" rtl="0">
              <a:spcBef>
                <a:spcPts val="0"/>
              </a:spcBef>
              <a:spcAft>
                <a:spcPts val="0"/>
              </a:spcAft>
              <a:buClr>
                <a:schemeClr val="lt2"/>
              </a:buClr>
              <a:buSzPts val="2800"/>
              <a:buFont typeface="Lustria"/>
              <a:buNone/>
            </a:pPr>
            <a:r>
              <a:rPr lang="en-US" sz="1800"/>
              <a:t>John Vlissides</a:t>
            </a:r>
            <a:endParaRPr sz="1800"/>
          </a:p>
        </p:txBody>
      </p:sp>
    </p:spTree>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1481</Words>
  <Application>Microsoft Office PowerPoint</Application>
  <PresentationFormat>On-screen Show (16:9)</PresentationFormat>
  <Paragraphs>146</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Lustria</vt:lpstr>
      <vt:lpstr>Courier New</vt:lpstr>
      <vt:lpstr>Arial</vt:lpstr>
      <vt:lpstr>Noto Sans Symbols</vt:lpstr>
      <vt:lpstr>Slate</vt:lpstr>
      <vt:lpstr>Slate</vt:lpstr>
      <vt:lpstr>Visitor Pattern</vt:lpstr>
      <vt:lpstr>Motivation</vt:lpstr>
      <vt:lpstr>Example</vt:lpstr>
      <vt:lpstr>Example</vt:lpstr>
      <vt:lpstr>Solution</vt:lpstr>
      <vt:lpstr>Structure</vt:lpstr>
      <vt:lpstr>Sequence</vt:lpstr>
      <vt:lpstr>Consequences</vt:lpstr>
      <vt:lpstr>Example from “Design Patterns: Elements of Reusable Object-Oriented Software”  Erich Gamma Richard Helm Ralph Johnson John Vlissides</vt:lpstr>
      <vt:lpstr>Back to Lexi</vt:lpstr>
      <vt:lpstr>Problem</vt:lpstr>
      <vt:lpstr>Traversal vs. Traversal Actions</vt:lpstr>
      <vt:lpstr>Requirements</vt:lpstr>
      <vt:lpstr>Encapsulating the Analysis</vt:lpstr>
      <vt:lpstr>In other words</vt:lpstr>
      <vt:lpstr>Spell Check Example</vt:lpstr>
      <vt:lpstr>Ugly code</vt:lpstr>
      <vt:lpstr>How do we do this?</vt:lpstr>
      <vt:lpstr>PowerPoint Presentation</vt:lpstr>
      <vt:lpstr>SpellingChecker class</vt:lpstr>
      <vt:lpstr>Running it</vt:lpstr>
      <vt:lpstr>Supporting Multiple Analyses</vt:lpstr>
      <vt:lpstr>Visitor Class</vt:lpstr>
      <vt:lpstr>Visitor Class and Concrete Subclasses</vt:lpstr>
      <vt:lpstr>Visitor Class and Concrete Subclasses</vt:lpstr>
      <vt:lpstr>How would we design a hyphenation class as a visitor subclass?</vt:lpstr>
      <vt:lpstr>HyphenationVisitor</vt:lpstr>
      <vt:lpstr>Visitor Pattern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Pattern</dc:title>
  <cp:lastModifiedBy>Reem Ali</cp:lastModifiedBy>
  <cp:revision>1</cp:revision>
  <dcterms:modified xsi:type="dcterms:W3CDTF">2021-11-12T21:36:04Z</dcterms:modified>
</cp:coreProperties>
</file>